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42"/>
  </p:notesMasterIdLst>
  <p:sldIdLst>
    <p:sldId id="256" r:id="rId4"/>
    <p:sldId id="257" r:id="rId5"/>
    <p:sldId id="258" r:id="rId6"/>
    <p:sldId id="259" r:id="rId7"/>
    <p:sldId id="265" r:id="rId8"/>
    <p:sldId id="260" r:id="rId9"/>
    <p:sldId id="261" r:id="rId10"/>
    <p:sldId id="262" r:id="rId11"/>
    <p:sldId id="263" r:id="rId12"/>
    <p:sldId id="264" r:id="rId13"/>
    <p:sldId id="266" r:id="rId14"/>
    <p:sldId id="268" r:id="rId15"/>
    <p:sldId id="276" r:id="rId16"/>
    <p:sldId id="277" r:id="rId17"/>
    <p:sldId id="278" r:id="rId18"/>
    <p:sldId id="269" r:id="rId19"/>
    <p:sldId id="267" r:id="rId20"/>
    <p:sldId id="280" r:id="rId21"/>
    <p:sldId id="285" r:id="rId22"/>
    <p:sldId id="291" r:id="rId23"/>
    <p:sldId id="286" r:id="rId24"/>
    <p:sldId id="288" r:id="rId25"/>
    <p:sldId id="287" r:id="rId26"/>
    <p:sldId id="290" r:id="rId27"/>
    <p:sldId id="292" r:id="rId28"/>
    <p:sldId id="293" r:id="rId29"/>
    <p:sldId id="294" r:id="rId30"/>
    <p:sldId id="295" r:id="rId31"/>
    <p:sldId id="303" r:id="rId32"/>
    <p:sldId id="301" r:id="rId33"/>
    <p:sldId id="302" r:id="rId34"/>
    <p:sldId id="299" r:id="rId35"/>
    <p:sldId id="300" r:id="rId36"/>
    <p:sldId id="296" r:id="rId37"/>
    <p:sldId id="298" r:id="rId38"/>
    <p:sldId id="313" r:id="rId39"/>
    <p:sldId id="314" r:id="rId40"/>
    <p:sldId id="297"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DejaVu Sans"/>
        <a:cs typeface="DejaVu Sans"/>
      </a:defRPr>
    </a:lvl5pPr>
    <a:lvl6pPr marL="2286000" algn="l" defTabSz="914400" rtl="0" eaLnBrk="1" latinLnBrk="0" hangingPunct="1">
      <a:defRPr kern="1200">
        <a:solidFill>
          <a:schemeClr val="tx1"/>
        </a:solidFill>
        <a:latin typeface="Arial" panose="020B0604020202020204" pitchFamily="34" charset="0"/>
        <a:ea typeface="DejaVu Sans"/>
        <a:cs typeface="DejaVu Sans"/>
      </a:defRPr>
    </a:lvl6pPr>
    <a:lvl7pPr marL="2743200" algn="l" defTabSz="914400" rtl="0" eaLnBrk="1" latinLnBrk="0" hangingPunct="1">
      <a:defRPr kern="1200">
        <a:solidFill>
          <a:schemeClr val="tx1"/>
        </a:solidFill>
        <a:latin typeface="Arial" panose="020B0604020202020204" pitchFamily="34" charset="0"/>
        <a:ea typeface="DejaVu Sans"/>
        <a:cs typeface="DejaVu Sans"/>
      </a:defRPr>
    </a:lvl7pPr>
    <a:lvl8pPr marL="3200400" algn="l" defTabSz="914400" rtl="0" eaLnBrk="1" latinLnBrk="0" hangingPunct="1">
      <a:defRPr kern="1200">
        <a:solidFill>
          <a:schemeClr val="tx1"/>
        </a:solidFill>
        <a:latin typeface="Arial" panose="020B0604020202020204" pitchFamily="34" charset="0"/>
        <a:ea typeface="DejaVu Sans"/>
        <a:cs typeface="DejaVu Sans"/>
      </a:defRPr>
    </a:lvl8pPr>
    <a:lvl9pPr marL="3657600" algn="l" defTabSz="914400" rtl="0" eaLnBrk="1" latinLnBrk="0" hangingPunct="1">
      <a:defRPr kern="1200">
        <a:solidFill>
          <a:schemeClr val="tx1"/>
        </a:solidFill>
        <a:latin typeface="Arial" panose="020B0604020202020204" pitchFamily="34" charset="0"/>
        <a:ea typeface="DejaVu Sans"/>
        <a:cs typeface="DejaVu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PlaceHolder 1">
            <a:extLst>
              <a:ext uri="{FF2B5EF4-FFF2-40B4-BE49-F238E27FC236}">
                <a16:creationId xmlns:a16="http://schemas.microsoft.com/office/drawing/2014/main" id="{E8A2DEB8-2C41-ABCD-8AFA-BF696052F411}"/>
              </a:ext>
            </a:extLst>
          </p:cNvPr>
          <p:cNvSpPr>
            <a:spLocks noGrp="1" noRot="1" noChangeAspect="1"/>
          </p:cNvSpPr>
          <p:nvPr>
            <p:ph type="sldImg"/>
          </p:nvPr>
        </p:nvSpPr>
        <p:spPr>
          <a:xfrm>
            <a:off x="215900" y="812800"/>
            <a:ext cx="7127875" cy="4008438"/>
          </a:xfrm>
          <a:prstGeom prst="rect">
            <a:avLst/>
          </a:prstGeom>
          <a:noFill/>
          <a:ln w="0">
            <a:noFill/>
          </a:ln>
        </p:spPr>
        <p:txBody>
          <a:bodyPr lIns="0" tIns="0" rIns="0" bIns="0" anchor="ctr">
            <a:noAutofit/>
          </a:bodyPr>
          <a:lstStyle/>
          <a:p>
            <a:pPr lvl="0"/>
            <a:r>
              <a:rPr lang="en-US" noProof="0"/>
              <a:t> ____ __ ____ ___ _____</a:t>
            </a:r>
          </a:p>
        </p:txBody>
      </p:sp>
      <p:sp>
        <p:nvSpPr>
          <p:cNvPr id="124" name="PlaceHolder 2">
            <a:extLst>
              <a:ext uri="{FF2B5EF4-FFF2-40B4-BE49-F238E27FC236}">
                <a16:creationId xmlns:a16="http://schemas.microsoft.com/office/drawing/2014/main" id="{E80FA6BD-5C47-6B4C-6D4F-F007DFA1587E}"/>
              </a:ext>
            </a:extLst>
          </p:cNvPr>
          <p:cNvSpPr>
            <a:spLocks noGrp="1"/>
          </p:cNvSpPr>
          <p:nvPr>
            <p:ph type="body"/>
          </p:nvPr>
        </p:nvSpPr>
        <p:spPr>
          <a:xfrm>
            <a:off x="755650" y="5078413"/>
            <a:ext cx="6048375" cy="4811712"/>
          </a:xfrm>
          <a:prstGeom prst="rect">
            <a:avLst/>
          </a:prstGeom>
          <a:noFill/>
          <a:ln w="0">
            <a:noFill/>
          </a:ln>
        </p:spPr>
        <p:txBody>
          <a:bodyPr lIns="0" tIns="0" rIns="0" bIns="0" anchor="t">
            <a:noAutofit/>
          </a:bodyPr>
          <a:lstStyle/>
          <a:p>
            <a:pPr lvl="0"/>
            <a:r>
              <a:rPr lang="en-ZA" noProof="0"/>
              <a:t>Click to edit the notes format</a:t>
            </a:r>
          </a:p>
        </p:txBody>
      </p:sp>
      <p:sp>
        <p:nvSpPr>
          <p:cNvPr id="125" name="PlaceHolder 3">
            <a:extLst>
              <a:ext uri="{FF2B5EF4-FFF2-40B4-BE49-F238E27FC236}">
                <a16:creationId xmlns:a16="http://schemas.microsoft.com/office/drawing/2014/main" id="{9E5F0E4C-9B96-996D-8701-CD9A70EED054}"/>
              </a:ext>
            </a:extLst>
          </p:cNvPr>
          <p:cNvSpPr>
            <a:spLocks noGrp="1"/>
          </p:cNvSpPr>
          <p:nvPr>
            <p:ph type="hdr"/>
          </p:nvPr>
        </p:nvSpPr>
        <p:spPr>
          <a:xfrm>
            <a:off x="0" y="0"/>
            <a:ext cx="3281363" cy="534988"/>
          </a:xfrm>
          <a:prstGeom prst="rect">
            <a:avLst/>
          </a:prstGeom>
          <a:noFill/>
          <a:ln w="0">
            <a:noFill/>
          </a:ln>
        </p:spPr>
        <p:txBody>
          <a:bodyPr lIns="0" tIns="0" rIns="0" bIns="0" anchor="t">
            <a:noAutofit/>
          </a:bodyPr>
          <a:lstStyle>
            <a:lvl1pPr eaLnBrk="1" fontAlgn="auto" hangingPunct="1">
              <a:spcBef>
                <a:spcPts val="0"/>
              </a:spcBef>
              <a:spcAft>
                <a:spcPts val="0"/>
              </a:spcAft>
              <a:defRPr sz="1400" spc="-1">
                <a:latin typeface="Times New Roman"/>
                <a:ea typeface="+mn-ea"/>
                <a:cs typeface="+mn-cs"/>
              </a:defRPr>
            </a:lvl1pPr>
          </a:lstStyle>
          <a:p>
            <a:pPr>
              <a:defRPr/>
            </a:pPr>
            <a:r>
              <a:rPr lang="en-ZA"/>
              <a:t>&lt;header&gt;</a:t>
            </a:r>
          </a:p>
        </p:txBody>
      </p:sp>
      <p:sp>
        <p:nvSpPr>
          <p:cNvPr id="126" name="PlaceHolder 4">
            <a:extLst>
              <a:ext uri="{FF2B5EF4-FFF2-40B4-BE49-F238E27FC236}">
                <a16:creationId xmlns:a16="http://schemas.microsoft.com/office/drawing/2014/main" id="{7C2C81E4-8076-BB0C-984D-3D87262D10E3}"/>
              </a:ext>
            </a:extLst>
          </p:cNvPr>
          <p:cNvSpPr>
            <a:spLocks noGrp="1"/>
          </p:cNvSpPr>
          <p:nvPr>
            <p:ph type="dt" idx="10"/>
          </p:nvPr>
        </p:nvSpPr>
        <p:spPr>
          <a:xfrm>
            <a:off x="4278313" y="0"/>
            <a:ext cx="3281362" cy="534988"/>
          </a:xfrm>
          <a:prstGeom prst="rect">
            <a:avLst/>
          </a:prstGeom>
          <a:noFill/>
          <a:ln w="0">
            <a:noFill/>
          </a:ln>
        </p:spPr>
        <p:txBody>
          <a:bodyPr lIns="0" tIns="0" rIns="0" bIns="0" anchor="t">
            <a:noAutofit/>
          </a:bodyPr>
          <a:lstStyle>
            <a:lvl1pPr algn="r" eaLnBrk="1" fontAlgn="auto" hangingPunct="1">
              <a:spcBef>
                <a:spcPts val="0"/>
              </a:spcBef>
              <a:spcAft>
                <a:spcPts val="0"/>
              </a:spcAft>
              <a:buNone/>
              <a:defRPr lang="en-ZA" sz="1400" b="0" strike="noStrike" spc="-1">
                <a:latin typeface="Times New Roman"/>
                <a:ea typeface="+mn-ea"/>
                <a:cs typeface="+mn-cs"/>
              </a:defRPr>
            </a:lvl1pPr>
          </a:lstStyle>
          <a:p>
            <a:pPr>
              <a:defRPr/>
            </a:pPr>
            <a:r>
              <a:t>&lt;date/time&gt;</a:t>
            </a:r>
          </a:p>
        </p:txBody>
      </p:sp>
      <p:sp>
        <p:nvSpPr>
          <p:cNvPr id="127" name="PlaceHolder 5">
            <a:extLst>
              <a:ext uri="{FF2B5EF4-FFF2-40B4-BE49-F238E27FC236}">
                <a16:creationId xmlns:a16="http://schemas.microsoft.com/office/drawing/2014/main" id="{83978B14-4D86-2698-6D12-963697B9913E}"/>
              </a:ext>
            </a:extLst>
          </p:cNvPr>
          <p:cNvSpPr>
            <a:spLocks noGrp="1"/>
          </p:cNvSpPr>
          <p:nvPr>
            <p:ph type="ftr" idx="11"/>
          </p:nvPr>
        </p:nvSpPr>
        <p:spPr>
          <a:xfrm>
            <a:off x="0" y="10156825"/>
            <a:ext cx="3281363" cy="534988"/>
          </a:xfrm>
          <a:prstGeom prst="rect">
            <a:avLst/>
          </a:prstGeom>
          <a:noFill/>
          <a:ln w="0">
            <a:noFill/>
          </a:ln>
        </p:spPr>
        <p:txBody>
          <a:bodyPr lIns="0" tIns="0" rIns="0" bIns="0" anchor="b">
            <a:noAutofit/>
          </a:bodyPr>
          <a:lstStyle>
            <a:lvl1pPr eaLnBrk="1" fontAlgn="auto" hangingPunct="1">
              <a:spcBef>
                <a:spcPts val="0"/>
              </a:spcBef>
              <a:spcAft>
                <a:spcPts val="0"/>
              </a:spcAft>
              <a:defRPr lang="en-ZA" sz="1400" b="0" strike="noStrike" spc="-1">
                <a:latin typeface="Times New Roman"/>
                <a:ea typeface="+mn-ea"/>
                <a:cs typeface="+mn-cs"/>
              </a:defRPr>
            </a:lvl1pPr>
          </a:lstStyle>
          <a:p>
            <a:pPr>
              <a:defRPr/>
            </a:pPr>
            <a:r>
              <a:t>&lt;footer&gt;</a:t>
            </a:r>
          </a:p>
        </p:txBody>
      </p:sp>
      <p:sp>
        <p:nvSpPr>
          <p:cNvPr id="128" name="PlaceHolder 6">
            <a:extLst>
              <a:ext uri="{FF2B5EF4-FFF2-40B4-BE49-F238E27FC236}">
                <a16:creationId xmlns:a16="http://schemas.microsoft.com/office/drawing/2014/main" id="{CE74F468-169F-C775-77E3-8615DA38A862}"/>
              </a:ext>
            </a:extLst>
          </p:cNvPr>
          <p:cNvSpPr>
            <a:spLocks noGrp="1"/>
          </p:cNvSpPr>
          <p:nvPr>
            <p:ph type="sldNum" idx="12"/>
          </p:nvPr>
        </p:nvSpPr>
        <p:spPr>
          <a:xfrm>
            <a:off x="4278313" y="10156825"/>
            <a:ext cx="3281362" cy="534988"/>
          </a:xfrm>
          <a:prstGeom prst="rect">
            <a:avLst/>
          </a:prstGeom>
          <a:noFill/>
          <a:ln w="0">
            <a:noFill/>
          </a:ln>
        </p:spPr>
        <p:txBody>
          <a:bodyPr lIns="0" tIns="0" rIns="0" bIns="0" anchor="b">
            <a:noAutofit/>
          </a:bodyPr>
          <a:lstStyle>
            <a:lvl1pPr algn="r" eaLnBrk="1" fontAlgn="auto" hangingPunct="1">
              <a:spcBef>
                <a:spcPts val="0"/>
              </a:spcBef>
              <a:spcAft>
                <a:spcPts val="0"/>
              </a:spcAft>
              <a:buNone/>
              <a:defRPr lang="en-ZA" sz="1400" b="0" strike="noStrike" spc="-1">
                <a:latin typeface="Times New Roman"/>
                <a:ea typeface="+mn-ea"/>
                <a:cs typeface="+mn-cs"/>
              </a:defRPr>
            </a:lvl1pPr>
          </a:lstStyle>
          <a:p>
            <a:pPr>
              <a:defRPr/>
            </a:pPr>
            <a:fld id="{3CFC9449-6E04-43AA-8242-FA8C7C5044AD}" type="slidenum">
              <a:rPr/>
              <a:pPr>
                <a:defRPr/>
              </a:pPr>
              <a:t>‹#›</a:t>
            </a:fld>
            <a:endParaRP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PlaceHolder 1">
            <a:extLst>
              <a:ext uri="{FF2B5EF4-FFF2-40B4-BE49-F238E27FC236}">
                <a16:creationId xmlns:a16="http://schemas.microsoft.com/office/drawing/2014/main" id="{B9BB02F1-B473-1AD1-E447-8D12528758A4}"/>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39" name="PlaceHolder 2">
            <a:extLst>
              <a:ext uri="{FF2B5EF4-FFF2-40B4-BE49-F238E27FC236}">
                <a16:creationId xmlns:a16="http://schemas.microsoft.com/office/drawing/2014/main" id="{D47ABE59-036D-78A8-EE5C-B076AD5D052C}"/>
              </a:ext>
            </a:extLst>
          </p:cNvPr>
          <p:cNvSpPr>
            <a:spLocks noGrp="1"/>
          </p:cNvSpPr>
          <p:nvPr>
            <p:ph type="body"/>
          </p:nvPr>
        </p:nvSpPr>
        <p:spPr>
          <a:xfrm>
            <a:off x="685800" y="4400550"/>
            <a:ext cx="5486400" cy="3600450"/>
          </a:xfrm>
          <a:ln/>
        </p:spPr>
        <p:txBody>
          <a:bodyPr/>
          <a:lstStyle/>
          <a:p>
            <a:pPr fontAlgn="auto">
              <a:spcBef>
                <a:spcPts val="0"/>
              </a:spcBef>
              <a:spcAft>
                <a:spcPts val="0"/>
              </a:spcAft>
              <a:defRPr/>
            </a:pPr>
            <a:endParaRPr lang="en-ZA" sz="2000" spc="-1"/>
          </a:p>
        </p:txBody>
      </p:sp>
      <p:sp>
        <p:nvSpPr>
          <p:cNvPr id="240" name="PlaceHolder 3">
            <a:extLst>
              <a:ext uri="{FF2B5EF4-FFF2-40B4-BE49-F238E27FC236}">
                <a16:creationId xmlns:a16="http://schemas.microsoft.com/office/drawing/2014/main" id="{85E50EFC-5C23-F5F3-C734-D6D686900B93}"/>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719E7313-9917-4B1E-A8ED-CA2E2F75257A}" type="slidenum">
              <a:rPr/>
              <a:pPr>
                <a:defRPr/>
              </a:pPr>
              <a:t>1</a:t>
            </a:fld>
            <a:endParaRPr lang="en-Z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21</a:t>
            </a:fld>
            <a:endParaRPr lang="en-ZA"/>
          </a:p>
        </p:txBody>
      </p:sp>
    </p:spTree>
    <p:extLst>
      <p:ext uri="{BB962C8B-B14F-4D97-AF65-F5344CB8AC3E}">
        <p14:creationId xmlns:p14="http://schemas.microsoft.com/office/powerpoint/2010/main" val="189673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22</a:t>
            </a:fld>
            <a:endParaRPr lang="en-ZA"/>
          </a:p>
        </p:txBody>
      </p:sp>
    </p:spTree>
    <p:extLst>
      <p:ext uri="{BB962C8B-B14F-4D97-AF65-F5344CB8AC3E}">
        <p14:creationId xmlns:p14="http://schemas.microsoft.com/office/powerpoint/2010/main" val="340985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23</a:t>
            </a:fld>
            <a:endParaRPr lang="en-ZA"/>
          </a:p>
        </p:txBody>
      </p:sp>
    </p:spTree>
    <p:extLst>
      <p:ext uri="{BB962C8B-B14F-4D97-AF65-F5344CB8AC3E}">
        <p14:creationId xmlns:p14="http://schemas.microsoft.com/office/powerpoint/2010/main" val="453144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dirty="0"/>
              <a:t>cat &gt; text1.txt</a:t>
            </a:r>
          </a:p>
          <a:p>
            <a:pPr marL="216000" indent="-216000" fontAlgn="auto">
              <a:spcBef>
                <a:spcPts val="0"/>
              </a:spcBef>
              <a:spcAft>
                <a:spcPts val="0"/>
              </a:spcAft>
              <a:tabLst>
                <a:tab pos="0" algn="l"/>
              </a:tabLst>
              <a:defRPr/>
            </a:pPr>
            <a:r>
              <a:rPr lang="en-US" sz="2000" spc="-1" dirty="0"/>
              <a:t>cat  &gt; text2.txt </a:t>
            </a:r>
            <a:endParaRPr lang="en-ZA" sz="2000" spc="-1" dirty="0"/>
          </a:p>
          <a:p>
            <a:pPr marL="216000" indent="-216000" fontAlgn="auto">
              <a:spcBef>
                <a:spcPts val="0"/>
              </a:spcBef>
              <a:spcAft>
                <a:spcPts val="0"/>
              </a:spcAft>
              <a:tabLst>
                <a:tab pos="0" algn="l"/>
              </a:tabLst>
              <a:defRPr/>
            </a:pPr>
            <a:endParaRPr lang="en-ZA" sz="2000" spc="-1" dirty="0"/>
          </a:p>
          <a:p>
            <a:pPr marL="216000" indent="-216000" fontAlgn="auto">
              <a:spcBef>
                <a:spcPts val="0"/>
              </a:spcBef>
              <a:spcAft>
                <a:spcPts val="0"/>
              </a:spcAft>
              <a:tabLst>
                <a:tab pos="0" algn="l"/>
              </a:tabLst>
              <a:defRPr/>
            </a:pPr>
            <a:r>
              <a:rPr lang="en-US" sz="2000" spc="-1" dirty="0"/>
              <a:t>Because the workflow management systems like </a:t>
            </a:r>
            <a:r>
              <a:rPr lang="en-US" sz="2000" spc="-1" dirty="0" err="1"/>
              <a:t>nextflow</a:t>
            </a:r>
            <a:r>
              <a:rPr lang="en-US" sz="2000" spc="-1" dirty="0"/>
              <a:t>, come with a number of advantages over a simple batch scripting, the most important one is that with </a:t>
            </a:r>
            <a:r>
              <a:rPr lang="en-US" sz="2000" spc="-1" dirty="0" err="1"/>
              <a:t>nextflow</a:t>
            </a:r>
            <a:r>
              <a:rPr lang="en-US" sz="2000" spc="-1" dirty="0"/>
              <a:t>, the parallelization effectively comes for free, it implicitly implements a high level of parallelization, which is quite scalable so that you can apply it on your computer, or a high performance cluster, or a cloud computing server by changing only a configuration option in your </a:t>
            </a:r>
            <a:r>
              <a:rPr lang="en-US" sz="2000" spc="-1" dirty="0" err="1"/>
              <a:t>nextflow</a:t>
            </a:r>
            <a:r>
              <a:rPr lang="en-US" sz="2000" spc="-1" dirty="0"/>
              <a:t> script.</a:t>
            </a:r>
            <a:endParaRPr lang="en-ZA" sz="2000" spc="-1" dirty="0"/>
          </a:p>
          <a:p>
            <a:pPr marL="216000" indent="-216000" fontAlgn="auto">
              <a:spcBef>
                <a:spcPts val="0"/>
              </a:spcBef>
              <a:spcAft>
                <a:spcPts val="0"/>
              </a:spcAft>
              <a:tabLst>
                <a:tab pos="0" algn="l"/>
              </a:tabLst>
              <a:defRPr/>
            </a:pPr>
            <a:endParaRPr lang="en-ZA" sz="2000" spc="-1" dirty="0"/>
          </a:p>
          <a:p>
            <a:pPr marL="216000" indent="-216000" fontAlgn="auto">
              <a:spcBef>
                <a:spcPts val="0"/>
              </a:spcBef>
              <a:spcAft>
                <a:spcPts val="0"/>
              </a:spcAft>
              <a:tabLst>
                <a:tab pos="0" algn="l"/>
              </a:tabLst>
              <a:defRPr/>
            </a:pPr>
            <a:r>
              <a:rPr lang="en-US" sz="2000" spc="-1" dirty="0">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dirty="0"/>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24</a:t>
            </a:fld>
            <a:endParaRPr lang="en-ZA"/>
          </a:p>
        </p:txBody>
      </p:sp>
    </p:spTree>
    <p:extLst>
      <p:ext uri="{BB962C8B-B14F-4D97-AF65-F5344CB8AC3E}">
        <p14:creationId xmlns:p14="http://schemas.microsoft.com/office/powerpoint/2010/main" val="1081492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25</a:t>
            </a:fld>
            <a:endParaRPr lang="en-ZA"/>
          </a:p>
        </p:txBody>
      </p:sp>
    </p:spTree>
    <p:extLst>
      <p:ext uri="{BB962C8B-B14F-4D97-AF65-F5344CB8AC3E}">
        <p14:creationId xmlns:p14="http://schemas.microsoft.com/office/powerpoint/2010/main" val="38240513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26</a:t>
            </a:fld>
            <a:endParaRPr lang="en-ZA"/>
          </a:p>
        </p:txBody>
      </p:sp>
    </p:spTree>
    <p:extLst>
      <p:ext uri="{BB962C8B-B14F-4D97-AF65-F5344CB8AC3E}">
        <p14:creationId xmlns:p14="http://schemas.microsoft.com/office/powerpoint/2010/main" val="418128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27</a:t>
            </a:fld>
            <a:endParaRPr lang="en-ZA"/>
          </a:p>
        </p:txBody>
      </p:sp>
    </p:spTree>
    <p:extLst>
      <p:ext uri="{BB962C8B-B14F-4D97-AF65-F5344CB8AC3E}">
        <p14:creationId xmlns:p14="http://schemas.microsoft.com/office/powerpoint/2010/main" val="974825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28</a:t>
            </a:fld>
            <a:endParaRPr lang="en-ZA"/>
          </a:p>
        </p:txBody>
      </p:sp>
    </p:spTree>
    <p:extLst>
      <p:ext uri="{BB962C8B-B14F-4D97-AF65-F5344CB8AC3E}">
        <p14:creationId xmlns:p14="http://schemas.microsoft.com/office/powerpoint/2010/main" val="344187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29</a:t>
            </a:fld>
            <a:endParaRPr lang="en-ZA"/>
          </a:p>
        </p:txBody>
      </p:sp>
    </p:spTree>
    <p:extLst>
      <p:ext uri="{BB962C8B-B14F-4D97-AF65-F5344CB8AC3E}">
        <p14:creationId xmlns:p14="http://schemas.microsoft.com/office/powerpoint/2010/main" val="343993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30</a:t>
            </a:fld>
            <a:endParaRPr lang="en-ZA"/>
          </a:p>
        </p:txBody>
      </p:sp>
    </p:spTree>
    <p:extLst>
      <p:ext uri="{BB962C8B-B14F-4D97-AF65-F5344CB8AC3E}">
        <p14:creationId xmlns:p14="http://schemas.microsoft.com/office/powerpoint/2010/main" val="3088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PlaceHolder 1">
            <a:extLst>
              <a:ext uri="{FF2B5EF4-FFF2-40B4-BE49-F238E27FC236}">
                <a16:creationId xmlns:a16="http://schemas.microsoft.com/office/drawing/2014/main" id="{39106211-739C-C421-A92E-19D928A73DE4}"/>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42" name="PlaceHolder 2">
            <a:extLst>
              <a:ext uri="{FF2B5EF4-FFF2-40B4-BE49-F238E27FC236}">
                <a16:creationId xmlns:a16="http://schemas.microsoft.com/office/drawing/2014/main" id="{0AD3B1F2-04CB-B0BA-BAA1-7E21B15EF93E}"/>
              </a:ext>
            </a:extLst>
          </p:cNvPr>
          <p:cNvSpPr>
            <a:spLocks noGrp="1"/>
          </p:cNvSpPr>
          <p:nvPr>
            <p:ph type="body"/>
          </p:nvPr>
        </p:nvSpPr>
        <p:spPr>
          <a:xfrm>
            <a:off x="755650" y="5078413"/>
            <a:ext cx="6048375" cy="4810125"/>
          </a:xfrm>
          <a:ln/>
        </p:spPr>
        <p:txBody>
          <a:bodyPr/>
          <a:lstStyle/>
          <a:p>
            <a:pPr marL="216000" indent="-216000" fontAlgn="auto">
              <a:spcBef>
                <a:spcPts val="0"/>
              </a:spcBef>
              <a:spcAft>
                <a:spcPts val="0"/>
              </a:spcAft>
              <a:defRPr/>
            </a:pPr>
            <a:r>
              <a:rPr lang="en-US" sz="2000" spc="-1"/>
              <a:t>Operating system is the computer manager, our language is different from the computer language , os actually helps the computer understand what we want it to do.</a:t>
            </a:r>
            <a:endParaRPr lang="en-ZA" sz="2000" spc="-1"/>
          </a:p>
        </p:txBody>
      </p:sp>
      <p:sp>
        <p:nvSpPr>
          <p:cNvPr id="243" name="PlaceHolder 3">
            <a:extLst>
              <a:ext uri="{FF2B5EF4-FFF2-40B4-BE49-F238E27FC236}">
                <a16:creationId xmlns:a16="http://schemas.microsoft.com/office/drawing/2014/main" id="{273E6099-3C3A-8A7B-3BC0-D6ED6EC6FD49}"/>
              </a:ext>
            </a:extLst>
          </p:cNvPr>
          <p:cNvSpPr>
            <a:spLocks noGrp="1"/>
          </p:cNvSpPr>
          <p:nvPr>
            <p:ph type="sldNum" sz="quarter" idx="12"/>
          </p:nvPr>
        </p:nvSpPr>
        <p:spPr/>
        <p:txBody>
          <a:bodyPr/>
          <a:lstStyle>
            <a:lvl1pPr algn="r">
              <a:lnSpc>
                <a:spcPct val="100000"/>
              </a:lnSpc>
              <a:buNone/>
              <a:defRPr lang="en-ZA" sz="1400" b="0" strike="noStrike" spc="-1">
                <a:latin typeface="Times New Roman"/>
              </a:defRPr>
            </a:lvl1pPr>
          </a:lstStyle>
          <a:p>
            <a:pPr>
              <a:defRPr/>
            </a:pPr>
            <a:fld id="{6410CAF9-B615-4A75-A100-F4E6EE7D3C5B}" type="slidenum">
              <a:rPr/>
              <a:pPr>
                <a:defRPr/>
              </a:p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31</a:t>
            </a:fld>
            <a:endParaRPr lang="en-ZA"/>
          </a:p>
        </p:txBody>
      </p:sp>
    </p:spTree>
    <p:extLst>
      <p:ext uri="{BB962C8B-B14F-4D97-AF65-F5344CB8AC3E}">
        <p14:creationId xmlns:p14="http://schemas.microsoft.com/office/powerpoint/2010/main" val="423113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32</a:t>
            </a:fld>
            <a:endParaRPr lang="en-ZA"/>
          </a:p>
        </p:txBody>
      </p:sp>
    </p:spTree>
    <p:extLst>
      <p:ext uri="{BB962C8B-B14F-4D97-AF65-F5344CB8AC3E}">
        <p14:creationId xmlns:p14="http://schemas.microsoft.com/office/powerpoint/2010/main" val="3157797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33</a:t>
            </a:fld>
            <a:endParaRPr lang="en-ZA"/>
          </a:p>
        </p:txBody>
      </p:sp>
    </p:spTree>
    <p:extLst>
      <p:ext uri="{BB962C8B-B14F-4D97-AF65-F5344CB8AC3E}">
        <p14:creationId xmlns:p14="http://schemas.microsoft.com/office/powerpoint/2010/main" val="942501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dirty="0"/>
              <a:t>grep "r." </a:t>
            </a:r>
            <a:r>
              <a:rPr lang="en-US" sz="2000" spc="-1" dirty="0" err="1"/>
              <a:t>fruit.tsv</a:t>
            </a:r>
            <a:endParaRPr lang="en-US" sz="2000" spc="-1" dirty="0"/>
          </a:p>
          <a:p>
            <a:pPr marL="216000" indent="-216000" fontAlgn="auto">
              <a:spcBef>
                <a:spcPts val="0"/>
              </a:spcBef>
              <a:spcAft>
                <a:spcPts val="0"/>
              </a:spcAft>
              <a:tabLst>
                <a:tab pos="0" algn="l"/>
              </a:tabLst>
              <a:defRPr/>
            </a:pPr>
            <a:endParaRPr lang="en-ZA" sz="2000" spc="-1" dirty="0"/>
          </a:p>
          <a:p>
            <a:pPr marL="216000" indent="-216000" fontAlgn="auto">
              <a:spcBef>
                <a:spcPts val="0"/>
              </a:spcBef>
              <a:spcAft>
                <a:spcPts val="0"/>
              </a:spcAft>
              <a:tabLst>
                <a:tab pos="0" algn="l"/>
              </a:tabLst>
              <a:defRPr/>
            </a:pPr>
            <a:r>
              <a:rPr lang="en-US" sz="2000" spc="-1" dirty="0"/>
              <a:t>Because the workflow management systems like </a:t>
            </a:r>
            <a:r>
              <a:rPr lang="en-US" sz="2000" spc="-1" dirty="0" err="1"/>
              <a:t>nextflow</a:t>
            </a:r>
            <a:r>
              <a:rPr lang="en-US" sz="2000" spc="-1" dirty="0"/>
              <a:t>, come with a number of advantages over a simple batch scripting, the most important one is that with </a:t>
            </a:r>
            <a:r>
              <a:rPr lang="en-US" sz="2000" spc="-1" dirty="0" err="1"/>
              <a:t>nextflow</a:t>
            </a:r>
            <a:r>
              <a:rPr lang="en-US" sz="2000" spc="-1" dirty="0"/>
              <a:t>, the parallelization effectively comes for free, it implicitly implements a high level of parallelization, which is quite scalable so that you can apply it on your computer, or a high performance cluster, or a cloud computing server by changing only a configuration option in your </a:t>
            </a:r>
            <a:r>
              <a:rPr lang="en-US" sz="2000" spc="-1" dirty="0" err="1"/>
              <a:t>nextflow</a:t>
            </a:r>
            <a:r>
              <a:rPr lang="en-US" sz="2000" spc="-1" dirty="0"/>
              <a:t> script.</a:t>
            </a:r>
            <a:endParaRPr lang="en-ZA" sz="2000" spc="-1" dirty="0"/>
          </a:p>
          <a:p>
            <a:pPr marL="216000" indent="-216000" fontAlgn="auto">
              <a:spcBef>
                <a:spcPts val="0"/>
              </a:spcBef>
              <a:spcAft>
                <a:spcPts val="0"/>
              </a:spcAft>
              <a:tabLst>
                <a:tab pos="0" algn="l"/>
              </a:tabLst>
              <a:defRPr/>
            </a:pPr>
            <a:endParaRPr lang="en-ZA" sz="2000" spc="-1" dirty="0"/>
          </a:p>
          <a:p>
            <a:pPr marL="216000" indent="-216000" fontAlgn="auto">
              <a:spcBef>
                <a:spcPts val="0"/>
              </a:spcBef>
              <a:spcAft>
                <a:spcPts val="0"/>
              </a:spcAft>
              <a:tabLst>
                <a:tab pos="0" algn="l"/>
              </a:tabLst>
              <a:defRPr/>
            </a:pPr>
            <a:r>
              <a:rPr lang="en-US" sz="2000" spc="-1" dirty="0">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dirty="0"/>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34</a:t>
            </a:fld>
            <a:endParaRPr lang="en-ZA"/>
          </a:p>
        </p:txBody>
      </p:sp>
    </p:spTree>
    <p:extLst>
      <p:ext uri="{BB962C8B-B14F-4D97-AF65-F5344CB8AC3E}">
        <p14:creationId xmlns:p14="http://schemas.microsoft.com/office/powerpoint/2010/main" val="4203104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35</a:t>
            </a:fld>
            <a:endParaRPr lang="en-ZA"/>
          </a:p>
        </p:txBody>
      </p:sp>
    </p:spTree>
    <p:extLst>
      <p:ext uri="{BB962C8B-B14F-4D97-AF65-F5344CB8AC3E}">
        <p14:creationId xmlns:p14="http://schemas.microsoft.com/office/powerpoint/2010/main" val="2637904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36</a:t>
            </a:fld>
            <a:endParaRPr lang="en-ZA"/>
          </a:p>
        </p:txBody>
      </p:sp>
    </p:spTree>
    <p:extLst>
      <p:ext uri="{BB962C8B-B14F-4D97-AF65-F5344CB8AC3E}">
        <p14:creationId xmlns:p14="http://schemas.microsoft.com/office/powerpoint/2010/main" val="1334108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37</a:t>
            </a:fld>
            <a:endParaRPr lang="en-ZA"/>
          </a:p>
        </p:txBody>
      </p:sp>
    </p:spTree>
    <p:extLst>
      <p:ext uri="{BB962C8B-B14F-4D97-AF65-F5344CB8AC3E}">
        <p14:creationId xmlns:p14="http://schemas.microsoft.com/office/powerpoint/2010/main" val="2984328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38</a:t>
            </a:fld>
            <a:endParaRPr lang="en-ZA"/>
          </a:p>
        </p:txBody>
      </p:sp>
    </p:spTree>
    <p:extLst>
      <p:ext uri="{BB962C8B-B14F-4D97-AF65-F5344CB8AC3E}">
        <p14:creationId xmlns:p14="http://schemas.microsoft.com/office/powerpoint/2010/main" val="3385615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PlaceHolder 1">
            <a:extLst>
              <a:ext uri="{FF2B5EF4-FFF2-40B4-BE49-F238E27FC236}">
                <a16:creationId xmlns:a16="http://schemas.microsoft.com/office/drawing/2014/main" id="{7929A4BF-C3C5-D132-0E07-C716B9F5E0EB}"/>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1" name="PlaceHolder 2">
            <a:extLst>
              <a:ext uri="{FF2B5EF4-FFF2-40B4-BE49-F238E27FC236}">
                <a16:creationId xmlns:a16="http://schemas.microsoft.com/office/drawing/2014/main" id="{952CD627-599F-7FF5-04A8-DDE25B7F52E7}"/>
              </a:ext>
            </a:extLst>
          </p:cNvPr>
          <p:cNvSpPr>
            <a:spLocks noGrp="1"/>
          </p:cNvSpPr>
          <p:nvPr>
            <p:ph type="body"/>
          </p:nvPr>
        </p:nvSpPr>
        <p:spPr>
          <a:xfrm>
            <a:off x="755650" y="5078413"/>
            <a:ext cx="6048375" cy="4810125"/>
          </a:xfrm>
          <a:ln/>
        </p:spPr>
        <p:txBody>
          <a:bodyPr/>
          <a:lstStyle/>
          <a:p>
            <a:pPr marL="216000" indent="-216000" fontAlgn="auto">
              <a:spcBef>
                <a:spcPts val="0"/>
              </a:spcBef>
              <a:spcAft>
                <a:spcPts val="0"/>
              </a:spcAft>
              <a:defRPr/>
            </a:pPr>
            <a:r>
              <a:rPr lang="en-ZA" sz="2000" spc="-1"/>
              <a:t>Command promt understands DOS language but Linux terminal understand shell language.</a:t>
            </a:r>
          </a:p>
        </p:txBody>
      </p:sp>
      <p:sp>
        <p:nvSpPr>
          <p:cNvPr id="252" name="PlaceHolder 3">
            <a:extLst>
              <a:ext uri="{FF2B5EF4-FFF2-40B4-BE49-F238E27FC236}">
                <a16:creationId xmlns:a16="http://schemas.microsoft.com/office/drawing/2014/main" id="{3A906CED-7B88-63D4-4729-E956BD6D24B2}"/>
              </a:ext>
            </a:extLst>
          </p:cNvPr>
          <p:cNvSpPr>
            <a:spLocks noGrp="1"/>
          </p:cNvSpPr>
          <p:nvPr>
            <p:ph type="sldNum" sz="quarter" idx="12"/>
          </p:nvPr>
        </p:nvSpPr>
        <p:spPr/>
        <p:txBody>
          <a:bodyPr/>
          <a:lstStyle>
            <a:lvl1pPr algn="r">
              <a:lnSpc>
                <a:spcPct val="100000"/>
              </a:lnSpc>
              <a:buNone/>
              <a:defRPr lang="en-ZA" sz="1400" b="0" strike="noStrike" spc="-1">
                <a:latin typeface="Times New Roman"/>
              </a:defRPr>
            </a:lvl1pPr>
          </a:lstStyle>
          <a:p>
            <a:pPr>
              <a:defRPr/>
            </a:pPr>
            <a:fld id="{7060C931-6545-42C7-8877-CCF3AD040905}" type="slidenum">
              <a:rPr/>
              <a:pPr>
                <a:defRPr/>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PlaceHolder 1">
            <a:extLst>
              <a:ext uri="{FF2B5EF4-FFF2-40B4-BE49-F238E27FC236}">
                <a16:creationId xmlns:a16="http://schemas.microsoft.com/office/drawing/2014/main" id="{735C34BC-CE04-76CA-3B48-53C72759DA89}"/>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45" name="PlaceHolder 2">
            <a:extLst>
              <a:ext uri="{FF2B5EF4-FFF2-40B4-BE49-F238E27FC236}">
                <a16:creationId xmlns:a16="http://schemas.microsoft.com/office/drawing/2014/main" id="{B116EE66-CA12-2B84-5D91-920540E4B31C}"/>
              </a:ext>
            </a:extLst>
          </p:cNvPr>
          <p:cNvSpPr>
            <a:spLocks noGrp="1"/>
          </p:cNvSpPr>
          <p:nvPr>
            <p:ph type="body"/>
          </p:nvPr>
        </p:nvSpPr>
        <p:spPr>
          <a:xfrm>
            <a:off x="755650" y="5078413"/>
            <a:ext cx="6048375" cy="4810125"/>
          </a:xfrm>
          <a:ln/>
        </p:spPr>
        <p:txBody>
          <a:bodyPr/>
          <a:lstStyle/>
          <a:p>
            <a:pPr marL="216000" indent="-216000" fontAlgn="auto">
              <a:spcBef>
                <a:spcPts val="0"/>
              </a:spcBef>
              <a:spcAft>
                <a:spcPts val="0"/>
              </a:spcAft>
              <a:defRPr/>
            </a:pPr>
            <a:r>
              <a:rPr lang="en-US" sz="2000" spc="-1">
                <a:latin typeface="Times New Roman"/>
              </a:rPr>
              <a:t> It is similar to Microsoft Windows, but it is entirely free. The accurate name is </a:t>
            </a:r>
            <a:r>
              <a:rPr lang="en-US" sz="2000" i="1" spc="-1">
                <a:latin typeface="Times New Roman"/>
              </a:rPr>
              <a:t>GNU/Linux</a:t>
            </a:r>
            <a:r>
              <a:rPr lang="en-US" sz="2000" spc="-1">
                <a:latin typeface="Times New Roman"/>
              </a:rPr>
              <a:t> but "Linux" is used more often.</a:t>
            </a:r>
            <a:endParaRPr lang="en-ZA" sz="2000" spc="-1"/>
          </a:p>
        </p:txBody>
      </p:sp>
      <p:sp>
        <p:nvSpPr>
          <p:cNvPr id="246" name="PlaceHolder 3">
            <a:extLst>
              <a:ext uri="{FF2B5EF4-FFF2-40B4-BE49-F238E27FC236}">
                <a16:creationId xmlns:a16="http://schemas.microsoft.com/office/drawing/2014/main" id="{FB9D746D-371D-F747-6C99-F3CAE835759D}"/>
              </a:ext>
            </a:extLst>
          </p:cNvPr>
          <p:cNvSpPr>
            <a:spLocks noGrp="1"/>
          </p:cNvSpPr>
          <p:nvPr>
            <p:ph type="sldNum" sz="quarter" idx="12"/>
          </p:nvPr>
        </p:nvSpPr>
        <p:spPr/>
        <p:txBody>
          <a:bodyPr/>
          <a:lstStyle>
            <a:lvl1pPr algn="r">
              <a:lnSpc>
                <a:spcPct val="100000"/>
              </a:lnSpc>
              <a:buNone/>
              <a:defRPr lang="en-ZA" sz="1400" b="0" strike="noStrike" spc="-1">
                <a:latin typeface="Times New Roman"/>
              </a:defRPr>
            </a:lvl1pPr>
          </a:lstStyle>
          <a:p>
            <a:pPr>
              <a:defRPr/>
            </a:pPr>
            <a:fld id="{BF298FC5-9FFF-4624-900A-9AB6A1056E04}" type="slidenum">
              <a:rPr/>
              <a:pPr>
                <a:defRPr/>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PlaceHolder 1">
            <a:extLst>
              <a:ext uri="{FF2B5EF4-FFF2-40B4-BE49-F238E27FC236}">
                <a16:creationId xmlns:a16="http://schemas.microsoft.com/office/drawing/2014/main" id="{2B15DC8A-FF5A-C096-E575-11A61B9EDF29}"/>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48" name="PlaceHolder 2">
            <a:extLst>
              <a:ext uri="{FF2B5EF4-FFF2-40B4-BE49-F238E27FC236}">
                <a16:creationId xmlns:a16="http://schemas.microsoft.com/office/drawing/2014/main" id="{7727C3F7-E940-439C-46FB-7AE19C79FC38}"/>
              </a:ext>
            </a:extLst>
          </p:cNvPr>
          <p:cNvSpPr>
            <a:spLocks noGrp="1"/>
          </p:cNvSpPr>
          <p:nvPr>
            <p:ph type="body"/>
          </p:nvPr>
        </p:nvSpPr>
        <p:spPr>
          <a:xfrm>
            <a:off x="755650" y="5078413"/>
            <a:ext cx="6048375" cy="4810125"/>
          </a:xfrm>
          <a:ln/>
        </p:spPr>
        <p:txBody>
          <a:bodyPr/>
          <a:lstStyle/>
          <a:p>
            <a:pPr marL="216000" indent="-216000" fontAlgn="auto">
              <a:spcBef>
                <a:spcPts val="0"/>
              </a:spcBef>
              <a:spcAft>
                <a:spcPts val="0"/>
              </a:spcAft>
              <a:defRPr/>
            </a:pPr>
            <a:r>
              <a:rPr lang="en-US" sz="2000" spc="-1" dirty="0"/>
              <a:t>Mention some bioinformatics tools available in </a:t>
            </a:r>
            <a:r>
              <a:rPr lang="en-US" sz="2000" spc="-1" dirty="0" err="1"/>
              <a:t>ubunu</a:t>
            </a:r>
            <a:endParaRPr lang="en-ZA" sz="2000" spc="-1" dirty="0"/>
          </a:p>
        </p:txBody>
      </p:sp>
      <p:sp>
        <p:nvSpPr>
          <p:cNvPr id="249" name="PlaceHolder 3">
            <a:extLst>
              <a:ext uri="{FF2B5EF4-FFF2-40B4-BE49-F238E27FC236}">
                <a16:creationId xmlns:a16="http://schemas.microsoft.com/office/drawing/2014/main" id="{30419CEE-CEBB-0448-1297-CA97C1366750}"/>
              </a:ext>
            </a:extLst>
          </p:cNvPr>
          <p:cNvSpPr>
            <a:spLocks noGrp="1"/>
          </p:cNvSpPr>
          <p:nvPr>
            <p:ph type="sldNum" sz="quarter" idx="12"/>
          </p:nvPr>
        </p:nvSpPr>
        <p:spPr/>
        <p:txBody>
          <a:bodyPr/>
          <a:lstStyle>
            <a:lvl1pPr algn="r">
              <a:lnSpc>
                <a:spcPct val="100000"/>
              </a:lnSpc>
              <a:buNone/>
              <a:defRPr lang="en-ZA" sz="1400" b="0" strike="noStrike" spc="-1">
                <a:latin typeface="Times New Roman"/>
              </a:defRPr>
            </a:lvl1pPr>
          </a:lstStyle>
          <a:p>
            <a:pPr>
              <a:defRPr/>
            </a:pPr>
            <a:fld id="{4D9C0061-4603-4EAC-B8E5-E8A8FEC6044B}" type="slidenum">
              <a:rPr/>
              <a:pPr>
                <a:defRPr/>
              </a:pPr>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016366E3-33BA-6769-3F18-1E588324EA79}"/>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62467" name="Notes Placeholder 2">
            <a:extLst>
              <a:ext uri="{FF2B5EF4-FFF2-40B4-BE49-F238E27FC236}">
                <a16:creationId xmlns:a16="http://schemas.microsoft.com/office/drawing/2014/main" id="{7634A75C-D836-6983-BA27-26ED93A9B7F7}"/>
              </a:ext>
            </a:extLst>
          </p:cNvPr>
          <p:cNvSpPr>
            <a:spLocks noGrp="1" noChangeArrowheads="1"/>
          </p:cNvSpPr>
          <p:nvPr>
            <p:ph type="body" idx="1"/>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numCol="1" anchorCtr="0" compatLnSpc="1">
            <a:prstTxWarp prst="textNoShape">
              <a:avLst/>
            </a:prstTxWarp>
          </a:bodyPr>
          <a:lstStyle/>
          <a:p>
            <a:pPr>
              <a:spcBef>
                <a:spcPct val="0"/>
              </a:spcBef>
            </a:pPr>
            <a:r>
              <a:rPr lang="en-US" altLang="en-US" dirty="0"/>
              <a:t>Explain module commands in </a:t>
            </a:r>
            <a:r>
              <a:rPr lang="en-US" altLang="en-US" dirty="0" err="1"/>
              <a:t>hpc</a:t>
            </a:r>
            <a:endParaRPr lang="en-US" altLang="en-US" dirty="0"/>
          </a:p>
        </p:txBody>
      </p:sp>
      <p:sp>
        <p:nvSpPr>
          <p:cNvPr id="4" name="Slide Number Placeholder 3">
            <a:extLst>
              <a:ext uri="{FF2B5EF4-FFF2-40B4-BE49-F238E27FC236}">
                <a16:creationId xmlns:a16="http://schemas.microsoft.com/office/drawing/2014/main" id="{F2CB6171-B9F6-861B-A882-ACDE97D4148D}"/>
              </a:ext>
            </a:extLst>
          </p:cNvPr>
          <p:cNvSpPr>
            <a:spLocks noGrp="1"/>
          </p:cNvSpPr>
          <p:nvPr>
            <p:ph type="sldNum" sz="quarter" idx="12"/>
          </p:nvPr>
        </p:nvSpPr>
        <p:spPr/>
        <p:txBody>
          <a:bodyPr/>
          <a:lstStyle/>
          <a:p>
            <a:pPr>
              <a:defRPr/>
            </a:pPr>
            <a:fld id="{4E81FD24-5EDF-40AD-A442-41FAD135A43E}" type="slidenum">
              <a:rPr smtClean="0"/>
              <a:pPr>
                <a:defRPr/>
              </a:pPr>
              <a:t>14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E0CFFC84-9447-4A17-2ED8-B6B70E70589A}"/>
              </a:ext>
            </a:extLst>
          </p:cNvPr>
          <p:cNvSpPr>
            <a:spLocks noGrp="1" noRot="1" noChangeAspect="1" noChangeArrowheads="1" noTextEdit="1"/>
          </p:cNvSpPr>
          <p:nvPr>
            <p:ph type="sldImg"/>
          </p:nvPr>
        </p:nvSpPr>
        <p:spPr bwMode="auto">
          <a:xfrm>
            <a:off x="217488" y="812800"/>
            <a:ext cx="7124700" cy="4008438"/>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65539" name="Notes Placeholder 2">
            <a:extLst>
              <a:ext uri="{FF2B5EF4-FFF2-40B4-BE49-F238E27FC236}">
                <a16:creationId xmlns:a16="http://schemas.microsoft.com/office/drawing/2014/main" id="{36AC4E05-5197-D0A8-C805-DC7E55211931}"/>
              </a:ext>
            </a:extLst>
          </p:cNvPr>
          <p:cNvSpPr>
            <a:spLocks noGrp="1" noChangeArrowheads="1"/>
          </p:cNvSpPr>
          <p:nvPr>
            <p:ph type="body" idx="1"/>
          </p:nvPr>
        </p:nvSpPr>
        <p:spPr bwMode="auto">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vert="horz" wrap="square" numCol="1" anchorCtr="0" compatLnSpc="1">
            <a:prstTxWarp prst="textNoShape">
              <a:avLst/>
            </a:prstTxWarp>
          </a:bodyPr>
          <a:lstStyle/>
          <a:p>
            <a:pPr>
              <a:spcBef>
                <a:spcPct val="0"/>
              </a:spcBef>
            </a:pPr>
            <a:r>
              <a:rPr lang="en-US" altLang="en-US"/>
              <a:t>Here u</a:t>
            </a:r>
          </a:p>
        </p:txBody>
      </p:sp>
      <p:sp>
        <p:nvSpPr>
          <p:cNvPr id="4" name="Slide Number Placeholder 3">
            <a:extLst>
              <a:ext uri="{FF2B5EF4-FFF2-40B4-BE49-F238E27FC236}">
                <a16:creationId xmlns:a16="http://schemas.microsoft.com/office/drawing/2014/main" id="{D932B521-906B-E407-76EC-79103EB8B080}"/>
              </a:ext>
            </a:extLst>
          </p:cNvPr>
          <p:cNvSpPr>
            <a:spLocks noGrp="1"/>
          </p:cNvSpPr>
          <p:nvPr>
            <p:ph type="sldNum" sz="quarter" idx="12"/>
          </p:nvPr>
        </p:nvSpPr>
        <p:spPr/>
        <p:txBody>
          <a:bodyPr/>
          <a:lstStyle/>
          <a:p>
            <a:pPr>
              <a:defRPr/>
            </a:pPr>
            <a:fld id="{6E0F7A18-DC3A-43CA-B116-2D1D3DA27D2B}" type="slidenum">
              <a:rPr smtClean="0"/>
              <a:pPr>
                <a:defRPr/>
              </a:pPr>
              <a:t>16</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19</a:t>
            </a:fld>
            <a:endParaRPr lang="en-ZA"/>
          </a:p>
        </p:txBody>
      </p:sp>
    </p:spTree>
    <p:extLst>
      <p:ext uri="{BB962C8B-B14F-4D97-AF65-F5344CB8AC3E}">
        <p14:creationId xmlns:p14="http://schemas.microsoft.com/office/powerpoint/2010/main" val="1272542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PlaceHolder 1">
            <a:extLst>
              <a:ext uri="{FF2B5EF4-FFF2-40B4-BE49-F238E27FC236}">
                <a16:creationId xmlns:a16="http://schemas.microsoft.com/office/drawing/2014/main" id="{7F78D31B-FA11-44C4-CCC3-D6BABED16AC0}"/>
              </a:ext>
            </a:extLst>
          </p:cNvPr>
          <p:cNvSpPr>
            <a:spLocks noGrp="1" noRot="1" noChangeAspect="1" noChangeArrowheads="1" noTextEdit="1"/>
          </p:cNvSpPr>
          <p:nvPr>
            <p:ph type="sldImg"/>
          </p:nvPr>
        </p:nvSpPr>
        <p:spPr bwMode="auto">
          <a:xfrm>
            <a:off x="685800" y="1143000"/>
            <a:ext cx="5486400" cy="3086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sp>
      <p:sp>
        <p:nvSpPr>
          <p:cNvPr id="254" name="PlaceHolder 2">
            <a:extLst>
              <a:ext uri="{FF2B5EF4-FFF2-40B4-BE49-F238E27FC236}">
                <a16:creationId xmlns:a16="http://schemas.microsoft.com/office/drawing/2014/main" id="{A978525B-08B5-90A5-2221-2D4DE5E68F34}"/>
              </a:ext>
            </a:extLst>
          </p:cNvPr>
          <p:cNvSpPr>
            <a:spLocks noGrp="1"/>
          </p:cNvSpPr>
          <p:nvPr>
            <p:ph type="body"/>
          </p:nvPr>
        </p:nvSpPr>
        <p:spPr>
          <a:xfrm>
            <a:off x="685800" y="4400550"/>
            <a:ext cx="5486400" cy="3600450"/>
          </a:xfrm>
          <a:ln/>
        </p:spPr>
        <p:txBody>
          <a:bodyPr/>
          <a:lstStyle/>
          <a:p>
            <a:pPr marL="216000" indent="-216000" fontAlgn="auto">
              <a:spcBef>
                <a:spcPts val="0"/>
              </a:spcBef>
              <a:spcAft>
                <a:spcPts val="0"/>
              </a:spcAft>
              <a:tabLst>
                <a:tab pos="0" algn="l"/>
              </a:tabLst>
              <a:defRPr/>
            </a:pPr>
            <a:r>
              <a:rPr lang="en-US" sz="2000" spc="-1"/>
              <a:t>Nextflow is …</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t>Because the workflow management systems like nextflow, come with a number of advantages over a simple batch scripting, the most important one is that with nextflow, the parallelization effectively comes for free, it implicitly implements a high level of parallelization, which is quite scalable so that you can apply it on your computer, or a high performance cluster, or a cloud computing server by changing only a configuration option in your nextflow script.</a:t>
            </a:r>
            <a:endParaRPr lang="en-ZA" sz="2000" spc="-1"/>
          </a:p>
          <a:p>
            <a:pPr marL="216000" indent="-216000" fontAlgn="auto">
              <a:spcBef>
                <a:spcPts val="0"/>
              </a:spcBef>
              <a:spcAft>
                <a:spcPts val="0"/>
              </a:spcAft>
              <a:tabLst>
                <a:tab pos="0" algn="l"/>
              </a:tabLst>
              <a:defRPr/>
            </a:pPr>
            <a:endParaRPr lang="en-ZA" sz="2000" spc="-1"/>
          </a:p>
          <a:p>
            <a:pPr marL="216000" indent="-216000" fontAlgn="auto">
              <a:spcBef>
                <a:spcPts val="0"/>
              </a:spcBef>
              <a:spcAft>
                <a:spcPts val="0"/>
              </a:spcAft>
              <a:tabLst>
                <a:tab pos="0" algn="l"/>
              </a:tabLst>
              <a:defRPr/>
            </a:pPr>
            <a:r>
              <a:rPr lang="en-US" sz="2000" spc="-1">
                <a:solidFill>
                  <a:srgbClr val="404040"/>
                </a:solidFill>
                <a:latin typeface="Lato"/>
              </a:rPr>
              <a:t>It is designed around the idea that the Linux platform is the lingua franca of data science. Linux provides many simple but powerful command-line and scripting tools that, when chained together, facilitate complex data manipulations.</a:t>
            </a:r>
            <a:endParaRPr lang="en-ZA" sz="2000" spc="-1"/>
          </a:p>
        </p:txBody>
      </p:sp>
      <p:sp>
        <p:nvSpPr>
          <p:cNvPr id="255" name="PlaceHolder 3">
            <a:extLst>
              <a:ext uri="{FF2B5EF4-FFF2-40B4-BE49-F238E27FC236}">
                <a16:creationId xmlns:a16="http://schemas.microsoft.com/office/drawing/2014/main" id="{1432AA34-DD3C-27F8-A41B-F643BFF37B3E}"/>
              </a:ext>
            </a:extLst>
          </p:cNvPr>
          <p:cNvSpPr>
            <a:spLocks noGrp="1"/>
          </p:cNvSpPr>
          <p:nvPr>
            <p:ph type="sldNum" sz="quarter" idx="12"/>
          </p:nvPr>
        </p:nvSpPr>
        <p:spPr>
          <a:xfrm>
            <a:off x="3884613" y="8685213"/>
            <a:ext cx="2971800" cy="458787"/>
          </a:xfrm>
        </p:spPr>
        <p:txBody>
          <a:bodyPr/>
          <a:lstStyle>
            <a:lvl1pPr algn="r">
              <a:lnSpc>
                <a:spcPct val="100000"/>
              </a:lnSpc>
              <a:buNone/>
              <a:defRPr lang="en-US" sz="1200" b="0" strike="noStrike" spc="-1">
                <a:solidFill>
                  <a:srgbClr val="000000"/>
                </a:solidFill>
                <a:latin typeface="Times New Roman"/>
                <a:ea typeface="+mn-ea"/>
              </a:defRPr>
            </a:lvl1pPr>
          </a:lstStyle>
          <a:p>
            <a:pPr>
              <a:defRPr/>
            </a:pPr>
            <a:fld id="{6C3A5FD8-4E92-4C7E-A86A-93F499F248C3}" type="slidenum">
              <a:rPr/>
              <a:pPr>
                <a:defRPr/>
              </a:pPr>
              <a:t>20</a:t>
            </a:fld>
            <a:endParaRPr lang="en-ZA"/>
          </a:p>
        </p:txBody>
      </p:sp>
    </p:spTree>
    <p:extLst>
      <p:ext uri="{BB962C8B-B14F-4D97-AF65-F5344CB8AC3E}">
        <p14:creationId xmlns:p14="http://schemas.microsoft.com/office/powerpoint/2010/main" val="2762391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AFC0765F-5110-2658-8D3B-9405E8AB427C}"/>
              </a:ext>
            </a:extLst>
          </p:cNvPr>
          <p:cNvSpPr>
            <a:spLocks noGrp="1"/>
          </p:cNvSpPr>
          <p:nvPr>
            <p:ph type="ftr" idx="10"/>
          </p:nvPr>
        </p:nvSpPr>
        <p:spPr/>
        <p:txBody>
          <a:bodyPr/>
          <a:lstStyle>
            <a:lvl1pPr>
              <a:defRPr/>
            </a:lvl1pPr>
          </a:lstStyle>
          <a:p>
            <a:pPr>
              <a:defRPr/>
            </a:pPr>
            <a:r>
              <a:t>Footer</a:t>
            </a:r>
          </a:p>
        </p:txBody>
      </p:sp>
      <p:sp>
        <p:nvSpPr>
          <p:cNvPr id="3" name="PlaceHolder 2">
            <a:extLst>
              <a:ext uri="{FF2B5EF4-FFF2-40B4-BE49-F238E27FC236}">
                <a16:creationId xmlns:a16="http://schemas.microsoft.com/office/drawing/2014/main" id="{911B6630-06E8-19A7-B5F1-2CBBFCBB2CE5}"/>
              </a:ext>
            </a:extLst>
          </p:cNvPr>
          <p:cNvSpPr>
            <a:spLocks noGrp="1"/>
          </p:cNvSpPr>
          <p:nvPr>
            <p:ph type="sldNum" idx="11"/>
          </p:nvPr>
        </p:nvSpPr>
        <p:spPr/>
        <p:txBody>
          <a:bodyPr/>
          <a:lstStyle>
            <a:lvl1pPr>
              <a:defRPr/>
            </a:lvl1pPr>
          </a:lstStyle>
          <a:p>
            <a:pPr>
              <a:defRPr/>
            </a:pPr>
            <a:fld id="{97128ED6-6A07-4C0E-B630-40C7E5FAD008}" type="slidenum">
              <a:rPr/>
              <a:pPr>
                <a:defRPr/>
              </a:pPr>
              <a:t>‹#›</a:t>
            </a:fld>
            <a:endParaRPr/>
          </a:p>
        </p:txBody>
      </p:sp>
      <p:sp>
        <p:nvSpPr>
          <p:cNvPr id="4" name="PlaceHolder 3">
            <a:extLst>
              <a:ext uri="{FF2B5EF4-FFF2-40B4-BE49-F238E27FC236}">
                <a16:creationId xmlns:a16="http://schemas.microsoft.com/office/drawing/2014/main" id="{B3A5F630-310C-F548-9ED8-7899A1555682}"/>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55732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27" name="PlaceHolder 2"/>
          <p:cNvSpPr>
            <a:spLocks noGrp="1"/>
          </p:cNvSpPr>
          <p:nvPr>
            <p:ph/>
          </p:nvPr>
        </p:nvSpPr>
        <p:spPr>
          <a:xfrm>
            <a:off x="609480" y="1604520"/>
            <a:ext cx="10972440" cy="1896840"/>
          </a:xfrm>
          <a:prstGeom prst="rect">
            <a:avLst/>
          </a:prstGeom>
          <a:noFill/>
          <a:ln w="0">
            <a:noFill/>
          </a:ln>
        </p:spPr>
        <p:txBody>
          <a:bodyPr/>
          <a:lstStyle/>
          <a:p>
            <a:endParaRPr lang="en-US"/>
          </a:p>
        </p:txBody>
      </p:sp>
      <p:sp>
        <p:nvSpPr>
          <p:cNvPr id="28" name="PlaceHolder 3"/>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31FDCAE8-B94D-02AE-7297-4CC55A53C986}"/>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2D407871-D924-A68E-DDC4-2A7D9C4CA03E}"/>
              </a:ext>
            </a:extLst>
          </p:cNvPr>
          <p:cNvSpPr>
            <a:spLocks noGrp="1"/>
          </p:cNvSpPr>
          <p:nvPr>
            <p:ph type="sldNum" idx="11"/>
          </p:nvPr>
        </p:nvSpPr>
        <p:spPr/>
        <p:txBody>
          <a:bodyPr/>
          <a:lstStyle>
            <a:lvl1pPr>
              <a:defRPr/>
            </a:lvl1pPr>
          </a:lstStyle>
          <a:p>
            <a:pPr>
              <a:defRPr/>
            </a:pPr>
            <a:fld id="{3CB57086-A42A-4FBC-8FD7-BA15DD78CBCF}" type="slidenum">
              <a:rPr/>
              <a:pPr>
                <a:defRPr/>
              </a:pPr>
              <a:t>‹#›</a:t>
            </a:fld>
            <a:endParaRPr/>
          </a:p>
        </p:txBody>
      </p:sp>
      <p:sp>
        <p:nvSpPr>
          <p:cNvPr id="4" name="PlaceHolder 6">
            <a:extLst>
              <a:ext uri="{FF2B5EF4-FFF2-40B4-BE49-F238E27FC236}">
                <a16:creationId xmlns:a16="http://schemas.microsoft.com/office/drawing/2014/main" id="{967DA64A-55CF-E75D-8C7C-E9A2CA99F198}"/>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551892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30"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31"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32"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33" name="PlaceHolder 5"/>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6">
            <a:extLst>
              <a:ext uri="{FF2B5EF4-FFF2-40B4-BE49-F238E27FC236}">
                <a16:creationId xmlns:a16="http://schemas.microsoft.com/office/drawing/2014/main" id="{8EF261BB-C9F5-1704-A0EB-32AC0599923C}"/>
              </a:ext>
            </a:extLst>
          </p:cNvPr>
          <p:cNvSpPr>
            <a:spLocks noGrp="1"/>
          </p:cNvSpPr>
          <p:nvPr>
            <p:ph type="ftr" idx="10"/>
          </p:nvPr>
        </p:nvSpPr>
        <p:spPr/>
        <p:txBody>
          <a:bodyPr/>
          <a:lstStyle>
            <a:lvl1pPr>
              <a:defRPr/>
            </a:lvl1pPr>
          </a:lstStyle>
          <a:p>
            <a:pPr>
              <a:defRPr/>
            </a:pPr>
            <a:r>
              <a:t>Footer</a:t>
            </a:r>
          </a:p>
        </p:txBody>
      </p:sp>
      <p:sp>
        <p:nvSpPr>
          <p:cNvPr id="3" name="PlaceHolder 7">
            <a:extLst>
              <a:ext uri="{FF2B5EF4-FFF2-40B4-BE49-F238E27FC236}">
                <a16:creationId xmlns:a16="http://schemas.microsoft.com/office/drawing/2014/main" id="{8C32541C-1CB3-CED0-B034-BFAFAB8A4848}"/>
              </a:ext>
            </a:extLst>
          </p:cNvPr>
          <p:cNvSpPr>
            <a:spLocks noGrp="1"/>
          </p:cNvSpPr>
          <p:nvPr>
            <p:ph type="sldNum" idx="11"/>
          </p:nvPr>
        </p:nvSpPr>
        <p:spPr/>
        <p:txBody>
          <a:bodyPr/>
          <a:lstStyle>
            <a:lvl1pPr>
              <a:defRPr/>
            </a:lvl1pPr>
          </a:lstStyle>
          <a:p>
            <a:pPr>
              <a:defRPr/>
            </a:pPr>
            <a:fld id="{6FE599B8-F1A2-4A0B-85AB-C37238B2395F}" type="slidenum">
              <a:rPr/>
              <a:pPr>
                <a:defRPr/>
              </a:pPr>
              <a:t>‹#›</a:t>
            </a:fld>
            <a:endParaRPr/>
          </a:p>
        </p:txBody>
      </p:sp>
      <p:sp>
        <p:nvSpPr>
          <p:cNvPr id="4" name="PlaceHolder 8">
            <a:extLst>
              <a:ext uri="{FF2B5EF4-FFF2-40B4-BE49-F238E27FC236}">
                <a16:creationId xmlns:a16="http://schemas.microsoft.com/office/drawing/2014/main" id="{00C51943-7ABF-396A-E797-74660A13E795}"/>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207662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35" name="PlaceHolder 2"/>
          <p:cNvSpPr>
            <a:spLocks noGrp="1"/>
          </p:cNvSpPr>
          <p:nvPr>
            <p:ph/>
          </p:nvPr>
        </p:nvSpPr>
        <p:spPr>
          <a:xfrm>
            <a:off x="609480" y="1604520"/>
            <a:ext cx="3533040" cy="1896840"/>
          </a:xfrm>
          <a:prstGeom prst="rect">
            <a:avLst/>
          </a:prstGeom>
          <a:noFill/>
          <a:ln w="0">
            <a:noFill/>
          </a:ln>
        </p:spPr>
        <p:txBody>
          <a:bodyPr/>
          <a:lstStyle/>
          <a:p>
            <a:endParaRPr lang="en-US"/>
          </a:p>
        </p:txBody>
      </p:sp>
      <p:sp>
        <p:nvSpPr>
          <p:cNvPr id="36" name="PlaceHolder 3"/>
          <p:cNvSpPr>
            <a:spLocks noGrp="1"/>
          </p:cNvSpPr>
          <p:nvPr>
            <p:ph/>
          </p:nvPr>
        </p:nvSpPr>
        <p:spPr>
          <a:xfrm>
            <a:off x="4319640" y="1604520"/>
            <a:ext cx="3533040" cy="1896840"/>
          </a:xfrm>
          <a:prstGeom prst="rect">
            <a:avLst/>
          </a:prstGeom>
          <a:noFill/>
          <a:ln w="0">
            <a:noFill/>
          </a:ln>
        </p:spPr>
        <p:txBody>
          <a:bodyPr/>
          <a:lstStyle/>
          <a:p>
            <a:endParaRPr lang="en-US"/>
          </a:p>
        </p:txBody>
      </p:sp>
      <p:sp>
        <p:nvSpPr>
          <p:cNvPr id="37" name="PlaceHolder 4"/>
          <p:cNvSpPr>
            <a:spLocks noGrp="1"/>
          </p:cNvSpPr>
          <p:nvPr>
            <p:ph/>
          </p:nvPr>
        </p:nvSpPr>
        <p:spPr>
          <a:xfrm>
            <a:off x="8029800" y="1604520"/>
            <a:ext cx="3533040" cy="1896840"/>
          </a:xfrm>
          <a:prstGeom prst="rect">
            <a:avLst/>
          </a:prstGeom>
          <a:noFill/>
          <a:ln w="0">
            <a:noFill/>
          </a:ln>
        </p:spPr>
        <p:txBody>
          <a:bodyPr/>
          <a:lstStyle/>
          <a:p>
            <a:endParaRPr lang="en-US"/>
          </a:p>
        </p:txBody>
      </p:sp>
      <p:sp>
        <p:nvSpPr>
          <p:cNvPr id="38" name="PlaceHolder 5"/>
          <p:cNvSpPr>
            <a:spLocks noGrp="1"/>
          </p:cNvSpPr>
          <p:nvPr>
            <p:ph/>
          </p:nvPr>
        </p:nvSpPr>
        <p:spPr>
          <a:xfrm>
            <a:off x="609480" y="3682080"/>
            <a:ext cx="3533040" cy="1896840"/>
          </a:xfrm>
          <a:prstGeom prst="rect">
            <a:avLst/>
          </a:prstGeom>
          <a:noFill/>
          <a:ln w="0">
            <a:noFill/>
          </a:ln>
        </p:spPr>
        <p:txBody>
          <a:bodyPr/>
          <a:lstStyle/>
          <a:p>
            <a:endParaRPr lang="en-US"/>
          </a:p>
        </p:txBody>
      </p:sp>
      <p:sp>
        <p:nvSpPr>
          <p:cNvPr id="39" name="PlaceHolder 6"/>
          <p:cNvSpPr>
            <a:spLocks noGrp="1"/>
          </p:cNvSpPr>
          <p:nvPr>
            <p:ph/>
          </p:nvPr>
        </p:nvSpPr>
        <p:spPr>
          <a:xfrm>
            <a:off x="4319640" y="3682080"/>
            <a:ext cx="3533040" cy="1896840"/>
          </a:xfrm>
          <a:prstGeom prst="rect">
            <a:avLst/>
          </a:prstGeom>
          <a:noFill/>
          <a:ln w="0">
            <a:noFill/>
          </a:ln>
        </p:spPr>
        <p:txBody>
          <a:bodyPr/>
          <a:lstStyle/>
          <a:p>
            <a:endParaRPr lang="en-US"/>
          </a:p>
        </p:txBody>
      </p:sp>
      <p:sp>
        <p:nvSpPr>
          <p:cNvPr id="40" name="PlaceHolder 7"/>
          <p:cNvSpPr>
            <a:spLocks noGrp="1"/>
          </p:cNvSpPr>
          <p:nvPr>
            <p:ph/>
          </p:nvPr>
        </p:nvSpPr>
        <p:spPr>
          <a:xfrm>
            <a:off x="8029800" y="3682080"/>
            <a:ext cx="3533040" cy="1896840"/>
          </a:xfrm>
          <a:prstGeom prst="rect">
            <a:avLst/>
          </a:prstGeom>
          <a:noFill/>
          <a:ln w="0">
            <a:noFill/>
          </a:ln>
        </p:spPr>
        <p:txBody>
          <a:bodyPr/>
          <a:lstStyle/>
          <a:p>
            <a:endParaRPr lang="en-US"/>
          </a:p>
        </p:txBody>
      </p:sp>
      <p:sp>
        <p:nvSpPr>
          <p:cNvPr id="2" name="PlaceHolder 8">
            <a:extLst>
              <a:ext uri="{FF2B5EF4-FFF2-40B4-BE49-F238E27FC236}">
                <a16:creationId xmlns:a16="http://schemas.microsoft.com/office/drawing/2014/main" id="{DF00162C-5C0C-A755-14F3-8A4C2FA2B57F}"/>
              </a:ext>
            </a:extLst>
          </p:cNvPr>
          <p:cNvSpPr>
            <a:spLocks noGrp="1"/>
          </p:cNvSpPr>
          <p:nvPr>
            <p:ph type="ftr" idx="10"/>
          </p:nvPr>
        </p:nvSpPr>
        <p:spPr/>
        <p:txBody>
          <a:bodyPr/>
          <a:lstStyle>
            <a:lvl1pPr>
              <a:defRPr/>
            </a:lvl1pPr>
          </a:lstStyle>
          <a:p>
            <a:pPr>
              <a:defRPr/>
            </a:pPr>
            <a:r>
              <a:t>Footer</a:t>
            </a:r>
          </a:p>
        </p:txBody>
      </p:sp>
      <p:sp>
        <p:nvSpPr>
          <p:cNvPr id="3" name="PlaceHolder 9">
            <a:extLst>
              <a:ext uri="{FF2B5EF4-FFF2-40B4-BE49-F238E27FC236}">
                <a16:creationId xmlns:a16="http://schemas.microsoft.com/office/drawing/2014/main" id="{1438B134-3C1F-F9FD-B9C9-48F571EE1300}"/>
              </a:ext>
            </a:extLst>
          </p:cNvPr>
          <p:cNvSpPr>
            <a:spLocks noGrp="1"/>
          </p:cNvSpPr>
          <p:nvPr>
            <p:ph type="sldNum" idx="11"/>
          </p:nvPr>
        </p:nvSpPr>
        <p:spPr/>
        <p:txBody>
          <a:bodyPr/>
          <a:lstStyle>
            <a:lvl1pPr>
              <a:defRPr/>
            </a:lvl1pPr>
          </a:lstStyle>
          <a:p>
            <a:pPr>
              <a:defRPr/>
            </a:pPr>
            <a:fld id="{973CCCFB-3A2C-42F6-B321-132BF8C8E192}" type="slidenum">
              <a:rPr/>
              <a:pPr>
                <a:defRPr/>
              </a:pPr>
              <a:t>‹#›</a:t>
            </a:fld>
            <a:endParaRPr/>
          </a:p>
        </p:txBody>
      </p:sp>
      <p:sp>
        <p:nvSpPr>
          <p:cNvPr id="4" name="PlaceHolder 10">
            <a:extLst>
              <a:ext uri="{FF2B5EF4-FFF2-40B4-BE49-F238E27FC236}">
                <a16:creationId xmlns:a16="http://schemas.microsoft.com/office/drawing/2014/main" id="{A1A58274-A811-DB8F-BEE1-064A3452039C}"/>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341632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FB5ACEC1-8ABE-6B70-BD0A-BA2B60865E47}"/>
              </a:ext>
            </a:extLst>
          </p:cNvPr>
          <p:cNvSpPr>
            <a:spLocks noGrp="1"/>
          </p:cNvSpPr>
          <p:nvPr>
            <p:ph type="ftr" idx="10"/>
          </p:nvPr>
        </p:nvSpPr>
        <p:spPr/>
        <p:txBody>
          <a:bodyPr/>
          <a:lstStyle>
            <a:lvl1pPr>
              <a:defRPr/>
            </a:lvl1pPr>
          </a:lstStyle>
          <a:p>
            <a:pPr>
              <a:defRPr/>
            </a:pPr>
            <a:r>
              <a:t>Footer</a:t>
            </a:r>
          </a:p>
        </p:txBody>
      </p:sp>
      <p:sp>
        <p:nvSpPr>
          <p:cNvPr id="3" name="PlaceHolder 2">
            <a:extLst>
              <a:ext uri="{FF2B5EF4-FFF2-40B4-BE49-F238E27FC236}">
                <a16:creationId xmlns:a16="http://schemas.microsoft.com/office/drawing/2014/main" id="{58E4B531-2E78-0855-A3F2-E55E7DDFE3D0}"/>
              </a:ext>
            </a:extLst>
          </p:cNvPr>
          <p:cNvSpPr>
            <a:spLocks noGrp="1"/>
          </p:cNvSpPr>
          <p:nvPr>
            <p:ph type="sldNum" idx="11"/>
          </p:nvPr>
        </p:nvSpPr>
        <p:spPr/>
        <p:txBody>
          <a:bodyPr/>
          <a:lstStyle>
            <a:lvl1pPr>
              <a:defRPr/>
            </a:lvl1pPr>
          </a:lstStyle>
          <a:p>
            <a:pPr>
              <a:defRPr/>
            </a:pPr>
            <a:fld id="{C7F15C07-B28B-48A5-8E27-F646EEED1079}" type="slidenum">
              <a:rPr/>
              <a:pPr>
                <a:defRPr/>
              </a:pPr>
              <a:t>‹#›</a:t>
            </a:fld>
            <a:endParaRPr/>
          </a:p>
        </p:txBody>
      </p:sp>
      <p:sp>
        <p:nvSpPr>
          <p:cNvPr id="4" name="PlaceHolder 3">
            <a:extLst>
              <a:ext uri="{FF2B5EF4-FFF2-40B4-BE49-F238E27FC236}">
                <a16:creationId xmlns:a16="http://schemas.microsoft.com/office/drawing/2014/main" id="{FC8B2844-BA5F-819C-BCB5-4597A7788D75}"/>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319286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anchor="ctr">
            <a:noAutofit/>
          </a:bodyPr>
          <a:lstStyle/>
          <a:p>
            <a:endParaRPr lang="en-ZA"/>
          </a:p>
        </p:txBody>
      </p:sp>
      <p:sp>
        <p:nvSpPr>
          <p:cNvPr id="2" name="PlaceHolder 3">
            <a:extLst>
              <a:ext uri="{FF2B5EF4-FFF2-40B4-BE49-F238E27FC236}">
                <a16:creationId xmlns:a16="http://schemas.microsoft.com/office/drawing/2014/main" id="{4597EAF2-7BCF-BAC3-39A3-7B76FAC079C8}"/>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29993659-97A5-BB5E-C8DD-9DB6993A1E09}"/>
              </a:ext>
            </a:extLst>
          </p:cNvPr>
          <p:cNvSpPr>
            <a:spLocks noGrp="1"/>
          </p:cNvSpPr>
          <p:nvPr>
            <p:ph type="sldNum" idx="11"/>
          </p:nvPr>
        </p:nvSpPr>
        <p:spPr/>
        <p:txBody>
          <a:bodyPr/>
          <a:lstStyle>
            <a:lvl1pPr>
              <a:defRPr/>
            </a:lvl1pPr>
          </a:lstStyle>
          <a:p>
            <a:pPr>
              <a:defRPr/>
            </a:pPr>
            <a:fld id="{538E9A74-127F-498B-8724-8D8EE5271E28}" type="slidenum">
              <a:rPr/>
              <a:pPr>
                <a:defRPr/>
              </a:pPr>
              <a:t>‹#›</a:t>
            </a:fld>
            <a:endParaRPr/>
          </a:p>
        </p:txBody>
      </p:sp>
      <p:sp>
        <p:nvSpPr>
          <p:cNvPr id="4" name="PlaceHolder 5">
            <a:extLst>
              <a:ext uri="{FF2B5EF4-FFF2-40B4-BE49-F238E27FC236}">
                <a16:creationId xmlns:a16="http://schemas.microsoft.com/office/drawing/2014/main" id="{9C5F94AB-182F-2CF0-9D0E-D83674785488}"/>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691096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49" name="PlaceHolder 2"/>
          <p:cNvSpPr>
            <a:spLocks noGrp="1"/>
          </p:cNvSpPr>
          <p:nvPr>
            <p:ph/>
          </p:nvPr>
        </p:nvSpPr>
        <p:spPr>
          <a:xfrm>
            <a:off x="609480" y="1604520"/>
            <a:ext cx="10972440" cy="3977280"/>
          </a:xfrm>
          <a:prstGeom prst="rect">
            <a:avLst/>
          </a:prstGeom>
          <a:noFill/>
          <a:ln w="0">
            <a:noFill/>
          </a:ln>
        </p:spPr>
        <p:txBody>
          <a:bodyPr/>
          <a:lstStyle/>
          <a:p>
            <a:endParaRPr lang="en-US"/>
          </a:p>
        </p:txBody>
      </p:sp>
      <p:sp>
        <p:nvSpPr>
          <p:cNvPr id="2" name="PlaceHolder 3">
            <a:extLst>
              <a:ext uri="{FF2B5EF4-FFF2-40B4-BE49-F238E27FC236}">
                <a16:creationId xmlns:a16="http://schemas.microsoft.com/office/drawing/2014/main" id="{4E947BD7-3A9B-EEAE-EA27-F33067B20984}"/>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D3C25DAC-DFF2-8311-60E0-CB457CC5B621}"/>
              </a:ext>
            </a:extLst>
          </p:cNvPr>
          <p:cNvSpPr>
            <a:spLocks noGrp="1"/>
          </p:cNvSpPr>
          <p:nvPr>
            <p:ph type="sldNum" idx="11"/>
          </p:nvPr>
        </p:nvSpPr>
        <p:spPr/>
        <p:txBody>
          <a:bodyPr/>
          <a:lstStyle>
            <a:lvl1pPr>
              <a:defRPr/>
            </a:lvl1pPr>
          </a:lstStyle>
          <a:p>
            <a:pPr>
              <a:defRPr/>
            </a:pPr>
            <a:fld id="{1F70D021-620B-4567-A57C-C0A1A663988F}" type="slidenum">
              <a:rPr/>
              <a:pPr>
                <a:defRPr/>
              </a:pPr>
              <a:t>‹#›</a:t>
            </a:fld>
            <a:endParaRPr/>
          </a:p>
        </p:txBody>
      </p:sp>
      <p:sp>
        <p:nvSpPr>
          <p:cNvPr id="4" name="PlaceHolder 5">
            <a:extLst>
              <a:ext uri="{FF2B5EF4-FFF2-40B4-BE49-F238E27FC236}">
                <a16:creationId xmlns:a16="http://schemas.microsoft.com/office/drawing/2014/main" id="{017BFE6D-2B94-EF40-75CF-989063A069D2}"/>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393526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51"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52"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954C48C6-C81B-188E-26BA-A54C4613BABD}"/>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4A16FA67-7FA5-BB42-908D-5DFA73E113B5}"/>
              </a:ext>
            </a:extLst>
          </p:cNvPr>
          <p:cNvSpPr>
            <a:spLocks noGrp="1"/>
          </p:cNvSpPr>
          <p:nvPr>
            <p:ph type="sldNum" idx="11"/>
          </p:nvPr>
        </p:nvSpPr>
        <p:spPr/>
        <p:txBody>
          <a:bodyPr/>
          <a:lstStyle>
            <a:lvl1pPr>
              <a:defRPr/>
            </a:lvl1pPr>
          </a:lstStyle>
          <a:p>
            <a:pPr>
              <a:defRPr/>
            </a:pPr>
            <a:fld id="{DFEDC486-F067-4828-B50D-AD1AF7244EC9}" type="slidenum">
              <a:rPr/>
              <a:pPr>
                <a:defRPr/>
              </a:pPr>
              <a:t>‹#›</a:t>
            </a:fld>
            <a:endParaRPr/>
          </a:p>
        </p:txBody>
      </p:sp>
      <p:sp>
        <p:nvSpPr>
          <p:cNvPr id="4" name="PlaceHolder 6">
            <a:extLst>
              <a:ext uri="{FF2B5EF4-FFF2-40B4-BE49-F238E27FC236}">
                <a16:creationId xmlns:a16="http://schemas.microsoft.com/office/drawing/2014/main" id="{B29BF1B5-C75C-0622-0984-1D6834A25C79}"/>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012157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2" name="PlaceHolder 2">
            <a:extLst>
              <a:ext uri="{FF2B5EF4-FFF2-40B4-BE49-F238E27FC236}">
                <a16:creationId xmlns:a16="http://schemas.microsoft.com/office/drawing/2014/main" id="{E9C6E642-1B93-0C99-3797-30AF9E6FB515}"/>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4050E443-9F74-8FD5-16F6-9C7B50D8D710}"/>
              </a:ext>
            </a:extLst>
          </p:cNvPr>
          <p:cNvSpPr>
            <a:spLocks noGrp="1"/>
          </p:cNvSpPr>
          <p:nvPr>
            <p:ph type="sldNum" idx="11"/>
          </p:nvPr>
        </p:nvSpPr>
        <p:spPr/>
        <p:txBody>
          <a:bodyPr/>
          <a:lstStyle>
            <a:lvl1pPr>
              <a:defRPr/>
            </a:lvl1pPr>
          </a:lstStyle>
          <a:p>
            <a:pPr>
              <a:defRPr/>
            </a:pPr>
            <a:fld id="{7DD7364D-C542-46C8-97D0-5F1DA40E71C7}" type="slidenum">
              <a:rPr/>
              <a:pPr>
                <a:defRPr/>
              </a:pPr>
              <a:t>‹#›</a:t>
            </a:fld>
            <a:endParaRPr/>
          </a:p>
        </p:txBody>
      </p:sp>
      <p:sp>
        <p:nvSpPr>
          <p:cNvPr id="4" name="PlaceHolder 4">
            <a:extLst>
              <a:ext uri="{FF2B5EF4-FFF2-40B4-BE49-F238E27FC236}">
                <a16:creationId xmlns:a16="http://schemas.microsoft.com/office/drawing/2014/main" id="{A669E21D-61B2-DBAB-7D93-DF05810D5A91}"/>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419363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anchor="ctr">
            <a:noAutofit/>
          </a:bodyPr>
          <a:lstStyle/>
          <a:p>
            <a:endParaRPr lang="en-ZA"/>
          </a:p>
        </p:txBody>
      </p:sp>
      <p:sp>
        <p:nvSpPr>
          <p:cNvPr id="2" name="PlaceHolder 2">
            <a:extLst>
              <a:ext uri="{FF2B5EF4-FFF2-40B4-BE49-F238E27FC236}">
                <a16:creationId xmlns:a16="http://schemas.microsoft.com/office/drawing/2014/main" id="{640CCCFF-3B05-8ABC-FB32-2626291AD171}"/>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B59DB1A8-B708-AF24-A166-450D6364F5DE}"/>
              </a:ext>
            </a:extLst>
          </p:cNvPr>
          <p:cNvSpPr>
            <a:spLocks noGrp="1"/>
          </p:cNvSpPr>
          <p:nvPr>
            <p:ph type="sldNum" idx="11"/>
          </p:nvPr>
        </p:nvSpPr>
        <p:spPr/>
        <p:txBody>
          <a:bodyPr/>
          <a:lstStyle>
            <a:lvl1pPr>
              <a:defRPr/>
            </a:lvl1pPr>
          </a:lstStyle>
          <a:p>
            <a:pPr>
              <a:defRPr/>
            </a:pPr>
            <a:fld id="{5149EF8A-F60D-4D8E-B7A9-356500138CCE}" type="slidenum">
              <a:rPr/>
              <a:pPr>
                <a:defRPr/>
              </a:pPr>
              <a:t>‹#›</a:t>
            </a:fld>
            <a:endParaRPr/>
          </a:p>
        </p:txBody>
      </p:sp>
      <p:sp>
        <p:nvSpPr>
          <p:cNvPr id="4" name="PlaceHolder 4">
            <a:extLst>
              <a:ext uri="{FF2B5EF4-FFF2-40B4-BE49-F238E27FC236}">
                <a16:creationId xmlns:a16="http://schemas.microsoft.com/office/drawing/2014/main" id="{0EAACB83-6AF5-82CD-C4CB-F73B56E635C5}"/>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8058269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56"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57"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58"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BAB70E7F-35FE-2476-C369-1289361EF5BA}"/>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228E4143-16DB-D394-3EE1-8980391B3E4E}"/>
              </a:ext>
            </a:extLst>
          </p:cNvPr>
          <p:cNvSpPr>
            <a:spLocks noGrp="1"/>
          </p:cNvSpPr>
          <p:nvPr>
            <p:ph type="sldNum" idx="11"/>
          </p:nvPr>
        </p:nvSpPr>
        <p:spPr/>
        <p:txBody>
          <a:bodyPr/>
          <a:lstStyle>
            <a:lvl1pPr>
              <a:defRPr/>
            </a:lvl1pPr>
          </a:lstStyle>
          <a:p>
            <a:pPr>
              <a:defRPr/>
            </a:pPr>
            <a:fld id="{2F9FA6FD-2C84-4317-8C80-D73137D65678}" type="slidenum">
              <a:rPr/>
              <a:pPr>
                <a:defRPr/>
              </a:pPr>
              <a:t>‹#›</a:t>
            </a:fld>
            <a:endParaRPr/>
          </a:p>
        </p:txBody>
      </p:sp>
      <p:sp>
        <p:nvSpPr>
          <p:cNvPr id="4" name="PlaceHolder 7">
            <a:extLst>
              <a:ext uri="{FF2B5EF4-FFF2-40B4-BE49-F238E27FC236}">
                <a16:creationId xmlns:a16="http://schemas.microsoft.com/office/drawing/2014/main" id="{CE3C0280-4931-805B-2020-157CD973797B}"/>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60276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6" name="PlaceHolder 2"/>
          <p:cNvSpPr>
            <a:spLocks noGrp="1"/>
          </p:cNvSpPr>
          <p:nvPr>
            <p:ph type="subTitle"/>
          </p:nvPr>
        </p:nvSpPr>
        <p:spPr>
          <a:xfrm>
            <a:off x="609480" y="1604520"/>
            <a:ext cx="10972440" cy="3977280"/>
          </a:xfrm>
          <a:prstGeom prst="rect">
            <a:avLst/>
          </a:prstGeom>
          <a:noFill/>
          <a:ln w="0">
            <a:noFill/>
          </a:ln>
        </p:spPr>
        <p:txBody>
          <a:bodyPr anchor="ctr">
            <a:noAutofit/>
          </a:bodyPr>
          <a:lstStyle/>
          <a:p>
            <a:endParaRPr lang="en-ZA"/>
          </a:p>
        </p:txBody>
      </p:sp>
      <p:sp>
        <p:nvSpPr>
          <p:cNvPr id="2" name="PlaceHolder 3">
            <a:extLst>
              <a:ext uri="{FF2B5EF4-FFF2-40B4-BE49-F238E27FC236}">
                <a16:creationId xmlns:a16="http://schemas.microsoft.com/office/drawing/2014/main" id="{40A1FA85-F0BF-DE84-EBC1-714486BCA37F}"/>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A00891B3-53A7-5DEF-95E6-2060AFAF3A55}"/>
              </a:ext>
            </a:extLst>
          </p:cNvPr>
          <p:cNvSpPr>
            <a:spLocks noGrp="1"/>
          </p:cNvSpPr>
          <p:nvPr>
            <p:ph type="sldNum" idx="11"/>
          </p:nvPr>
        </p:nvSpPr>
        <p:spPr/>
        <p:txBody>
          <a:bodyPr/>
          <a:lstStyle>
            <a:lvl1pPr>
              <a:defRPr/>
            </a:lvl1pPr>
          </a:lstStyle>
          <a:p>
            <a:pPr>
              <a:defRPr/>
            </a:pPr>
            <a:fld id="{27BD9E8E-53F7-4D11-B539-6F25A40DBE0E}" type="slidenum">
              <a:rPr/>
              <a:pPr>
                <a:defRPr/>
              </a:pPr>
              <a:t>‹#›</a:t>
            </a:fld>
            <a:endParaRPr/>
          </a:p>
        </p:txBody>
      </p:sp>
      <p:sp>
        <p:nvSpPr>
          <p:cNvPr id="4" name="PlaceHolder 5">
            <a:extLst>
              <a:ext uri="{FF2B5EF4-FFF2-40B4-BE49-F238E27FC236}">
                <a16:creationId xmlns:a16="http://schemas.microsoft.com/office/drawing/2014/main" id="{F4D03586-AE27-2BE4-8ED8-139DA6EC3190}"/>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612729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60"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61"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62" name="PlaceHolder 4"/>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63C8A77E-C464-D599-50A6-5D9147072E42}"/>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F21039A8-0264-5700-F129-A907702A5B16}"/>
              </a:ext>
            </a:extLst>
          </p:cNvPr>
          <p:cNvSpPr>
            <a:spLocks noGrp="1"/>
          </p:cNvSpPr>
          <p:nvPr>
            <p:ph type="sldNum" idx="11"/>
          </p:nvPr>
        </p:nvSpPr>
        <p:spPr/>
        <p:txBody>
          <a:bodyPr/>
          <a:lstStyle>
            <a:lvl1pPr>
              <a:defRPr/>
            </a:lvl1pPr>
          </a:lstStyle>
          <a:p>
            <a:pPr>
              <a:defRPr/>
            </a:pPr>
            <a:fld id="{7DA7CB98-12FE-47C2-9F31-A87848001B0B}" type="slidenum">
              <a:rPr/>
              <a:pPr>
                <a:defRPr/>
              </a:pPr>
              <a:t>‹#›</a:t>
            </a:fld>
            <a:endParaRPr/>
          </a:p>
        </p:txBody>
      </p:sp>
      <p:sp>
        <p:nvSpPr>
          <p:cNvPr id="4" name="PlaceHolder 7">
            <a:extLst>
              <a:ext uri="{FF2B5EF4-FFF2-40B4-BE49-F238E27FC236}">
                <a16:creationId xmlns:a16="http://schemas.microsoft.com/office/drawing/2014/main" id="{C397E3DF-9F0C-3F12-2E53-505B37302DAB}"/>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739617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64"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65"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66" name="PlaceHolder 4"/>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94D6AB86-2A34-1BA0-4626-D74F87FF991B}"/>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2D7C934D-25F6-7402-26CD-CA76C890BB24}"/>
              </a:ext>
            </a:extLst>
          </p:cNvPr>
          <p:cNvSpPr>
            <a:spLocks noGrp="1"/>
          </p:cNvSpPr>
          <p:nvPr>
            <p:ph type="sldNum" idx="11"/>
          </p:nvPr>
        </p:nvSpPr>
        <p:spPr/>
        <p:txBody>
          <a:bodyPr/>
          <a:lstStyle>
            <a:lvl1pPr>
              <a:defRPr/>
            </a:lvl1pPr>
          </a:lstStyle>
          <a:p>
            <a:pPr>
              <a:defRPr/>
            </a:pPr>
            <a:fld id="{961E9824-60C1-4689-A7F8-AEEF8F30E1BC}" type="slidenum">
              <a:rPr/>
              <a:pPr>
                <a:defRPr/>
              </a:pPr>
              <a:t>‹#›</a:t>
            </a:fld>
            <a:endParaRPr/>
          </a:p>
        </p:txBody>
      </p:sp>
      <p:sp>
        <p:nvSpPr>
          <p:cNvPr id="4" name="PlaceHolder 7">
            <a:extLst>
              <a:ext uri="{FF2B5EF4-FFF2-40B4-BE49-F238E27FC236}">
                <a16:creationId xmlns:a16="http://schemas.microsoft.com/office/drawing/2014/main" id="{B880E306-852E-993F-F426-29CF4642203C}"/>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2087971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68" name="PlaceHolder 2"/>
          <p:cNvSpPr>
            <a:spLocks noGrp="1"/>
          </p:cNvSpPr>
          <p:nvPr>
            <p:ph/>
          </p:nvPr>
        </p:nvSpPr>
        <p:spPr>
          <a:xfrm>
            <a:off x="609480" y="1604520"/>
            <a:ext cx="10972440" cy="1896840"/>
          </a:xfrm>
          <a:prstGeom prst="rect">
            <a:avLst/>
          </a:prstGeom>
          <a:noFill/>
          <a:ln w="0">
            <a:noFill/>
          </a:ln>
        </p:spPr>
        <p:txBody>
          <a:bodyPr/>
          <a:lstStyle/>
          <a:p>
            <a:endParaRPr lang="en-US"/>
          </a:p>
        </p:txBody>
      </p:sp>
      <p:sp>
        <p:nvSpPr>
          <p:cNvPr id="69" name="PlaceHolder 3"/>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2D405E85-AE30-9C97-B989-DEAACA259AA0}"/>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994CD90D-6359-EF48-00C5-1F7CE1BD362B}"/>
              </a:ext>
            </a:extLst>
          </p:cNvPr>
          <p:cNvSpPr>
            <a:spLocks noGrp="1"/>
          </p:cNvSpPr>
          <p:nvPr>
            <p:ph type="sldNum" idx="11"/>
          </p:nvPr>
        </p:nvSpPr>
        <p:spPr/>
        <p:txBody>
          <a:bodyPr/>
          <a:lstStyle>
            <a:lvl1pPr>
              <a:defRPr/>
            </a:lvl1pPr>
          </a:lstStyle>
          <a:p>
            <a:pPr>
              <a:defRPr/>
            </a:pPr>
            <a:fld id="{295DC739-468B-49A6-9E3B-2FC711F671B2}" type="slidenum">
              <a:rPr/>
              <a:pPr>
                <a:defRPr/>
              </a:pPr>
              <a:t>‹#›</a:t>
            </a:fld>
            <a:endParaRPr/>
          </a:p>
        </p:txBody>
      </p:sp>
      <p:sp>
        <p:nvSpPr>
          <p:cNvPr id="4" name="PlaceHolder 6">
            <a:extLst>
              <a:ext uri="{FF2B5EF4-FFF2-40B4-BE49-F238E27FC236}">
                <a16:creationId xmlns:a16="http://schemas.microsoft.com/office/drawing/2014/main" id="{D691B4D5-C998-5615-BBC2-F2F4EF772BFD}"/>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453271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71"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72"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73"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74" name="PlaceHolder 5"/>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6">
            <a:extLst>
              <a:ext uri="{FF2B5EF4-FFF2-40B4-BE49-F238E27FC236}">
                <a16:creationId xmlns:a16="http://schemas.microsoft.com/office/drawing/2014/main" id="{CC982B56-A563-69BB-80BA-9035D81BF2F9}"/>
              </a:ext>
            </a:extLst>
          </p:cNvPr>
          <p:cNvSpPr>
            <a:spLocks noGrp="1"/>
          </p:cNvSpPr>
          <p:nvPr>
            <p:ph type="ftr" idx="10"/>
          </p:nvPr>
        </p:nvSpPr>
        <p:spPr/>
        <p:txBody>
          <a:bodyPr/>
          <a:lstStyle>
            <a:lvl1pPr>
              <a:defRPr/>
            </a:lvl1pPr>
          </a:lstStyle>
          <a:p>
            <a:pPr>
              <a:defRPr/>
            </a:pPr>
            <a:r>
              <a:t>Footer</a:t>
            </a:r>
          </a:p>
        </p:txBody>
      </p:sp>
      <p:sp>
        <p:nvSpPr>
          <p:cNvPr id="3" name="PlaceHolder 7">
            <a:extLst>
              <a:ext uri="{FF2B5EF4-FFF2-40B4-BE49-F238E27FC236}">
                <a16:creationId xmlns:a16="http://schemas.microsoft.com/office/drawing/2014/main" id="{FFB0E0BF-B35D-B431-973F-66BAF95751FB}"/>
              </a:ext>
            </a:extLst>
          </p:cNvPr>
          <p:cNvSpPr>
            <a:spLocks noGrp="1"/>
          </p:cNvSpPr>
          <p:nvPr>
            <p:ph type="sldNum" idx="11"/>
          </p:nvPr>
        </p:nvSpPr>
        <p:spPr/>
        <p:txBody>
          <a:bodyPr/>
          <a:lstStyle>
            <a:lvl1pPr>
              <a:defRPr/>
            </a:lvl1pPr>
          </a:lstStyle>
          <a:p>
            <a:pPr>
              <a:defRPr/>
            </a:pPr>
            <a:fld id="{E799C1A4-DA05-461A-9652-15F3BF6FF5B6}" type="slidenum">
              <a:rPr/>
              <a:pPr>
                <a:defRPr/>
              </a:pPr>
              <a:t>‹#›</a:t>
            </a:fld>
            <a:endParaRPr/>
          </a:p>
        </p:txBody>
      </p:sp>
      <p:sp>
        <p:nvSpPr>
          <p:cNvPr id="4" name="PlaceHolder 8">
            <a:extLst>
              <a:ext uri="{FF2B5EF4-FFF2-40B4-BE49-F238E27FC236}">
                <a16:creationId xmlns:a16="http://schemas.microsoft.com/office/drawing/2014/main" id="{6C1DAC6A-0C42-1B24-111A-5706ECAA2BBA}"/>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788281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76" name="PlaceHolder 2"/>
          <p:cNvSpPr>
            <a:spLocks noGrp="1"/>
          </p:cNvSpPr>
          <p:nvPr>
            <p:ph/>
          </p:nvPr>
        </p:nvSpPr>
        <p:spPr>
          <a:xfrm>
            <a:off x="609480" y="1604520"/>
            <a:ext cx="3533040" cy="1896840"/>
          </a:xfrm>
          <a:prstGeom prst="rect">
            <a:avLst/>
          </a:prstGeom>
          <a:noFill/>
          <a:ln w="0">
            <a:noFill/>
          </a:ln>
        </p:spPr>
        <p:txBody>
          <a:bodyPr/>
          <a:lstStyle/>
          <a:p>
            <a:endParaRPr lang="en-US"/>
          </a:p>
        </p:txBody>
      </p:sp>
      <p:sp>
        <p:nvSpPr>
          <p:cNvPr id="77" name="PlaceHolder 3"/>
          <p:cNvSpPr>
            <a:spLocks noGrp="1"/>
          </p:cNvSpPr>
          <p:nvPr>
            <p:ph/>
          </p:nvPr>
        </p:nvSpPr>
        <p:spPr>
          <a:xfrm>
            <a:off x="4319640" y="1604520"/>
            <a:ext cx="3533040" cy="1896840"/>
          </a:xfrm>
          <a:prstGeom prst="rect">
            <a:avLst/>
          </a:prstGeom>
          <a:noFill/>
          <a:ln w="0">
            <a:noFill/>
          </a:ln>
        </p:spPr>
        <p:txBody>
          <a:bodyPr/>
          <a:lstStyle/>
          <a:p>
            <a:endParaRPr lang="en-US"/>
          </a:p>
        </p:txBody>
      </p:sp>
      <p:sp>
        <p:nvSpPr>
          <p:cNvPr id="78" name="PlaceHolder 4"/>
          <p:cNvSpPr>
            <a:spLocks noGrp="1"/>
          </p:cNvSpPr>
          <p:nvPr>
            <p:ph/>
          </p:nvPr>
        </p:nvSpPr>
        <p:spPr>
          <a:xfrm>
            <a:off x="8029800" y="1604520"/>
            <a:ext cx="3533040" cy="1896840"/>
          </a:xfrm>
          <a:prstGeom prst="rect">
            <a:avLst/>
          </a:prstGeom>
          <a:noFill/>
          <a:ln w="0">
            <a:noFill/>
          </a:ln>
        </p:spPr>
        <p:txBody>
          <a:bodyPr/>
          <a:lstStyle/>
          <a:p>
            <a:endParaRPr lang="en-US"/>
          </a:p>
        </p:txBody>
      </p:sp>
      <p:sp>
        <p:nvSpPr>
          <p:cNvPr id="79" name="PlaceHolder 5"/>
          <p:cNvSpPr>
            <a:spLocks noGrp="1"/>
          </p:cNvSpPr>
          <p:nvPr>
            <p:ph/>
          </p:nvPr>
        </p:nvSpPr>
        <p:spPr>
          <a:xfrm>
            <a:off x="609480" y="3682080"/>
            <a:ext cx="3533040" cy="1896840"/>
          </a:xfrm>
          <a:prstGeom prst="rect">
            <a:avLst/>
          </a:prstGeom>
          <a:noFill/>
          <a:ln w="0">
            <a:noFill/>
          </a:ln>
        </p:spPr>
        <p:txBody>
          <a:bodyPr/>
          <a:lstStyle/>
          <a:p>
            <a:endParaRPr lang="en-US"/>
          </a:p>
        </p:txBody>
      </p:sp>
      <p:sp>
        <p:nvSpPr>
          <p:cNvPr id="80" name="PlaceHolder 6"/>
          <p:cNvSpPr>
            <a:spLocks noGrp="1"/>
          </p:cNvSpPr>
          <p:nvPr>
            <p:ph/>
          </p:nvPr>
        </p:nvSpPr>
        <p:spPr>
          <a:xfrm>
            <a:off x="4319640" y="3682080"/>
            <a:ext cx="3533040" cy="1896840"/>
          </a:xfrm>
          <a:prstGeom prst="rect">
            <a:avLst/>
          </a:prstGeom>
          <a:noFill/>
          <a:ln w="0">
            <a:noFill/>
          </a:ln>
        </p:spPr>
        <p:txBody>
          <a:bodyPr/>
          <a:lstStyle/>
          <a:p>
            <a:endParaRPr lang="en-US"/>
          </a:p>
        </p:txBody>
      </p:sp>
      <p:sp>
        <p:nvSpPr>
          <p:cNvPr id="81" name="PlaceHolder 7"/>
          <p:cNvSpPr>
            <a:spLocks noGrp="1"/>
          </p:cNvSpPr>
          <p:nvPr>
            <p:ph/>
          </p:nvPr>
        </p:nvSpPr>
        <p:spPr>
          <a:xfrm>
            <a:off x="8029800" y="3682080"/>
            <a:ext cx="3533040" cy="1896840"/>
          </a:xfrm>
          <a:prstGeom prst="rect">
            <a:avLst/>
          </a:prstGeom>
          <a:noFill/>
          <a:ln w="0">
            <a:noFill/>
          </a:ln>
        </p:spPr>
        <p:txBody>
          <a:bodyPr/>
          <a:lstStyle/>
          <a:p>
            <a:endParaRPr lang="en-US"/>
          </a:p>
        </p:txBody>
      </p:sp>
      <p:sp>
        <p:nvSpPr>
          <p:cNvPr id="2" name="PlaceHolder 8">
            <a:extLst>
              <a:ext uri="{FF2B5EF4-FFF2-40B4-BE49-F238E27FC236}">
                <a16:creationId xmlns:a16="http://schemas.microsoft.com/office/drawing/2014/main" id="{1368A0CC-460B-9AB8-1BD1-90A9C4589E10}"/>
              </a:ext>
            </a:extLst>
          </p:cNvPr>
          <p:cNvSpPr>
            <a:spLocks noGrp="1"/>
          </p:cNvSpPr>
          <p:nvPr>
            <p:ph type="ftr" idx="10"/>
          </p:nvPr>
        </p:nvSpPr>
        <p:spPr/>
        <p:txBody>
          <a:bodyPr/>
          <a:lstStyle>
            <a:lvl1pPr>
              <a:defRPr/>
            </a:lvl1pPr>
          </a:lstStyle>
          <a:p>
            <a:pPr>
              <a:defRPr/>
            </a:pPr>
            <a:r>
              <a:t>Footer</a:t>
            </a:r>
          </a:p>
        </p:txBody>
      </p:sp>
      <p:sp>
        <p:nvSpPr>
          <p:cNvPr id="3" name="PlaceHolder 9">
            <a:extLst>
              <a:ext uri="{FF2B5EF4-FFF2-40B4-BE49-F238E27FC236}">
                <a16:creationId xmlns:a16="http://schemas.microsoft.com/office/drawing/2014/main" id="{3A48F852-098D-A43C-3130-B7A49A2A14AF}"/>
              </a:ext>
            </a:extLst>
          </p:cNvPr>
          <p:cNvSpPr>
            <a:spLocks noGrp="1"/>
          </p:cNvSpPr>
          <p:nvPr>
            <p:ph type="sldNum" idx="11"/>
          </p:nvPr>
        </p:nvSpPr>
        <p:spPr/>
        <p:txBody>
          <a:bodyPr/>
          <a:lstStyle>
            <a:lvl1pPr>
              <a:defRPr/>
            </a:lvl1pPr>
          </a:lstStyle>
          <a:p>
            <a:pPr>
              <a:defRPr/>
            </a:pPr>
            <a:fld id="{3E848086-FCE2-4F4E-9718-2A123D7E2E62}" type="slidenum">
              <a:rPr/>
              <a:pPr>
                <a:defRPr/>
              </a:pPr>
              <a:t>‹#›</a:t>
            </a:fld>
            <a:endParaRPr/>
          </a:p>
        </p:txBody>
      </p:sp>
      <p:sp>
        <p:nvSpPr>
          <p:cNvPr id="4" name="PlaceHolder 10">
            <a:extLst>
              <a:ext uri="{FF2B5EF4-FFF2-40B4-BE49-F238E27FC236}">
                <a16:creationId xmlns:a16="http://schemas.microsoft.com/office/drawing/2014/main" id="{DF8694B3-D066-D8CC-4CA5-A21656C8D5EA}"/>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042456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740DF6AA-58A1-2F42-E196-664D5D46B7DE}"/>
              </a:ext>
            </a:extLst>
          </p:cNvPr>
          <p:cNvSpPr>
            <a:spLocks noGrp="1"/>
          </p:cNvSpPr>
          <p:nvPr>
            <p:ph type="ftr" idx="10"/>
          </p:nvPr>
        </p:nvSpPr>
        <p:spPr/>
        <p:txBody>
          <a:bodyPr/>
          <a:lstStyle>
            <a:lvl1pPr>
              <a:defRPr/>
            </a:lvl1pPr>
          </a:lstStyle>
          <a:p>
            <a:pPr>
              <a:defRPr/>
            </a:pPr>
            <a:r>
              <a:t>Footer</a:t>
            </a:r>
          </a:p>
        </p:txBody>
      </p:sp>
      <p:sp>
        <p:nvSpPr>
          <p:cNvPr id="3" name="PlaceHolder 2">
            <a:extLst>
              <a:ext uri="{FF2B5EF4-FFF2-40B4-BE49-F238E27FC236}">
                <a16:creationId xmlns:a16="http://schemas.microsoft.com/office/drawing/2014/main" id="{372A2305-197F-3521-921A-B101ABC19941}"/>
              </a:ext>
            </a:extLst>
          </p:cNvPr>
          <p:cNvSpPr>
            <a:spLocks noGrp="1"/>
          </p:cNvSpPr>
          <p:nvPr>
            <p:ph type="sldNum" idx="11"/>
          </p:nvPr>
        </p:nvSpPr>
        <p:spPr/>
        <p:txBody>
          <a:bodyPr/>
          <a:lstStyle>
            <a:lvl1pPr>
              <a:defRPr/>
            </a:lvl1pPr>
          </a:lstStyle>
          <a:p>
            <a:pPr>
              <a:defRPr/>
            </a:pPr>
            <a:fld id="{27FB35CC-F009-43C3-8B45-AE21C3FB3DA0}" type="slidenum">
              <a:rPr/>
              <a:pPr>
                <a:defRPr/>
              </a:pPr>
              <a:t>‹#›</a:t>
            </a:fld>
            <a:endParaRPr/>
          </a:p>
        </p:txBody>
      </p:sp>
      <p:sp>
        <p:nvSpPr>
          <p:cNvPr id="4" name="PlaceHolder 3">
            <a:extLst>
              <a:ext uri="{FF2B5EF4-FFF2-40B4-BE49-F238E27FC236}">
                <a16:creationId xmlns:a16="http://schemas.microsoft.com/office/drawing/2014/main" id="{BB07EEBB-E2DC-111D-ED7E-7A4276BFFDC9}"/>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9826183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anchor="ctr">
            <a:noAutofit/>
          </a:bodyPr>
          <a:lstStyle/>
          <a:p>
            <a:endParaRPr lang="en-ZA"/>
          </a:p>
        </p:txBody>
      </p:sp>
      <p:sp>
        <p:nvSpPr>
          <p:cNvPr id="2" name="PlaceHolder 3">
            <a:extLst>
              <a:ext uri="{FF2B5EF4-FFF2-40B4-BE49-F238E27FC236}">
                <a16:creationId xmlns:a16="http://schemas.microsoft.com/office/drawing/2014/main" id="{6C9AA817-9269-A730-B34A-E66FFDA10C9E}"/>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44108610-A302-AFF9-B82E-D8284F672711}"/>
              </a:ext>
            </a:extLst>
          </p:cNvPr>
          <p:cNvSpPr>
            <a:spLocks noGrp="1"/>
          </p:cNvSpPr>
          <p:nvPr>
            <p:ph type="sldNum" idx="11"/>
          </p:nvPr>
        </p:nvSpPr>
        <p:spPr/>
        <p:txBody>
          <a:bodyPr/>
          <a:lstStyle>
            <a:lvl1pPr>
              <a:defRPr/>
            </a:lvl1pPr>
          </a:lstStyle>
          <a:p>
            <a:pPr>
              <a:defRPr/>
            </a:pPr>
            <a:fld id="{CD4A989C-C9E0-4928-BA6E-77425CE0488B}" type="slidenum">
              <a:rPr/>
              <a:pPr>
                <a:defRPr/>
              </a:pPr>
              <a:t>‹#›</a:t>
            </a:fld>
            <a:endParaRPr/>
          </a:p>
        </p:txBody>
      </p:sp>
      <p:sp>
        <p:nvSpPr>
          <p:cNvPr id="4" name="PlaceHolder 5">
            <a:extLst>
              <a:ext uri="{FF2B5EF4-FFF2-40B4-BE49-F238E27FC236}">
                <a16:creationId xmlns:a16="http://schemas.microsoft.com/office/drawing/2014/main" id="{064D3F65-6499-E65A-D84E-8CC6C3820634}"/>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275549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90" name="PlaceHolder 2"/>
          <p:cNvSpPr>
            <a:spLocks noGrp="1"/>
          </p:cNvSpPr>
          <p:nvPr>
            <p:ph/>
          </p:nvPr>
        </p:nvSpPr>
        <p:spPr>
          <a:xfrm>
            <a:off x="609480" y="1604520"/>
            <a:ext cx="10972440" cy="3977280"/>
          </a:xfrm>
          <a:prstGeom prst="rect">
            <a:avLst/>
          </a:prstGeom>
          <a:noFill/>
          <a:ln w="0">
            <a:noFill/>
          </a:ln>
        </p:spPr>
        <p:txBody>
          <a:bodyPr/>
          <a:lstStyle/>
          <a:p>
            <a:endParaRPr lang="en-US"/>
          </a:p>
        </p:txBody>
      </p:sp>
      <p:sp>
        <p:nvSpPr>
          <p:cNvPr id="2" name="PlaceHolder 3">
            <a:extLst>
              <a:ext uri="{FF2B5EF4-FFF2-40B4-BE49-F238E27FC236}">
                <a16:creationId xmlns:a16="http://schemas.microsoft.com/office/drawing/2014/main" id="{842ABE6D-A84C-A697-DAE0-93953B1DA089}"/>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6668B046-FC20-6958-D2FC-94526DBC3BFC}"/>
              </a:ext>
            </a:extLst>
          </p:cNvPr>
          <p:cNvSpPr>
            <a:spLocks noGrp="1"/>
          </p:cNvSpPr>
          <p:nvPr>
            <p:ph type="sldNum" idx="11"/>
          </p:nvPr>
        </p:nvSpPr>
        <p:spPr/>
        <p:txBody>
          <a:bodyPr/>
          <a:lstStyle>
            <a:lvl1pPr>
              <a:defRPr/>
            </a:lvl1pPr>
          </a:lstStyle>
          <a:p>
            <a:pPr>
              <a:defRPr/>
            </a:pPr>
            <a:fld id="{E802B03F-0430-4D8F-96AF-DD911A4701EA}" type="slidenum">
              <a:rPr/>
              <a:pPr>
                <a:defRPr/>
              </a:pPr>
              <a:t>‹#›</a:t>
            </a:fld>
            <a:endParaRPr/>
          </a:p>
        </p:txBody>
      </p:sp>
      <p:sp>
        <p:nvSpPr>
          <p:cNvPr id="4" name="PlaceHolder 5">
            <a:extLst>
              <a:ext uri="{FF2B5EF4-FFF2-40B4-BE49-F238E27FC236}">
                <a16:creationId xmlns:a16="http://schemas.microsoft.com/office/drawing/2014/main" id="{407006A5-899E-995A-FEC3-B32E0C28D4B4}"/>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546142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92"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93"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1D4ED725-545E-965B-02AC-F58B286E1D43}"/>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540C0E88-B5CE-D3ED-AB36-5B7868E3F034}"/>
              </a:ext>
            </a:extLst>
          </p:cNvPr>
          <p:cNvSpPr>
            <a:spLocks noGrp="1"/>
          </p:cNvSpPr>
          <p:nvPr>
            <p:ph type="sldNum" idx="11"/>
          </p:nvPr>
        </p:nvSpPr>
        <p:spPr/>
        <p:txBody>
          <a:bodyPr/>
          <a:lstStyle>
            <a:lvl1pPr>
              <a:defRPr/>
            </a:lvl1pPr>
          </a:lstStyle>
          <a:p>
            <a:pPr>
              <a:defRPr/>
            </a:pPr>
            <a:fld id="{FE35B287-7A06-40AD-BF63-35841D554161}" type="slidenum">
              <a:rPr/>
              <a:pPr>
                <a:defRPr/>
              </a:pPr>
              <a:t>‹#›</a:t>
            </a:fld>
            <a:endParaRPr/>
          </a:p>
        </p:txBody>
      </p:sp>
      <p:sp>
        <p:nvSpPr>
          <p:cNvPr id="4" name="PlaceHolder 6">
            <a:extLst>
              <a:ext uri="{FF2B5EF4-FFF2-40B4-BE49-F238E27FC236}">
                <a16:creationId xmlns:a16="http://schemas.microsoft.com/office/drawing/2014/main" id="{C7016449-CFBB-EAC4-57B2-E875F707C76C}"/>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955867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2" name="PlaceHolder 2">
            <a:extLst>
              <a:ext uri="{FF2B5EF4-FFF2-40B4-BE49-F238E27FC236}">
                <a16:creationId xmlns:a16="http://schemas.microsoft.com/office/drawing/2014/main" id="{A3A3FE90-AF69-585A-70E9-08F18744C84E}"/>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30390A20-66D3-CF0B-A285-6799895A6538}"/>
              </a:ext>
            </a:extLst>
          </p:cNvPr>
          <p:cNvSpPr>
            <a:spLocks noGrp="1"/>
          </p:cNvSpPr>
          <p:nvPr>
            <p:ph type="sldNum" idx="11"/>
          </p:nvPr>
        </p:nvSpPr>
        <p:spPr/>
        <p:txBody>
          <a:bodyPr/>
          <a:lstStyle>
            <a:lvl1pPr>
              <a:defRPr/>
            </a:lvl1pPr>
          </a:lstStyle>
          <a:p>
            <a:pPr>
              <a:defRPr/>
            </a:pPr>
            <a:fld id="{FD11E43C-7028-4A9D-8427-B70901CB6D60}" type="slidenum">
              <a:rPr/>
              <a:pPr>
                <a:defRPr/>
              </a:pPr>
              <a:t>‹#›</a:t>
            </a:fld>
            <a:endParaRPr/>
          </a:p>
        </p:txBody>
      </p:sp>
      <p:sp>
        <p:nvSpPr>
          <p:cNvPr id="4" name="PlaceHolder 4">
            <a:extLst>
              <a:ext uri="{FF2B5EF4-FFF2-40B4-BE49-F238E27FC236}">
                <a16:creationId xmlns:a16="http://schemas.microsoft.com/office/drawing/2014/main" id="{E208BCDE-1F35-13B8-0AD6-54425EE932C0}"/>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80511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8" name="PlaceHolder 2"/>
          <p:cNvSpPr>
            <a:spLocks noGrp="1"/>
          </p:cNvSpPr>
          <p:nvPr>
            <p:ph/>
          </p:nvPr>
        </p:nvSpPr>
        <p:spPr>
          <a:xfrm>
            <a:off x="609480" y="1604520"/>
            <a:ext cx="10972440" cy="3977280"/>
          </a:xfrm>
          <a:prstGeom prst="rect">
            <a:avLst/>
          </a:prstGeom>
          <a:noFill/>
          <a:ln w="0">
            <a:noFill/>
          </a:ln>
        </p:spPr>
        <p:txBody>
          <a:bodyPr/>
          <a:lstStyle/>
          <a:p>
            <a:endParaRPr lang="en-US"/>
          </a:p>
        </p:txBody>
      </p:sp>
      <p:sp>
        <p:nvSpPr>
          <p:cNvPr id="2" name="PlaceHolder 3">
            <a:extLst>
              <a:ext uri="{FF2B5EF4-FFF2-40B4-BE49-F238E27FC236}">
                <a16:creationId xmlns:a16="http://schemas.microsoft.com/office/drawing/2014/main" id="{4FD4404D-F4DC-3911-9C3D-2D56D87C09EA}"/>
              </a:ext>
            </a:extLst>
          </p:cNvPr>
          <p:cNvSpPr>
            <a:spLocks noGrp="1"/>
          </p:cNvSpPr>
          <p:nvPr>
            <p:ph type="ftr" idx="10"/>
          </p:nvPr>
        </p:nvSpPr>
        <p:spPr/>
        <p:txBody>
          <a:bodyPr/>
          <a:lstStyle>
            <a:lvl1pPr>
              <a:defRPr/>
            </a:lvl1pPr>
          </a:lstStyle>
          <a:p>
            <a:pPr>
              <a:defRPr/>
            </a:pPr>
            <a:r>
              <a:t>Footer</a:t>
            </a:r>
          </a:p>
        </p:txBody>
      </p:sp>
      <p:sp>
        <p:nvSpPr>
          <p:cNvPr id="3" name="PlaceHolder 4">
            <a:extLst>
              <a:ext uri="{FF2B5EF4-FFF2-40B4-BE49-F238E27FC236}">
                <a16:creationId xmlns:a16="http://schemas.microsoft.com/office/drawing/2014/main" id="{13EAAA2C-DD1C-AA78-2CBA-613C99820C2A}"/>
              </a:ext>
            </a:extLst>
          </p:cNvPr>
          <p:cNvSpPr>
            <a:spLocks noGrp="1"/>
          </p:cNvSpPr>
          <p:nvPr>
            <p:ph type="sldNum" idx="11"/>
          </p:nvPr>
        </p:nvSpPr>
        <p:spPr/>
        <p:txBody>
          <a:bodyPr/>
          <a:lstStyle>
            <a:lvl1pPr>
              <a:defRPr/>
            </a:lvl1pPr>
          </a:lstStyle>
          <a:p>
            <a:pPr>
              <a:defRPr/>
            </a:pPr>
            <a:fld id="{0E3C4B55-F4FC-455A-8213-5AD9BA3EBE24}" type="slidenum">
              <a:rPr/>
              <a:pPr>
                <a:defRPr/>
              </a:pPr>
              <a:t>‹#›</a:t>
            </a:fld>
            <a:endParaRPr/>
          </a:p>
        </p:txBody>
      </p:sp>
      <p:sp>
        <p:nvSpPr>
          <p:cNvPr id="4" name="PlaceHolder 5">
            <a:extLst>
              <a:ext uri="{FF2B5EF4-FFF2-40B4-BE49-F238E27FC236}">
                <a16:creationId xmlns:a16="http://schemas.microsoft.com/office/drawing/2014/main" id="{E2F8C3ED-1AC3-C5F4-70C0-7C2FD485DC5F}"/>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8180359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anchor="ctr">
            <a:noAutofit/>
          </a:bodyPr>
          <a:lstStyle/>
          <a:p>
            <a:endParaRPr lang="en-ZA"/>
          </a:p>
        </p:txBody>
      </p:sp>
      <p:sp>
        <p:nvSpPr>
          <p:cNvPr id="2" name="PlaceHolder 2">
            <a:extLst>
              <a:ext uri="{FF2B5EF4-FFF2-40B4-BE49-F238E27FC236}">
                <a16:creationId xmlns:a16="http://schemas.microsoft.com/office/drawing/2014/main" id="{90AB9DEE-11A9-0592-1BA8-51381268128C}"/>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70D484C7-D71E-D9C5-A4CA-55F1C57A9C39}"/>
              </a:ext>
            </a:extLst>
          </p:cNvPr>
          <p:cNvSpPr>
            <a:spLocks noGrp="1"/>
          </p:cNvSpPr>
          <p:nvPr>
            <p:ph type="sldNum" idx="11"/>
          </p:nvPr>
        </p:nvSpPr>
        <p:spPr/>
        <p:txBody>
          <a:bodyPr/>
          <a:lstStyle>
            <a:lvl1pPr>
              <a:defRPr/>
            </a:lvl1pPr>
          </a:lstStyle>
          <a:p>
            <a:pPr>
              <a:defRPr/>
            </a:pPr>
            <a:fld id="{A9CC9D54-9522-4D15-AD49-01E91585206F}" type="slidenum">
              <a:rPr/>
              <a:pPr>
                <a:defRPr/>
              </a:pPr>
              <a:t>‹#›</a:t>
            </a:fld>
            <a:endParaRPr/>
          </a:p>
        </p:txBody>
      </p:sp>
      <p:sp>
        <p:nvSpPr>
          <p:cNvPr id="4" name="PlaceHolder 4">
            <a:extLst>
              <a:ext uri="{FF2B5EF4-FFF2-40B4-BE49-F238E27FC236}">
                <a16:creationId xmlns:a16="http://schemas.microsoft.com/office/drawing/2014/main" id="{C5BE9A4C-A8F2-DCE7-8F80-66CD0843E636}"/>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105030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97"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98"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99"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FE911257-01CA-8097-6308-58B4AD96974B}"/>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F728EDF6-204B-E932-1208-6B24364ABEC7}"/>
              </a:ext>
            </a:extLst>
          </p:cNvPr>
          <p:cNvSpPr>
            <a:spLocks noGrp="1"/>
          </p:cNvSpPr>
          <p:nvPr>
            <p:ph type="sldNum" idx="11"/>
          </p:nvPr>
        </p:nvSpPr>
        <p:spPr/>
        <p:txBody>
          <a:bodyPr/>
          <a:lstStyle>
            <a:lvl1pPr>
              <a:defRPr/>
            </a:lvl1pPr>
          </a:lstStyle>
          <a:p>
            <a:pPr>
              <a:defRPr/>
            </a:pPr>
            <a:fld id="{88468727-98A1-4B2D-BDE7-70518117A7C4}" type="slidenum">
              <a:rPr/>
              <a:pPr>
                <a:defRPr/>
              </a:pPr>
              <a:t>‹#›</a:t>
            </a:fld>
            <a:endParaRPr/>
          </a:p>
        </p:txBody>
      </p:sp>
      <p:sp>
        <p:nvSpPr>
          <p:cNvPr id="4" name="PlaceHolder 7">
            <a:extLst>
              <a:ext uri="{FF2B5EF4-FFF2-40B4-BE49-F238E27FC236}">
                <a16:creationId xmlns:a16="http://schemas.microsoft.com/office/drawing/2014/main" id="{42F58D7E-D60D-1CBC-EC5B-B733A25CB712}"/>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7173068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01"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102"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103" name="PlaceHolder 4"/>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DBE1912C-8853-5974-5961-C97CD04B37BC}"/>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4D5B1D5D-B6D2-1FCF-99E2-889DB3A626C7}"/>
              </a:ext>
            </a:extLst>
          </p:cNvPr>
          <p:cNvSpPr>
            <a:spLocks noGrp="1"/>
          </p:cNvSpPr>
          <p:nvPr>
            <p:ph type="sldNum" idx="11"/>
          </p:nvPr>
        </p:nvSpPr>
        <p:spPr/>
        <p:txBody>
          <a:bodyPr/>
          <a:lstStyle>
            <a:lvl1pPr>
              <a:defRPr/>
            </a:lvl1pPr>
          </a:lstStyle>
          <a:p>
            <a:pPr>
              <a:defRPr/>
            </a:pPr>
            <a:fld id="{DF7CCF95-56EE-4698-B915-CDDDA6BD0553}" type="slidenum">
              <a:rPr/>
              <a:pPr>
                <a:defRPr/>
              </a:pPr>
              <a:t>‹#›</a:t>
            </a:fld>
            <a:endParaRPr/>
          </a:p>
        </p:txBody>
      </p:sp>
      <p:sp>
        <p:nvSpPr>
          <p:cNvPr id="4" name="PlaceHolder 7">
            <a:extLst>
              <a:ext uri="{FF2B5EF4-FFF2-40B4-BE49-F238E27FC236}">
                <a16:creationId xmlns:a16="http://schemas.microsoft.com/office/drawing/2014/main" id="{AAAF2A65-6451-43B2-9D43-D35D900FFBF9}"/>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4828643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05"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106"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107" name="PlaceHolder 4"/>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B47BD47B-5ED5-011A-11D6-0FB5CE7C455E}"/>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0A623383-549D-954A-2601-3ADD83412D9D}"/>
              </a:ext>
            </a:extLst>
          </p:cNvPr>
          <p:cNvSpPr>
            <a:spLocks noGrp="1"/>
          </p:cNvSpPr>
          <p:nvPr>
            <p:ph type="sldNum" idx="11"/>
          </p:nvPr>
        </p:nvSpPr>
        <p:spPr/>
        <p:txBody>
          <a:bodyPr/>
          <a:lstStyle>
            <a:lvl1pPr>
              <a:defRPr/>
            </a:lvl1pPr>
          </a:lstStyle>
          <a:p>
            <a:pPr>
              <a:defRPr/>
            </a:pPr>
            <a:fld id="{8B30A6E3-5404-4ECF-BC59-C377E97F5B4C}" type="slidenum">
              <a:rPr/>
              <a:pPr>
                <a:defRPr/>
              </a:pPr>
              <a:t>‹#›</a:t>
            </a:fld>
            <a:endParaRPr/>
          </a:p>
        </p:txBody>
      </p:sp>
      <p:sp>
        <p:nvSpPr>
          <p:cNvPr id="4" name="PlaceHolder 7">
            <a:extLst>
              <a:ext uri="{FF2B5EF4-FFF2-40B4-BE49-F238E27FC236}">
                <a16:creationId xmlns:a16="http://schemas.microsoft.com/office/drawing/2014/main" id="{96C2BBD9-AD7A-06E7-D97C-206E6E58387E}"/>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353885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09" name="PlaceHolder 2"/>
          <p:cNvSpPr>
            <a:spLocks noGrp="1"/>
          </p:cNvSpPr>
          <p:nvPr>
            <p:ph/>
          </p:nvPr>
        </p:nvSpPr>
        <p:spPr>
          <a:xfrm>
            <a:off x="609480" y="1604520"/>
            <a:ext cx="10972440" cy="1896840"/>
          </a:xfrm>
          <a:prstGeom prst="rect">
            <a:avLst/>
          </a:prstGeom>
          <a:noFill/>
          <a:ln w="0">
            <a:noFill/>
          </a:ln>
        </p:spPr>
        <p:txBody>
          <a:bodyPr/>
          <a:lstStyle/>
          <a:p>
            <a:endParaRPr lang="en-US"/>
          </a:p>
        </p:txBody>
      </p:sp>
      <p:sp>
        <p:nvSpPr>
          <p:cNvPr id="110" name="PlaceHolder 3"/>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D3FB764F-8C70-37B6-0992-2B60CE0AA042}"/>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ADEB60E3-FB56-E3BF-C2AD-FAAD00FE8D50}"/>
              </a:ext>
            </a:extLst>
          </p:cNvPr>
          <p:cNvSpPr>
            <a:spLocks noGrp="1"/>
          </p:cNvSpPr>
          <p:nvPr>
            <p:ph type="sldNum" idx="11"/>
          </p:nvPr>
        </p:nvSpPr>
        <p:spPr/>
        <p:txBody>
          <a:bodyPr/>
          <a:lstStyle>
            <a:lvl1pPr>
              <a:defRPr/>
            </a:lvl1pPr>
          </a:lstStyle>
          <a:p>
            <a:pPr>
              <a:defRPr/>
            </a:pPr>
            <a:fld id="{A1AD0FE4-A17C-4D66-A9A0-4B2E69055342}" type="slidenum">
              <a:rPr/>
              <a:pPr>
                <a:defRPr/>
              </a:pPr>
              <a:t>‹#›</a:t>
            </a:fld>
            <a:endParaRPr/>
          </a:p>
        </p:txBody>
      </p:sp>
      <p:sp>
        <p:nvSpPr>
          <p:cNvPr id="4" name="PlaceHolder 6">
            <a:extLst>
              <a:ext uri="{FF2B5EF4-FFF2-40B4-BE49-F238E27FC236}">
                <a16:creationId xmlns:a16="http://schemas.microsoft.com/office/drawing/2014/main" id="{F6C5DDE3-7DA6-F2F5-4AE0-80708287541B}"/>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264728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12"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113"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114"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115" name="PlaceHolder 5"/>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6">
            <a:extLst>
              <a:ext uri="{FF2B5EF4-FFF2-40B4-BE49-F238E27FC236}">
                <a16:creationId xmlns:a16="http://schemas.microsoft.com/office/drawing/2014/main" id="{8CAC3E29-503E-7C2E-E898-021A42B352D3}"/>
              </a:ext>
            </a:extLst>
          </p:cNvPr>
          <p:cNvSpPr>
            <a:spLocks noGrp="1"/>
          </p:cNvSpPr>
          <p:nvPr>
            <p:ph type="ftr" idx="10"/>
          </p:nvPr>
        </p:nvSpPr>
        <p:spPr/>
        <p:txBody>
          <a:bodyPr/>
          <a:lstStyle>
            <a:lvl1pPr>
              <a:defRPr/>
            </a:lvl1pPr>
          </a:lstStyle>
          <a:p>
            <a:pPr>
              <a:defRPr/>
            </a:pPr>
            <a:r>
              <a:t>Footer</a:t>
            </a:r>
          </a:p>
        </p:txBody>
      </p:sp>
      <p:sp>
        <p:nvSpPr>
          <p:cNvPr id="3" name="PlaceHolder 7">
            <a:extLst>
              <a:ext uri="{FF2B5EF4-FFF2-40B4-BE49-F238E27FC236}">
                <a16:creationId xmlns:a16="http://schemas.microsoft.com/office/drawing/2014/main" id="{39E4C67D-DA55-0707-9B5B-4A48179523B2}"/>
              </a:ext>
            </a:extLst>
          </p:cNvPr>
          <p:cNvSpPr>
            <a:spLocks noGrp="1"/>
          </p:cNvSpPr>
          <p:nvPr>
            <p:ph type="sldNum" idx="11"/>
          </p:nvPr>
        </p:nvSpPr>
        <p:spPr/>
        <p:txBody>
          <a:bodyPr/>
          <a:lstStyle>
            <a:lvl1pPr>
              <a:defRPr/>
            </a:lvl1pPr>
          </a:lstStyle>
          <a:p>
            <a:pPr>
              <a:defRPr/>
            </a:pPr>
            <a:fld id="{42B4882A-B4DF-49AF-86E2-F509CF6FE9F5}" type="slidenum">
              <a:rPr/>
              <a:pPr>
                <a:defRPr/>
              </a:pPr>
              <a:t>‹#›</a:t>
            </a:fld>
            <a:endParaRPr/>
          </a:p>
        </p:txBody>
      </p:sp>
      <p:sp>
        <p:nvSpPr>
          <p:cNvPr id="4" name="PlaceHolder 8">
            <a:extLst>
              <a:ext uri="{FF2B5EF4-FFF2-40B4-BE49-F238E27FC236}">
                <a16:creationId xmlns:a16="http://schemas.microsoft.com/office/drawing/2014/main" id="{3A814CD2-9004-5DA7-FE59-BFB1330BD0A0}"/>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512702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17" name="PlaceHolder 2"/>
          <p:cNvSpPr>
            <a:spLocks noGrp="1"/>
          </p:cNvSpPr>
          <p:nvPr>
            <p:ph/>
          </p:nvPr>
        </p:nvSpPr>
        <p:spPr>
          <a:xfrm>
            <a:off x="609480" y="1604520"/>
            <a:ext cx="3533040" cy="1896840"/>
          </a:xfrm>
          <a:prstGeom prst="rect">
            <a:avLst/>
          </a:prstGeom>
          <a:noFill/>
          <a:ln w="0">
            <a:noFill/>
          </a:ln>
        </p:spPr>
        <p:txBody>
          <a:bodyPr/>
          <a:lstStyle/>
          <a:p>
            <a:endParaRPr lang="en-US"/>
          </a:p>
        </p:txBody>
      </p:sp>
      <p:sp>
        <p:nvSpPr>
          <p:cNvPr id="118" name="PlaceHolder 3"/>
          <p:cNvSpPr>
            <a:spLocks noGrp="1"/>
          </p:cNvSpPr>
          <p:nvPr>
            <p:ph/>
          </p:nvPr>
        </p:nvSpPr>
        <p:spPr>
          <a:xfrm>
            <a:off x="4319640" y="1604520"/>
            <a:ext cx="3533040" cy="1896840"/>
          </a:xfrm>
          <a:prstGeom prst="rect">
            <a:avLst/>
          </a:prstGeom>
          <a:noFill/>
          <a:ln w="0">
            <a:noFill/>
          </a:ln>
        </p:spPr>
        <p:txBody>
          <a:bodyPr/>
          <a:lstStyle/>
          <a:p>
            <a:endParaRPr lang="en-US"/>
          </a:p>
        </p:txBody>
      </p:sp>
      <p:sp>
        <p:nvSpPr>
          <p:cNvPr id="119" name="PlaceHolder 4"/>
          <p:cNvSpPr>
            <a:spLocks noGrp="1"/>
          </p:cNvSpPr>
          <p:nvPr>
            <p:ph/>
          </p:nvPr>
        </p:nvSpPr>
        <p:spPr>
          <a:xfrm>
            <a:off x="8029800" y="1604520"/>
            <a:ext cx="3533040" cy="1896840"/>
          </a:xfrm>
          <a:prstGeom prst="rect">
            <a:avLst/>
          </a:prstGeom>
          <a:noFill/>
          <a:ln w="0">
            <a:noFill/>
          </a:ln>
        </p:spPr>
        <p:txBody>
          <a:bodyPr/>
          <a:lstStyle/>
          <a:p>
            <a:endParaRPr lang="en-US"/>
          </a:p>
        </p:txBody>
      </p:sp>
      <p:sp>
        <p:nvSpPr>
          <p:cNvPr id="120" name="PlaceHolder 5"/>
          <p:cNvSpPr>
            <a:spLocks noGrp="1"/>
          </p:cNvSpPr>
          <p:nvPr>
            <p:ph/>
          </p:nvPr>
        </p:nvSpPr>
        <p:spPr>
          <a:xfrm>
            <a:off x="609480" y="3682080"/>
            <a:ext cx="3533040" cy="1896840"/>
          </a:xfrm>
          <a:prstGeom prst="rect">
            <a:avLst/>
          </a:prstGeom>
          <a:noFill/>
          <a:ln w="0">
            <a:noFill/>
          </a:ln>
        </p:spPr>
        <p:txBody>
          <a:bodyPr/>
          <a:lstStyle/>
          <a:p>
            <a:endParaRPr lang="en-US"/>
          </a:p>
        </p:txBody>
      </p:sp>
      <p:sp>
        <p:nvSpPr>
          <p:cNvPr id="121" name="PlaceHolder 6"/>
          <p:cNvSpPr>
            <a:spLocks noGrp="1"/>
          </p:cNvSpPr>
          <p:nvPr>
            <p:ph/>
          </p:nvPr>
        </p:nvSpPr>
        <p:spPr>
          <a:xfrm>
            <a:off x="4319640" y="3682080"/>
            <a:ext cx="3533040" cy="1896840"/>
          </a:xfrm>
          <a:prstGeom prst="rect">
            <a:avLst/>
          </a:prstGeom>
          <a:noFill/>
          <a:ln w="0">
            <a:noFill/>
          </a:ln>
        </p:spPr>
        <p:txBody>
          <a:bodyPr/>
          <a:lstStyle/>
          <a:p>
            <a:endParaRPr lang="en-US"/>
          </a:p>
        </p:txBody>
      </p:sp>
      <p:sp>
        <p:nvSpPr>
          <p:cNvPr id="122" name="PlaceHolder 7"/>
          <p:cNvSpPr>
            <a:spLocks noGrp="1"/>
          </p:cNvSpPr>
          <p:nvPr>
            <p:ph/>
          </p:nvPr>
        </p:nvSpPr>
        <p:spPr>
          <a:xfrm>
            <a:off x="8029800" y="3682080"/>
            <a:ext cx="3533040" cy="1896840"/>
          </a:xfrm>
          <a:prstGeom prst="rect">
            <a:avLst/>
          </a:prstGeom>
          <a:noFill/>
          <a:ln w="0">
            <a:noFill/>
          </a:ln>
        </p:spPr>
        <p:txBody>
          <a:bodyPr/>
          <a:lstStyle/>
          <a:p>
            <a:endParaRPr lang="en-US"/>
          </a:p>
        </p:txBody>
      </p:sp>
      <p:sp>
        <p:nvSpPr>
          <p:cNvPr id="2" name="PlaceHolder 8">
            <a:extLst>
              <a:ext uri="{FF2B5EF4-FFF2-40B4-BE49-F238E27FC236}">
                <a16:creationId xmlns:a16="http://schemas.microsoft.com/office/drawing/2014/main" id="{03C6D368-CA7A-BCD1-9995-BCF379412F46}"/>
              </a:ext>
            </a:extLst>
          </p:cNvPr>
          <p:cNvSpPr>
            <a:spLocks noGrp="1"/>
          </p:cNvSpPr>
          <p:nvPr>
            <p:ph type="ftr" idx="10"/>
          </p:nvPr>
        </p:nvSpPr>
        <p:spPr/>
        <p:txBody>
          <a:bodyPr/>
          <a:lstStyle>
            <a:lvl1pPr>
              <a:defRPr/>
            </a:lvl1pPr>
          </a:lstStyle>
          <a:p>
            <a:pPr>
              <a:defRPr/>
            </a:pPr>
            <a:r>
              <a:t>Footer</a:t>
            </a:r>
          </a:p>
        </p:txBody>
      </p:sp>
      <p:sp>
        <p:nvSpPr>
          <p:cNvPr id="3" name="PlaceHolder 9">
            <a:extLst>
              <a:ext uri="{FF2B5EF4-FFF2-40B4-BE49-F238E27FC236}">
                <a16:creationId xmlns:a16="http://schemas.microsoft.com/office/drawing/2014/main" id="{E1EFD436-4AD4-9BCC-CADF-557F6474CA9C}"/>
              </a:ext>
            </a:extLst>
          </p:cNvPr>
          <p:cNvSpPr>
            <a:spLocks noGrp="1"/>
          </p:cNvSpPr>
          <p:nvPr>
            <p:ph type="sldNum" idx="11"/>
          </p:nvPr>
        </p:nvSpPr>
        <p:spPr/>
        <p:txBody>
          <a:bodyPr/>
          <a:lstStyle>
            <a:lvl1pPr>
              <a:defRPr/>
            </a:lvl1pPr>
          </a:lstStyle>
          <a:p>
            <a:pPr>
              <a:defRPr/>
            </a:pPr>
            <a:fld id="{6EAAAC3C-348B-4B84-8997-C358ED3F50A7}" type="slidenum">
              <a:rPr/>
              <a:pPr>
                <a:defRPr/>
              </a:pPr>
              <a:t>‹#›</a:t>
            </a:fld>
            <a:endParaRPr/>
          </a:p>
        </p:txBody>
      </p:sp>
      <p:sp>
        <p:nvSpPr>
          <p:cNvPr id="4" name="PlaceHolder 10">
            <a:extLst>
              <a:ext uri="{FF2B5EF4-FFF2-40B4-BE49-F238E27FC236}">
                <a16:creationId xmlns:a16="http://schemas.microsoft.com/office/drawing/2014/main" id="{3A42F3E4-F1A3-C959-E4F2-5D6FFC1F184D}"/>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45590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0"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11"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2" name="PlaceHolder 4">
            <a:extLst>
              <a:ext uri="{FF2B5EF4-FFF2-40B4-BE49-F238E27FC236}">
                <a16:creationId xmlns:a16="http://schemas.microsoft.com/office/drawing/2014/main" id="{03A3DEDF-2A79-37B4-17A4-19C61989C89C}"/>
              </a:ext>
            </a:extLst>
          </p:cNvPr>
          <p:cNvSpPr>
            <a:spLocks noGrp="1"/>
          </p:cNvSpPr>
          <p:nvPr>
            <p:ph type="ftr" idx="10"/>
          </p:nvPr>
        </p:nvSpPr>
        <p:spPr/>
        <p:txBody>
          <a:bodyPr/>
          <a:lstStyle>
            <a:lvl1pPr>
              <a:defRPr/>
            </a:lvl1pPr>
          </a:lstStyle>
          <a:p>
            <a:pPr>
              <a:defRPr/>
            </a:pPr>
            <a:r>
              <a:t>Footer</a:t>
            </a:r>
          </a:p>
        </p:txBody>
      </p:sp>
      <p:sp>
        <p:nvSpPr>
          <p:cNvPr id="3" name="PlaceHolder 5">
            <a:extLst>
              <a:ext uri="{FF2B5EF4-FFF2-40B4-BE49-F238E27FC236}">
                <a16:creationId xmlns:a16="http://schemas.microsoft.com/office/drawing/2014/main" id="{2415D36E-2AEA-EA9B-31BC-433AF99470A7}"/>
              </a:ext>
            </a:extLst>
          </p:cNvPr>
          <p:cNvSpPr>
            <a:spLocks noGrp="1"/>
          </p:cNvSpPr>
          <p:nvPr>
            <p:ph type="sldNum" idx="11"/>
          </p:nvPr>
        </p:nvSpPr>
        <p:spPr/>
        <p:txBody>
          <a:bodyPr/>
          <a:lstStyle>
            <a:lvl1pPr>
              <a:defRPr/>
            </a:lvl1pPr>
          </a:lstStyle>
          <a:p>
            <a:pPr>
              <a:defRPr/>
            </a:pPr>
            <a:fld id="{B8C42477-A2EF-4E08-A932-DC63DFF6A3C4}" type="slidenum">
              <a:rPr/>
              <a:pPr>
                <a:defRPr/>
              </a:pPr>
              <a:t>‹#›</a:t>
            </a:fld>
            <a:endParaRPr/>
          </a:p>
        </p:txBody>
      </p:sp>
      <p:sp>
        <p:nvSpPr>
          <p:cNvPr id="4" name="PlaceHolder 6">
            <a:extLst>
              <a:ext uri="{FF2B5EF4-FFF2-40B4-BE49-F238E27FC236}">
                <a16:creationId xmlns:a16="http://schemas.microsoft.com/office/drawing/2014/main" id="{22F14C5A-6630-FED1-5613-2EEB66937E8B}"/>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74139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2" name="PlaceHolder 2">
            <a:extLst>
              <a:ext uri="{FF2B5EF4-FFF2-40B4-BE49-F238E27FC236}">
                <a16:creationId xmlns:a16="http://schemas.microsoft.com/office/drawing/2014/main" id="{62BD4CB6-D048-0450-00D1-F9C9AFE6F6D0}"/>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FF5F88C5-510E-0AEA-E29A-316315857A94}"/>
              </a:ext>
            </a:extLst>
          </p:cNvPr>
          <p:cNvSpPr>
            <a:spLocks noGrp="1"/>
          </p:cNvSpPr>
          <p:nvPr>
            <p:ph type="sldNum" idx="11"/>
          </p:nvPr>
        </p:nvSpPr>
        <p:spPr/>
        <p:txBody>
          <a:bodyPr/>
          <a:lstStyle>
            <a:lvl1pPr>
              <a:defRPr/>
            </a:lvl1pPr>
          </a:lstStyle>
          <a:p>
            <a:pPr>
              <a:defRPr/>
            </a:pPr>
            <a:fld id="{057C55CA-92DD-4775-AAA5-60BEC1A38517}" type="slidenum">
              <a:rPr/>
              <a:pPr>
                <a:defRPr/>
              </a:pPr>
              <a:t>‹#›</a:t>
            </a:fld>
            <a:endParaRPr/>
          </a:p>
        </p:txBody>
      </p:sp>
      <p:sp>
        <p:nvSpPr>
          <p:cNvPr id="4" name="PlaceHolder 4">
            <a:extLst>
              <a:ext uri="{FF2B5EF4-FFF2-40B4-BE49-F238E27FC236}">
                <a16:creationId xmlns:a16="http://schemas.microsoft.com/office/drawing/2014/main" id="{5080EC4F-9CD4-EF8D-2268-7EF03C96B800}"/>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293312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anchor="ctr">
            <a:noAutofit/>
          </a:bodyPr>
          <a:lstStyle/>
          <a:p>
            <a:endParaRPr lang="en-ZA"/>
          </a:p>
        </p:txBody>
      </p:sp>
      <p:sp>
        <p:nvSpPr>
          <p:cNvPr id="2" name="PlaceHolder 2">
            <a:extLst>
              <a:ext uri="{FF2B5EF4-FFF2-40B4-BE49-F238E27FC236}">
                <a16:creationId xmlns:a16="http://schemas.microsoft.com/office/drawing/2014/main" id="{EC791200-C7EB-E876-01FA-B8F20C2F7BD9}"/>
              </a:ext>
            </a:extLst>
          </p:cNvPr>
          <p:cNvSpPr>
            <a:spLocks noGrp="1"/>
          </p:cNvSpPr>
          <p:nvPr>
            <p:ph type="ftr" idx="10"/>
          </p:nvPr>
        </p:nvSpPr>
        <p:spPr/>
        <p:txBody>
          <a:bodyPr/>
          <a:lstStyle>
            <a:lvl1pPr>
              <a:defRPr/>
            </a:lvl1pPr>
          </a:lstStyle>
          <a:p>
            <a:pPr>
              <a:defRPr/>
            </a:pPr>
            <a:r>
              <a:t>Footer</a:t>
            </a:r>
          </a:p>
        </p:txBody>
      </p:sp>
      <p:sp>
        <p:nvSpPr>
          <p:cNvPr id="3" name="PlaceHolder 3">
            <a:extLst>
              <a:ext uri="{FF2B5EF4-FFF2-40B4-BE49-F238E27FC236}">
                <a16:creationId xmlns:a16="http://schemas.microsoft.com/office/drawing/2014/main" id="{7A361EC8-283A-690D-4B86-FC2E8A65B3A7}"/>
              </a:ext>
            </a:extLst>
          </p:cNvPr>
          <p:cNvSpPr>
            <a:spLocks noGrp="1"/>
          </p:cNvSpPr>
          <p:nvPr>
            <p:ph type="sldNum" idx="11"/>
          </p:nvPr>
        </p:nvSpPr>
        <p:spPr/>
        <p:txBody>
          <a:bodyPr/>
          <a:lstStyle>
            <a:lvl1pPr>
              <a:defRPr/>
            </a:lvl1pPr>
          </a:lstStyle>
          <a:p>
            <a:pPr>
              <a:defRPr/>
            </a:pPr>
            <a:fld id="{D90D9F0D-4898-4F10-B8B6-23C9DAFC5FE8}" type="slidenum">
              <a:rPr/>
              <a:pPr>
                <a:defRPr/>
              </a:pPr>
              <a:t>‹#›</a:t>
            </a:fld>
            <a:endParaRPr/>
          </a:p>
        </p:txBody>
      </p:sp>
      <p:sp>
        <p:nvSpPr>
          <p:cNvPr id="4" name="PlaceHolder 4">
            <a:extLst>
              <a:ext uri="{FF2B5EF4-FFF2-40B4-BE49-F238E27FC236}">
                <a16:creationId xmlns:a16="http://schemas.microsoft.com/office/drawing/2014/main" id="{E09EFCEC-7E3E-BA21-508A-FAFFE7BB3433}"/>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321918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5"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16" name="PlaceHolder 3"/>
          <p:cNvSpPr>
            <a:spLocks noGrp="1"/>
          </p:cNvSpPr>
          <p:nvPr>
            <p:ph/>
          </p:nvPr>
        </p:nvSpPr>
        <p:spPr>
          <a:xfrm>
            <a:off x="6231960" y="1604520"/>
            <a:ext cx="5354280" cy="3977280"/>
          </a:xfrm>
          <a:prstGeom prst="rect">
            <a:avLst/>
          </a:prstGeom>
          <a:noFill/>
          <a:ln w="0">
            <a:noFill/>
          </a:ln>
        </p:spPr>
        <p:txBody>
          <a:bodyPr/>
          <a:lstStyle/>
          <a:p>
            <a:endParaRPr lang="en-US"/>
          </a:p>
        </p:txBody>
      </p:sp>
      <p:sp>
        <p:nvSpPr>
          <p:cNvPr id="17" name="PlaceHolder 4"/>
          <p:cNvSpPr>
            <a:spLocks noGrp="1"/>
          </p:cNvSpPr>
          <p:nvPr>
            <p:ph/>
          </p:nvPr>
        </p:nvSpPr>
        <p:spPr>
          <a:xfrm>
            <a:off x="60948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7F2B5738-D3FB-28BE-4587-3AAE82397258}"/>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C8CE0AFE-4E13-F5A5-107B-6FDA2DEE3D2B}"/>
              </a:ext>
            </a:extLst>
          </p:cNvPr>
          <p:cNvSpPr>
            <a:spLocks noGrp="1"/>
          </p:cNvSpPr>
          <p:nvPr>
            <p:ph type="sldNum" idx="11"/>
          </p:nvPr>
        </p:nvSpPr>
        <p:spPr/>
        <p:txBody>
          <a:bodyPr/>
          <a:lstStyle>
            <a:lvl1pPr>
              <a:defRPr/>
            </a:lvl1pPr>
          </a:lstStyle>
          <a:p>
            <a:pPr>
              <a:defRPr/>
            </a:pPr>
            <a:fld id="{844312D7-1736-4729-94B6-4A37A2DA129A}" type="slidenum">
              <a:rPr/>
              <a:pPr>
                <a:defRPr/>
              </a:pPr>
              <a:t>‹#›</a:t>
            </a:fld>
            <a:endParaRPr/>
          </a:p>
        </p:txBody>
      </p:sp>
      <p:sp>
        <p:nvSpPr>
          <p:cNvPr id="4" name="PlaceHolder 7">
            <a:extLst>
              <a:ext uri="{FF2B5EF4-FFF2-40B4-BE49-F238E27FC236}">
                <a16:creationId xmlns:a16="http://schemas.microsoft.com/office/drawing/2014/main" id="{B61B3AF1-556D-2378-0660-23433A4999FA}"/>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194500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19" name="PlaceHolder 2"/>
          <p:cNvSpPr>
            <a:spLocks noGrp="1"/>
          </p:cNvSpPr>
          <p:nvPr>
            <p:ph/>
          </p:nvPr>
        </p:nvSpPr>
        <p:spPr>
          <a:xfrm>
            <a:off x="609480" y="1604520"/>
            <a:ext cx="5354280" cy="3977280"/>
          </a:xfrm>
          <a:prstGeom prst="rect">
            <a:avLst/>
          </a:prstGeom>
          <a:noFill/>
          <a:ln w="0">
            <a:noFill/>
          </a:ln>
        </p:spPr>
        <p:txBody>
          <a:bodyPr/>
          <a:lstStyle/>
          <a:p>
            <a:endParaRPr lang="en-US"/>
          </a:p>
        </p:txBody>
      </p:sp>
      <p:sp>
        <p:nvSpPr>
          <p:cNvPr id="20"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21" name="PlaceHolder 4"/>
          <p:cNvSpPr>
            <a:spLocks noGrp="1"/>
          </p:cNvSpPr>
          <p:nvPr>
            <p:ph/>
          </p:nvPr>
        </p:nvSpPr>
        <p:spPr>
          <a:xfrm>
            <a:off x="6231960" y="3682080"/>
            <a:ext cx="535428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CB0F829B-94DC-5F69-83D2-E1E1FD61988B}"/>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C4374FAC-9745-8BC3-C0A3-67C15B37DA8B}"/>
              </a:ext>
            </a:extLst>
          </p:cNvPr>
          <p:cNvSpPr>
            <a:spLocks noGrp="1"/>
          </p:cNvSpPr>
          <p:nvPr>
            <p:ph type="sldNum" idx="11"/>
          </p:nvPr>
        </p:nvSpPr>
        <p:spPr/>
        <p:txBody>
          <a:bodyPr/>
          <a:lstStyle>
            <a:lvl1pPr>
              <a:defRPr/>
            </a:lvl1pPr>
          </a:lstStyle>
          <a:p>
            <a:pPr>
              <a:defRPr/>
            </a:pPr>
            <a:fld id="{9136B408-93CB-44FA-B9E6-226D266FBED8}" type="slidenum">
              <a:rPr/>
              <a:pPr>
                <a:defRPr/>
              </a:pPr>
              <a:t>‹#›</a:t>
            </a:fld>
            <a:endParaRPr/>
          </a:p>
        </p:txBody>
      </p:sp>
      <p:sp>
        <p:nvSpPr>
          <p:cNvPr id="4" name="PlaceHolder 7">
            <a:extLst>
              <a:ext uri="{FF2B5EF4-FFF2-40B4-BE49-F238E27FC236}">
                <a16:creationId xmlns:a16="http://schemas.microsoft.com/office/drawing/2014/main" id="{1428210B-5DBB-2062-332F-771EB0C7CCB5}"/>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60862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a:lstStyle/>
          <a:p>
            <a:endParaRPr lang="en-US"/>
          </a:p>
        </p:txBody>
      </p:sp>
      <p:sp>
        <p:nvSpPr>
          <p:cNvPr id="23" name="PlaceHolder 2"/>
          <p:cNvSpPr>
            <a:spLocks noGrp="1"/>
          </p:cNvSpPr>
          <p:nvPr>
            <p:ph/>
          </p:nvPr>
        </p:nvSpPr>
        <p:spPr>
          <a:xfrm>
            <a:off x="609480" y="1604520"/>
            <a:ext cx="5354280" cy="1896840"/>
          </a:xfrm>
          <a:prstGeom prst="rect">
            <a:avLst/>
          </a:prstGeom>
          <a:noFill/>
          <a:ln w="0">
            <a:noFill/>
          </a:ln>
        </p:spPr>
        <p:txBody>
          <a:bodyPr/>
          <a:lstStyle/>
          <a:p>
            <a:endParaRPr lang="en-US"/>
          </a:p>
        </p:txBody>
      </p:sp>
      <p:sp>
        <p:nvSpPr>
          <p:cNvPr id="24" name="PlaceHolder 3"/>
          <p:cNvSpPr>
            <a:spLocks noGrp="1"/>
          </p:cNvSpPr>
          <p:nvPr>
            <p:ph/>
          </p:nvPr>
        </p:nvSpPr>
        <p:spPr>
          <a:xfrm>
            <a:off x="6231960" y="1604520"/>
            <a:ext cx="5354280" cy="1896840"/>
          </a:xfrm>
          <a:prstGeom prst="rect">
            <a:avLst/>
          </a:prstGeom>
          <a:noFill/>
          <a:ln w="0">
            <a:noFill/>
          </a:ln>
        </p:spPr>
        <p:txBody>
          <a:bodyPr/>
          <a:lstStyle/>
          <a:p>
            <a:endParaRPr lang="en-US"/>
          </a:p>
        </p:txBody>
      </p:sp>
      <p:sp>
        <p:nvSpPr>
          <p:cNvPr id="25" name="PlaceHolder 4"/>
          <p:cNvSpPr>
            <a:spLocks noGrp="1"/>
          </p:cNvSpPr>
          <p:nvPr>
            <p:ph/>
          </p:nvPr>
        </p:nvSpPr>
        <p:spPr>
          <a:xfrm>
            <a:off x="609480" y="3682080"/>
            <a:ext cx="10972440" cy="1896840"/>
          </a:xfrm>
          <a:prstGeom prst="rect">
            <a:avLst/>
          </a:prstGeom>
          <a:noFill/>
          <a:ln w="0">
            <a:noFill/>
          </a:ln>
        </p:spPr>
        <p:txBody>
          <a:bodyPr/>
          <a:lstStyle/>
          <a:p>
            <a:endParaRPr lang="en-US"/>
          </a:p>
        </p:txBody>
      </p:sp>
      <p:sp>
        <p:nvSpPr>
          <p:cNvPr id="2" name="PlaceHolder 5">
            <a:extLst>
              <a:ext uri="{FF2B5EF4-FFF2-40B4-BE49-F238E27FC236}">
                <a16:creationId xmlns:a16="http://schemas.microsoft.com/office/drawing/2014/main" id="{745F8AF7-62D0-405C-DAFB-0CB8D2C5D5D2}"/>
              </a:ext>
            </a:extLst>
          </p:cNvPr>
          <p:cNvSpPr>
            <a:spLocks noGrp="1"/>
          </p:cNvSpPr>
          <p:nvPr>
            <p:ph type="ftr" idx="10"/>
          </p:nvPr>
        </p:nvSpPr>
        <p:spPr/>
        <p:txBody>
          <a:bodyPr/>
          <a:lstStyle>
            <a:lvl1pPr>
              <a:defRPr/>
            </a:lvl1pPr>
          </a:lstStyle>
          <a:p>
            <a:pPr>
              <a:defRPr/>
            </a:pPr>
            <a:r>
              <a:t>Footer</a:t>
            </a:r>
          </a:p>
        </p:txBody>
      </p:sp>
      <p:sp>
        <p:nvSpPr>
          <p:cNvPr id="3" name="PlaceHolder 6">
            <a:extLst>
              <a:ext uri="{FF2B5EF4-FFF2-40B4-BE49-F238E27FC236}">
                <a16:creationId xmlns:a16="http://schemas.microsoft.com/office/drawing/2014/main" id="{8D6FD416-264E-A99D-A4B9-F78939D81071}"/>
              </a:ext>
            </a:extLst>
          </p:cNvPr>
          <p:cNvSpPr>
            <a:spLocks noGrp="1"/>
          </p:cNvSpPr>
          <p:nvPr>
            <p:ph type="sldNum" idx="11"/>
          </p:nvPr>
        </p:nvSpPr>
        <p:spPr/>
        <p:txBody>
          <a:bodyPr/>
          <a:lstStyle>
            <a:lvl1pPr>
              <a:defRPr/>
            </a:lvl1pPr>
          </a:lstStyle>
          <a:p>
            <a:pPr>
              <a:defRPr/>
            </a:pPr>
            <a:fld id="{B4682F89-54AE-4A94-A810-DA3262F9DB88}" type="slidenum">
              <a:rPr/>
              <a:pPr>
                <a:defRPr/>
              </a:pPr>
              <a:t>‹#›</a:t>
            </a:fld>
            <a:endParaRPr/>
          </a:p>
        </p:txBody>
      </p:sp>
      <p:sp>
        <p:nvSpPr>
          <p:cNvPr id="4" name="PlaceHolder 7">
            <a:extLst>
              <a:ext uri="{FF2B5EF4-FFF2-40B4-BE49-F238E27FC236}">
                <a16:creationId xmlns:a16="http://schemas.microsoft.com/office/drawing/2014/main" id="{01EB54C6-8E8C-6265-10D7-460D95A93788}"/>
              </a:ext>
            </a:extLst>
          </p:cNvPr>
          <p:cNvSpPr>
            <a:spLocks noGrp="1"/>
          </p:cNvSpPr>
          <p:nvPr>
            <p:ph type="dt" idx="12"/>
          </p:nvPr>
        </p:nvSpPr>
        <p:spPr/>
        <p:txBody>
          <a:bodyPr/>
          <a:lstStyle>
            <a:lvl1pPr>
              <a:defRPr/>
            </a:lvl1pPr>
          </a:lstStyle>
          <a:p>
            <a:pPr>
              <a:defRPr/>
            </a:pPr>
            <a:endParaRPr/>
          </a:p>
        </p:txBody>
      </p:sp>
    </p:spTree>
    <p:extLst>
      <p:ext uri="{BB962C8B-B14F-4D97-AF65-F5344CB8AC3E}">
        <p14:creationId xmlns:p14="http://schemas.microsoft.com/office/powerpoint/2010/main" val="189216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a:extLst>
              <a:ext uri="{FF2B5EF4-FFF2-40B4-BE49-F238E27FC236}">
                <a16:creationId xmlns:a16="http://schemas.microsoft.com/office/drawing/2014/main" id="{29EA4A6B-9E09-E153-18C5-5B7EB85427E9}"/>
              </a:ext>
            </a:extLst>
          </p:cNvPr>
          <p:cNvSpPr>
            <a:spLocks noGrp="1"/>
          </p:cNvSpPr>
          <p:nvPr>
            <p:ph type="title"/>
          </p:nvPr>
        </p:nvSpPr>
        <p:spPr>
          <a:xfrm>
            <a:off x="838200" y="365125"/>
            <a:ext cx="10514013" cy="1323975"/>
          </a:xfrm>
          <a:prstGeom prst="rect">
            <a:avLst/>
          </a:prstGeom>
          <a:noFill/>
          <a:ln w="0">
            <a:noFill/>
          </a:ln>
        </p:spPr>
        <p:txBody>
          <a:bodyPr lIns="0" tIns="0" rIns="0" bIns="0" anchor="ctr">
            <a:noAutofit/>
          </a:bodyPr>
          <a:lstStyle/>
          <a:p>
            <a:r>
              <a:rPr lang="en-US"/>
              <a:t>Click to edit the title text format</a:t>
            </a:r>
          </a:p>
        </p:txBody>
      </p:sp>
      <p:sp>
        <p:nvSpPr>
          <p:cNvPr id="6" name="PlaceHolder 2">
            <a:extLst>
              <a:ext uri="{FF2B5EF4-FFF2-40B4-BE49-F238E27FC236}">
                <a16:creationId xmlns:a16="http://schemas.microsoft.com/office/drawing/2014/main" id="{0CEB60BA-4B6D-452A-E37E-EFCA54F40E26}"/>
              </a:ext>
            </a:extLst>
          </p:cNvPr>
          <p:cNvSpPr>
            <a:spLocks noGrp="1"/>
          </p:cNvSpPr>
          <p:nvPr>
            <p:ph type="ftr" idx="1"/>
          </p:nvPr>
        </p:nvSpPr>
        <p:spPr>
          <a:xfrm>
            <a:off x="4038600" y="6356350"/>
            <a:ext cx="4113213" cy="365125"/>
          </a:xfrm>
          <a:prstGeom prst="rect">
            <a:avLst/>
          </a:prstGeom>
          <a:noFill/>
          <a:ln w="0">
            <a:noFill/>
          </a:ln>
        </p:spPr>
        <p:txBody>
          <a:bodyPr lIns="90000" tIns="45000" rIns="90000" bIns="45000" anchor="ctr">
            <a:noAutofit/>
          </a:bodyPr>
          <a:lstStyle>
            <a:lvl1pPr algn="ctr" eaLnBrk="1" fontAlgn="auto" hangingPunct="1">
              <a:lnSpc>
                <a:spcPct val="100000"/>
              </a:lnSpc>
              <a:spcBef>
                <a:spcPts val="0"/>
              </a:spcBef>
              <a:spcAft>
                <a:spcPts val="0"/>
              </a:spcAft>
              <a:buNone/>
              <a:defRPr lang="en-ZA" sz="1400" b="0" strike="noStrike" spc="-1">
                <a:solidFill>
                  <a:srgbClr val="000000"/>
                </a:solidFill>
                <a:latin typeface="Times New Roman"/>
                <a:ea typeface="DejaVu Sans"/>
                <a:cs typeface="+mn-cs"/>
              </a:defRPr>
            </a:lvl1pPr>
          </a:lstStyle>
          <a:p>
            <a:pPr>
              <a:defRPr/>
            </a:pPr>
            <a:r>
              <a:t>&lt;footer&gt;</a:t>
            </a:r>
          </a:p>
        </p:txBody>
      </p:sp>
      <p:sp>
        <p:nvSpPr>
          <p:cNvPr id="2" name="PlaceHolder 3">
            <a:extLst>
              <a:ext uri="{FF2B5EF4-FFF2-40B4-BE49-F238E27FC236}">
                <a16:creationId xmlns:a16="http://schemas.microsoft.com/office/drawing/2014/main" id="{D2C0990D-C067-17D5-D7D8-E7222F70DE5B}"/>
              </a:ext>
            </a:extLst>
          </p:cNvPr>
          <p:cNvSpPr>
            <a:spLocks noGrp="1"/>
          </p:cNvSpPr>
          <p:nvPr>
            <p:ph type="sldNum" idx="2"/>
          </p:nvPr>
        </p:nvSpPr>
        <p:spPr>
          <a:xfrm>
            <a:off x="8610600" y="6356350"/>
            <a:ext cx="2741613" cy="365125"/>
          </a:xfrm>
          <a:prstGeom prst="rect">
            <a:avLst/>
          </a:prstGeom>
          <a:noFill/>
          <a:ln w="0">
            <a:noFill/>
          </a:ln>
        </p:spPr>
        <p:txBody>
          <a:bodyPr lIns="90000" tIns="45000" rIns="90000" bIns="45000" anchor="ctr">
            <a:noAutofit/>
          </a:bodyPr>
          <a:lstStyle>
            <a:lvl1pPr algn="r" eaLnBrk="1" fontAlgn="auto" hangingPunct="1">
              <a:lnSpc>
                <a:spcPct val="100000"/>
              </a:lnSpc>
              <a:spcBef>
                <a:spcPts val="0"/>
              </a:spcBef>
              <a:spcAft>
                <a:spcPts val="0"/>
              </a:spcAft>
              <a:buNone/>
              <a:defRPr lang="en-US" sz="1200" b="0" strike="noStrike" spc="-1">
                <a:solidFill>
                  <a:srgbClr val="8B8B8B"/>
                </a:solidFill>
                <a:latin typeface="Calibri"/>
                <a:ea typeface="DejaVu Sans"/>
                <a:cs typeface="+mn-cs"/>
              </a:defRPr>
            </a:lvl1pPr>
          </a:lstStyle>
          <a:p>
            <a:pPr>
              <a:defRPr/>
            </a:pPr>
            <a:fld id="{38DA002E-998E-4318-AE60-64D897ABB1F0}" type="slidenum">
              <a:rPr/>
              <a:pPr>
                <a:defRPr/>
              </a:pPr>
              <a:t>‹#›</a:t>
            </a:fld>
            <a:endParaRPr lang="en-ZA">
              <a:latin typeface="Times New Roman"/>
            </a:endParaRPr>
          </a:p>
        </p:txBody>
      </p:sp>
      <p:sp>
        <p:nvSpPr>
          <p:cNvPr id="3" name="PlaceHolder 4">
            <a:extLst>
              <a:ext uri="{FF2B5EF4-FFF2-40B4-BE49-F238E27FC236}">
                <a16:creationId xmlns:a16="http://schemas.microsoft.com/office/drawing/2014/main" id="{09075DF3-931E-519F-6BCC-4D5828DD9008}"/>
              </a:ext>
            </a:extLst>
          </p:cNvPr>
          <p:cNvSpPr>
            <a:spLocks noGrp="1"/>
          </p:cNvSpPr>
          <p:nvPr>
            <p:ph type="dt" idx="3"/>
          </p:nvPr>
        </p:nvSpPr>
        <p:spPr>
          <a:xfrm>
            <a:off x="838200" y="6356350"/>
            <a:ext cx="2741613" cy="365125"/>
          </a:xfrm>
          <a:prstGeom prst="rect">
            <a:avLst/>
          </a:prstGeom>
          <a:noFill/>
          <a:ln w="0">
            <a:noFill/>
          </a:ln>
        </p:spPr>
        <p:txBody>
          <a:bodyPr lIns="90000" tIns="45000" rIns="90000" bIns="45000" anchor="ctr">
            <a:noAutofit/>
          </a:bodyPr>
          <a:lstStyle>
            <a:lvl1pPr eaLnBrk="1" fontAlgn="auto" hangingPunct="1">
              <a:spcBef>
                <a:spcPts val="0"/>
              </a:spcBef>
              <a:spcAft>
                <a:spcPts val="0"/>
              </a:spcAft>
              <a:defRPr lang="en-ZA" sz="1400" b="0" strike="noStrike" spc="-1">
                <a:latin typeface="Times New Roman"/>
                <a:ea typeface="+mn-ea"/>
                <a:cs typeface="+mn-cs"/>
              </a:defRPr>
            </a:lvl1pPr>
          </a:lstStyle>
          <a:p>
            <a:pPr>
              <a:defRPr/>
            </a:pPr>
            <a:r>
              <a:t>&lt;date/time&gt;</a:t>
            </a:r>
          </a:p>
        </p:txBody>
      </p:sp>
      <p:sp>
        <p:nvSpPr>
          <p:cNvPr id="4" name="PlaceHolder 5">
            <a:extLst>
              <a:ext uri="{FF2B5EF4-FFF2-40B4-BE49-F238E27FC236}">
                <a16:creationId xmlns:a16="http://schemas.microsoft.com/office/drawing/2014/main" id="{F9CED8DA-1B14-A9FA-8D3E-ACDB83F5ADC2}"/>
              </a:ext>
            </a:extLst>
          </p:cNvPr>
          <p:cNvSpPr>
            <a:spLocks noGrp="1"/>
          </p:cNvSpPr>
          <p:nvPr>
            <p:ph type="body"/>
          </p:nvPr>
        </p:nvSpPr>
        <p:spPr>
          <a:xfrm>
            <a:off x="609600" y="1604963"/>
            <a:ext cx="10972800" cy="3976687"/>
          </a:xfrm>
          <a:prstGeom prst="rect">
            <a:avLst/>
          </a:prstGeom>
          <a:noFill/>
          <a:ln w="0">
            <a:noFill/>
          </a:ln>
        </p:spPr>
        <p:txBody>
          <a:bodyPr lIns="0" tIns="0" rIns="0" bIns="0" anchor="t">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2pPr>
      <a:lvl3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3pPr>
      <a:lvl4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4pPr>
      <a:lvl5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a:extLst>
              <a:ext uri="{FF2B5EF4-FFF2-40B4-BE49-F238E27FC236}">
                <a16:creationId xmlns:a16="http://schemas.microsoft.com/office/drawing/2014/main" id="{54798A07-2BB6-B361-133C-5AB43BD70CDA}"/>
              </a:ext>
            </a:extLst>
          </p:cNvPr>
          <p:cNvSpPr>
            <a:spLocks noGrp="1"/>
          </p:cNvSpPr>
          <p:nvPr>
            <p:ph type="ftr" idx="4"/>
          </p:nvPr>
        </p:nvSpPr>
        <p:spPr>
          <a:xfrm>
            <a:off x="4038600" y="6356350"/>
            <a:ext cx="4113213" cy="365125"/>
          </a:xfrm>
          <a:prstGeom prst="rect">
            <a:avLst/>
          </a:prstGeom>
          <a:noFill/>
          <a:ln w="0">
            <a:noFill/>
          </a:ln>
        </p:spPr>
        <p:txBody>
          <a:bodyPr lIns="90000" tIns="45000" rIns="90000" bIns="45000" anchor="ctr">
            <a:noAutofit/>
          </a:bodyPr>
          <a:lstStyle>
            <a:lvl1pPr algn="ctr" eaLnBrk="1" fontAlgn="auto" hangingPunct="1">
              <a:lnSpc>
                <a:spcPct val="100000"/>
              </a:lnSpc>
              <a:spcBef>
                <a:spcPts val="0"/>
              </a:spcBef>
              <a:spcAft>
                <a:spcPts val="0"/>
              </a:spcAft>
              <a:buNone/>
              <a:defRPr lang="en-ZA" sz="1400" b="0" strike="noStrike" spc="-1">
                <a:solidFill>
                  <a:srgbClr val="000000"/>
                </a:solidFill>
                <a:latin typeface="Times New Roman"/>
                <a:ea typeface="DejaVu Sans"/>
                <a:cs typeface="+mn-cs"/>
              </a:defRPr>
            </a:lvl1pPr>
          </a:lstStyle>
          <a:p>
            <a:pPr>
              <a:defRPr/>
            </a:pPr>
            <a:r>
              <a:t>&lt;footer&gt;</a:t>
            </a:r>
          </a:p>
        </p:txBody>
      </p:sp>
      <p:sp>
        <p:nvSpPr>
          <p:cNvPr id="42" name="PlaceHolder 2">
            <a:extLst>
              <a:ext uri="{FF2B5EF4-FFF2-40B4-BE49-F238E27FC236}">
                <a16:creationId xmlns:a16="http://schemas.microsoft.com/office/drawing/2014/main" id="{53070600-71B4-277A-AFC5-71584F9B39B7}"/>
              </a:ext>
            </a:extLst>
          </p:cNvPr>
          <p:cNvSpPr>
            <a:spLocks noGrp="1"/>
          </p:cNvSpPr>
          <p:nvPr>
            <p:ph type="sldNum" idx="5"/>
          </p:nvPr>
        </p:nvSpPr>
        <p:spPr>
          <a:xfrm>
            <a:off x="8610600" y="6356350"/>
            <a:ext cx="2741613" cy="365125"/>
          </a:xfrm>
          <a:prstGeom prst="rect">
            <a:avLst/>
          </a:prstGeom>
          <a:noFill/>
          <a:ln w="0">
            <a:noFill/>
          </a:ln>
        </p:spPr>
        <p:txBody>
          <a:bodyPr lIns="90000" tIns="45000" rIns="90000" bIns="45000" anchor="ctr">
            <a:noAutofit/>
          </a:bodyPr>
          <a:lstStyle>
            <a:lvl1pPr algn="r" eaLnBrk="1" fontAlgn="auto" hangingPunct="1">
              <a:lnSpc>
                <a:spcPct val="100000"/>
              </a:lnSpc>
              <a:spcBef>
                <a:spcPts val="0"/>
              </a:spcBef>
              <a:spcAft>
                <a:spcPts val="0"/>
              </a:spcAft>
              <a:buNone/>
              <a:defRPr lang="en-US" sz="1200" b="0" strike="noStrike" spc="-1">
                <a:solidFill>
                  <a:srgbClr val="8B8B8B"/>
                </a:solidFill>
                <a:latin typeface="Calibri"/>
                <a:ea typeface="DejaVu Sans"/>
                <a:cs typeface="+mn-cs"/>
              </a:defRPr>
            </a:lvl1pPr>
          </a:lstStyle>
          <a:p>
            <a:pPr>
              <a:defRPr/>
            </a:pPr>
            <a:fld id="{EFCE9DAD-8A61-4661-A5AB-22E257C26FFF}" type="slidenum">
              <a:rPr/>
              <a:pPr>
                <a:defRPr/>
              </a:pPr>
              <a:t>‹#›</a:t>
            </a:fld>
            <a:endParaRPr lang="en-ZA">
              <a:latin typeface="Times New Roman"/>
            </a:endParaRPr>
          </a:p>
        </p:txBody>
      </p:sp>
      <p:sp>
        <p:nvSpPr>
          <p:cNvPr id="43" name="PlaceHolder 3">
            <a:extLst>
              <a:ext uri="{FF2B5EF4-FFF2-40B4-BE49-F238E27FC236}">
                <a16:creationId xmlns:a16="http://schemas.microsoft.com/office/drawing/2014/main" id="{AF56F7C3-45DC-7E87-28F6-EF2B4CD8B375}"/>
              </a:ext>
            </a:extLst>
          </p:cNvPr>
          <p:cNvSpPr>
            <a:spLocks noGrp="1"/>
          </p:cNvSpPr>
          <p:nvPr>
            <p:ph type="dt" idx="6"/>
          </p:nvPr>
        </p:nvSpPr>
        <p:spPr>
          <a:xfrm>
            <a:off x="838200" y="6356350"/>
            <a:ext cx="2741613" cy="365125"/>
          </a:xfrm>
          <a:prstGeom prst="rect">
            <a:avLst/>
          </a:prstGeom>
          <a:noFill/>
          <a:ln w="0">
            <a:noFill/>
          </a:ln>
        </p:spPr>
        <p:txBody>
          <a:bodyPr lIns="90000" tIns="45000" rIns="90000" bIns="45000" anchor="ctr">
            <a:noAutofit/>
          </a:bodyPr>
          <a:lstStyle>
            <a:lvl1pPr eaLnBrk="1" fontAlgn="auto" hangingPunct="1">
              <a:spcBef>
                <a:spcPts val="0"/>
              </a:spcBef>
              <a:spcAft>
                <a:spcPts val="0"/>
              </a:spcAft>
              <a:defRPr lang="en-ZA" sz="1400" b="0" strike="noStrike" spc="-1">
                <a:latin typeface="Times New Roman"/>
                <a:ea typeface="+mn-ea"/>
                <a:cs typeface="+mn-cs"/>
              </a:defRPr>
            </a:lvl1pPr>
          </a:lstStyle>
          <a:p>
            <a:pPr>
              <a:defRPr/>
            </a:pPr>
            <a:r>
              <a:t>&lt;date/time&gt;</a:t>
            </a:r>
          </a:p>
        </p:txBody>
      </p:sp>
      <p:sp>
        <p:nvSpPr>
          <p:cNvPr id="44" name="PlaceHolder 4">
            <a:extLst>
              <a:ext uri="{FF2B5EF4-FFF2-40B4-BE49-F238E27FC236}">
                <a16:creationId xmlns:a16="http://schemas.microsoft.com/office/drawing/2014/main" id="{E075251E-B609-2EE7-EB4E-2F4765B02D23}"/>
              </a:ext>
            </a:extLst>
          </p:cNvPr>
          <p:cNvSpPr>
            <a:spLocks noGrp="1"/>
          </p:cNvSpPr>
          <p:nvPr>
            <p:ph type="title"/>
          </p:nvPr>
        </p:nvSpPr>
        <p:spPr>
          <a:xfrm>
            <a:off x="609600" y="273050"/>
            <a:ext cx="10972800" cy="1144588"/>
          </a:xfrm>
          <a:prstGeom prst="rect">
            <a:avLst/>
          </a:prstGeom>
          <a:noFill/>
          <a:ln w="0">
            <a:noFill/>
          </a:ln>
        </p:spPr>
        <p:txBody>
          <a:bodyPr lIns="0" tIns="0" rIns="0" bIns="0" anchor="ctr">
            <a:noAutofit/>
          </a:bodyPr>
          <a:lstStyle/>
          <a:p>
            <a:r>
              <a:rPr lang="en-US"/>
              <a:t>Click to edit the title text format</a:t>
            </a:r>
          </a:p>
        </p:txBody>
      </p:sp>
      <p:sp>
        <p:nvSpPr>
          <p:cNvPr id="45" name="PlaceHolder 5">
            <a:extLst>
              <a:ext uri="{FF2B5EF4-FFF2-40B4-BE49-F238E27FC236}">
                <a16:creationId xmlns:a16="http://schemas.microsoft.com/office/drawing/2014/main" id="{729CE4C4-21B6-AAD7-3B66-5FC7A6DF5B12}"/>
              </a:ext>
            </a:extLst>
          </p:cNvPr>
          <p:cNvSpPr>
            <a:spLocks noGrp="1"/>
          </p:cNvSpPr>
          <p:nvPr>
            <p:ph type="body"/>
          </p:nvPr>
        </p:nvSpPr>
        <p:spPr>
          <a:xfrm>
            <a:off x="609600" y="1604963"/>
            <a:ext cx="10972800" cy="3976687"/>
          </a:xfrm>
          <a:prstGeom prst="rect">
            <a:avLst/>
          </a:prstGeom>
          <a:noFill/>
          <a:ln w="0">
            <a:noFill/>
          </a:ln>
        </p:spPr>
        <p:txBody>
          <a:bodyPr lIns="0" tIns="0" rIns="0" bIns="0" anchor="t">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2pPr>
      <a:lvl3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3pPr>
      <a:lvl4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4pPr>
      <a:lvl5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a:extLst>
              <a:ext uri="{FF2B5EF4-FFF2-40B4-BE49-F238E27FC236}">
                <a16:creationId xmlns:a16="http://schemas.microsoft.com/office/drawing/2014/main" id="{C16A33DA-066E-C1C7-1C4C-9472DEA25F2B}"/>
              </a:ext>
            </a:extLst>
          </p:cNvPr>
          <p:cNvSpPr>
            <a:spLocks noGrp="1"/>
          </p:cNvSpPr>
          <p:nvPr>
            <p:ph type="title"/>
          </p:nvPr>
        </p:nvSpPr>
        <p:spPr>
          <a:xfrm>
            <a:off x="838200" y="365125"/>
            <a:ext cx="10514013" cy="1323975"/>
          </a:xfrm>
          <a:prstGeom prst="rect">
            <a:avLst/>
          </a:prstGeom>
          <a:noFill/>
          <a:ln w="0">
            <a:noFill/>
          </a:ln>
        </p:spPr>
        <p:txBody>
          <a:bodyPr lIns="0" tIns="0" rIns="0" bIns="0" anchor="ctr">
            <a:noAutofit/>
          </a:bodyPr>
          <a:lstStyle/>
          <a:p>
            <a:r>
              <a:rPr lang="en-US"/>
              <a:t>Click to edit the title text format</a:t>
            </a:r>
          </a:p>
        </p:txBody>
      </p:sp>
      <p:sp>
        <p:nvSpPr>
          <p:cNvPr id="83" name="PlaceHolder 2">
            <a:extLst>
              <a:ext uri="{FF2B5EF4-FFF2-40B4-BE49-F238E27FC236}">
                <a16:creationId xmlns:a16="http://schemas.microsoft.com/office/drawing/2014/main" id="{9C32C30B-F7AA-4532-5776-F6867C61E264}"/>
              </a:ext>
            </a:extLst>
          </p:cNvPr>
          <p:cNvSpPr>
            <a:spLocks noGrp="1"/>
          </p:cNvSpPr>
          <p:nvPr>
            <p:ph type="ftr" idx="7"/>
          </p:nvPr>
        </p:nvSpPr>
        <p:spPr>
          <a:xfrm>
            <a:off x="4038600" y="6356350"/>
            <a:ext cx="4113213" cy="365125"/>
          </a:xfrm>
          <a:prstGeom prst="rect">
            <a:avLst/>
          </a:prstGeom>
          <a:noFill/>
          <a:ln w="0">
            <a:noFill/>
          </a:ln>
        </p:spPr>
        <p:txBody>
          <a:bodyPr lIns="90000" tIns="45000" rIns="90000" bIns="45000" anchor="ctr">
            <a:noAutofit/>
          </a:bodyPr>
          <a:lstStyle>
            <a:lvl1pPr algn="ctr" eaLnBrk="1" fontAlgn="auto" hangingPunct="1">
              <a:lnSpc>
                <a:spcPct val="100000"/>
              </a:lnSpc>
              <a:spcBef>
                <a:spcPts val="0"/>
              </a:spcBef>
              <a:spcAft>
                <a:spcPts val="0"/>
              </a:spcAft>
              <a:buNone/>
              <a:defRPr lang="en-ZA" sz="1400" b="0" strike="noStrike" spc="-1">
                <a:solidFill>
                  <a:srgbClr val="000000"/>
                </a:solidFill>
                <a:latin typeface="Times New Roman"/>
                <a:ea typeface="DejaVu Sans"/>
                <a:cs typeface="+mn-cs"/>
              </a:defRPr>
            </a:lvl1pPr>
          </a:lstStyle>
          <a:p>
            <a:pPr>
              <a:defRPr/>
            </a:pPr>
            <a:r>
              <a:t>&lt;footer&gt;</a:t>
            </a:r>
          </a:p>
        </p:txBody>
      </p:sp>
      <p:sp>
        <p:nvSpPr>
          <p:cNvPr id="84" name="PlaceHolder 3">
            <a:extLst>
              <a:ext uri="{FF2B5EF4-FFF2-40B4-BE49-F238E27FC236}">
                <a16:creationId xmlns:a16="http://schemas.microsoft.com/office/drawing/2014/main" id="{40F5C3DF-3C38-CE24-AC51-FD012B7C51E3}"/>
              </a:ext>
            </a:extLst>
          </p:cNvPr>
          <p:cNvSpPr>
            <a:spLocks noGrp="1"/>
          </p:cNvSpPr>
          <p:nvPr>
            <p:ph type="sldNum" idx="8"/>
          </p:nvPr>
        </p:nvSpPr>
        <p:spPr>
          <a:xfrm>
            <a:off x="8610600" y="6356350"/>
            <a:ext cx="2741613" cy="365125"/>
          </a:xfrm>
          <a:prstGeom prst="rect">
            <a:avLst/>
          </a:prstGeom>
          <a:noFill/>
          <a:ln w="0">
            <a:noFill/>
          </a:ln>
        </p:spPr>
        <p:txBody>
          <a:bodyPr lIns="90000" tIns="45000" rIns="90000" bIns="45000" anchor="ctr">
            <a:noAutofit/>
          </a:bodyPr>
          <a:lstStyle>
            <a:lvl1pPr algn="r" eaLnBrk="1" fontAlgn="auto" hangingPunct="1">
              <a:lnSpc>
                <a:spcPct val="100000"/>
              </a:lnSpc>
              <a:spcBef>
                <a:spcPts val="0"/>
              </a:spcBef>
              <a:spcAft>
                <a:spcPts val="0"/>
              </a:spcAft>
              <a:buNone/>
              <a:defRPr lang="en-US" sz="1200" b="0" strike="noStrike" spc="-1">
                <a:solidFill>
                  <a:srgbClr val="8B8B8B"/>
                </a:solidFill>
                <a:latin typeface="Calibri"/>
                <a:ea typeface="DejaVu Sans"/>
                <a:cs typeface="+mn-cs"/>
              </a:defRPr>
            </a:lvl1pPr>
          </a:lstStyle>
          <a:p>
            <a:pPr>
              <a:defRPr/>
            </a:pPr>
            <a:fld id="{5CFDD3A6-62FD-4F95-BD85-8725BA0A9640}" type="slidenum">
              <a:rPr/>
              <a:pPr>
                <a:defRPr/>
              </a:pPr>
              <a:t>‹#›</a:t>
            </a:fld>
            <a:endParaRPr lang="en-ZA">
              <a:latin typeface="Times New Roman"/>
            </a:endParaRPr>
          </a:p>
        </p:txBody>
      </p:sp>
      <p:sp>
        <p:nvSpPr>
          <p:cNvPr id="85" name="PlaceHolder 4">
            <a:extLst>
              <a:ext uri="{FF2B5EF4-FFF2-40B4-BE49-F238E27FC236}">
                <a16:creationId xmlns:a16="http://schemas.microsoft.com/office/drawing/2014/main" id="{5F310B37-7079-5692-1808-D7334AB2ABD6}"/>
              </a:ext>
            </a:extLst>
          </p:cNvPr>
          <p:cNvSpPr>
            <a:spLocks noGrp="1"/>
          </p:cNvSpPr>
          <p:nvPr>
            <p:ph type="dt" idx="9"/>
          </p:nvPr>
        </p:nvSpPr>
        <p:spPr>
          <a:xfrm>
            <a:off x="838200" y="6356350"/>
            <a:ext cx="2741613" cy="365125"/>
          </a:xfrm>
          <a:prstGeom prst="rect">
            <a:avLst/>
          </a:prstGeom>
          <a:noFill/>
          <a:ln w="0">
            <a:noFill/>
          </a:ln>
        </p:spPr>
        <p:txBody>
          <a:bodyPr lIns="90000" tIns="45000" rIns="90000" bIns="45000" anchor="ctr">
            <a:noAutofit/>
          </a:bodyPr>
          <a:lstStyle>
            <a:lvl1pPr eaLnBrk="1" fontAlgn="auto" hangingPunct="1">
              <a:spcBef>
                <a:spcPts val="0"/>
              </a:spcBef>
              <a:spcAft>
                <a:spcPts val="0"/>
              </a:spcAft>
              <a:defRPr lang="en-ZA" sz="1400" b="0" strike="noStrike" spc="-1">
                <a:latin typeface="Times New Roman"/>
                <a:ea typeface="+mn-ea"/>
                <a:cs typeface="+mn-cs"/>
              </a:defRPr>
            </a:lvl1pPr>
          </a:lstStyle>
          <a:p>
            <a:pPr>
              <a:defRPr/>
            </a:pPr>
            <a:r>
              <a:t>&lt;date/time&gt;</a:t>
            </a:r>
          </a:p>
        </p:txBody>
      </p:sp>
      <p:sp>
        <p:nvSpPr>
          <p:cNvPr id="86" name="PlaceHolder 5">
            <a:extLst>
              <a:ext uri="{FF2B5EF4-FFF2-40B4-BE49-F238E27FC236}">
                <a16:creationId xmlns:a16="http://schemas.microsoft.com/office/drawing/2014/main" id="{ADEAD23E-89AB-BF72-10A5-1FCDCC7B555D}"/>
              </a:ext>
            </a:extLst>
          </p:cNvPr>
          <p:cNvSpPr>
            <a:spLocks noGrp="1"/>
          </p:cNvSpPr>
          <p:nvPr>
            <p:ph type="body"/>
          </p:nvPr>
        </p:nvSpPr>
        <p:spPr>
          <a:xfrm>
            <a:off x="609600" y="1604963"/>
            <a:ext cx="10972800" cy="3976687"/>
          </a:xfrm>
          <a:prstGeom prst="rect">
            <a:avLst/>
          </a:prstGeom>
          <a:noFill/>
          <a:ln w="0">
            <a:noFill/>
          </a:ln>
        </p:spPr>
        <p:txBody>
          <a:bodyPr lIns="0" tIns="0" rIns="0" bIns="0" anchor="t">
            <a:normAutofit/>
          </a:bodyPr>
          <a:lstStyle/>
          <a:p>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5"/>
            <a:r>
              <a:rPr lang="en-US"/>
              <a:t>Sixth Outline Level</a:t>
            </a:r>
          </a:p>
          <a:p>
            <a:pPr lvl="6"/>
            <a:r>
              <a:rPr lang="en-US"/>
              <a:t>Seventh Outline Level</a:t>
            </a: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2pPr>
      <a:lvl3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3pPr>
      <a:lvl4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4pPr>
      <a:lvl5pPr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DejaVu Sans"/>
          <a:cs typeface="DejaVu Sans"/>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mailto:arash.iranzadeh@uct.ac.za"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hpc.iastate.edu/guides/unix-introduction" TargetMode="Externa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ursera.org/learn/genomic-tools?utm_medium=sem&amp;utm_source=bg&amp;utm_campaign=B2C_NAMER_facebook-marketing-analytics_meta_FTCOF_professional-certificates_meta-facebook-country-US&amp;campaignid=415806298&amp;adgroupid=1249045858320390&amp;device=c&amp;keyword=https%3A%2F%2Fwww.coursera.org%2Fprofessional-certificates%2Ffacebook-marketing-analytics&amp;matchtype=b&amp;network=o&amp;devicemodel=&amp;adposition=&amp;creativeid=&amp;hide_mobile_promo=&amp;msclkid=757c399ff00e1e0bd3335de9e597df25&amp;utm_term=https%3A%2F%2Fwww.coursera.org%2Fprofessional-certificates%2Ffacebook-marketing-analytics&amp;utm_content=Meta%20Facebook%20Marketing%20Analytics%20-%20DSA%20Dynamic%20Search%20Ad" TargetMode="Externa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hyperlink" Target="https://www.hpc.iastate.edu/guides/unix-introduction" TargetMode="External"/><Relationship Id="rId5" Type="http://schemas.openxmlformats.org/officeDocument/2006/relationships/hyperlink" Target="https://ubuntu.com/tutorials/install-ubuntu-on-wsl2-on-windows-10#4-configure-ubuntu" TargetMode="External"/><Relationship Id="rId4" Type="http://schemas.openxmlformats.org/officeDocument/2006/relationships/hyperlink" Target="https://ubuntu.com/tutorials/command-line-for-beginners#1-overvie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getgnulinux.org/en/switch_to_linux/choose_a_distribution" TargetMode="External"/><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ubuntu.com/" TargetMode="External"/><Relationship Id="rId1" Type="http://schemas.openxmlformats.org/officeDocument/2006/relationships/slideLayout" Target="../slideLayouts/slideLayout2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29" name="Rectangle 9">
            <a:extLst>
              <a:ext uri="{FF2B5EF4-FFF2-40B4-BE49-F238E27FC236}">
                <a16:creationId xmlns:a16="http://schemas.microsoft.com/office/drawing/2014/main" id="{50D4193D-28A5-4B3C-C0B2-F3CB9321E6C6}"/>
              </a:ext>
            </a:extLst>
          </p:cNvPr>
          <p:cNvSpPr/>
          <p:nvPr/>
        </p:nvSpPr>
        <p:spPr>
          <a:xfrm>
            <a:off x="0" y="0"/>
            <a:ext cx="12192000" cy="6858000"/>
          </a:xfrm>
          <a:prstGeom prst="rect">
            <a:avLst/>
          </a:prstGeom>
          <a:solidFill>
            <a:srgbClr val="FFFFFF"/>
          </a:solidFill>
          <a:ln w="25560">
            <a:noFill/>
          </a:ln>
        </p:spPr>
        <p:style>
          <a:lnRef idx="0">
            <a:scrgbClr r="0" g="0" b="0"/>
          </a:lnRef>
          <a:fillRef idx="0">
            <a:scrgbClr r="0" g="0" b="0"/>
          </a:fillRef>
          <a:effectRef idx="0">
            <a:scrgbClr r="0" g="0" b="0"/>
          </a:effectRef>
          <a:fontRef idx="minor"/>
        </p:style>
        <p:txBody>
          <a:bodyPr/>
          <a:lstStyle/>
          <a:p>
            <a:endParaRPr lang="en-US"/>
          </a:p>
        </p:txBody>
      </p:sp>
      <p:pic>
        <p:nvPicPr>
          <p:cNvPr id="41987" name="Picture 4">
            <a:extLst>
              <a:ext uri="{FF2B5EF4-FFF2-40B4-BE49-F238E27FC236}">
                <a16:creationId xmlns:a16="http://schemas.microsoft.com/office/drawing/2014/main" id="{CE4F6BDC-38A9-5BB7-A3F0-71DE5425AD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328" r="9087" b="12822"/>
          <a:stretch>
            <a:fillRect/>
          </a:stretch>
        </p:blipFill>
        <p:spPr bwMode="auto">
          <a:xfrm>
            <a:off x="3659188" y="55563"/>
            <a:ext cx="8320087" cy="65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31" name="Rectangle 11">
            <a:extLst>
              <a:ext uri="{FF2B5EF4-FFF2-40B4-BE49-F238E27FC236}">
                <a16:creationId xmlns:a16="http://schemas.microsoft.com/office/drawing/2014/main" id="{6728B512-ACA7-E4F4-F098-1713F71E4499}"/>
              </a:ext>
            </a:extLst>
          </p:cNvPr>
          <p:cNvSpPr/>
          <p:nvPr/>
        </p:nvSpPr>
        <p:spPr>
          <a:xfrm>
            <a:off x="0" y="0"/>
            <a:ext cx="9338400" cy="6857280"/>
          </a:xfrm>
          <a:prstGeom prst="rect">
            <a:avLst/>
          </a:prstGeom>
          <a:gradFill rotWithShape="0">
            <a:gsLst>
              <a:gs pos="42000">
                <a:srgbClr val="000000"/>
              </a:gs>
              <a:gs pos="100000">
                <a:srgbClr val="000000">
                  <a:alpha val="0"/>
                </a:srgbClr>
              </a:gs>
            </a:gsLst>
            <a:lin ang="0"/>
          </a:gra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32" name="PlaceHolder 1">
            <a:extLst>
              <a:ext uri="{FF2B5EF4-FFF2-40B4-BE49-F238E27FC236}">
                <a16:creationId xmlns:a16="http://schemas.microsoft.com/office/drawing/2014/main" id="{0A16F052-528E-C666-7B9B-486277946144}"/>
              </a:ext>
            </a:extLst>
          </p:cNvPr>
          <p:cNvSpPr>
            <a:spLocks noGrp="1"/>
          </p:cNvSpPr>
          <p:nvPr>
            <p:ph type="title"/>
          </p:nvPr>
        </p:nvSpPr>
        <p:spPr>
          <a:xfrm>
            <a:off x="60325" y="3370263"/>
            <a:ext cx="5884863" cy="733425"/>
          </a:xfrm>
        </p:spPr>
        <p:txBody>
          <a:bodyPr anchor="b"/>
          <a:lstStyle/>
          <a:p>
            <a:pPr fontAlgn="auto">
              <a:spcAft>
                <a:spcPts val="0"/>
              </a:spcAft>
              <a:defRPr/>
            </a:pPr>
            <a:r>
              <a:rPr lang="en-US" sz="4800" b="1" spc="-1">
                <a:solidFill>
                  <a:srgbClr val="FFC000"/>
                </a:solidFill>
                <a:latin typeface="Calibri Light"/>
              </a:rPr>
              <a:t>Unix for Bioinformatics</a:t>
            </a:r>
            <a:endParaRPr lang="en-US" sz="4800" spc="-1">
              <a:solidFill>
                <a:srgbClr val="000000"/>
              </a:solidFill>
            </a:endParaRPr>
          </a:p>
        </p:txBody>
      </p:sp>
      <p:sp>
        <p:nvSpPr>
          <p:cNvPr id="133" name="PlaceHolder 2">
            <a:extLst>
              <a:ext uri="{FF2B5EF4-FFF2-40B4-BE49-F238E27FC236}">
                <a16:creationId xmlns:a16="http://schemas.microsoft.com/office/drawing/2014/main" id="{92520B3F-84E2-5F2E-9343-9B9BF28E0001}"/>
              </a:ext>
            </a:extLst>
          </p:cNvPr>
          <p:cNvSpPr>
            <a:spLocks noGrp="1" noChangeAspect="1"/>
          </p:cNvSpPr>
          <p:nvPr>
            <p:ph type="subTitle"/>
          </p:nvPr>
        </p:nvSpPr>
        <p:spPr>
          <a:xfrm>
            <a:off x="477835" y="4873625"/>
            <a:ext cx="5613455" cy="1645920"/>
          </a:xfrm>
        </p:spPr>
        <p:txBody>
          <a:bodyPr anchor="t">
            <a:normAutofit/>
          </a:bodyPr>
          <a:lstStyle/>
          <a:p>
            <a:pPr marL="228600" indent="-228600" fontAlgn="auto">
              <a:spcBef>
                <a:spcPts val="1001"/>
              </a:spcBef>
              <a:spcAft>
                <a:spcPts val="0"/>
              </a:spcAft>
              <a:tabLst>
                <a:tab pos="0" algn="l"/>
              </a:tabLst>
              <a:defRPr/>
            </a:pPr>
            <a:r>
              <a:rPr lang="en-US" sz="2000" spc="-1" dirty="0">
                <a:solidFill>
                  <a:srgbClr val="FFFFFF"/>
                </a:solidFill>
                <a:latin typeface="Calibri"/>
              </a:rPr>
              <a:t>Computational Biology Division</a:t>
            </a:r>
            <a:endParaRPr lang="en-ZA" sz="2000" spc="-1" dirty="0"/>
          </a:p>
          <a:p>
            <a:pPr marL="228600" indent="-228600" fontAlgn="auto">
              <a:spcBef>
                <a:spcPts val="1001"/>
              </a:spcBef>
              <a:spcAft>
                <a:spcPts val="0"/>
              </a:spcAft>
              <a:tabLst>
                <a:tab pos="0" algn="l"/>
              </a:tabLst>
              <a:defRPr/>
            </a:pPr>
            <a:r>
              <a:rPr lang="en-US" sz="2000" spc="-1" dirty="0">
                <a:solidFill>
                  <a:srgbClr val="FFFFFF"/>
                </a:solidFill>
                <a:latin typeface="Calibri"/>
              </a:rPr>
              <a:t>University of Cape Town</a:t>
            </a:r>
          </a:p>
          <a:p>
            <a:pPr marL="228600" indent="-228600" fontAlgn="auto">
              <a:spcBef>
                <a:spcPts val="1001"/>
              </a:spcBef>
              <a:spcAft>
                <a:spcPts val="0"/>
              </a:spcAft>
              <a:tabLst>
                <a:tab pos="0" algn="l"/>
              </a:tabLst>
              <a:defRPr/>
            </a:pPr>
            <a:r>
              <a:rPr lang="en-ZA" sz="2000" spc="-1" dirty="0">
                <a:solidFill>
                  <a:schemeClr val="bg1"/>
                </a:solidFill>
                <a:hlinkClick r:id="rId4"/>
              </a:rPr>
              <a:t>arash.iranzadeh@uct.ac.za</a:t>
            </a:r>
            <a:r>
              <a:rPr lang="en-ZA" sz="2000" spc="-1" dirty="0">
                <a:solidFill>
                  <a:schemeClr val="bg1"/>
                </a:solidFill>
              </a:rPr>
              <a:t>	</a:t>
            </a:r>
          </a:p>
          <a:p>
            <a:pPr marL="228600" indent="-228600" fontAlgn="auto">
              <a:spcBef>
                <a:spcPts val="1001"/>
              </a:spcBef>
              <a:spcAft>
                <a:spcPts val="0"/>
              </a:spcAft>
              <a:tabLst>
                <a:tab pos="0" algn="l"/>
              </a:tabLst>
              <a:defRPr/>
            </a:pPr>
            <a:endParaRPr lang="en-ZA" sz="2000" spc="-1" dirty="0"/>
          </a:p>
        </p:txBody>
      </p:sp>
      <p:sp>
        <p:nvSpPr>
          <p:cNvPr id="134" name="Rectangle 13">
            <a:extLst>
              <a:ext uri="{FF2B5EF4-FFF2-40B4-BE49-F238E27FC236}">
                <a16:creationId xmlns:a16="http://schemas.microsoft.com/office/drawing/2014/main" id="{67B6D1A8-1742-283E-E317-92DB073230E7}"/>
              </a:ext>
            </a:extLst>
          </p:cNvPr>
          <p:cNvSpPr/>
          <p:nvPr/>
        </p:nvSpPr>
        <p:spPr>
          <a:xfrm rot="5400000">
            <a:off x="761206" y="345282"/>
            <a:ext cx="144463" cy="704850"/>
          </a:xfrm>
          <a:prstGeom prst="rect">
            <a:avLst/>
          </a:prstGeom>
          <a:solidFill>
            <a:srgbClr val="ED7D31"/>
          </a:soli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35" name="Rectangle 15">
            <a:extLst>
              <a:ext uri="{FF2B5EF4-FFF2-40B4-BE49-F238E27FC236}">
                <a16:creationId xmlns:a16="http://schemas.microsoft.com/office/drawing/2014/main" id="{AA2B429B-7A1A-11F2-C835-026A63B281CF}"/>
              </a:ext>
            </a:extLst>
          </p:cNvPr>
          <p:cNvSpPr/>
          <p:nvPr/>
        </p:nvSpPr>
        <p:spPr>
          <a:xfrm>
            <a:off x="481013" y="4546600"/>
            <a:ext cx="3976687" cy="17463"/>
          </a:xfrm>
          <a:prstGeom prst="rect">
            <a:avLst/>
          </a:prstGeom>
          <a:solidFill>
            <a:srgbClr val="000000"/>
          </a:solidFill>
          <a:ln w="3240">
            <a:noFill/>
          </a:ln>
        </p:spPr>
        <p:style>
          <a:lnRef idx="0">
            <a:scrgbClr r="0" g="0" b="0"/>
          </a:lnRef>
          <a:fillRef idx="0">
            <a:scrgbClr r="0" g="0" b="0"/>
          </a:fillRef>
          <a:effectRef idx="0">
            <a:scrgbClr r="0" g="0" b="0"/>
          </a:effectRef>
          <a:fontRef idx="minor"/>
        </p:style>
        <p:txBody>
          <a:bodyPr/>
          <a:lstStyle/>
          <a:p>
            <a:endParaRPr lang="en-US"/>
          </a:p>
        </p:txBody>
      </p:sp>
      <p:pic>
        <p:nvPicPr>
          <p:cNvPr id="41995" name="Picture 3">
            <a:extLst>
              <a:ext uri="{FF2B5EF4-FFF2-40B4-BE49-F238E27FC236}">
                <a16:creationId xmlns:a16="http://schemas.microsoft.com/office/drawing/2014/main" id="{41EB58F1-B6DD-DDE4-47A0-2CAF105F9A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3" y="0"/>
            <a:ext cx="232251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3" name="PlaceHolder 1">
            <a:extLst>
              <a:ext uri="{FF2B5EF4-FFF2-40B4-BE49-F238E27FC236}">
                <a16:creationId xmlns:a16="http://schemas.microsoft.com/office/drawing/2014/main" id="{2BEF2945-2FDF-053A-0115-57041553D6DD}"/>
              </a:ext>
            </a:extLst>
          </p:cNvPr>
          <p:cNvSpPr>
            <a:spLocks noGrp="1"/>
          </p:cNvSpPr>
          <p:nvPr>
            <p:ph type="title"/>
          </p:nvPr>
        </p:nvSpPr>
        <p:spPr>
          <a:xfrm>
            <a:off x="838200" y="365125"/>
            <a:ext cx="10514013" cy="1323975"/>
          </a:xfrm>
        </p:spPr>
        <p:txBody>
          <a:bodyPr/>
          <a:lstStyle/>
          <a:p>
            <a:pPr fontAlgn="auto">
              <a:spcAft>
                <a:spcPts val="0"/>
              </a:spcAft>
              <a:defRPr/>
            </a:pPr>
            <a:r>
              <a:rPr lang="en-ZA" sz="3200" b="1" spc="-1">
                <a:solidFill>
                  <a:srgbClr val="C00000"/>
                </a:solidFill>
              </a:rPr>
              <a:t>Install Ubuntu in Windows 10 (Cont..</a:t>
            </a:r>
            <a:r>
              <a:rPr lang="en-ZA" sz="3200" b="1" i="1" spc="-1">
                <a:solidFill>
                  <a:srgbClr val="C00000"/>
                </a:solidFill>
              </a:rPr>
              <a:t>)</a:t>
            </a:r>
            <a:br>
              <a:rPr sz="3200"/>
            </a:br>
            <a:endParaRPr lang="en-US" sz="3200" spc="-1">
              <a:solidFill>
                <a:srgbClr val="000000"/>
              </a:solidFill>
            </a:endParaRPr>
          </a:p>
        </p:txBody>
      </p:sp>
      <p:sp>
        <p:nvSpPr>
          <p:cNvPr id="184" name="PlaceHolder 2">
            <a:extLst>
              <a:ext uri="{FF2B5EF4-FFF2-40B4-BE49-F238E27FC236}">
                <a16:creationId xmlns:a16="http://schemas.microsoft.com/office/drawing/2014/main" id="{BBAAC278-1C46-9B19-28A3-EFA7502133EB}"/>
              </a:ext>
            </a:extLst>
          </p:cNvPr>
          <p:cNvSpPr>
            <a:spLocks noGrp="1"/>
          </p:cNvSpPr>
          <p:nvPr>
            <p:ph type="subTitle"/>
          </p:nvPr>
        </p:nvSpPr>
        <p:spPr>
          <a:xfrm>
            <a:off x="550863" y="1524000"/>
            <a:ext cx="10514012" cy="4491038"/>
          </a:xfrm>
        </p:spPr>
        <p:txBody>
          <a:bodyPr/>
          <a:lstStyle/>
          <a:p>
            <a:pPr marL="228600" indent="-228600" fontAlgn="auto">
              <a:spcBef>
                <a:spcPts val="1001"/>
              </a:spcBef>
              <a:spcAft>
                <a:spcPts val="0"/>
              </a:spcAft>
              <a:buClr>
                <a:srgbClr val="000000"/>
              </a:buClr>
              <a:buFont typeface="Arial"/>
              <a:buChar char="•"/>
              <a:defRPr/>
            </a:pPr>
            <a:r>
              <a:rPr lang="en-ZA" sz="2400" spc="-1">
                <a:solidFill>
                  <a:srgbClr val="000000"/>
                </a:solidFill>
              </a:rPr>
              <a:t>After installing Ubuntu run the following commands in the command prompt window to update all ubuntu packages:</a:t>
            </a:r>
            <a:endParaRPr lang="en-ZA" sz="2400" spc="-1"/>
          </a:p>
          <a:p>
            <a:pPr fontAlgn="auto">
              <a:spcBef>
                <a:spcPts val="1001"/>
              </a:spcBef>
              <a:spcAft>
                <a:spcPts val="0"/>
              </a:spcAft>
              <a:tabLst>
                <a:tab pos="0" algn="l"/>
              </a:tabLst>
              <a:defRPr/>
            </a:pPr>
            <a:endParaRPr lang="en-ZA" sz="2800" spc="-1"/>
          </a:p>
          <a:p>
            <a:pPr marL="685800" lvl="1" indent="-228600" fontAlgn="auto">
              <a:spcBef>
                <a:spcPts val="499"/>
              </a:spcBef>
              <a:spcAft>
                <a:spcPts val="0"/>
              </a:spcAft>
              <a:buClr>
                <a:srgbClr val="000000"/>
              </a:buClr>
              <a:buFont typeface="Arial"/>
              <a:buChar char="•"/>
              <a:tabLst>
                <a:tab pos="0" algn="l"/>
              </a:tabLst>
              <a:defRPr/>
            </a:pPr>
            <a:r>
              <a:rPr lang="en-ZA" sz="2400" i="1" spc="-1">
                <a:solidFill>
                  <a:srgbClr val="000000"/>
                </a:solidFill>
                <a:latin typeface="Arial"/>
              </a:rPr>
              <a:t>sudo apt-get update</a:t>
            </a:r>
            <a:endParaRPr lang="en-ZA" sz="2400" spc="-1">
              <a:solidFill>
                <a:sysClr val="windowText" lastClr="000000"/>
              </a:solidFill>
              <a:latin typeface="Arial"/>
            </a:endParaRPr>
          </a:p>
          <a:p>
            <a:pPr marL="685800" lvl="1" indent="-228600" fontAlgn="auto">
              <a:spcBef>
                <a:spcPts val="499"/>
              </a:spcBef>
              <a:spcAft>
                <a:spcPts val="0"/>
              </a:spcAft>
              <a:buClr>
                <a:srgbClr val="000000"/>
              </a:buClr>
              <a:buFont typeface="Arial"/>
              <a:buChar char="•"/>
              <a:tabLst>
                <a:tab pos="0" algn="l"/>
              </a:tabLst>
              <a:defRPr/>
            </a:pPr>
            <a:r>
              <a:rPr lang="en-ZA" sz="2400" i="1" spc="-1">
                <a:solidFill>
                  <a:srgbClr val="000000"/>
                </a:solidFill>
                <a:latin typeface="Arial"/>
              </a:rPr>
              <a:t>sudo apt-get upgrade</a:t>
            </a:r>
            <a:endParaRPr lang="en-ZA" sz="2400" spc="-1">
              <a:solidFill>
                <a:sysClr val="windowText" lastClr="000000"/>
              </a:solidFill>
              <a:latin typeface="Arial"/>
            </a:endParaRPr>
          </a:p>
          <a:p>
            <a:pPr marL="685800" lvl="1" indent="-228600" fontAlgn="auto">
              <a:spcBef>
                <a:spcPts val="499"/>
              </a:spcBef>
              <a:spcAft>
                <a:spcPts val="0"/>
              </a:spcAft>
              <a:buClr>
                <a:srgbClr val="000000"/>
              </a:buClr>
              <a:buFont typeface="Arial"/>
              <a:buChar char="•"/>
              <a:tabLst>
                <a:tab pos="0" algn="l"/>
              </a:tabLst>
              <a:defRPr/>
            </a:pPr>
            <a:r>
              <a:rPr lang="en-ZA" sz="2400" i="1" spc="-1">
                <a:solidFill>
                  <a:srgbClr val="000000"/>
                </a:solidFill>
                <a:latin typeface="Arial"/>
              </a:rPr>
              <a:t>sudo apt-get dist-upgrade</a:t>
            </a:r>
            <a:endParaRPr lang="en-ZA" sz="2400" spc="-1">
              <a:solidFill>
                <a:sysClr val="windowText" lastClr="000000"/>
              </a:solidFill>
              <a:latin typeface="Arial"/>
            </a:endParaRPr>
          </a:p>
          <a:p>
            <a:pPr marL="457200" fontAlgn="auto">
              <a:spcBef>
                <a:spcPts val="499"/>
              </a:spcBef>
              <a:spcAft>
                <a:spcPts val="0"/>
              </a:spcAft>
              <a:tabLst>
                <a:tab pos="0" algn="l"/>
              </a:tabLst>
              <a:defRPr/>
            </a:pPr>
            <a:endParaRPr lang="en-ZA" sz="2400" spc="-1"/>
          </a:p>
          <a:p>
            <a:pPr marL="228600" indent="-228600" fontAlgn="auto">
              <a:spcBef>
                <a:spcPts val="1001"/>
              </a:spcBef>
              <a:spcAft>
                <a:spcPts val="0"/>
              </a:spcAft>
              <a:buClr>
                <a:srgbClr val="000000"/>
              </a:buClr>
              <a:buFont typeface="Arial"/>
              <a:buChar char="•"/>
              <a:tabLst>
                <a:tab pos="0" algn="l"/>
              </a:tabLst>
              <a:defRPr/>
            </a:pPr>
            <a:r>
              <a:rPr lang="en-ZA" sz="2400" spc="-1">
                <a:solidFill>
                  <a:srgbClr val="000000"/>
                </a:solidFill>
              </a:rPr>
              <a:t>To access the Linux terminal, select </a:t>
            </a:r>
            <a:r>
              <a:rPr lang="en-ZA" sz="2400" b="1" spc="-1">
                <a:solidFill>
                  <a:srgbClr val="000000"/>
                </a:solidFill>
              </a:rPr>
              <a:t>Ubuntu</a:t>
            </a:r>
            <a:r>
              <a:rPr lang="en-ZA" sz="2400" spc="-1">
                <a:solidFill>
                  <a:srgbClr val="000000"/>
                </a:solidFill>
              </a:rPr>
              <a:t> from start menu. </a:t>
            </a:r>
            <a:endParaRPr lang="en-ZA" sz="2400" spc="-1"/>
          </a:p>
          <a:p>
            <a:pPr fontAlgn="auto">
              <a:spcBef>
                <a:spcPts val="499"/>
              </a:spcBef>
              <a:spcAft>
                <a:spcPts val="0"/>
              </a:spcAft>
              <a:tabLst>
                <a:tab pos="0" algn="l"/>
              </a:tabLst>
              <a:defRPr/>
            </a:pPr>
            <a:endParaRPr lang="en-ZA" sz="2400" spc="-1"/>
          </a:p>
          <a:p>
            <a:pPr fontAlgn="auto">
              <a:spcBef>
                <a:spcPts val="1001"/>
              </a:spcBef>
              <a:spcAft>
                <a:spcPts val="0"/>
              </a:spcAft>
              <a:tabLst>
                <a:tab pos="0" algn="l"/>
              </a:tabLst>
              <a:defRPr/>
            </a:pPr>
            <a:endParaRPr lang="en-ZA" sz="2800" spc="-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E22599-4EA8-92C5-38DB-D7371440BB5C}"/>
              </a:ext>
            </a:extLst>
          </p:cNvPr>
          <p:cNvPicPr>
            <a:picLocks noChangeAspect="1"/>
          </p:cNvPicPr>
          <p:nvPr/>
        </p:nvPicPr>
        <p:blipFill>
          <a:blip r:embed="rId2"/>
          <a:stretch>
            <a:fillRect/>
          </a:stretch>
        </p:blipFill>
        <p:spPr>
          <a:xfrm>
            <a:off x="6008688" y="84138"/>
            <a:ext cx="6294437" cy="3825875"/>
          </a:xfrm>
          <a:prstGeom prst="rect">
            <a:avLst/>
          </a:prstGeom>
          <a:solidFill>
            <a:schemeClr val="bg1">
              <a:lumMod val="85000"/>
            </a:schemeClr>
          </a:solidFill>
        </p:spPr>
      </p:pic>
      <p:sp>
        <p:nvSpPr>
          <p:cNvPr id="189" name="PlaceHolder 1">
            <a:extLst>
              <a:ext uri="{FF2B5EF4-FFF2-40B4-BE49-F238E27FC236}">
                <a16:creationId xmlns:a16="http://schemas.microsoft.com/office/drawing/2014/main" id="{E099221C-CA3F-8E83-D240-047AD21BD32E}"/>
              </a:ext>
            </a:extLst>
          </p:cNvPr>
          <p:cNvSpPr>
            <a:spLocks noGrp="1"/>
          </p:cNvSpPr>
          <p:nvPr>
            <p:ph type="title"/>
          </p:nvPr>
        </p:nvSpPr>
        <p:spPr>
          <a:xfrm>
            <a:off x="838200" y="365125"/>
            <a:ext cx="10514013" cy="1323975"/>
          </a:xfrm>
        </p:spPr>
        <p:txBody>
          <a:bodyPr/>
          <a:lstStyle/>
          <a:p>
            <a:pPr fontAlgn="auto">
              <a:spcAft>
                <a:spcPts val="0"/>
              </a:spcAft>
              <a:defRPr/>
            </a:pPr>
            <a:r>
              <a:rPr lang="en-US" b="1" spc="-1" dirty="0">
                <a:solidFill>
                  <a:srgbClr val="000000"/>
                </a:solidFill>
                <a:effectLst>
                  <a:outerShdw blurRad="38100" dist="38100" dir="2700000" algn="tl">
                    <a:srgbClr val="000000">
                      <a:alpha val="43137"/>
                    </a:srgbClr>
                  </a:outerShdw>
                </a:effectLst>
              </a:rPr>
              <a:t>Basic Unix </a:t>
            </a:r>
          </a:p>
        </p:txBody>
      </p:sp>
      <p:sp>
        <p:nvSpPr>
          <p:cNvPr id="190" name="PlaceHolder 2">
            <a:extLst>
              <a:ext uri="{FF2B5EF4-FFF2-40B4-BE49-F238E27FC236}">
                <a16:creationId xmlns:a16="http://schemas.microsoft.com/office/drawing/2014/main" id="{B0A13105-EC02-764E-0B52-2893B5841558}"/>
              </a:ext>
            </a:extLst>
          </p:cNvPr>
          <p:cNvSpPr>
            <a:spLocks noGrp="1"/>
          </p:cNvSpPr>
          <p:nvPr>
            <p:ph type="subTitle"/>
          </p:nvPr>
        </p:nvSpPr>
        <p:spPr>
          <a:xfrm>
            <a:off x="984250" y="3138488"/>
            <a:ext cx="10514013" cy="4351337"/>
          </a:xfrm>
        </p:spPr>
        <p:txBody>
          <a:bodyPr/>
          <a:lstStyle/>
          <a:p>
            <a:pPr algn="ctr" fontAlgn="auto">
              <a:spcAft>
                <a:spcPts val="0"/>
              </a:spcAft>
              <a:defRPr/>
            </a:pPr>
            <a:r>
              <a:rPr lang="en-ZA" sz="4000" b="1" spc="-1" dirty="0">
                <a:effectLst>
                  <a:outerShdw blurRad="38100" dist="38100" dir="2700000" algn="tl">
                    <a:srgbClr val="000000">
                      <a:alpha val="43137"/>
                    </a:srgbClr>
                  </a:outerShdw>
                </a:effectLst>
              </a:rPr>
              <a:t>To learn any programming language, we must </a:t>
            </a:r>
            <a:r>
              <a:rPr lang="en-ZA" sz="4000" b="1" spc="-1" dirty="0">
                <a:solidFill>
                  <a:srgbClr val="00B050"/>
                </a:solidFill>
                <a:effectLst>
                  <a:outerShdw blurRad="38100" dist="38100" dir="2700000" algn="tl">
                    <a:srgbClr val="000000">
                      <a:alpha val="43137"/>
                    </a:srgbClr>
                  </a:outerShdw>
                </a:effectLst>
              </a:rPr>
              <a:t>read</a:t>
            </a:r>
            <a:r>
              <a:rPr lang="en-ZA" sz="4000" b="1" spc="-1" dirty="0">
                <a:effectLst>
                  <a:outerShdw blurRad="38100" dist="38100" dir="2700000" algn="tl">
                    <a:srgbClr val="000000">
                      <a:alpha val="43137"/>
                    </a:srgbClr>
                  </a:outerShdw>
                </a:effectLst>
              </a:rPr>
              <a:t> and </a:t>
            </a:r>
            <a:r>
              <a:rPr lang="en-ZA" sz="4000" b="1" spc="-1" dirty="0">
                <a:solidFill>
                  <a:srgbClr val="FF0000"/>
                </a:solidFill>
                <a:effectLst>
                  <a:outerShdw blurRad="38100" dist="38100" dir="2700000" algn="tl">
                    <a:srgbClr val="000000">
                      <a:alpha val="43137"/>
                    </a:srgbClr>
                  </a:outerShdw>
                </a:effectLst>
              </a:rPr>
              <a:t>type</a:t>
            </a:r>
            <a:r>
              <a:rPr lang="en-ZA" sz="4000" b="1" spc="-1" dirty="0">
                <a:effectLst>
                  <a:outerShdw blurRad="38100" dist="38100" dir="2700000" algn="tl">
                    <a:srgbClr val="000000">
                      <a:alpha val="43137"/>
                    </a:srgbClr>
                  </a:outerShdw>
                </a:effectLst>
              </a:rPr>
              <a:t> codes at the same time and check how they work in the shell console!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204" name="Rectangle 199" descr="&quot;&quot;">
            <a:extLst>
              <a:ext uri="{FF2B5EF4-FFF2-40B4-BE49-F238E27FC236}">
                <a16:creationId xmlns:a16="http://schemas.microsoft.com/office/drawing/2014/main" id="{59F1EE06-B88C-988B-3EAA-12FA4D12CF0D}"/>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5" name="Rectangle 201" descr="&quot;&quot;">
            <a:extLst>
              <a:ext uri="{FF2B5EF4-FFF2-40B4-BE49-F238E27FC236}">
                <a16:creationId xmlns:a16="http://schemas.microsoft.com/office/drawing/2014/main" id="{B86CED58-E989-E387-753B-A51F200DA852}"/>
              </a:ext>
            </a:extLst>
          </p:cNvPr>
          <p:cNvSpPr>
            <a:spLocks noGrp="1" noRot="1" noChangeAspect="1" noMove="1" noResize="1" noEditPoints="1" noAdjustHandles="1" noChangeArrowheads="1" noChangeShapeType="1" noTextEdit="1"/>
          </p:cNvSpPr>
          <p:nvPr/>
        </p:nvSpPr>
        <p:spPr>
          <a:xfrm>
            <a:off x="0" y="-7938"/>
            <a:ext cx="12192000" cy="686593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3" name="PlaceHolder 1">
            <a:extLst>
              <a:ext uri="{FF2B5EF4-FFF2-40B4-BE49-F238E27FC236}">
                <a16:creationId xmlns:a16="http://schemas.microsoft.com/office/drawing/2014/main" id="{71198FDA-9997-9907-7E15-1370DEC5D938}"/>
              </a:ext>
            </a:extLst>
          </p:cNvPr>
          <p:cNvSpPr>
            <a:spLocks noGrp="1"/>
          </p:cNvSpPr>
          <p:nvPr>
            <p:ph type="title"/>
          </p:nvPr>
        </p:nvSpPr>
        <p:spPr>
          <a:xfrm>
            <a:off x="4572000" y="601663"/>
            <a:ext cx="6781800" cy="1338262"/>
          </a:xfrm>
        </p:spPr>
        <p:txBody>
          <a:bodyPr>
            <a:normAutofit/>
          </a:bodyPr>
          <a:lstStyle/>
          <a:p>
            <a:pPr fontAlgn="auto">
              <a:spcAft>
                <a:spcPts val="0"/>
              </a:spcAft>
              <a:defRPr/>
            </a:pPr>
            <a:r>
              <a:rPr lang="en-US" b="1" spc="-1" dirty="0">
                <a:effectLst>
                  <a:outerShdw blurRad="38100" dist="38100" dir="2700000" algn="tl">
                    <a:srgbClr val="000000">
                      <a:alpha val="43137"/>
                    </a:srgbClr>
                  </a:outerShdw>
                </a:effectLst>
              </a:rPr>
              <a:t>Type of variables in the Unix operating system</a:t>
            </a:r>
          </a:p>
        </p:txBody>
      </p:sp>
      <p:pic>
        <p:nvPicPr>
          <p:cNvPr id="206" name="Picture 195" descr="Computer script on a screen">
            <a:extLst>
              <a:ext uri="{FF2B5EF4-FFF2-40B4-BE49-F238E27FC236}">
                <a16:creationId xmlns:a16="http://schemas.microsoft.com/office/drawing/2014/main" id="{7150EE78-6371-0F16-2E39-ED4888958E77}"/>
              </a:ext>
            </a:extLst>
          </p:cNvPr>
          <p:cNvPicPr>
            <a:picLocks noChangeAspect="1"/>
          </p:cNvPicPr>
          <p:nvPr/>
        </p:nvPicPr>
        <p:blipFill rotWithShape="1">
          <a:blip r:embed="rId2"/>
          <a:srcRect l="11841" r="5161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194" name="PlaceHolder 2">
            <a:extLst>
              <a:ext uri="{FF2B5EF4-FFF2-40B4-BE49-F238E27FC236}">
                <a16:creationId xmlns:a16="http://schemas.microsoft.com/office/drawing/2014/main" id="{435FD56B-6F4C-C4C5-5325-289FC454F7F0}"/>
              </a:ext>
            </a:extLst>
          </p:cNvPr>
          <p:cNvSpPr>
            <a:spLocks noGrp="1"/>
          </p:cNvSpPr>
          <p:nvPr>
            <p:ph/>
          </p:nvPr>
        </p:nvSpPr>
        <p:spPr>
          <a:xfrm>
            <a:off x="4572000" y="2201863"/>
            <a:ext cx="6781800" cy="4384675"/>
          </a:xfrm>
        </p:spPr>
        <p:txBody>
          <a:bodyPr anchor="t">
            <a:normAutofit lnSpcReduction="10000"/>
          </a:bodyPr>
          <a:lstStyle/>
          <a:p>
            <a:pPr marL="432000" indent="-324000" fontAlgn="auto">
              <a:spcBef>
                <a:spcPts val="1417"/>
              </a:spcBef>
              <a:spcAft>
                <a:spcPts val="0"/>
              </a:spcAft>
              <a:buClr>
                <a:srgbClr val="000000"/>
              </a:buClr>
              <a:buSzPct val="45000"/>
              <a:buFont typeface="Wingdings" charset="2"/>
              <a:buChar char=""/>
              <a:defRPr/>
            </a:pPr>
            <a:r>
              <a:rPr lang="en-US" sz="1700" b="1" spc="-1" dirty="0">
                <a:effectLst>
                  <a:outerShdw blurRad="38100" dist="38100" dir="2700000" algn="tl">
                    <a:srgbClr val="000000">
                      <a:alpha val="43137"/>
                    </a:srgbClr>
                  </a:outerShdw>
                </a:effectLst>
              </a:rPr>
              <a:t>System defined variables:</a:t>
            </a:r>
          </a:p>
          <a:p>
            <a:pPr marL="864000" lvl="1" indent="-324000" fontAlgn="auto">
              <a:lnSpc>
                <a:spcPct val="100000"/>
              </a:lnSpc>
              <a:spcBef>
                <a:spcPts val="1134"/>
              </a:spcBef>
              <a:spcAft>
                <a:spcPts val="0"/>
              </a:spcAft>
              <a:buClr>
                <a:srgbClr val="000000"/>
              </a:buClr>
              <a:buSzPct val="75000"/>
              <a:buFont typeface="Symbol" charset="2"/>
              <a:buChar char=""/>
              <a:defRPr/>
            </a:pPr>
            <a:r>
              <a:rPr lang="en-US" sz="1700" spc="-1" dirty="0">
                <a:solidFill>
                  <a:sysClr val="windowText" lastClr="000000"/>
                </a:solidFill>
                <a:latin typeface="Arial"/>
              </a:rPr>
              <a:t>Defined by the Unix operating system during its installation. They are defined in capital letters, for example BASH, PATH, HOME, …</a:t>
            </a:r>
          </a:p>
          <a:p>
            <a:pPr marL="1296000" lvl="2" indent="-288000" fontAlgn="auto">
              <a:lnSpc>
                <a:spcPct val="100000"/>
              </a:lnSpc>
              <a:spcBef>
                <a:spcPts val="850"/>
              </a:spcBef>
              <a:spcAft>
                <a:spcPts val="0"/>
              </a:spcAft>
              <a:buClr>
                <a:srgbClr val="000000"/>
              </a:buClr>
              <a:buSzPct val="45000"/>
              <a:buFont typeface="Wingdings" charset="2"/>
              <a:buChar char=""/>
              <a:defRPr/>
            </a:pPr>
            <a:r>
              <a:rPr lang="en-US" sz="1700" b="1" spc="-1" dirty="0">
                <a:solidFill>
                  <a:sysClr val="windowText" lastClr="000000"/>
                </a:solidFill>
                <a:latin typeface="Arial"/>
              </a:rPr>
              <a:t>echo $BASH </a:t>
            </a:r>
            <a:r>
              <a:rPr lang="en-US" sz="1700" spc="-1" dirty="0">
                <a:solidFill>
                  <a:sysClr val="windowText" lastClr="000000"/>
                </a:solidFill>
                <a:latin typeface="Arial"/>
              </a:rPr>
              <a:t>(this command prints the BASH variable value that is the address of bash in the system).</a:t>
            </a:r>
          </a:p>
          <a:p>
            <a:pPr marL="1296000" lvl="2" indent="-288000" fontAlgn="auto">
              <a:lnSpc>
                <a:spcPct val="100000"/>
              </a:lnSpc>
              <a:spcBef>
                <a:spcPts val="850"/>
              </a:spcBef>
              <a:spcAft>
                <a:spcPts val="0"/>
              </a:spcAft>
              <a:buClr>
                <a:srgbClr val="000000"/>
              </a:buClr>
              <a:buSzPct val="45000"/>
              <a:buFont typeface="Wingdings" charset="2"/>
              <a:buChar char=""/>
              <a:defRPr/>
            </a:pPr>
            <a:r>
              <a:rPr lang="en-US" sz="1700" b="1" spc="-1" dirty="0">
                <a:solidFill>
                  <a:sysClr val="windowText" lastClr="000000"/>
                </a:solidFill>
                <a:latin typeface="Arial"/>
              </a:rPr>
              <a:t>echo $PATH </a:t>
            </a:r>
            <a:r>
              <a:rPr lang="en-US" sz="1700" spc="-1" dirty="0">
                <a:solidFill>
                  <a:sysClr val="windowText" lastClr="000000"/>
                </a:solidFill>
                <a:latin typeface="Arial"/>
              </a:rPr>
              <a:t>(this command prints the PATH variable values referring to of the locations where the executable programs exist, different locations are separated by a colon symbol :).</a:t>
            </a:r>
          </a:p>
          <a:p>
            <a:pPr marL="432000" indent="-324000" fontAlgn="auto">
              <a:spcBef>
                <a:spcPts val="1417"/>
              </a:spcBef>
              <a:spcAft>
                <a:spcPts val="0"/>
              </a:spcAft>
              <a:buClr>
                <a:srgbClr val="000000"/>
              </a:buClr>
              <a:buSzPct val="45000"/>
              <a:buFont typeface="Wingdings" charset="2"/>
              <a:buChar char=""/>
              <a:defRPr/>
            </a:pPr>
            <a:r>
              <a:rPr lang="en-US" sz="1700" b="1" spc="-1" dirty="0">
                <a:effectLst>
                  <a:outerShdw blurRad="38100" dist="38100" dir="2700000" algn="tl">
                    <a:srgbClr val="000000">
                      <a:alpha val="43137"/>
                    </a:srgbClr>
                  </a:outerShdw>
                </a:effectLst>
              </a:rPr>
              <a:t>User-defined variables:</a:t>
            </a:r>
          </a:p>
          <a:p>
            <a:pPr marL="864000" lvl="1" indent="-324000" fontAlgn="auto">
              <a:lnSpc>
                <a:spcPct val="100000"/>
              </a:lnSpc>
              <a:spcBef>
                <a:spcPts val="1134"/>
              </a:spcBef>
              <a:spcAft>
                <a:spcPts val="0"/>
              </a:spcAft>
              <a:buClr>
                <a:srgbClr val="000000"/>
              </a:buClr>
              <a:buSzPct val="75000"/>
              <a:buFont typeface="Symbol" charset="2"/>
              <a:buChar char=""/>
              <a:defRPr/>
            </a:pPr>
            <a:r>
              <a:rPr lang="en-US" sz="1700" spc="-1" dirty="0">
                <a:solidFill>
                  <a:sysClr val="windowText" lastClr="000000"/>
                </a:solidFill>
                <a:latin typeface="Arial"/>
              </a:rPr>
              <a:t>Defined by the user. No rules for these variable declaration, but better to use lower case for their declaration.</a:t>
            </a:r>
          </a:p>
          <a:p>
            <a:pPr marL="540000" lvl="1" fontAlgn="auto">
              <a:lnSpc>
                <a:spcPct val="100000"/>
              </a:lnSpc>
              <a:spcBef>
                <a:spcPts val="1134"/>
              </a:spcBef>
              <a:spcAft>
                <a:spcPts val="0"/>
              </a:spcAft>
              <a:buClr>
                <a:srgbClr val="000000"/>
              </a:buClr>
              <a:buSzPct val="75000"/>
              <a:defRPr/>
            </a:pPr>
            <a:r>
              <a:rPr lang="en-US" sz="1700" kern="1200" spc="-1" dirty="0">
                <a:solidFill>
                  <a:prstClr val="black"/>
                </a:solidFill>
                <a:latin typeface="Arial"/>
              </a:rPr>
              <a:t>To see the full list of variables, type echo $, then press tab twice!</a:t>
            </a:r>
            <a:endParaRPr lang="en-US" sz="1700" spc="-1" dirty="0">
              <a:solidFill>
                <a:sysClr val="windowText" lastClr="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042" name="Rectangle 1041" descr="&quot;&quot;">
            <a:extLst>
              <a:ext uri="{FF2B5EF4-FFF2-40B4-BE49-F238E27FC236}">
                <a16:creationId xmlns:a16="http://schemas.microsoft.com/office/drawing/2014/main" id="{AA5BB968-7EF7-A5EC-ACE1-9E338449E6B4}"/>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4" name="Rectangle 1043" descr="&quot;&quot;">
            <a:extLst>
              <a:ext uri="{FF2B5EF4-FFF2-40B4-BE49-F238E27FC236}">
                <a16:creationId xmlns:a16="http://schemas.microsoft.com/office/drawing/2014/main" id="{27067E50-4CC3-4383-E3A8-321478FAE9E6}"/>
              </a:ext>
            </a:extLst>
          </p:cNvPr>
          <p:cNvSpPr>
            <a:spLocks noGrp="1" noRot="1" noChangeAspect="1" noMove="1" noResize="1" noEditPoints="1" noAdjustHandles="1" noChangeArrowheads="1" noChangeShapeType="1" noTextEdit="1"/>
          </p:cNvSpPr>
          <p:nvPr/>
        </p:nvSpPr>
        <p:spPr>
          <a:xfrm rot="5400000">
            <a:off x="5545932" y="215106"/>
            <a:ext cx="741362" cy="118332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6" name="Rectangle 1045" descr="&quot;&quot;">
            <a:extLst>
              <a:ext uri="{FF2B5EF4-FFF2-40B4-BE49-F238E27FC236}">
                <a16:creationId xmlns:a16="http://schemas.microsoft.com/office/drawing/2014/main" id="{B42CA6B8-9CEB-8AFF-15ED-F8BEEF98B37B}"/>
              </a:ext>
            </a:extLst>
          </p:cNvPr>
          <p:cNvSpPr>
            <a:spLocks noGrp="1" noRot="1" noChangeAspect="1" noMove="1" noResize="1" noEditPoints="1" noAdjustHandles="1" noChangeArrowheads="1" noChangeShapeType="1" noTextEdit="1"/>
          </p:cNvSpPr>
          <p:nvPr/>
        </p:nvSpPr>
        <p:spPr>
          <a:xfrm>
            <a:off x="309563" y="355600"/>
            <a:ext cx="6184900" cy="59150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0421" name="Picture 2" descr="Figure 4-1">
            <a:extLst>
              <a:ext uri="{FF2B5EF4-FFF2-40B4-BE49-F238E27FC236}">
                <a16:creationId xmlns:a16="http://schemas.microsoft.com/office/drawing/2014/main" id="{81879590-90CD-2C49-28E1-291F538E0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246188"/>
            <a:ext cx="5627687" cy="413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 name="Rectangle 1047" descr="&quot;&quot;">
            <a:extLst>
              <a:ext uri="{FF2B5EF4-FFF2-40B4-BE49-F238E27FC236}">
                <a16:creationId xmlns:a16="http://schemas.microsoft.com/office/drawing/2014/main" id="{64EC1490-A3F9-D5D5-15E6-55962378D255}"/>
              </a:ext>
            </a:extLst>
          </p:cNvPr>
          <p:cNvSpPr>
            <a:spLocks noGrp="1" noRot="1" noChangeAspect="1" noMove="1" noResize="1" noEditPoints="1" noAdjustHandles="1" noChangeArrowheads="1" noChangeShapeType="1" noTextEdit="1"/>
          </p:cNvSpPr>
          <p:nvPr/>
        </p:nvSpPr>
        <p:spPr>
          <a:xfrm flipH="1">
            <a:off x="7277100" y="1944688"/>
            <a:ext cx="4024313" cy="269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9" name="Title 1038">
            <a:extLst>
              <a:ext uri="{FF2B5EF4-FFF2-40B4-BE49-F238E27FC236}">
                <a16:creationId xmlns:a16="http://schemas.microsoft.com/office/drawing/2014/main" id="{F5E97B1F-5219-C4BE-65D4-B631777AA506}"/>
              </a:ext>
            </a:extLst>
          </p:cNvPr>
          <p:cNvSpPr>
            <a:spLocks noGrp="1"/>
          </p:cNvSpPr>
          <p:nvPr>
            <p:ph type="title"/>
          </p:nvPr>
        </p:nvSpPr>
        <p:spPr>
          <a:xfrm>
            <a:off x="6761217" y="787401"/>
            <a:ext cx="5303783" cy="4386880"/>
          </a:xfrm>
        </p:spPr>
        <p:txBody>
          <a:bodyPr>
            <a:normAutofit/>
          </a:bodyPr>
          <a:lstStyle/>
          <a:p>
            <a:pPr fontAlgn="auto">
              <a:spcAft>
                <a:spcPts val="0"/>
              </a:spcAft>
              <a:defRPr/>
            </a:pPr>
            <a:r>
              <a:rPr lang="en-US" sz="3200" b="1" dirty="0">
                <a:solidFill>
                  <a:srgbClr val="7030A0"/>
                </a:solidFill>
                <a:effectLst>
                  <a:outerShdw blurRad="38100" dist="38100" dir="2700000" algn="tl">
                    <a:srgbClr val="000000">
                      <a:alpha val="43137"/>
                    </a:srgbClr>
                  </a:outerShdw>
                </a:effectLst>
              </a:rPr>
              <a:t>Unix Directory Structure</a:t>
            </a:r>
            <a:br>
              <a:rPr lang="en-US" sz="3200" b="1" dirty="0">
                <a:solidFill>
                  <a:srgbClr val="7030A0"/>
                </a:solidFill>
                <a:effectLst>
                  <a:outerShdw blurRad="38100" dist="38100" dir="2700000" algn="tl">
                    <a:srgbClr val="000000">
                      <a:alpha val="43137"/>
                    </a:srgbClr>
                  </a:outerShdw>
                </a:effectLst>
              </a:rPr>
            </a:br>
            <a:br>
              <a:rPr lang="en-US" sz="3200" b="1" dirty="0">
                <a:solidFill>
                  <a:srgbClr val="7030A0"/>
                </a:solidFill>
                <a:effectLst>
                  <a:outerShdw blurRad="38100" dist="38100" dir="2700000" algn="tl">
                    <a:srgbClr val="000000">
                      <a:alpha val="43137"/>
                    </a:srgbClr>
                  </a:outerShdw>
                </a:effectLst>
              </a:rPr>
            </a:br>
            <a:r>
              <a:rPr lang="en-US" sz="1600" dirty="0"/>
              <a:t>Directories are the Unix equivalent of Folders in Windows and Mac. They are organized in hierarchy and each directory can have sub-directories (child directories). </a:t>
            </a:r>
            <a:br>
              <a:rPr lang="en-US" sz="1600" dirty="0"/>
            </a:br>
            <a:br>
              <a:rPr lang="en-US" sz="1600" dirty="0"/>
            </a:br>
            <a:r>
              <a:rPr lang="en-US" sz="1600" dirty="0">
                <a:highlight>
                  <a:srgbClr val="00FFFF"/>
                </a:highlight>
              </a:rPr>
              <a:t>There is a parent-child relationship between directories that is depicted by a forward slash sign (/). The name before the slash is parent and after the slash is child:</a:t>
            </a:r>
            <a:br>
              <a:rPr lang="en-US" sz="1600" dirty="0">
                <a:highlight>
                  <a:srgbClr val="00FFFF"/>
                </a:highlight>
              </a:rPr>
            </a:br>
            <a:r>
              <a:rPr lang="en-US" sz="1600" dirty="0">
                <a:highlight>
                  <a:srgbClr val="00FFFF"/>
                </a:highlight>
              </a:rPr>
              <a:t>Example:  users/</a:t>
            </a:r>
            <a:r>
              <a:rPr lang="en-US" sz="1600" dirty="0" err="1">
                <a:highlight>
                  <a:srgbClr val="00FFFF"/>
                </a:highlight>
              </a:rPr>
              <a:t>richard</a:t>
            </a:r>
            <a:br>
              <a:rPr lang="en-US" sz="1600" dirty="0">
                <a:highlight>
                  <a:srgbClr val="00FFFF"/>
                </a:highlight>
              </a:rPr>
            </a:br>
            <a:br>
              <a:rPr lang="en-US" sz="1600" dirty="0"/>
            </a:br>
            <a:r>
              <a:rPr lang="en-US" sz="1600" dirty="0"/>
              <a:t>The parent of all directories in Unix is called “</a:t>
            </a:r>
            <a:r>
              <a:rPr lang="en-US" sz="1600" dirty="0">
                <a:solidFill>
                  <a:srgbClr val="C00000"/>
                </a:solidFill>
              </a:rPr>
              <a:t>root directory</a:t>
            </a:r>
            <a:r>
              <a:rPr lang="en-US" sz="1600" dirty="0"/>
              <a:t>” and is shown by forward slash (/) without any name before it. </a:t>
            </a:r>
            <a:endParaRPr lang="en-US" sz="3200" dirty="0"/>
          </a:p>
        </p:txBody>
      </p:sp>
      <p:sp>
        <p:nvSpPr>
          <p:cNvPr id="1050" name="Rectangle 1049" descr="&quot;&quot;">
            <a:extLst>
              <a:ext uri="{FF2B5EF4-FFF2-40B4-BE49-F238E27FC236}">
                <a16:creationId xmlns:a16="http://schemas.microsoft.com/office/drawing/2014/main" id="{E1337468-086C-F210-21F8-354CDC895715}"/>
              </a:ext>
            </a:extLst>
          </p:cNvPr>
          <p:cNvSpPr>
            <a:spLocks noGrp="1" noRot="1" noChangeAspect="1" noMove="1" noResize="1" noEditPoints="1" noAdjustHandles="1" noChangeArrowheads="1" noChangeShapeType="1" noTextEdit="1"/>
          </p:cNvSpPr>
          <p:nvPr/>
        </p:nvSpPr>
        <p:spPr>
          <a:xfrm rot="5400000">
            <a:off x="11676856" y="6052344"/>
            <a:ext cx="741363" cy="1555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425" name="TextBox 9">
            <a:extLst>
              <a:ext uri="{FF2B5EF4-FFF2-40B4-BE49-F238E27FC236}">
                <a16:creationId xmlns:a16="http://schemas.microsoft.com/office/drawing/2014/main" id="{54C2BE38-697A-0601-F028-77A338C80338}"/>
              </a:ext>
            </a:extLst>
          </p:cNvPr>
          <p:cNvSpPr txBox="1">
            <a:spLocks noChangeArrowheads="1"/>
          </p:cNvSpPr>
          <p:nvPr/>
        </p:nvSpPr>
        <p:spPr bwMode="auto">
          <a:xfrm>
            <a:off x="533400" y="5734050"/>
            <a:ext cx="6094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fontAlgn="base">
              <a:spcBef>
                <a:spcPct val="0"/>
              </a:spcBef>
              <a:spcAft>
                <a:spcPct val="0"/>
              </a:spcAft>
              <a:defRPr>
                <a:solidFill>
                  <a:schemeClr val="tx1"/>
                </a:solidFill>
                <a:latin typeface="Arial" panose="020B0604020202020204" pitchFamily="34" charset="0"/>
                <a:ea typeface="DejaVu Sans"/>
                <a:cs typeface="DejaVu Sans"/>
              </a:defRPr>
            </a:lvl6pPr>
            <a:lvl7pPr marL="2971800" indent="-228600" fontAlgn="base">
              <a:spcBef>
                <a:spcPct val="0"/>
              </a:spcBef>
              <a:spcAft>
                <a:spcPct val="0"/>
              </a:spcAft>
              <a:defRPr>
                <a:solidFill>
                  <a:schemeClr val="tx1"/>
                </a:solidFill>
                <a:latin typeface="Arial" panose="020B0604020202020204" pitchFamily="34" charset="0"/>
                <a:ea typeface="DejaVu Sans"/>
                <a:cs typeface="DejaVu Sans"/>
              </a:defRPr>
            </a:lvl7pPr>
            <a:lvl8pPr marL="3429000" indent="-228600" fontAlgn="base">
              <a:spcBef>
                <a:spcPct val="0"/>
              </a:spcBef>
              <a:spcAft>
                <a:spcPct val="0"/>
              </a:spcAft>
              <a:defRPr>
                <a:solidFill>
                  <a:schemeClr val="tx1"/>
                </a:solidFill>
                <a:latin typeface="Arial" panose="020B0604020202020204" pitchFamily="34" charset="0"/>
                <a:ea typeface="DejaVu Sans"/>
                <a:cs typeface="DejaVu Sans"/>
              </a:defRPr>
            </a:lvl8pPr>
            <a:lvl9pPr marL="3886200" indent="-228600" fontAlgn="base">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r>
              <a:rPr lang="en-US" altLang="en-US" dirty="0"/>
              <a:t>https://docstore.mik.ua/orelly/web2/wdesign/ch04_02.htm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6D82-A438-A316-50E1-67F555EDB5D7}"/>
              </a:ext>
            </a:extLst>
          </p:cNvPr>
          <p:cNvSpPr>
            <a:spLocks noGrp="1"/>
          </p:cNvSpPr>
          <p:nvPr>
            <p:ph type="title"/>
          </p:nvPr>
        </p:nvSpPr>
        <p:spPr>
          <a:xfrm>
            <a:off x="609600" y="273050"/>
            <a:ext cx="10972800" cy="865188"/>
          </a:xfrm>
        </p:spPr>
        <p:txBody>
          <a:bodyPr/>
          <a:lstStyle/>
          <a:p>
            <a:pPr fontAlgn="auto">
              <a:spcAft>
                <a:spcPts val="0"/>
              </a:spcAft>
              <a:defRPr/>
            </a:pPr>
            <a:r>
              <a:rPr lang="en-US" b="1" dirty="0">
                <a:solidFill>
                  <a:srgbClr val="7030A0"/>
                </a:solidFill>
                <a:effectLst>
                  <a:outerShdw blurRad="38100" dist="38100" dir="2700000" algn="tl">
                    <a:srgbClr val="000000">
                      <a:alpha val="43137"/>
                    </a:srgbClr>
                  </a:outerShdw>
                </a:effectLst>
              </a:rPr>
              <a:t>Pathnames in Unix</a:t>
            </a:r>
          </a:p>
        </p:txBody>
      </p:sp>
      <p:sp>
        <p:nvSpPr>
          <p:cNvPr id="3" name="Content Placeholder 2">
            <a:extLst>
              <a:ext uri="{FF2B5EF4-FFF2-40B4-BE49-F238E27FC236}">
                <a16:creationId xmlns:a16="http://schemas.microsoft.com/office/drawing/2014/main" id="{CC35EB47-82A0-F472-F9D3-31D62F860ECC}"/>
              </a:ext>
            </a:extLst>
          </p:cNvPr>
          <p:cNvSpPr>
            <a:spLocks noGrp="1"/>
          </p:cNvSpPr>
          <p:nvPr>
            <p:ph/>
          </p:nvPr>
        </p:nvSpPr>
        <p:spPr>
          <a:xfrm>
            <a:off x="627063" y="1138238"/>
            <a:ext cx="10971212" cy="5118100"/>
          </a:xfrm>
        </p:spPr>
        <p:txBody>
          <a:bodyPr/>
          <a:lstStyle/>
          <a:p>
            <a:pPr fontAlgn="auto">
              <a:lnSpc>
                <a:spcPct val="100000"/>
              </a:lnSpc>
              <a:spcAft>
                <a:spcPts val="0"/>
              </a:spcAft>
              <a:defRPr/>
            </a:pPr>
            <a:r>
              <a:rPr lang="en-US" sz="2800" dirty="0">
                <a:latin typeface="+mn-lt"/>
              </a:rPr>
              <a:t>The pathname for each file or directory is defined based on the parent-child relationship between directories.</a:t>
            </a:r>
          </a:p>
          <a:p>
            <a:pPr fontAlgn="auto">
              <a:lnSpc>
                <a:spcPct val="100000"/>
              </a:lnSpc>
              <a:spcAft>
                <a:spcPts val="0"/>
              </a:spcAft>
              <a:defRPr/>
            </a:pPr>
            <a:r>
              <a:rPr lang="en-US" sz="2800" dirty="0">
                <a:latin typeface="+mn-lt"/>
              </a:rPr>
              <a:t>The pathname of a file or directory is defined as the path of directories that should be travelled to get to where you want to go.</a:t>
            </a:r>
          </a:p>
          <a:p>
            <a:pPr fontAlgn="auto">
              <a:lnSpc>
                <a:spcPct val="150000"/>
              </a:lnSpc>
              <a:spcAft>
                <a:spcPts val="0"/>
              </a:spcAft>
              <a:defRPr/>
            </a:pPr>
            <a:r>
              <a:rPr lang="en-US" sz="2800" dirty="0">
                <a:latin typeface="+mn-lt"/>
              </a:rPr>
              <a:t>Two pathnames can be defined for each file or directory in Unix:</a:t>
            </a:r>
          </a:p>
          <a:p>
            <a:pPr marL="342900" lvl="1" indent="-342900" fontAlgn="auto">
              <a:lnSpc>
                <a:spcPct val="150000"/>
              </a:lnSpc>
              <a:spcBef>
                <a:spcPts val="0"/>
              </a:spcBef>
              <a:spcAft>
                <a:spcPts val="0"/>
              </a:spcAft>
              <a:buFont typeface="Arial" panose="020B0604020202020204" pitchFamily="34" charset="0"/>
              <a:buChar char="•"/>
              <a:defRPr/>
            </a:pPr>
            <a:r>
              <a:rPr lang="en-US" sz="1800" b="1" dirty="0">
                <a:solidFill>
                  <a:srgbClr val="00B050"/>
                </a:solidFill>
                <a:effectLst>
                  <a:outerShdw blurRad="38100" dist="38100" dir="2700000" algn="tl">
                    <a:srgbClr val="000000">
                      <a:alpha val="43137"/>
                    </a:srgbClr>
                  </a:outerShdw>
                </a:effectLst>
                <a:latin typeface="+mn-lt"/>
              </a:rPr>
              <a:t>The absolute pathname: </a:t>
            </a:r>
            <a:r>
              <a:rPr lang="en-US" sz="1800" dirty="0">
                <a:solidFill>
                  <a:sysClr val="windowText" lastClr="000000"/>
                </a:solidFill>
                <a:latin typeface="+mn-lt"/>
              </a:rPr>
              <a:t>The path from root to the destination. It always starts with a forward slash sign (/).</a:t>
            </a:r>
          </a:p>
          <a:p>
            <a:pPr marL="342900" lvl="1" indent="-342900" fontAlgn="auto">
              <a:lnSpc>
                <a:spcPct val="150000"/>
              </a:lnSpc>
              <a:spcBef>
                <a:spcPts val="0"/>
              </a:spcBef>
              <a:spcAft>
                <a:spcPts val="0"/>
              </a:spcAft>
              <a:buFont typeface="Arial" panose="020B0604020202020204" pitchFamily="34" charset="0"/>
              <a:buChar char="•"/>
              <a:defRPr/>
            </a:pPr>
            <a:r>
              <a:rPr lang="en-US" sz="1800" b="1" dirty="0">
                <a:solidFill>
                  <a:srgbClr val="00B050"/>
                </a:solidFill>
                <a:effectLst>
                  <a:outerShdw blurRad="38100" dist="38100" dir="2700000" algn="tl">
                    <a:srgbClr val="000000">
                      <a:alpha val="43137"/>
                    </a:srgbClr>
                  </a:outerShdw>
                </a:effectLst>
                <a:latin typeface="+mn-lt"/>
              </a:rPr>
              <a:t>The relative pathname: </a:t>
            </a:r>
            <a:r>
              <a:rPr lang="en-US" sz="1800" dirty="0">
                <a:solidFill>
                  <a:sysClr val="windowText" lastClr="000000"/>
                </a:solidFill>
                <a:latin typeface="+mn-lt"/>
              </a:rPr>
              <a:t>The relative pathname that points to a file or directory is defined relative to the current working directory.</a:t>
            </a:r>
            <a:endParaRPr lang="en-US" sz="1800" b="1" dirty="0">
              <a:solidFill>
                <a:srgbClr val="00B050"/>
              </a:solidFill>
              <a:effectLst>
                <a:outerShdw blurRad="38100" dist="38100" dir="2700000" algn="tl">
                  <a:srgbClr val="000000">
                    <a:alpha val="43137"/>
                  </a:srgbClr>
                </a:outerShdw>
              </a:effectLst>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04204-25A3-621F-13D4-9BE5993E42D7}"/>
              </a:ext>
            </a:extLst>
          </p:cNvPr>
          <p:cNvSpPr>
            <a:spLocks noGrp="1"/>
          </p:cNvSpPr>
          <p:nvPr>
            <p:ph type="title"/>
          </p:nvPr>
        </p:nvSpPr>
        <p:spPr>
          <a:xfrm>
            <a:off x="169863" y="301625"/>
            <a:ext cx="10971212" cy="1146175"/>
          </a:xfrm>
        </p:spPr>
        <p:txBody>
          <a:bodyPr/>
          <a:lstStyle/>
          <a:p>
            <a:pPr fontAlgn="auto">
              <a:spcAft>
                <a:spcPts val="0"/>
              </a:spcAft>
              <a:defRPr/>
            </a:pPr>
            <a:r>
              <a:rPr lang="en-US" b="1" dirty="0">
                <a:solidFill>
                  <a:srgbClr val="7030A0"/>
                </a:solidFill>
                <a:effectLst>
                  <a:outerShdw blurRad="38100" dist="38100" dir="2700000" algn="tl">
                    <a:srgbClr val="000000">
                      <a:alpha val="43137"/>
                    </a:srgbClr>
                  </a:outerShdw>
                </a:effectLst>
              </a:rPr>
              <a:t>Pathname in Unix (example)</a:t>
            </a:r>
          </a:p>
        </p:txBody>
      </p:sp>
      <p:sp>
        <p:nvSpPr>
          <p:cNvPr id="3" name="Content Placeholder 2">
            <a:extLst>
              <a:ext uri="{FF2B5EF4-FFF2-40B4-BE49-F238E27FC236}">
                <a16:creationId xmlns:a16="http://schemas.microsoft.com/office/drawing/2014/main" id="{3AC389E1-E17F-87D6-6F5A-F9A50CD0FFFF}"/>
              </a:ext>
            </a:extLst>
          </p:cNvPr>
          <p:cNvSpPr>
            <a:spLocks noGrp="1"/>
          </p:cNvSpPr>
          <p:nvPr>
            <p:ph/>
          </p:nvPr>
        </p:nvSpPr>
        <p:spPr>
          <a:xfrm>
            <a:off x="169334" y="1604520"/>
            <a:ext cx="7538936" cy="4703148"/>
          </a:xfrm>
        </p:spPr>
        <p:txBody>
          <a:bodyPr/>
          <a:lstStyle/>
          <a:p>
            <a:pPr fontAlgn="auto">
              <a:spcAft>
                <a:spcPts val="0"/>
              </a:spcAft>
              <a:defRPr/>
            </a:pPr>
            <a:r>
              <a:rPr lang="en-US" sz="2000" dirty="0">
                <a:latin typeface="+mn-lt"/>
              </a:rPr>
              <a:t>If the current working directory is </a:t>
            </a:r>
            <a:r>
              <a:rPr lang="en-US" sz="2000" i="1" dirty="0" err="1">
                <a:latin typeface="+mn-lt"/>
              </a:rPr>
              <a:t>richard</a:t>
            </a:r>
            <a:r>
              <a:rPr lang="en-US" sz="2000" i="1" dirty="0">
                <a:latin typeface="+mn-lt"/>
              </a:rPr>
              <a:t>. </a:t>
            </a:r>
            <a:r>
              <a:rPr lang="en-US" sz="2000" dirty="0">
                <a:latin typeface="+mn-lt"/>
              </a:rPr>
              <a:t>What are the absolute and relative pathnames for the two directories “work”?</a:t>
            </a:r>
          </a:p>
          <a:p>
            <a:pPr fontAlgn="auto">
              <a:spcAft>
                <a:spcPts val="0"/>
              </a:spcAft>
              <a:defRPr/>
            </a:pPr>
            <a:endParaRPr lang="en-US" sz="2000" dirty="0">
              <a:latin typeface="+mn-lt"/>
            </a:endParaRPr>
          </a:p>
          <a:p>
            <a:pPr marL="285750" indent="-285750" fontAlgn="auto">
              <a:spcAft>
                <a:spcPts val="0"/>
              </a:spcAft>
              <a:buFont typeface="Arial" panose="020B0604020202020204" pitchFamily="34" charset="0"/>
              <a:buChar char="•"/>
              <a:defRPr/>
            </a:pPr>
            <a:r>
              <a:rPr lang="en-US" sz="2000" i="1" dirty="0">
                <a:latin typeface="+mn-lt"/>
              </a:rPr>
              <a:t>The absolute pathname (</a:t>
            </a:r>
          </a:p>
          <a:p>
            <a:pPr marL="457200" lvl="1" fontAlgn="auto">
              <a:lnSpc>
                <a:spcPct val="100000"/>
              </a:lnSpc>
              <a:spcBef>
                <a:spcPts val="0"/>
              </a:spcBef>
              <a:spcAft>
                <a:spcPts val="0"/>
              </a:spcAft>
              <a:defRPr/>
            </a:pPr>
            <a:r>
              <a:rPr lang="en-US" sz="2000" i="1" dirty="0">
                <a:solidFill>
                  <a:srgbClr val="0070C0"/>
                </a:solidFill>
                <a:latin typeface="+mn-lt"/>
              </a:rPr>
              <a:t>/users/</a:t>
            </a:r>
            <a:r>
              <a:rPr lang="en-US" sz="2000" i="1" dirty="0" err="1">
                <a:solidFill>
                  <a:srgbClr val="0070C0"/>
                </a:solidFill>
                <a:latin typeface="+mn-lt"/>
              </a:rPr>
              <a:t>richard</a:t>
            </a:r>
            <a:r>
              <a:rPr lang="en-US" sz="2000" i="1" dirty="0">
                <a:solidFill>
                  <a:srgbClr val="0070C0"/>
                </a:solidFill>
                <a:latin typeface="+mn-lt"/>
              </a:rPr>
              <a:t>/work </a:t>
            </a:r>
          </a:p>
          <a:p>
            <a:pPr marL="457200" lvl="1" fontAlgn="auto">
              <a:lnSpc>
                <a:spcPct val="100000"/>
              </a:lnSpc>
              <a:spcBef>
                <a:spcPts val="0"/>
              </a:spcBef>
              <a:spcAft>
                <a:spcPts val="0"/>
              </a:spcAft>
              <a:defRPr/>
            </a:pPr>
            <a:r>
              <a:rPr lang="en-US" sz="2000" i="1" dirty="0">
                <a:solidFill>
                  <a:srgbClr val="0070C0"/>
                </a:solidFill>
                <a:latin typeface="+mn-lt"/>
              </a:rPr>
              <a:t>/users/</a:t>
            </a:r>
            <a:r>
              <a:rPr lang="en-US" sz="2000" i="1" dirty="0" err="1">
                <a:solidFill>
                  <a:srgbClr val="0070C0"/>
                </a:solidFill>
                <a:latin typeface="+mn-lt"/>
              </a:rPr>
              <a:t>jen</a:t>
            </a:r>
            <a:r>
              <a:rPr lang="en-US" sz="2000" i="1" dirty="0">
                <a:solidFill>
                  <a:srgbClr val="0070C0"/>
                </a:solidFill>
                <a:latin typeface="+mn-lt"/>
              </a:rPr>
              <a:t>/work</a:t>
            </a:r>
          </a:p>
          <a:p>
            <a:pPr marL="285750" indent="-285750" fontAlgn="auto">
              <a:spcBef>
                <a:spcPts val="1000"/>
              </a:spcBef>
              <a:spcAft>
                <a:spcPts val="0"/>
              </a:spcAft>
              <a:buFont typeface="Arial" panose="020B0604020202020204" pitchFamily="34" charset="0"/>
              <a:buChar char="•"/>
              <a:defRPr/>
            </a:pPr>
            <a:r>
              <a:rPr lang="en-US" sz="2000" i="1" dirty="0">
                <a:solidFill>
                  <a:prstClr val="black"/>
                </a:solidFill>
                <a:latin typeface="+mn-lt"/>
              </a:rPr>
              <a:t>The relative pathname:</a:t>
            </a:r>
          </a:p>
          <a:p>
            <a:pPr marL="457200" lvl="1" fontAlgn="auto">
              <a:lnSpc>
                <a:spcPct val="100000"/>
              </a:lnSpc>
              <a:spcBef>
                <a:spcPts val="0"/>
              </a:spcBef>
              <a:spcAft>
                <a:spcPts val="0"/>
              </a:spcAft>
              <a:defRPr/>
            </a:pPr>
            <a:r>
              <a:rPr lang="en-US" sz="2000" i="1" dirty="0">
                <a:solidFill>
                  <a:srgbClr val="0070C0"/>
                </a:solidFill>
                <a:latin typeface="+mn-lt"/>
              </a:rPr>
              <a:t>./work </a:t>
            </a:r>
          </a:p>
          <a:p>
            <a:pPr marL="457200" lvl="1" fontAlgn="auto">
              <a:lnSpc>
                <a:spcPct val="100000"/>
              </a:lnSpc>
              <a:spcBef>
                <a:spcPts val="0"/>
              </a:spcBef>
              <a:spcAft>
                <a:spcPts val="0"/>
              </a:spcAft>
              <a:defRPr/>
            </a:pPr>
            <a:r>
              <a:rPr lang="en-US" sz="2000" i="1" dirty="0">
                <a:solidFill>
                  <a:srgbClr val="0070C0"/>
                </a:solidFill>
                <a:latin typeface="+mn-lt"/>
              </a:rPr>
              <a:t>../</a:t>
            </a:r>
            <a:r>
              <a:rPr lang="en-US" sz="2000" i="1" dirty="0" err="1">
                <a:solidFill>
                  <a:srgbClr val="0070C0"/>
                </a:solidFill>
                <a:latin typeface="+mn-lt"/>
              </a:rPr>
              <a:t>jen</a:t>
            </a:r>
            <a:r>
              <a:rPr lang="en-US" sz="2000" i="1" dirty="0">
                <a:solidFill>
                  <a:srgbClr val="0070C0"/>
                </a:solidFill>
                <a:latin typeface="+mn-lt"/>
              </a:rPr>
              <a:t>/work</a:t>
            </a:r>
          </a:p>
          <a:p>
            <a:pPr marL="285750" lvl="1" indent="-285750" fontAlgn="auto">
              <a:spcBef>
                <a:spcPts val="1000"/>
              </a:spcBef>
              <a:spcAft>
                <a:spcPts val="0"/>
              </a:spcAft>
              <a:buFont typeface="Arial" panose="020B0604020202020204" pitchFamily="34" charset="0"/>
              <a:buChar char="•"/>
              <a:defRPr/>
            </a:pPr>
            <a:endParaRPr lang="en-US" sz="2000" i="1" dirty="0">
              <a:solidFill>
                <a:srgbClr val="FFC000"/>
              </a:solidFill>
              <a:latin typeface="+mn-lt"/>
            </a:endParaRPr>
          </a:p>
          <a:p>
            <a:pPr fontAlgn="auto">
              <a:spcBef>
                <a:spcPts val="1000"/>
              </a:spcBef>
              <a:spcAft>
                <a:spcPts val="0"/>
              </a:spcAft>
              <a:buFont typeface="Arial" panose="020B0604020202020204" pitchFamily="34" charset="0"/>
              <a:buNone/>
              <a:defRPr/>
            </a:pPr>
            <a:r>
              <a:rPr lang="en-US" sz="1400" dirty="0">
                <a:effectLst>
                  <a:outerShdw blurRad="38100" dist="38100" dir="2700000" algn="tl">
                    <a:srgbClr val="000000">
                      <a:alpha val="43137"/>
                    </a:srgbClr>
                  </a:outerShdw>
                </a:effectLst>
                <a:latin typeface="+mn-lt"/>
              </a:rPr>
              <a:t>Please note that that a single full stops (</a:t>
            </a:r>
            <a:r>
              <a:rPr lang="en-US" sz="1400" dirty="0">
                <a:effectLst>
                  <a:outerShdw blurRad="38100" dist="38100" dir="2700000" algn="tl">
                    <a:srgbClr val="000000">
                      <a:alpha val="43137"/>
                    </a:srgbClr>
                  </a:outerShdw>
                </a:effectLst>
                <a:highlight>
                  <a:srgbClr val="00FFFF"/>
                </a:highlight>
                <a:latin typeface="+mn-lt"/>
              </a:rPr>
              <a:t>.</a:t>
            </a:r>
            <a:r>
              <a:rPr lang="en-US" sz="1400" dirty="0">
                <a:effectLst>
                  <a:outerShdw blurRad="38100" dist="38100" dir="2700000" algn="tl">
                    <a:srgbClr val="000000">
                      <a:alpha val="43137"/>
                    </a:srgbClr>
                  </a:outerShdw>
                </a:effectLst>
                <a:latin typeface="+mn-lt"/>
              </a:rPr>
              <a:t>) refers to the current directory and</a:t>
            </a:r>
          </a:p>
          <a:p>
            <a:pPr fontAlgn="auto">
              <a:spcBef>
                <a:spcPts val="1000"/>
              </a:spcBef>
              <a:spcAft>
                <a:spcPts val="0"/>
              </a:spcAft>
              <a:buFont typeface="Arial" panose="020B0604020202020204" pitchFamily="34" charset="0"/>
              <a:buNone/>
              <a:defRPr/>
            </a:pPr>
            <a:r>
              <a:rPr lang="en-US" sz="1400" dirty="0">
                <a:effectLst>
                  <a:outerShdw blurRad="38100" dist="38100" dir="2700000" algn="tl">
                    <a:srgbClr val="000000">
                      <a:alpha val="43137"/>
                    </a:srgbClr>
                  </a:outerShdw>
                </a:effectLst>
                <a:latin typeface="+mn-lt"/>
              </a:rPr>
              <a:t>the two full stops (</a:t>
            </a:r>
            <a:r>
              <a:rPr lang="en-US" sz="1400" dirty="0">
                <a:effectLst>
                  <a:outerShdw blurRad="38100" dist="38100" dir="2700000" algn="tl">
                    <a:srgbClr val="000000">
                      <a:alpha val="43137"/>
                    </a:srgbClr>
                  </a:outerShdw>
                </a:effectLst>
                <a:highlight>
                  <a:srgbClr val="00FFFF"/>
                </a:highlight>
                <a:latin typeface="+mn-lt"/>
              </a:rPr>
              <a:t>..</a:t>
            </a:r>
            <a:r>
              <a:rPr lang="en-US" sz="1400" dirty="0">
                <a:effectLst>
                  <a:outerShdw blurRad="38100" dist="38100" dir="2700000" algn="tl">
                    <a:srgbClr val="000000">
                      <a:alpha val="43137"/>
                    </a:srgbClr>
                  </a:outerShdw>
                </a:effectLst>
                <a:latin typeface="+mn-lt"/>
              </a:rPr>
              <a:t>) refers to the parent directory (see the next slide).</a:t>
            </a:r>
          </a:p>
          <a:p>
            <a:pPr fontAlgn="auto">
              <a:spcBef>
                <a:spcPts val="1000"/>
              </a:spcBef>
              <a:spcAft>
                <a:spcPts val="0"/>
              </a:spcAft>
              <a:buFont typeface="Arial" panose="020B0604020202020204" pitchFamily="34" charset="0"/>
              <a:buNone/>
              <a:defRPr/>
            </a:pPr>
            <a:r>
              <a:rPr lang="en-US" sz="1400" dirty="0">
                <a:effectLst>
                  <a:outerShdw blurRad="38100" dist="38100" dir="2700000" algn="tl">
                    <a:srgbClr val="000000">
                      <a:alpha val="43137"/>
                    </a:srgbClr>
                  </a:outerShdw>
                </a:effectLst>
                <a:latin typeface="+mn-lt"/>
              </a:rPr>
              <a:t>To show the absolute path of a file or directory use this command:</a:t>
            </a:r>
          </a:p>
          <a:p>
            <a:pPr fontAlgn="auto">
              <a:spcBef>
                <a:spcPts val="1000"/>
              </a:spcBef>
              <a:spcAft>
                <a:spcPts val="0"/>
              </a:spcAft>
              <a:buFont typeface="Arial" panose="020B0604020202020204" pitchFamily="34" charset="0"/>
              <a:buNone/>
              <a:defRPr/>
            </a:pPr>
            <a:r>
              <a:rPr lang="en-US" sz="1400" dirty="0">
                <a:effectLst>
                  <a:outerShdw blurRad="38100" dist="38100" dir="2700000" algn="tl">
                    <a:srgbClr val="000000">
                      <a:alpha val="43137"/>
                    </a:srgbClr>
                  </a:outerShdw>
                </a:effectLst>
                <a:latin typeface="+mn-lt"/>
              </a:rPr>
              <a:t>$</a:t>
            </a:r>
            <a:r>
              <a:rPr lang="en-US" sz="1400" dirty="0" err="1">
                <a:effectLst>
                  <a:outerShdw blurRad="38100" dist="38100" dir="2700000" algn="tl">
                    <a:srgbClr val="000000">
                      <a:alpha val="43137"/>
                    </a:srgbClr>
                  </a:outerShdw>
                </a:effectLst>
                <a:latin typeface="+mn-lt"/>
              </a:rPr>
              <a:t>realpath</a:t>
            </a:r>
            <a:r>
              <a:rPr lang="en-US" sz="1400" dirty="0">
                <a:effectLst>
                  <a:outerShdw blurRad="38100" dist="38100" dir="2700000" algn="tl">
                    <a:srgbClr val="000000">
                      <a:alpha val="43137"/>
                    </a:srgbClr>
                  </a:outerShdw>
                </a:effectLst>
                <a:latin typeface="+mn-lt"/>
              </a:rPr>
              <a:t> </a:t>
            </a:r>
            <a:r>
              <a:rPr lang="en-US" sz="1400" dirty="0" err="1">
                <a:effectLst>
                  <a:outerShdw blurRad="38100" dist="38100" dir="2700000" algn="tl">
                    <a:srgbClr val="000000">
                      <a:alpha val="43137"/>
                    </a:srgbClr>
                  </a:outerShdw>
                </a:effectLst>
                <a:latin typeface="+mn-lt"/>
              </a:rPr>
              <a:t>fileName</a:t>
            </a:r>
            <a:r>
              <a:rPr lang="en-US" sz="1400" dirty="0">
                <a:effectLst>
                  <a:outerShdw blurRad="38100" dist="38100" dir="2700000" algn="tl">
                    <a:srgbClr val="000000">
                      <a:alpha val="43137"/>
                    </a:srgbClr>
                  </a:outerShdw>
                </a:effectLst>
                <a:latin typeface="+mn-lt"/>
              </a:rPr>
              <a:t> </a:t>
            </a:r>
          </a:p>
          <a:p>
            <a:pPr fontAlgn="auto">
              <a:spcBef>
                <a:spcPts val="1000"/>
              </a:spcBef>
              <a:spcAft>
                <a:spcPts val="0"/>
              </a:spcAft>
              <a:buFont typeface="Arial" panose="020B0604020202020204" pitchFamily="34" charset="0"/>
              <a:buNone/>
              <a:defRPr/>
            </a:pPr>
            <a:endParaRPr lang="en-US" sz="2000" i="1" dirty="0">
              <a:latin typeface="+mn-lt"/>
            </a:endParaRPr>
          </a:p>
          <a:p>
            <a:pPr marL="457200" lvl="1" fontAlgn="auto">
              <a:lnSpc>
                <a:spcPct val="100000"/>
              </a:lnSpc>
              <a:spcBef>
                <a:spcPts val="0"/>
              </a:spcBef>
              <a:spcAft>
                <a:spcPts val="0"/>
              </a:spcAft>
              <a:defRPr/>
            </a:pPr>
            <a:endParaRPr lang="en-US" sz="2000" i="1" dirty="0">
              <a:solidFill>
                <a:sysClr val="windowText" lastClr="000000"/>
              </a:solidFill>
              <a:latin typeface="+mn-lt"/>
            </a:endParaRPr>
          </a:p>
        </p:txBody>
      </p:sp>
      <p:pic>
        <p:nvPicPr>
          <p:cNvPr id="63492" name="Picture 3">
            <a:extLst>
              <a:ext uri="{FF2B5EF4-FFF2-40B4-BE49-F238E27FC236}">
                <a16:creationId xmlns:a16="http://schemas.microsoft.com/office/drawing/2014/main" id="{DC14D713-11F3-3D09-6953-6442ECBF3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763" y="1919288"/>
            <a:ext cx="4297362" cy="315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9">
            <a:extLst>
              <a:ext uri="{FF2B5EF4-FFF2-40B4-BE49-F238E27FC236}">
                <a16:creationId xmlns:a16="http://schemas.microsoft.com/office/drawing/2014/main" id="{D6551532-31B9-9A6E-560B-99C746251904}"/>
              </a:ext>
            </a:extLst>
          </p:cNvPr>
          <p:cNvSpPr txBox="1">
            <a:spLocks noChangeArrowheads="1"/>
          </p:cNvSpPr>
          <p:nvPr/>
        </p:nvSpPr>
        <p:spPr bwMode="auto">
          <a:xfrm>
            <a:off x="7497763" y="5137414"/>
            <a:ext cx="42976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DejaVu Sans"/>
                <a:cs typeface="DejaVu Sans"/>
              </a:defRPr>
            </a:lvl1pPr>
            <a:lvl2pPr marL="742950" indent="-285750">
              <a:defRPr>
                <a:solidFill>
                  <a:schemeClr val="tx1"/>
                </a:solidFill>
                <a:latin typeface="Arial" panose="020B0604020202020204" pitchFamily="34" charset="0"/>
                <a:ea typeface="DejaVu Sans"/>
                <a:cs typeface="DejaVu Sans"/>
              </a:defRPr>
            </a:lvl2pPr>
            <a:lvl3pPr marL="1143000" indent="-228600">
              <a:defRPr>
                <a:solidFill>
                  <a:schemeClr val="tx1"/>
                </a:solidFill>
                <a:latin typeface="Arial" panose="020B0604020202020204" pitchFamily="34" charset="0"/>
                <a:ea typeface="DejaVu Sans"/>
                <a:cs typeface="DejaVu Sans"/>
              </a:defRPr>
            </a:lvl3pPr>
            <a:lvl4pPr marL="1600200" indent="-228600">
              <a:defRPr>
                <a:solidFill>
                  <a:schemeClr val="tx1"/>
                </a:solidFill>
                <a:latin typeface="Arial" panose="020B0604020202020204" pitchFamily="34" charset="0"/>
                <a:ea typeface="DejaVu Sans"/>
                <a:cs typeface="DejaVu Sans"/>
              </a:defRPr>
            </a:lvl4pPr>
            <a:lvl5pPr marL="2057400" indent="-228600">
              <a:defRPr>
                <a:solidFill>
                  <a:schemeClr val="tx1"/>
                </a:solidFill>
                <a:latin typeface="Arial" panose="020B0604020202020204" pitchFamily="34" charset="0"/>
                <a:ea typeface="DejaVu Sans"/>
                <a:cs typeface="DejaVu Sans"/>
              </a:defRPr>
            </a:lvl5pPr>
            <a:lvl6pPr marL="2514600" indent="-228600" fontAlgn="base">
              <a:spcBef>
                <a:spcPct val="0"/>
              </a:spcBef>
              <a:spcAft>
                <a:spcPct val="0"/>
              </a:spcAft>
              <a:defRPr>
                <a:solidFill>
                  <a:schemeClr val="tx1"/>
                </a:solidFill>
                <a:latin typeface="Arial" panose="020B0604020202020204" pitchFamily="34" charset="0"/>
                <a:ea typeface="DejaVu Sans"/>
                <a:cs typeface="DejaVu Sans"/>
              </a:defRPr>
            </a:lvl6pPr>
            <a:lvl7pPr marL="2971800" indent="-228600" fontAlgn="base">
              <a:spcBef>
                <a:spcPct val="0"/>
              </a:spcBef>
              <a:spcAft>
                <a:spcPct val="0"/>
              </a:spcAft>
              <a:defRPr>
                <a:solidFill>
                  <a:schemeClr val="tx1"/>
                </a:solidFill>
                <a:latin typeface="Arial" panose="020B0604020202020204" pitchFamily="34" charset="0"/>
                <a:ea typeface="DejaVu Sans"/>
                <a:cs typeface="DejaVu Sans"/>
              </a:defRPr>
            </a:lvl7pPr>
            <a:lvl8pPr marL="3429000" indent="-228600" fontAlgn="base">
              <a:spcBef>
                <a:spcPct val="0"/>
              </a:spcBef>
              <a:spcAft>
                <a:spcPct val="0"/>
              </a:spcAft>
              <a:defRPr>
                <a:solidFill>
                  <a:schemeClr val="tx1"/>
                </a:solidFill>
                <a:latin typeface="Arial" panose="020B0604020202020204" pitchFamily="34" charset="0"/>
                <a:ea typeface="DejaVu Sans"/>
                <a:cs typeface="DejaVu Sans"/>
              </a:defRPr>
            </a:lvl8pPr>
            <a:lvl9pPr marL="3886200" indent="-228600" fontAlgn="base">
              <a:spcBef>
                <a:spcPct val="0"/>
              </a:spcBef>
              <a:spcAft>
                <a:spcPct val="0"/>
              </a:spcAft>
              <a:defRPr>
                <a:solidFill>
                  <a:schemeClr val="tx1"/>
                </a:solidFill>
                <a:latin typeface="Arial" panose="020B0604020202020204" pitchFamily="34" charset="0"/>
                <a:ea typeface="DejaVu Sans"/>
                <a:cs typeface="DejaVu Sans"/>
              </a:defRPr>
            </a:lvl9pPr>
          </a:lstStyle>
          <a:p>
            <a:pPr eaLnBrk="1" hangingPunct="1"/>
            <a:r>
              <a:rPr lang="en-US" altLang="en-US" sz="1200" dirty="0"/>
              <a:t>https://docstore.mik.ua/orelly/web2/wdesign/ch04_02.htm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95" name="PlaceHolder 1">
            <a:extLst>
              <a:ext uri="{FF2B5EF4-FFF2-40B4-BE49-F238E27FC236}">
                <a16:creationId xmlns:a16="http://schemas.microsoft.com/office/drawing/2014/main" id="{145D5E53-6C6A-78D0-EBD5-13D1B71C66BB}"/>
              </a:ext>
            </a:extLst>
          </p:cNvPr>
          <p:cNvSpPr>
            <a:spLocks noGrp="1"/>
          </p:cNvSpPr>
          <p:nvPr>
            <p:ph type="title"/>
          </p:nvPr>
        </p:nvSpPr>
        <p:spPr>
          <a:xfrm>
            <a:off x="645120" y="180000"/>
            <a:ext cx="10514880" cy="1324800"/>
          </a:xfrm>
        </p:spPr>
        <p:txBody>
          <a:bodyPr/>
          <a:lstStyle/>
          <a:p>
            <a:pPr fontAlgn="auto">
              <a:spcAft>
                <a:spcPts val="0"/>
              </a:spcAft>
              <a:defRPr/>
            </a:pPr>
            <a:r>
              <a:rPr lang="en-US" sz="3200" b="1" spc="-1" dirty="0">
                <a:solidFill>
                  <a:srgbClr val="FFC000"/>
                </a:solidFill>
                <a:effectLst>
                  <a:outerShdw blurRad="38100" dist="38100" dir="2700000" algn="tl">
                    <a:srgbClr val="000000">
                      <a:alpha val="43137"/>
                    </a:srgbClr>
                  </a:outerShdw>
                </a:effectLst>
                <a:highlight>
                  <a:srgbClr val="000080"/>
                </a:highlight>
              </a:rPr>
              <a:t>The summary of path delimiters in Unix</a:t>
            </a:r>
          </a:p>
        </p:txBody>
      </p:sp>
      <p:sp>
        <p:nvSpPr>
          <p:cNvPr id="196" name="PlaceHolder 2">
            <a:extLst>
              <a:ext uri="{FF2B5EF4-FFF2-40B4-BE49-F238E27FC236}">
                <a16:creationId xmlns:a16="http://schemas.microsoft.com/office/drawing/2014/main" id="{E94A0581-6276-0B02-7555-0FE3D541A250}"/>
              </a:ext>
            </a:extLst>
          </p:cNvPr>
          <p:cNvSpPr>
            <a:spLocks noGrp="1"/>
          </p:cNvSpPr>
          <p:nvPr>
            <p:ph/>
          </p:nvPr>
        </p:nvSpPr>
        <p:spPr>
          <a:xfrm>
            <a:off x="609600" y="1604963"/>
            <a:ext cx="10972800" cy="3976687"/>
          </a:xfrm>
        </p:spPr>
        <p:txBody>
          <a:bodyPr anchor="t">
            <a:normAutofit/>
          </a:bodyPr>
          <a:lstStyle/>
          <a:p>
            <a:pPr marL="432000" indent="-324000" fontAlgn="auto">
              <a:spcBef>
                <a:spcPts val="1417"/>
              </a:spcBef>
              <a:spcAft>
                <a:spcPts val="0"/>
              </a:spcAft>
              <a:buClr>
                <a:srgbClr val="000000"/>
              </a:buClr>
              <a:buSzPct val="45000"/>
              <a:buFont typeface="Wingdings" charset="2"/>
              <a:buChar char=""/>
              <a:defRPr/>
            </a:pPr>
            <a:r>
              <a:rPr lang="en-US" sz="2800" spc="-1" dirty="0">
                <a:solidFill>
                  <a:srgbClr val="000000"/>
                </a:solidFill>
              </a:rPr>
              <a:t>~ (starting directory or home directory)</a:t>
            </a:r>
          </a:p>
          <a:p>
            <a:pPr marL="432000" indent="-324000" fontAlgn="auto">
              <a:spcBef>
                <a:spcPts val="1417"/>
              </a:spcBef>
              <a:spcAft>
                <a:spcPts val="0"/>
              </a:spcAft>
              <a:buClr>
                <a:srgbClr val="000000"/>
              </a:buClr>
              <a:buSzPct val="45000"/>
              <a:buFont typeface="Wingdings" charset="2"/>
              <a:buChar char=""/>
              <a:defRPr/>
            </a:pPr>
            <a:r>
              <a:rPr lang="en-US" sz="2800" spc="-1" dirty="0">
                <a:solidFill>
                  <a:srgbClr val="000000"/>
                </a:solidFill>
              </a:rPr>
              <a:t>. (current directory)</a:t>
            </a:r>
          </a:p>
          <a:p>
            <a:pPr marL="432000" indent="-324000" fontAlgn="auto">
              <a:spcBef>
                <a:spcPts val="1417"/>
              </a:spcBef>
              <a:spcAft>
                <a:spcPts val="0"/>
              </a:spcAft>
              <a:buClr>
                <a:srgbClr val="000000"/>
              </a:buClr>
              <a:buSzPct val="45000"/>
              <a:buFont typeface="Wingdings" charset="2"/>
              <a:buChar char=""/>
              <a:defRPr/>
            </a:pPr>
            <a:r>
              <a:rPr lang="en-US" sz="2800" spc="-1" dirty="0">
                <a:solidFill>
                  <a:srgbClr val="000000"/>
                </a:solidFill>
              </a:rPr>
              <a:t>.. (parent directory)</a:t>
            </a:r>
          </a:p>
          <a:p>
            <a:pPr marL="432000" indent="-324000" fontAlgn="auto">
              <a:spcBef>
                <a:spcPts val="1417"/>
              </a:spcBef>
              <a:spcAft>
                <a:spcPts val="0"/>
              </a:spcAft>
              <a:buClr>
                <a:srgbClr val="000000"/>
              </a:buClr>
              <a:buSzPct val="45000"/>
              <a:buFont typeface="Wingdings" charset="2"/>
              <a:buChar char=""/>
              <a:defRPr/>
            </a:pPr>
            <a:r>
              <a:rPr lang="en-US" sz="2800" spc="-1" dirty="0">
                <a:solidFill>
                  <a:srgbClr val="000000"/>
                </a:solidFill>
              </a:rPr>
              <a:t>/ (root directory)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91" name="PlaceHolder 1">
            <a:extLst>
              <a:ext uri="{FF2B5EF4-FFF2-40B4-BE49-F238E27FC236}">
                <a16:creationId xmlns:a16="http://schemas.microsoft.com/office/drawing/2014/main" id="{817BCD48-2044-9F21-36EB-AAABFEFDB9C6}"/>
              </a:ext>
            </a:extLst>
          </p:cNvPr>
          <p:cNvSpPr>
            <a:spLocks noGrp="1"/>
          </p:cNvSpPr>
          <p:nvPr>
            <p:ph type="title"/>
          </p:nvPr>
        </p:nvSpPr>
        <p:spPr>
          <a:xfrm>
            <a:off x="838200" y="365125"/>
            <a:ext cx="10514013" cy="1323975"/>
          </a:xfrm>
        </p:spPr>
        <p:txBody>
          <a:bodyPr/>
          <a:lstStyle/>
          <a:p>
            <a:pPr fontAlgn="auto">
              <a:spcAft>
                <a:spcPts val="0"/>
              </a:spcAft>
              <a:defRPr/>
            </a:pPr>
            <a:r>
              <a:rPr lang="en-US" b="1" spc="-1">
                <a:solidFill>
                  <a:srgbClr val="7030A0"/>
                </a:solidFill>
                <a:effectLst>
                  <a:outerShdw blurRad="38100" dist="38100" dir="2700000" algn="tl">
                    <a:srgbClr val="000000">
                      <a:alpha val="43137"/>
                    </a:srgbClr>
                  </a:outerShdw>
                </a:effectLst>
              </a:rPr>
              <a:t>Variable in Unix</a:t>
            </a:r>
            <a:endParaRPr lang="en-US" b="1" spc="-1" dirty="0">
              <a:solidFill>
                <a:srgbClr val="7030A0"/>
              </a:solidFill>
              <a:effectLst>
                <a:outerShdw blurRad="38100" dist="38100" dir="2700000" algn="tl">
                  <a:srgbClr val="000000">
                    <a:alpha val="43137"/>
                  </a:srgbClr>
                </a:outerShdw>
              </a:effectLst>
            </a:endParaRPr>
          </a:p>
        </p:txBody>
      </p:sp>
      <p:sp>
        <p:nvSpPr>
          <p:cNvPr id="192" name="PlaceHolder 2">
            <a:extLst>
              <a:ext uri="{FF2B5EF4-FFF2-40B4-BE49-F238E27FC236}">
                <a16:creationId xmlns:a16="http://schemas.microsoft.com/office/drawing/2014/main" id="{E40EDFD6-EDE5-4070-12DC-82D44227391B}"/>
              </a:ext>
            </a:extLst>
          </p:cNvPr>
          <p:cNvSpPr>
            <a:spLocks noGrp="1"/>
          </p:cNvSpPr>
          <p:nvPr>
            <p:ph/>
          </p:nvPr>
        </p:nvSpPr>
        <p:spPr>
          <a:xfrm>
            <a:off x="609600" y="1604963"/>
            <a:ext cx="10972800" cy="3976687"/>
          </a:xfrm>
        </p:spPr>
        <p:txBody>
          <a:bodyPr anchor="t"/>
          <a:lstStyle/>
          <a:p>
            <a:pPr marL="432000" indent="-324000" fontAlgn="auto">
              <a:lnSpc>
                <a:spcPct val="120000"/>
              </a:lnSpc>
              <a:spcBef>
                <a:spcPts val="1417"/>
              </a:spcBef>
              <a:spcAft>
                <a:spcPts val="0"/>
              </a:spcAft>
              <a:buClr>
                <a:srgbClr val="000000"/>
              </a:buClr>
              <a:buSzPct val="45000"/>
              <a:buFont typeface="Wingdings" charset="2"/>
              <a:buChar char=""/>
              <a:defRPr/>
            </a:pPr>
            <a:r>
              <a:rPr lang="en-US" sz="1800" spc="-1" dirty="0">
                <a:solidFill>
                  <a:srgbClr val="000000"/>
                </a:solidFill>
              </a:rPr>
              <a:t>Variables are the most fundamental concept in any programming languages. A variable refers to a memory location where a piece of information is stored (letter, number, etc.). Variables are declared using equal sign (=):</a:t>
            </a:r>
          </a:p>
          <a:p>
            <a:pPr marL="864000" lvl="1" indent="-324000" fontAlgn="auto">
              <a:spcBef>
                <a:spcPts val="1134"/>
              </a:spcBef>
              <a:spcAft>
                <a:spcPts val="0"/>
              </a:spcAft>
              <a:buClr>
                <a:srgbClr val="000000"/>
              </a:buClr>
              <a:buSzPct val="75000"/>
              <a:buFont typeface="Symbol" charset="2"/>
              <a:buChar char=""/>
              <a:defRPr/>
            </a:pPr>
            <a:r>
              <a:rPr lang="en-US" sz="1400" spc="-1" dirty="0">
                <a:solidFill>
                  <a:srgbClr val="000000"/>
                </a:solidFill>
                <a:latin typeface="Arial"/>
              </a:rPr>
              <a:t>N=1    (N is variable name, and 1 is its value)</a:t>
            </a:r>
          </a:p>
          <a:p>
            <a:pPr marL="432000" indent="-324000" fontAlgn="auto">
              <a:spcBef>
                <a:spcPts val="1417"/>
              </a:spcBef>
              <a:spcAft>
                <a:spcPts val="0"/>
              </a:spcAft>
              <a:buClr>
                <a:srgbClr val="000000"/>
              </a:buClr>
              <a:buSzPct val="45000"/>
              <a:buFont typeface="Wingdings" charset="2"/>
              <a:buChar char=""/>
              <a:defRPr/>
            </a:pPr>
            <a:r>
              <a:rPr lang="en-US" sz="1800" spc="-1" dirty="0">
                <a:solidFill>
                  <a:srgbClr val="000000"/>
                </a:solidFill>
              </a:rPr>
              <a:t>Variable rules in Unix:</a:t>
            </a:r>
          </a:p>
          <a:p>
            <a:pPr marL="1054350" lvl="1" indent="-514350" fontAlgn="auto">
              <a:spcBef>
                <a:spcPts val="1134"/>
              </a:spcBef>
              <a:spcAft>
                <a:spcPts val="0"/>
              </a:spcAft>
              <a:buClr>
                <a:srgbClr val="000000"/>
              </a:buClr>
              <a:buSzPct val="75000"/>
              <a:buFont typeface="+mj-lt"/>
              <a:buAutoNum type="arabicPeriod"/>
              <a:defRPr/>
            </a:pPr>
            <a:r>
              <a:rPr lang="en-US" sz="1400" spc="-1" dirty="0">
                <a:solidFill>
                  <a:srgbClr val="000000"/>
                </a:solidFill>
                <a:latin typeface="Arial"/>
              </a:rPr>
              <a:t>The variable name is case sensitive.</a:t>
            </a:r>
          </a:p>
          <a:p>
            <a:pPr marL="1054350" lvl="1" indent="-514350" fontAlgn="auto">
              <a:spcBef>
                <a:spcPts val="1134"/>
              </a:spcBef>
              <a:spcAft>
                <a:spcPts val="0"/>
              </a:spcAft>
              <a:buClr>
                <a:srgbClr val="000000"/>
              </a:buClr>
              <a:buSzPct val="75000"/>
              <a:buFont typeface="+mj-lt"/>
              <a:buAutoNum type="arabicPeriod"/>
              <a:defRPr/>
            </a:pPr>
            <a:r>
              <a:rPr lang="en-US" sz="1400" spc="-1" dirty="0">
                <a:solidFill>
                  <a:srgbClr val="000000"/>
                </a:solidFill>
                <a:latin typeface="Arial"/>
              </a:rPr>
              <a:t>Quotes (“ or ‘) are not required for the string declaration: x=David (correct). </a:t>
            </a:r>
          </a:p>
          <a:p>
            <a:pPr marL="1054350" lvl="1" indent="-514350" fontAlgn="auto">
              <a:spcBef>
                <a:spcPts val="1134"/>
              </a:spcBef>
              <a:spcAft>
                <a:spcPts val="0"/>
              </a:spcAft>
              <a:buClr>
                <a:srgbClr val="000000"/>
              </a:buClr>
              <a:buSzPct val="75000"/>
              <a:buFont typeface="+mj-lt"/>
              <a:buAutoNum type="arabicPeriod"/>
              <a:defRPr/>
            </a:pPr>
            <a:r>
              <a:rPr lang="en-US" sz="1400" spc="-1" dirty="0">
                <a:solidFill>
                  <a:srgbClr val="000000"/>
                </a:solidFill>
                <a:latin typeface="Arial"/>
              </a:rPr>
              <a:t>The variable value can be alphanumeric or contain underscore signs (_). </a:t>
            </a:r>
          </a:p>
          <a:p>
            <a:pPr marL="1054350" lvl="1" indent="-514350" fontAlgn="auto">
              <a:spcBef>
                <a:spcPts val="1134"/>
              </a:spcBef>
              <a:spcAft>
                <a:spcPts val="0"/>
              </a:spcAft>
              <a:buClr>
                <a:srgbClr val="000000"/>
              </a:buClr>
              <a:buSzPct val="75000"/>
              <a:buFont typeface="+mj-lt"/>
              <a:buAutoNum type="arabicPeriod"/>
              <a:defRPr/>
            </a:pPr>
            <a:r>
              <a:rPr lang="en-US" sz="1400" spc="-1" dirty="0">
                <a:solidFill>
                  <a:srgbClr val="000000"/>
                </a:solidFill>
                <a:latin typeface="Arial"/>
              </a:rPr>
              <a:t>The variable should be prefixed with a dollar sign ($) when it is read or printed (do not add $ when you declare a variable).</a:t>
            </a:r>
          </a:p>
          <a:p>
            <a:pPr marL="540000" lvl="4" fontAlgn="auto">
              <a:spcBef>
                <a:spcPts val="1134"/>
              </a:spcBef>
              <a:spcAft>
                <a:spcPts val="0"/>
              </a:spcAft>
              <a:buClr>
                <a:srgbClr val="000000"/>
              </a:buClr>
              <a:buSzPct val="75000"/>
              <a:defRPr/>
            </a:pPr>
            <a:r>
              <a:rPr lang="en-US" sz="1400" spc="-1" dirty="0">
                <a:solidFill>
                  <a:srgbClr val="000000"/>
                </a:solidFill>
                <a:latin typeface="Arial"/>
              </a:rPr>
              <a:t>		N=1</a:t>
            </a:r>
          </a:p>
          <a:p>
            <a:pPr marL="540000" lvl="4" fontAlgn="auto">
              <a:spcBef>
                <a:spcPts val="1134"/>
              </a:spcBef>
              <a:spcAft>
                <a:spcPts val="0"/>
              </a:spcAft>
              <a:buClr>
                <a:srgbClr val="000000"/>
              </a:buClr>
              <a:buSzPct val="75000"/>
              <a:defRPr/>
            </a:pPr>
            <a:r>
              <a:rPr lang="en-US" sz="1400" spc="-1" dirty="0">
                <a:solidFill>
                  <a:srgbClr val="000000"/>
                </a:solidFill>
                <a:latin typeface="Arial"/>
              </a:rPr>
              <a:t>		</a:t>
            </a:r>
            <a:r>
              <a:rPr lang="en-US" sz="1400" spc="-1" dirty="0" err="1">
                <a:solidFill>
                  <a:srgbClr val="000000"/>
                </a:solidFill>
                <a:latin typeface="Arial"/>
              </a:rPr>
              <a:t>printf</a:t>
            </a:r>
            <a:r>
              <a:rPr lang="en-US" sz="1400" spc="-1" dirty="0">
                <a:solidFill>
                  <a:srgbClr val="000000"/>
                </a:solidFill>
                <a:latin typeface="Arial"/>
              </a:rPr>
              <a:t> $N  or  echo $N ====&gt; 1</a:t>
            </a:r>
          </a:p>
          <a:p>
            <a:pPr marL="540000" lvl="4" fontAlgn="auto">
              <a:spcBef>
                <a:spcPts val="1134"/>
              </a:spcBef>
              <a:spcAft>
                <a:spcPts val="0"/>
              </a:spcAft>
              <a:buClr>
                <a:srgbClr val="000000"/>
              </a:buClr>
              <a:buSzPct val="75000"/>
              <a:defRPr/>
            </a:pPr>
            <a:r>
              <a:rPr lang="en-US" sz="1400" spc="-1" dirty="0">
                <a:solidFill>
                  <a:srgbClr val="000000"/>
                </a:solidFill>
                <a:latin typeface="Arial"/>
              </a:rPr>
              <a:t>		</a:t>
            </a:r>
            <a:r>
              <a:rPr lang="en-US" sz="1400" spc="-1" dirty="0" err="1">
                <a:solidFill>
                  <a:srgbClr val="000000"/>
                </a:solidFill>
                <a:latin typeface="Arial"/>
              </a:rPr>
              <a:t>printf</a:t>
            </a:r>
            <a:r>
              <a:rPr lang="en-US" sz="1400" spc="-1" dirty="0">
                <a:solidFill>
                  <a:srgbClr val="000000"/>
                </a:solidFill>
                <a:latin typeface="Arial"/>
              </a:rPr>
              <a:t> N or echo N ====&gt; N</a:t>
            </a:r>
          </a:p>
          <a:p>
            <a:pPr marL="1054350" lvl="1" indent="-514350" fontAlgn="auto">
              <a:spcBef>
                <a:spcPts val="1134"/>
              </a:spcBef>
              <a:spcAft>
                <a:spcPts val="0"/>
              </a:spcAft>
              <a:buClr>
                <a:srgbClr val="000000"/>
              </a:buClr>
              <a:buSzPct val="75000"/>
              <a:buFont typeface="+mj-lt"/>
              <a:buAutoNum type="arabicPeriod"/>
              <a:defRPr/>
            </a:pPr>
            <a:r>
              <a:rPr lang="en-US" sz="1400" spc="-1" dirty="0">
                <a:solidFill>
                  <a:srgbClr val="000000"/>
                </a:solidFill>
                <a:latin typeface="Arial"/>
              </a:rPr>
              <a:t>There should not be a whitespace between the variable name and its value and the equal sign (=):</a:t>
            </a:r>
          </a:p>
          <a:p>
            <a:pPr marL="1008000" lvl="2" fontAlgn="auto">
              <a:spcBef>
                <a:spcPts val="850"/>
              </a:spcBef>
              <a:spcAft>
                <a:spcPts val="0"/>
              </a:spcAft>
              <a:buClr>
                <a:srgbClr val="000000"/>
              </a:buClr>
              <a:buSzPct val="45000"/>
              <a:defRPr/>
            </a:pPr>
            <a:r>
              <a:rPr lang="en-US" sz="1400" spc="-1" dirty="0">
                <a:solidFill>
                  <a:srgbClr val="000000"/>
                </a:solidFill>
                <a:latin typeface="Arial"/>
              </a:rPr>
              <a:t>	N=1 (correct)</a:t>
            </a:r>
          </a:p>
          <a:p>
            <a:pPr marL="1008000" lvl="2" fontAlgn="auto">
              <a:spcBef>
                <a:spcPts val="850"/>
              </a:spcBef>
              <a:spcAft>
                <a:spcPts val="0"/>
              </a:spcAft>
              <a:buClr>
                <a:srgbClr val="000000"/>
              </a:buClr>
              <a:buSzPct val="45000"/>
              <a:defRPr/>
            </a:pPr>
            <a:r>
              <a:rPr lang="en-US" sz="1400" spc="-1" dirty="0">
                <a:solidFill>
                  <a:srgbClr val="000000"/>
                </a:solidFill>
                <a:latin typeface="Arial"/>
              </a:rPr>
              <a:t>	N= 1 (wrong)</a:t>
            </a:r>
          </a:p>
        </p:txBody>
      </p:sp>
      <p:sp>
        <p:nvSpPr>
          <p:cNvPr id="2" name="Rectangle 1">
            <a:extLst>
              <a:ext uri="{FF2B5EF4-FFF2-40B4-BE49-F238E27FC236}">
                <a16:creationId xmlns:a16="http://schemas.microsoft.com/office/drawing/2014/main" id="{4C17B9BF-2113-9A59-A4A7-5BAAFBDB2829}"/>
              </a:ext>
            </a:extLst>
          </p:cNvPr>
          <p:cNvSpPr/>
          <p:nvPr/>
        </p:nvSpPr>
        <p:spPr>
          <a:xfrm>
            <a:off x="5330825" y="2598738"/>
            <a:ext cx="631825" cy="63341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t>1</a:t>
            </a:r>
            <a:endParaRPr lang="en-US" dirty="0"/>
          </a:p>
        </p:txBody>
      </p:sp>
      <p:sp>
        <p:nvSpPr>
          <p:cNvPr id="3" name="Rectangle 2">
            <a:extLst>
              <a:ext uri="{FF2B5EF4-FFF2-40B4-BE49-F238E27FC236}">
                <a16:creationId xmlns:a16="http://schemas.microsoft.com/office/drawing/2014/main" id="{A154363B-13AF-2B46-F2D9-F3E9CBC9F4A0}"/>
              </a:ext>
            </a:extLst>
          </p:cNvPr>
          <p:cNvSpPr/>
          <p:nvPr/>
        </p:nvSpPr>
        <p:spPr>
          <a:xfrm>
            <a:off x="5486400" y="2273300"/>
            <a:ext cx="320675" cy="263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n w="0"/>
                <a:solidFill>
                  <a:schemeClr val="tx1"/>
                </a:solidFill>
                <a:effectLst>
                  <a:outerShdw blurRad="38100" dist="19050" dir="2700000" algn="tl" rotWithShape="0">
                    <a:schemeClr val="dk1">
                      <a:alpha val="40000"/>
                    </a:schemeClr>
                  </a:outerShdw>
                </a:effectLst>
              </a:rPr>
              <a:t>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3824-9C43-8907-12C7-B93F1C194FC6}"/>
              </a:ext>
            </a:extLst>
          </p:cNvPr>
          <p:cNvSpPr>
            <a:spLocks noGrp="1"/>
          </p:cNvSpPr>
          <p:nvPr>
            <p:ph type="title"/>
          </p:nvPr>
        </p:nvSpPr>
        <p:spPr>
          <a:xfrm>
            <a:off x="609600" y="273050"/>
            <a:ext cx="10972800" cy="1144588"/>
          </a:xfrm>
        </p:spPr>
        <p:txBody>
          <a:bodyPr/>
          <a:lstStyle/>
          <a:p>
            <a:pPr fontAlgn="auto">
              <a:spcAft>
                <a:spcPts val="0"/>
              </a:spcAft>
              <a:defRPr/>
            </a:pPr>
            <a:r>
              <a:rPr lang="en-US" b="1" dirty="0">
                <a:solidFill>
                  <a:srgbClr val="00B050"/>
                </a:solidFill>
                <a:effectLst>
                  <a:outerShdw blurRad="38100" dist="38100" dir="2700000" algn="tl">
                    <a:srgbClr val="000000">
                      <a:alpha val="43137"/>
                    </a:srgbClr>
                  </a:outerShdw>
                </a:effectLst>
              </a:rPr>
              <a:t>Unix commands</a:t>
            </a:r>
          </a:p>
        </p:txBody>
      </p:sp>
      <p:sp>
        <p:nvSpPr>
          <p:cNvPr id="3" name="Content Placeholder 2">
            <a:extLst>
              <a:ext uri="{FF2B5EF4-FFF2-40B4-BE49-F238E27FC236}">
                <a16:creationId xmlns:a16="http://schemas.microsoft.com/office/drawing/2014/main" id="{25A69D19-33F3-5FC0-6951-031813098AC9}"/>
              </a:ext>
            </a:extLst>
          </p:cNvPr>
          <p:cNvSpPr>
            <a:spLocks noGrp="1"/>
          </p:cNvSpPr>
          <p:nvPr>
            <p:ph/>
          </p:nvPr>
        </p:nvSpPr>
        <p:spPr>
          <a:xfrm>
            <a:off x="609600" y="1312863"/>
            <a:ext cx="10972800" cy="4268787"/>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fontAlgn="auto">
              <a:lnSpc>
                <a:spcPct val="110000"/>
              </a:lnSpc>
              <a:spcAft>
                <a:spcPts val="0"/>
              </a:spcAft>
              <a:defRPr/>
            </a:pPr>
            <a:endParaRPr lang="en-US" sz="2000" dirty="0"/>
          </a:p>
          <a:p>
            <a:pPr fontAlgn="auto">
              <a:lnSpc>
                <a:spcPct val="110000"/>
              </a:lnSpc>
              <a:spcAft>
                <a:spcPts val="0"/>
              </a:spcAft>
              <a:defRPr/>
            </a:pPr>
            <a:r>
              <a:rPr lang="en-US" sz="2000" dirty="0"/>
              <a:t>There are hundreds of commands that the Unix terminal can run. Each command is a program that tells the computer to do something. Commands are case sensitive and have the following prototype:</a:t>
            </a:r>
          </a:p>
          <a:p>
            <a:pPr fontAlgn="auto">
              <a:lnSpc>
                <a:spcPct val="110000"/>
              </a:lnSpc>
              <a:spcAft>
                <a:spcPts val="0"/>
              </a:spcAft>
              <a:defRPr/>
            </a:pPr>
            <a:r>
              <a:rPr lang="en-US" sz="2000" b="1" i="1" dirty="0">
                <a:solidFill>
                  <a:srgbClr val="7030A0"/>
                </a:solidFill>
              </a:rPr>
              <a:t>command –option argumnet1 argument 2 … argument</a:t>
            </a:r>
          </a:p>
          <a:p>
            <a:pPr fontAlgn="auto">
              <a:lnSpc>
                <a:spcPct val="110000"/>
              </a:lnSpc>
              <a:spcAft>
                <a:spcPts val="0"/>
              </a:spcAft>
              <a:defRPr/>
            </a:pPr>
            <a:r>
              <a:rPr lang="en-US" sz="2000" i="1" dirty="0"/>
              <a:t>Example:</a:t>
            </a:r>
          </a:p>
          <a:p>
            <a:pPr fontAlgn="auto">
              <a:lnSpc>
                <a:spcPct val="110000"/>
              </a:lnSpc>
              <a:spcAft>
                <a:spcPts val="0"/>
              </a:spcAft>
              <a:defRPr/>
            </a:pPr>
            <a:r>
              <a:rPr lang="en-US" sz="2000" i="1" dirty="0"/>
              <a:t>grep           –f                             George            </a:t>
            </a:r>
            <a:r>
              <a:rPr lang="en-US" sz="2000" i="1" dirty="0" err="1"/>
              <a:t>fileName</a:t>
            </a:r>
            <a:r>
              <a:rPr lang="en-US" sz="2000" i="1" dirty="0"/>
              <a:t> </a:t>
            </a:r>
          </a:p>
          <a:p>
            <a:pPr fontAlgn="auto">
              <a:lnSpc>
                <a:spcPct val="110000"/>
              </a:lnSpc>
              <a:spcAft>
                <a:spcPts val="0"/>
              </a:spcAft>
              <a:defRPr/>
            </a:pPr>
            <a:r>
              <a:rPr lang="en-US" sz="2000" dirty="0"/>
              <a:t>In this example the grep command searches for word “George” in the file with name “</a:t>
            </a:r>
            <a:r>
              <a:rPr lang="en-US" sz="2000" dirty="0" err="1"/>
              <a:t>fileName</a:t>
            </a:r>
            <a:r>
              <a:rPr lang="en-US" sz="2000" dirty="0"/>
              <a:t>”. To get further information about each Unix command type:</a:t>
            </a:r>
          </a:p>
          <a:p>
            <a:pPr lvl="1" fontAlgn="auto">
              <a:lnSpc>
                <a:spcPct val="110000"/>
              </a:lnSpc>
              <a:spcBef>
                <a:spcPts val="0"/>
              </a:spcBef>
              <a:spcAft>
                <a:spcPts val="0"/>
              </a:spcAft>
              <a:defRPr/>
            </a:pPr>
            <a:r>
              <a:rPr lang="en-US" sz="2000" b="1" i="1" dirty="0">
                <a:solidFill>
                  <a:srgbClr val="7030A0"/>
                </a:solidFill>
              </a:rPr>
              <a:t>command --help </a:t>
            </a:r>
            <a:r>
              <a:rPr lang="en-US" sz="2000" dirty="0"/>
              <a:t>(e.g., </a:t>
            </a:r>
            <a:r>
              <a:rPr lang="en-US" sz="2000" dirty="0">
                <a:effectLst>
                  <a:outerShdw blurRad="38100" dist="38100" dir="2700000" algn="tl">
                    <a:srgbClr val="000000">
                      <a:alpha val="43137"/>
                    </a:srgbClr>
                  </a:outerShdw>
                </a:effectLst>
              </a:rPr>
              <a:t>grep --help</a:t>
            </a:r>
            <a:r>
              <a:rPr lang="en-US" sz="2000" dirty="0"/>
              <a:t>)</a:t>
            </a:r>
          </a:p>
          <a:p>
            <a:pPr lvl="1" fontAlgn="auto">
              <a:lnSpc>
                <a:spcPct val="110000"/>
              </a:lnSpc>
              <a:spcBef>
                <a:spcPts val="0"/>
              </a:spcBef>
              <a:spcAft>
                <a:spcPts val="0"/>
              </a:spcAft>
              <a:defRPr/>
            </a:pPr>
            <a:r>
              <a:rPr lang="en-US" sz="2000" b="1" i="1" dirty="0">
                <a:solidFill>
                  <a:srgbClr val="7030A0"/>
                </a:solidFill>
              </a:rPr>
              <a:t>man command </a:t>
            </a:r>
            <a:r>
              <a:rPr lang="en-US" sz="2000" dirty="0"/>
              <a:t>(e.g., </a:t>
            </a:r>
            <a:r>
              <a:rPr lang="en-US" sz="2000" dirty="0">
                <a:effectLst>
                  <a:outerShdw blurRad="38100" dist="38100" dir="2700000" algn="tl">
                    <a:srgbClr val="000000">
                      <a:alpha val="43137"/>
                    </a:srgbClr>
                  </a:outerShdw>
                </a:effectLst>
              </a:rPr>
              <a:t>man grep</a:t>
            </a:r>
            <a:r>
              <a:rPr lang="en-US" sz="2000" dirty="0"/>
              <a:t>), this gives a detailed information about the command.</a:t>
            </a:r>
          </a:p>
        </p:txBody>
      </p:sp>
      <p:cxnSp>
        <p:nvCxnSpPr>
          <p:cNvPr id="5" name="Straight Arrow Connector 4">
            <a:extLst>
              <a:ext uri="{FF2B5EF4-FFF2-40B4-BE49-F238E27FC236}">
                <a16:creationId xmlns:a16="http://schemas.microsoft.com/office/drawing/2014/main" id="{7F9E49ED-6E1B-239C-7F85-23B60EA6936F}"/>
              </a:ext>
            </a:extLst>
          </p:cNvPr>
          <p:cNvCxnSpPr>
            <a:cxnSpLocks/>
          </p:cNvCxnSpPr>
          <p:nvPr/>
        </p:nvCxnSpPr>
        <p:spPr>
          <a:xfrm>
            <a:off x="849313" y="3230563"/>
            <a:ext cx="0" cy="1984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00B490A5-D70E-5DC2-AA4C-C9A61DDBFC16}"/>
              </a:ext>
            </a:extLst>
          </p:cNvPr>
          <p:cNvCxnSpPr>
            <a:cxnSpLocks/>
          </p:cNvCxnSpPr>
          <p:nvPr/>
        </p:nvCxnSpPr>
        <p:spPr>
          <a:xfrm>
            <a:off x="2052638" y="3228975"/>
            <a:ext cx="0" cy="198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A004F480-43D2-8E1C-C37B-86266BD94243}"/>
              </a:ext>
            </a:extLst>
          </p:cNvPr>
          <p:cNvCxnSpPr>
            <a:cxnSpLocks/>
          </p:cNvCxnSpPr>
          <p:nvPr/>
        </p:nvCxnSpPr>
        <p:spPr>
          <a:xfrm>
            <a:off x="4500563" y="3228975"/>
            <a:ext cx="0" cy="198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D02ED314-0C66-1A56-1D95-21BCD764721B}"/>
              </a:ext>
            </a:extLst>
          </p:cNvPr>
          <p:cNvCxnSpPr>
            <a:cxnSpLocks/>
          </p:cNvCxnSpPr>
          <p:nvPr/>
        </p:nvCxnSpPr>
        <p:spPr>
          <a:xfrm>
            <a:off x="6307138" y="3194050"/>
            <a:ext cx="0" cy="19843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199" y="20638"/>
            <a:ext cx="10514013" cy="876830"/>
          </a:xfrm>
        </p:spPr>
        <p:txBody>
          <a:bodyPr lIns="90000" tIns="45000" rIns="90000" bIns="45000"/>
          <a:lstStyle/>
          <a:p>
            <a:pPr fontAlgn="auto">
              <a:spcAft>
                <a:spcPts val="0"/>
              </a:spcAft>
              <a:defRPr/>
            </a:pPr>
            <a:r>
              <a:rPr lang="en-US" sz="2800" b="1" spc="-1" dirty="0">
                <a:solidFill>
                  <a:schemeClr val="accent6">
                    <a:lumMod val="75000"/>
                  </a:schemeClr>
                </a:solidFill>
                <a:effectLst>
                  <a:outerShdw blurRad="38100" dist="38100" dir="2700000" algn="tl">
                    <a:srgbClr val="000000">
                      <a:alpha val="43137"/>
                    </a:srgbClr>
                  </a:outerShdw>
                </a:effectLst>
                <a:latin typeface="Calibri Light"/>
              </a:rPr>
              <a:t>Unix commands (basic)</a:t>
            </a:r>
            <a:endParaRPr lang="en-US" sz="2800" spc="-1" dirty="0">
              <a:solidFill>
                <a:schemeClr val="accent6">
                  <a:lumMod val="75000"/>
                </a:schemeClr>
              </a:solidFill>
              <a:effectLst>
                <a:outerShdw blurRad="38100" dist="38100" dir="2700000" algn="tl">
                  <a:srgbClr val="000000">
                    <a:alpha val="43137"/>
                  </a:srgbClr>
                </a:outerShdw>
              </a:effectLst>
            </a:endParaRP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199" y="948794"/>
            <a:ext cx="10514013" cy="5477405"/>
          </a:xfrm>
        </p:spPr>
        <p:txBody>
          <a:bodyPr lIns="90000" tIns="45000" rIns="90000" bIns="45000">
            <a:noAutofit/>
          </a:bodyPr>
          <a:lstStyle/>
          <a:p>
            <a:pPr fontAlgn="auto">
              <a:spcBef>
                <a:spcPts val="1001"/>
              </a:spcBef>
              <a:spcAft>
                <a:spcPts val="0"/>
              </a:spcAft>
              <a:buClr>
                <a:srgbClr val="000000"/>
              </a:buClr>
              <a:buFont typeface="Arial"/>
              <a:buChar char="•"/>
              <a:defRPr/>
            </a:pPr>
            <a:r>
              <a:rPr lang="en-US" b="1" spc="-1" dirty="0">
                <a:solidFill>
                  <a:srgbClr val="000000"/>
                </a:solidFill>
              </a:rPr>
              <a:t>echo </a:t>
            </a:r>
            <a:r>
              <a:rPr lang="en-US" spc="-1" dirty="0">
                <a:solidFill>
                  <a:srgbClr val="000000"/>
                </a:solidFill>
              </a:rPr>
              <a:t>and</a:t>
            </a:r>
            <a:r>
              <a:rPr lang="en-US" b="1" spc="-1" dirty="0">
                <a:solidFill>
                  <a:srgbClr val="000000"/>
                </a:solidFill>
              </a:rPr>
              <a:t> </a:t>
            </a:r>
            <a:r>
              <a:rPr lang="en-US" b="1" spc="-1" dirty="0" err="1">
                <a:solidFill>
                  <a:srgbClr val="000000"/>
                </a:solidFill>
              </a:rPr>
              <a:t>printf</a:t>
            </a:r>
            <a:r>
              <a:rPr lang="en-US" b="1" spc="-1" dirty="0">
                <a:solidFill>
                  <a:srgbClr val="000000"/>
                </a:solidFill>
              </a:rPr>
              <a:t> </a:t>
            </a:r>
            <a:r>
              <a:rPr lang="en-US" spc="-1" dirty="0">
                <a:solidFill>
                  <a:srgbClr val="000000"/>
                </a:solidFill>
              </a:rPr>
              <a:t>are used to print:</a:t>
            </a:r>
          </a:p>
          <a:p>
            <a:pPr lvl="1" fontAlgn="auto">
              <a:spcBef>
                <a:spcPts val="1001"/>
              </a:spcBef>
              <a:spcAft>
                <a:spcPts val="0"/>
              </a:spcAft>
              <a:buClr>
                <a:srgbClr val="000000"/>
              </a:buClr>
              <a:buFont typeface="Arial"/>
              <a:buChar char="•"/>
              <a:defRPr/>
            </a:pPr>
            <a:r>
              <a:rPr lang="en-US" sz="2800" b="1" spc="-1" dirty="0">
                <a:solidFill>
                  <a:srgbClr val="000000"/>
                </a:solidFill>
              </a:rPr>
              <a:t>echo </a:t>
            </a:r>
            <a:r>
              <a:rPr lang="en-US" sz="2800" spc="-1" dirty="0">
                <a:solidFill>
                  <a:srgbClr val="000000"/>
                </a:solidFill>
              </a:rPr>
              <a:t>hello world</a:t>
            </a:r>
          </a:p>
          <a:p>
            <a:pPr lvl="1" fontAlgn="auto">
              <a:spcBef>
                <a:spcPts val="1001"/>
              </a:spcBef>
              <a:spcAft>
                <a:spcPts val="0"/>
              </a:spcAft>
              <a:buClr>
                <a:srgbClr val="000000"/>
              </a:buClr>
              <a:buFont typeface="Arial"/>
              <a:buChar char="•"/>
              <a:defRPr/>
            </a:pPr>
            <a:r>
              <a:rPr lang="en-US" sz="2800" b="1" spc="-1" dirty="0" err="1">
                <a:solidFill>
                  <a:srgbClr val="000000"/>
                </a:solidFill>
              </a:rPr>
              <a:t>printf</a:t>
            </a:r>
            <a:r>
              <a:rPr lang="en-US" sz="2800" b="1" spc="-1" dirty="0">
                <a:solidFill>
                  <a:srgbClr val="000000"/>
                </a:solidFill>
              </a:rPr>
              <a:t> </a:t>
            </a:r>
            <a:r>
              <a:rPr lang="en-US" sz="2800" spc="-1" dirty="0">
                <a:solidFill>
                  <a:srgbClr val="000000"/>
                </a:solidFill>
              </a:rPr>
              <a:t>“hello world\n”</a:t>
            </a:r>
          </a:p>
          <a:p>
            <a:pPr fontAlgn="auto">
              <a:spcBef>
                <a:spcPts val="1001"/>
              </a:spcBef>
              <a:spcAft>
                <a:spcPts val="0"/>
              </a:spcAft>
              <a:buClr>
                <a:srgbClr val="000000"/>
              </a:buClr>
              <a:buFont typeface="Arial"/>
              <a:buChar char="•"/>
              <a:defRPr/>
            </a:pPr>
            <a:r>
              <a:rPr lang="en-US" b="1" spc="-1" dirty="0" err="1">
                <a:solidFill>
                  <a:srgbClr val="000000"/>
                </a:solidFill>
              </a:rPr>
              <a:t>pwd</a:t>
            </a:r>
            <a:r>
              <a:rPr lang="en-US" spc="-1" dirty="0">
                <a:solidFill>
                  <a:srgbClr val="000000"/>
                </a:solidFill>
              </a:rPr>
              <a:t>: </a:t>
            </a:r>
            <a:r>
              <a:rPr lang="en-US" u="sng" spc="-1" dirty="0">
                <a:solidFill>
                  <a:srgbClr val="000000"/>
                </a:solidFill>
              </a:rPr>
              <a:t>p</a:t>
            </a:r>
            <a:r>
              <a:rPr lang="en-US" spc="-1" dirty="0">
                <a:solidFill>
                  <a:srgbClr val="000000"/>
                </a:solidFill>
              </a:rPr>
              <a:t>rint </a:t>
            </a:r>
            <a:r>
              <a:rPr lang="en-US" u="sng" spc="-1" dirty="0">
                <a:solidFill>
                  <a:srgbClr val="000000"/>
                </a:solidFill>
              </a:rPr>
              <a:t>w</a:t>
            </a:r>
            <a:r>
              <a:rPr lang="en-US" spc="-1" dirty="0">
                <a:solidFill>
                  <a:srgbClr val="000000"/>
                </a:solidFill>
              </a:rPr>
              <a:t>orking </a:t>
            </a:r>
            <a:r>
              <a:rPr lang="en-US" u="sng" spc="-1" dirty="0">
                <a:solidFill>
                  <a:srgbClr val="000000"/>
                </a:solidFill>
              </a:rPr>
              <a:t>d</a:t>
            </a:r>
            <a:r>
              <a:rPr lang="en-US" spc="-1" dirty="0">
                <a:solidFill>
                  <a:srgbClr val="000000"/>
                </a:solidFill>
              </a:rPr>
              <a:t>irectory, displays the path to the current directory. </a:t>
            </a:r>
          </a:p>
          <a:p>
            <a:pPr fontAlgn="auto">
              <a:spcBef>
                <a:spcPts val="1001"/>
              </a:spcBef>
              <a:spcAft>
                <a:spcPts val="0"/>
              </a:spcAft>
              <a:buClr>
                <a:srgbClr val="000000"/>
              </a:buClr>
              <a:buFont typeface="Arial"/>
              <a:buChar char="•"/>
              <a:defRPr/>
            </a:pPr>
            <a:r>
              <a:rPr lang="en-US" b="1" spc="-1" dirty="0">
                <a:solidFill>
                  <a:srgbClr val="000000"/>
                </a:solidFill>
              </a:rPr>
              <a:t>cd: </a:t>
            </a:r>
            <a:r>
              <a:rPr lang="en-US" spc="-1" dirty="0">
                <a:solidFill>
                  <a:srgbClr val="000000"/>
                </a:solidFill>
              </a:rPr>
              <a:t>changes current directory to another, it allows you to move up or down in the directory hierarchy:</a:t>
            </a:r>
          </a:p>
          <a:p>
            <a:pPr lvl="1" fontAlgn="auto">
              <a:spcBef>
                <a:spcPts val="1001"/>
              </a:spcBef>
              <a:spcAft>
                <a:spcPts val="0"/>
              </a:spcAft>
              <a:buClr>
                <a:srgbClr val="000000"/>
              </a:buClr>
              <a:buFont typeface="Arial"/>
              <a:buChar char="•"/>
              <a:defRPr/>
            </a:pPr>
            <a:r>
              <a:rPr lang="en-US" sz="2800" b="1" spc="-1" dirty="0">
                <a:solidFill>
                  <a:srgbClr val="000000"/>
                </a:solidFill>
              </a:rPr>
              <a:t>cd </a:t>
            </a:r>
            <a:r>
              <a:rPr lang="en-US" sz="2800" spc="-1" dirty="0" err="1">
                <a:solidFill>
                  <a:srgbClr val="000000"/>
                </a:solidFill>
              </a:rPr>
              <a:t>targetDirectory</a:t>
            </a:r>
            <a:r>
              <a:rPr lang="en-US" sz="2800" b="1" spc="-1" dirty="0">
                <a:solidFill>
                  <a:srgbClr val="000000"/>
                </a:solidFill>
              </a:rPr>
              <a:t> </a:t>
            </a:r>
          </a:p>
          <a:p>
            <a:pPr lvl="1" fontAlgn="auto">
              <a:spcBef>
                <a:spcPts val="1001"/>
              </a:spcBef>
              <a:spcAft>
                <a:spcPts val="0"/>
              </a:spcAft>
              <a:buClr>
                <a:srgbClr val="000000"/>
              </a:buClr>
              <a:buFont typeface="Arial"/>
              <a:buChar char="•"/>
              <a:defRPr/>
            </a:pPr>
            <a:r>
              <a:rPr lang="en-US" sz="2800" b="1" spc="-1" dirty="0">
                <a:solidFill>
                  <a:srgbClr val="000000"/>
                </a:solidFill>
              </a:rPr>
              <a:t>cd .</a:t>
            </a:r>
          </a:p>
          <a:p>
            <a:pPr lvl="1" fontAlgn="auto">
              <a:spcBef>
                <a:spcPts val="1001"/>
              </a:spcBef>
              <a:spcAft>
                <a:spcPts val="0"/>
              </a:spcAft>
              <a:buClr>
                <a:srgbClr val="000000"/>
              </a:buClr>
              <a:buFont typeface="Arial"/>
              <a:buChar char="•"/>
              <a:defRPr/>
            </a:pPr>
            <a:r>
              <a:rPr lang="en-US" sz="2800" b="1" spc="-1" dirty="0">
                <a:solidFill>
                  <a:srgbClr val="000000"/>
                </a:solidFill>
              </a:rPr>
              <a:t>cd ~</a:t>
            </a:r>
          </a:p>
          <a:p>
            <a:pPr lvl="1" fontAlgn="auto">
              <a:spcBef>
                <a:spcPts val="1001"/>
              </a:spcBef>
              <a:spcAft>
                <a:spcPts val="0"/>
              </a:spcAft>
              <a:buClr>
                <a:srgbClr val="000000"/>
              </a:buClr>
              <a:buFont typeface="Arial"/>
              <a:buChar char="•"/>
              <a:defRPr/>
            </a:pPr>
            <a:r>
              <a:rPr lang="en-US" sz="2800" b="1" spc="-1" dirty="0">
                <a:solidFill>
                  <a:srgbClr val="000000"/>
                </a:solidFill>
              </a:rPr>
              <a:t>cd ..</a:t>
            </a:r>
            <a:endParaRPr lang="en-US" sz="2800" spc="-1" dirty="0">
              <a:solidFill>
                <a:srgbClr val="000000"/>
              </a:solidFill>
            </a:endParaRPr>
          </a:p>
        </p:txBody>
      </p:sp>
    </p:spTree>
    <p:extLst>
      <p:ext uri="{BB962C8B-B14F-4D97-AF65-F5344CB8AC3E}">
        <p14:creationId xmlns:p14="http://schemas.microsoft.com/office/powerpoint/2010/main" val="38897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37" name="Rectangle 8">
            <a:extLst>
              <a:ext uri="{FF2B5EF4-FFF2-40B4-BE49-F238E27FC236}">
                <a16:creationId xmlns:a16="http://schemas.microsoft.com/office/drawing/2014/main" id="{62AB82A1-1DEF-EA21-4B5E-1F020AFD5E58}"/>
              </a:ext>
            </a:extLst>
          </p:cNvPr>
          <p:cNvSpPr/>
          <p:nvPr/>
        </p:nvSpPr>
        <p:spPr>
          <a:xfrm>
            <a:off x="0" y="0"/>
            <a:ext cx="12192000" cy="6858000"/>
          </a:xfrm>
          <a:prstGeom prst="rect">
            <a:avLst/>
          </a:prstGeom>
          <a:solidFill>
            <a:srgbClr val="FFFFFF"/>
          </a:solidFill>
          <a:ln w="12600">
            <a:noFill/>
          </a:ln>
        </p:spPr>
        <p:style>
          <a:lnRef idx="0">
            <a:scrgbClr r="0" g="0" b="0"/>
          </a:lnRef>
          <a:fillRef idx="0">
            <a:scrgbClr r="0" g="0" b="0"/>
          </a:fillRef>
          <a:effectRef idx="0">
            <a:scrgbClr r="0" g="0" b="0"/>
          </a:effectRef>
          <a:fontRef idx="minor"/>
        </p:style>
        <p:txBody>
          <a:bodyPr/>
          <a:lstStyle/>
          <a:p>
            <a:endParaRPr lang="en-US"/>
          </a:p>
        </p:txBody>
      </p:sp>
      <p:sp>
        <p:nvSpPr>
          <p:cNvPr id="138" name="Rectangle 10">
            <a:extLst>
              <a:ext uri="{FF2B5EF4-FFF2-40B4-BE49-F238E27FC236}">
                <a16:creationId xmlns:a16="http://schemas.microsoft.com/office/drawing/2014/main" id="{20C901BE-16D6-F782-0F5A-D73BA601FB25}"/>
              </a:ext>
            </a:extLst>
          </p:cNvPr>
          <p:cNvSpPr/>
          <p:nvPr/>
        </p:nvSpPr>
        <p:spPr>
          <a:xfrm flipH="1">
            <a:off x="0" y="0"/>
            <a:ext cx="12192000" cy="6858000"/>
          </a:xfrm>
          <a:prstGeom prst="rect">
            <a:avLst/>
          </a:prstGeom>
          <a:gradFill rotWithShape="0">
            <a:gsLst>
              <a:gs pos="0">
                <a:srgbClr val="000000"/>
              </a:gs>
              <a:gs pos="100000">
                <a:srgbClr val="2F5597"/>
              </a:gs>
            </a:gsLst>
            <a:lin ang="4200000"/>
          </a:gra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39" name="Rectangle 12">
            <a:extLst>
              <a:ext uri="{FF2B5EF4-FFF2-40B4-BE49-F238E27FC236}">
                <a16:creationId xmlns:a16="http://schemas.microsoft.com/office/drawing/2014/main" id="{905DC709-1048-5BED-F872-9E3C2781CC28}"/>
              </a:ext>
            </a:extLst>
          </p:cNvPr>
          <p:cNvSpPr/>
          <p:nvPr/>
        </p:nvSpPr>
        <p:spPr>
          <a:xfrm flipH="1">
            <a:off x="481013" y="0"/>
            <a:ext cx="7661275" cy="6858000"/>
          </a:xfrm>
          <a:prstGeom prst="rect">
            <a:avLst/>
          </a:prstGeom>
          <a:gradFill rotWithShape="0">
            <a:gsLst>
              <a:gs pos="0">
                <a:srgbClr val="2F5597">
                  <a:alpha val="45098"/>
                </a:srgbClr>
              </a:gs>
              <a:gs pos="100000">
                <a:srgbClr val="000000">
                  <a:alpha val="29019"/>
                </a:srgbClr>
              </a:gs>
            </a:gsLst>
            <a:lin ang="20400000"/>
          </a:gra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40" name="Rectangle 14">
            <a:extLst>
              <a:ext uri="{FF2B5EF4-FFF2-40B4-BE49-F238E27FC236}">
                <a16:creationId xmlns:a16="http://schemas.microsoft.com/office/drawing/2014/main" id="{B7354987-D0A1-4216-EDF6-D8501E8AE661}"/>
              </a:ext>
            </a:extLst>
          </p:cNvPr>
          <p:cNvSpPr/>
          <p:nvPr/>
        </p:nvSpPr>
        <p:spPr>
          <a:xfrm rot="10800000" flipH="1">
            <a:off x="481013" y="0"/>
            <a:ext cx="11710987" cy="6410325"/>
          </a:xfrm>
          <a:prstGeom prst="rect">
            <a:avLst/>
          </a:prstGeom>
          <a:gradFill rotWithShape="0">
            <a:gsLst>
              <a:gs pos="0">
                <a:srgbClr val="4472C4">
                  <a:alpha val="0"/>
                </a:srgbClr>
              </a:gs>
              <a:gs pos="100000">
                <a:srgbClr val="000000">
                  <a:alpha val="41176"/>
                </a:srgbClr>
              </a:gs>
            </a:gsLst>
            <a:lin ang="3600000"/>
          </a:gra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41" name="PlaceHolder 1">
            <a:extLst>
              <a:ext uri="{FF2B5EF4-FFF2-40B4-BE49-F238E27FC236}">
                <a16:creationId xmlns:a16="http://schemas.microsoft.com/office/drawing/2014/main" id="{BAE293A8-0918-69A6-2FE1-190F274140D0}"/>
              </a:ext>
            </a:extLst>
          </p:cNvPr>
          <p:cNvSpPr>
            <a:spLocks noGrp="1"/>
          </p:cNvSpPr>
          <p:nvPr>
            <p:ph type="title"/>
          </p:nvPr>
        </p:nvSpPr>
        <p:spPr>
          <a:xfrm>
            <a:off x="1127125" y="857250"/>
            <a:ext cx="4746625" cy="3097213"/>
          </a:xfrm>
        </p:spPr>
        <p:txBody>
          <a:bodyPr anchor="b">
            <a:normAutofit/>
          </a:bodyPr>
          <a:lstStyle/>
          <a:p>
            <a:pPr fontAlgn="auto">
              <a:spcAft>
                <a:spcPts val="0"/>
              </a:spcAft>
              <a:defRPr/>
            </a:pPr>
            <a:r>
              <a:rPr lang="en-US" sz="4800" spc="-1" dirty="0">
                <a:solidFill>
                  <a:srgbClr val="FFFFFF"/>
                </a:solidFill>
              </a:rPr>
              <a:t>Operating System (OS)</a:t>
            </a:r>
            <a:endParaRPr lang="en-US" sz="4800" spc="-1" dirty="0">
              <a:solidFill>
                <a:srgbClr val="000000"/>
              </a:solidFill>
            </a:endParaRPr>
          </a:p>
        </p:txBody>
      </p:sp>
      <p:sp>
        <p:nvSpPr>
          <p:cNvPr id="142" name="Rectangle 16">
            <a:extLst>
              <a:ext uri="{FF2B5EF4-FFF2-40B4-BE49-F238E27FC236}">
                <a16:creationId xmlns:a16="http://schemas.microsoft.com/office/drawing/2014/main" id="{41D47497-58FB-4740-EE91-288347F88048}"/>
              </a:ext>
            </a:extLst>
          </p:cNvPr>
          <p:cNvSpPr/>
          <p:nvPr/>
        </p:nvSpPr>
        <p:spPr>
          <a:xfrm rot="16200000">
            <a:off x="4844880" y="-488520"/>
            <a:ext cx="2502000" cy="12191760"/>
          </a:xfrm>
          <a:prstGeom prst="rect">
            <a:avLst/>
          </a:prstGeom>
          <a:gradFill rotWithShape="0">
            <a:gsLst>
              <a:gs pos="22000">
                <a:srgbClr val="203864">
                  <a:alpha val="0"/>
                </a:srgbClr>
              </a:gs>
              <a:gs pos="100000">
                <a:srgbClr val="4472C4">
                  <a:alpha val="24313"/>
                </a:srgbClr>
              </a:gs>
            </a:gsLst>
            <a:lin ang="4800000"/>
          </a:gradFill>
          <a:ln w="25560">
            <a:noFill/>
          </a:ln>
        </p:spPr>
        <p:style>
          <a:lnRef idx="0">
            <a:scrgbClr r="0" g="0" b="0"/>
          </a:lnRef>
          <a:fillRef idx="0">
            <a:scrgbClr r="0" g="0" b="0"/>
          </a:fillRef>
          <a:effectRef idx="0">
            <a:scrgbClr r="0" g="0" b="0"/>
          </a:effectRef>
          <a:fontRef idx="minor"/>
        </p:style>
        <p:txBody>
          <a:bodyPr/>
          <a:lstStyle/>
          <a:p>
            <a:endParaRPr lang="en-US"/>
          </a:p>
        </p:txBody>
      </p:sp>
      <p:sp>
        <p:nvSpPr>
          <p:cNvPr id="143" name="PlaceHolder 2">
            <a:extLst>
              <a:ext uri="{FF2B5EF4-FFF2-40B4-BE49-F238E27FC236}">
                <a16:creationId xmlns:a16="http://schemas.microsoft.com/office/drawing/2014/main" id="{FE71C6EC-37E5-B112-1E77-D2029CC388DB}"/>
              </a:ext>
            </a:extLst>
          </p:cNvPr>
          <p:cNvSpPr>
            <a:spLocks noGrp="1"/>
          </p:cNvSpPr>
          <p:nvPr>
            <p:ph type="subTitle"/>
          </p:nvPr>
        </p:nvSpPr>
        <p:spPr>
          <a:xfrm>
            <a:off x="1127125" y="4114800"/>
            <a:ext cx="4392613" cy="1885950"/>
          </a:xfrm>
        </p:spPr>
        <p:txBody>
          <a:bodyPr anchor="t">
            <a:normAutofit/>
          </a:bodyPr>
          <a:lstStyle/>
          <a:p>
            <a:pPr marL="228600" indent="-228600" fontAlgn="auto">
              <a:spcBef>
                <a:spcPts val="1001"/>
              </a:spcBef>
              <a:spcAft>
                <a:spcPts val="0"/>
              </a:spcAft>
              <a:buClr>
                <a:srgbClr val="FFFFFF"/>
              </a:buClr>
              <a:buFont typeface="Arial"/>
              <a:buChar char="•"/>
              <a:defRPr/>
            </a:pPr>
            <a:r>
              <a:rPr lang="en-US" sz="2000" spc="-1">
                <a:solidFill>
                  <a:srgbClr val="FFFFFF"/>
                </a:solidFill>
              </a:rPr>
              <a:t>Operating system (OS) is a program that manages computer hardware and software and lets the user interact with the computer.</a:t>
            </a:r>
            <a:endParaRPr lang="en-ZA" sz="2000" spc="-1"/>
          </a:p>
          <a:p>
            <a:pPr marL="228600" indent="-228600" fontAlgn="auto">
              <a:spcBef>
                <a:spcPts val="1001"/>
              </a:spcBef>
              <a:spcAft>
                <a:spcPts val="0"/>
              </a:spcAft>
              <a:buClr>
                <a:srgbClr val="FFFFFF"/>
              </a:buClr>
              <a:buFont typeface="Arial"/>
              <a:buChar char="•"/>
              <a:defRPr/>
            </a:pPr>
            <a:r>
              <a:rPr lang="en-US" sz="2000" spc="-1">
                <a:solidFill>
                  <a:srgbClr val="FFFFFF"/>
                </a:solidFill>
              </a:rPr>
              <a:t>Examples: Windows and Unix</a:t>
            </a:r>
            <a:endParaRPr lang="en-ZA" sz="2000" spc="-1"/>
          </a:p>
        </p:txBody>
      </p:sp>
      <p:grpSp>
        <p:nvGrpSpPr>
          <p:cNvPr id="3" name="Group 2">
            <a:extLst>
              <a:ext uri="{FF2B5EF4-FFF2-40B4-BE49-F238E27FC236}">
                <a16:creationId xmlns:a16="http://schemas.microsoft.com/office/drawing/2014/main" id="{E98A8093-70F4-585F-9D67-0A7918741F9E}"/>
              </a:ext>
            </a:extLst>
          </p:cNvPr>
          <p:cNvGrpSpPr>
            <a:grpSpLocks noChangeAspect="1"/>
          </p:cNvGrpSpPr>
          <p:nvPr/>
        </p:nvGrpSpPr>
        <p:grpSpPr>
          <a:xfrm>
            <a:off x="6371819" y="293551"/>
            <a:ext cx="5577840" cy="5577840"/>
            <a:chOff x="6391275" y="1062038"/>
            <a:chExt cx="4756150" cy="4756150"/>
          </a:xfrm>
        </p:grpSpPr>
        <p:sp>
          <p:nvSpPr>
            <p:cNvPr id="144" name="Oval 18">
              <a:extLst>
                <a:ext uri="{FF2B5EF4-FFF2-40B4-BE49-F238E27FC236}">
                  <a16:creationId xmlns:a16="http://schemas.microsoft.com/office/drawing/2014/main" id="{35D9AD93-C4A4-1E02-550F-A468AAFDD75F}"/>
                </a:ext>
              </a:extLst>
            </p:cNvPr>
            <p:cNvSpPr/>
            <p:nvPr/>
          </p:nvSpPr>
          <p:spPr>
            <a:xfrm>
              <a:off x="6391275" y="1062038"/>
              <a:ext cx="4756150" cy="4756150"/>
            </a:xfrm>
            <a:prstGeom prst="ellipse">
              <a:avLst/>
            </a:prstGeom>
            <a:solidFill>
              <a:srgbClr val="FFFFFF"/>
            </a:solidFill>
            <a:ln w="25560">
              <a:noFill/>
            </a:ln>
          </p:spPr>
          <p:style>
            <a:lnRef idx="0">
              <a:scrgbClr r="0" g="0" b="0"/>
            </a:lnRef>
            <a:fillRef idx="0">
              <a:scrgbClr r="0" g="0" b="0"/>
            </a:fillRef>
            <a:effectRef idx="0">
              <a:scrgbClr r="0" g="0" b="0"/>
            </a:effectRef>
            <a:fontRef idx="minor"/>
          </p:style>
          <p:txBody>
            <a:bodyPr/>
            <a:lstStyle/>
            <a:p>
              <a:endParaRPr lang="en-US"/>
            </a:p>
          </p:txBody>
        </p:sp>
        <p:pic>
          <p:nvPicPr>
            <p:cNvPr id="44044" name="Picture 3" descr="A diagram of software operating system&#10;&#10;Description automatically generated with low confidence">
              <a:extLst>
                <a:ext uri="{FF2B5EF4-FFF2-40B4-BE49-F238E27FC236}">
                  <a16:creationId xmlns:a16="http://schemas.microsoft.com/office/drawing/2014/main" id="{BAD2EC97-EBC0-5FDA-733D-41CCDDBFA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9913" y="2371725"/>
              <a:ext cx="3736975"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b="1" spc="-1" dirty="0">
                <a:solidFill>
                  <a:schemeClr val="accent6">
                    <a:lumMod val="75000"/>
                  </a:schemeClr>
                </a:solidFill>
                <a:effectLst>
                  <a:outerShdw blurRad="38100" dist="38100" dir="2700000" algn="tl">
                    <a:srgbClr val="000000">
                      <a:alpha val="43137"/>
                    </a:srgbClr>
                  </a:outerShdw>
                </a:effectLst>
                <a:latin typeface="Calibri Light"/>
              </a:rPr>
              <a:t>Unix commands (making files or directories)</a:t>
            </a:r>
            <a:endParaRPr lang="en-US" spc="-1" dirty="0">
              <a:solidFill>
                <a:schemeClr val="accent6">
                  <a:lumMod val="75000"/>
                </a:schemeClr>
              </a:solidFill>
              <a:effectLst>
                <a:outerShdw blurRad="38100" dist="38100" dir="2700000" algn="tl">
                  <a:srgbClr val="000000">
                    <a:alpha val="43137"/>
                  </a:srgbClr>
                </a:outerShdw>
              </a:effectLst>
            </a:endParaRP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800" b="1" i="0" u="none" strike="noStrike" kern="1200" cap="none" spc="-1" normalizeH="0" baseline="0" noProof="0" dirty="0">
                <a:ln>
                  <a:noFill/>
                </a:ln>
                <a:solidFill>
                  <a:srgbClr val="000000"/>
                </a:solidFill>
                <a:effectLst/>
                <a:uLnTx/>
                <a:uFillTx/>
                <a:latin typeface="Arial"/>
              </a:rPr>
              <a:t>ls</a:t>
            </a:r>
            <a:r>
              <a:rPr kumimoji="0" lang="en-US" sz="2800" b="0" i="0" u="none" strike="noStrike" kern="1200" cap="none" spc="-1" normalizeH="0" baseline="0" noProof="0" dirty="0">
                <a:ln>
                  <a:noFill/>
                </a:ln>
                <a:solidFill>
                  <a:srgbClr val="000000"/>
                </a:solidFill>
                <a:effectLst/>
                <a:uLnTx/>
                <a:uFillTx/>
                <a:latin typeface="Arial"/>
              </a:rPr>
              <a:t>: lists the contents of the directory (directories and files are listed in different colors).</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ls -help</a:t>
            </a:r>
            <a:r>
              <a:rPr kumimoji="0" lang="en-US" sz="2400" b="0" i="0" u="none" strike="noStrike" kern="1200" cap="none" spc="-1" normalizeH="0" baseline="0" noProof="0" dirty="0">
                <a:ln>
                  <a:noFill/>
                </a:ln>
                <a:solidFill>
                  <a:srgbClr val="000000"/>
                </a:solidFill>
                <a:effectLst/>
                <a:uLnTx/>
                <a:uFillTx/>
                <a:latin typeface="Arial"/>
              </a:rPr>
              <a:t>: displays the manual page.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ls /path/to/directory</a:t>
            </a:r>
            <a:r>
              <a:rPr kumimoji="0" lang="en-US" sz="2400" b="0" i="0" u="none" strike="noStrike" kern="1200" cap="none" spc="-1" normalizeH="0" baseline="0" noProof="0" dirty="0">
                <a:ln>
                  <a:noFill/>
                </a:ln>
                <a:solidFill>
                  <a:srgbClr val="000000"/>
                </a:solidFill>
                <a:effectLst/>
                <a:uLnTx/>
                <a:uFillTx/>
                <a:latin typeface="Arial"/>
              </a:rPr>
              <a:t>: display the content of the directory that the path points to, if path is not provided, the ls command list the content of the current director.</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ls -l</a:t>
            </a:r>
            <a:r>
              <a:rPr kumimoji="0" lang="en-US" sz="2400" b="0" i="0" u="none" strike="noStrike" kern="1200" cap="none" spc="-1" normalizeH="0" baseline="0" noProof="0" dirty="0">
                <a:ln>
                  <a:noFill/>
                </a:ln>
                <a:solidFill>
                  <a:srgbClr val="000000"/>
                </a:solidFill>
                <a:effectLst/>
                <a:uLnTx/>
                <a:uFillTx/>
                <a:latin typeface="Arial"/>
              </a:rPr>
              <a:t>: shows the detailed content of the directory.</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ls -a </a:t>
            </a:r>
            <a:r>
              <a:rPr lang="en-US" b="1" spc="-1" dirty="0">
                <a:solidFill>
                  <a:srgbClr val="000000"/>
                </a:solidFill>
                <a:effectLst>
                  <a:outerShdw blurRad="38100" dist="38100" dir="2700000" algn="tl">
                    <a:srgbClr val="000000">
                      <a:alpha val="43137"/>
                    </a:srgbClr>
                  </a:outerShdw>
                </a:effectLst>
                <a:latin typeface="Arial"/>
              </a:rPr>
              <a:t>-</a:t>
            </a: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a:t>
            </a:r>
            <a:r>
              <a:rPr kumimoji="0" lang="en-US" sz="2400" b="0" i="0" u="none" strike="noStrike" kern="1200" cap="none" spc="-1" normalizeH="0" baseline="0" noProof="0" dirty="0">
                <a:ln>
                  <a:noFill/>
                </a:ln>
                <a:solidFill>
                  <a:srgbClr val="000000"/>
                </a:solidFill>
                <a:effectLst/>
                <a:uLnTx/>
                <a:uFillTx/>
                <a:latin typeface="Arial"/>
              </a:rPr>
              <a:t>: shows hidden files and detailed content.</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4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ls -</a:t>
            </a:r>
            <a:r>
              <a:rPr kumimoji="0" lang="en-US" sz="2400" b="1" i="0" u="none" strike="noStrike" kern="1200" cap="none" spc="-1" normalizeH="0" baseline="0" noProof="0" dirty="0" err="1">
                <a:ln>
                  <a:noFill/>
                </a:ln>
                <a:solidFill>
                  <a:srgbClr val="000000"/>
                </a:solidFill>
                <a:effectLst>
                  <a:outerShdw blurRad="38100" dist="38100" dir="2700000" algn="tl">
                    <a:srgbClr val="000000">
                      <a:alpha val="43137"/>
                    </a:srgbClr>
                  </a:outerShdw>
                </a:effectLst>
                <a:uLnTx/>
                <a:uFillTx/>
                <a:latin typeface="Arial"/>
              </a:rPr>
              <a:t>alh</a:t>
            </a:r>
            <a:r>
              <a:rPr lang="en-US" spc="-1" dirty="0">
                <a:solidFill>
                  <a:srgbClr val="000000"/>
                </a:solidFill>
                <a:latin typeface="Arial"/>
              </a:rPr>
              <a:t>: </a:t>
            </a:r>
            <a:r>
              <a:rPr kumimoji="0" lang="en-US" sz="2400" b="0" i="0" u="none" strike="noStrike" kern="1200" cap="none" spc="-1" normalizeH="0" baseline="0" noProof="0" dirty="0">
                <a:ln>
                  <a:noFill/>
                </a:ln>
                <a:solidFill>
                  <a:srgbClr val="000000"/>
                </a:solidFill>
                <a:effectLst/>
                <a:uLnTx/>
                <a:uFillTx/>
                <a:latin typeface="Arial"/>
              </a:rPr>
              <a:t>shows size of the files, hidden files and detailed content.</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b="1" spc="-1" dirty="0">
                <a:solidFill>
                  <a:srgbClr val="000000"/>
                </a:solidFill>
                <a:effectLst>
                  <a:outerShdw blurRad="38100" dist="38100" dir="2700000" algn="tl">
                    <a:srgbClr val="000000">
                      <a:alpha val="43137"/>
                    </a:srgbClr>
                  </a:outerShdw>
                </a:effectLst>
                <a:latin typeface="Arial"/>
              </a:rPr>
              <a:t>ls ~</a:t>
            </a:r>
            <a:r>
              <a:rPr lang="en-US" spc="-1" dirty="0">
                <a:solidFill>
                  <a:srgbClr val="000000"/>
                </a:solidFill>
                <a:latin typeface="Arial"/>
              </a:rPr>
              <a:t>: </a:t>
            </a:r>
            <a:r>
              <a:rPr lang="en-US" spc="-1" dirty="0" err="1">
                <a:solidFill>
                  <a:srgbClr val="000000"/>
                </a:solidFill>
                <a:latin typeface="Arial"/>
              </a:rPr>
              <a:t>displayes</a:t>
            </a:r>
            <a:r>
              <a:rPr lang="en-US" spc="-1" dirty="0">
                <a:solidFill>
                  <a:srgbClr val="000000"/>
                </a:solidFill>
                <a:latin typeface="Arial"/>
              </a:rPr>
              <a:t> the content of the home directory</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b="1" spc="-1" dirty="0">
                <a:solidFill>
                  <a:srgbClr val="000000"/>
                </a:solidFill>
                <a:effectLst>
                  <a:outerShdw blurRad="38100" dist="38100" dir="2700000" algn="tl">
                    <a:srgbClr val="000000">
                      <a:alpha val="43137"/>
                    </a:srgbClr>
                  </a:outerShdw>
                </a:effectLst>
                <a:latin typeface="Arial"/>
              </a:rPr>
              <a:t>ls</a:t>
            </a:r>
            <a:r>
              <a:rPr lang="en-US" spc="-1" dirty="0">
                <a:solidFill>
                  <a:srgbClr val="000000"/>
                </a:solidFill>
                <a:effectLst>
                  <a:outerShdw blurRad="38100" dist="38100" dir="2700000" algn="tl">
                    <a:srgbClr val="000000">
                      <a:alpha val="43137"/>
                    </a:srgbClr>
                  </a:outerShdw>
                </a:effectLst>
                <a:latin typeface="Arial"/>
              </a:rPr>
              <a:t> .. </a:t>
            </a:r>
            <a:endParaRPr kumimoji="0" lang="en-US" sz="2400" b="0"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endParaRPr>
          </a:p>
          <a:p>
            <a:pPr fontAlgn="auto">
              <a:spcBef>
                <a:spcPts val="1001"/>
              </a:spcBef>
              <a:spcAft>
                <a:spcPts val="0"/>
              </a:spcAft>
              <a:buClr>
                <a:srgbClr val="000000"/>
              </a:buClr>
              <a:buFont typeface="Arial"/>
              <a:buChar char="•"/>
              <a:defRPr/>
            </a:pPr>
            <a:endParaRPr lang="en-US" spc="-1" dirty="0">
              <a:solidFill>
                <a:srgbClr val="000000"/>
              </a:solidFill>
            </a:endParaRPr>
          </a:p>
        </p:txBody>
      </p:sp>
    </p:spTree>
    <p:extLst>
      <p:ext uri="{BB962C8B-B14F-4D97-AF65-F5344CB8AC3E}">
        <p14:creationId xmlns:p14="http://schemas.microsoft.com/office/powerpoint/2010/main" val="379972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21934"/>
            <a:ext cx="10514013" cy="909198"/>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File permissions in Unix</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49549" y="1183599"/>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400" spc="-1" dirty="0">
                <a:solidFill>
                  <a:srgbClr val="000000"/>
                </a:solidFill>
              </a:rPr>
              <a:t>Files and directories have a set of permissions that restrict what can be done with them:</a:t>
            </a:r>
          </a:p>
          <a:p>
            <a:pPr lvl="1" fontAlgn="auto">
              <a:spcBef>
                <a:spcPts val="1001"/>
              </a:spcBef>
              <a:spcAft>
                <a:spcPts val="0"/>
              </a:spcAft>
              <a:buClr>
                <a:srgbClr val="000000"/>
              </a:buClr>
              <a:buFont typeface="Arial"/>
              <a:buChar char="•"/>
              <a:defRPr/>
            </a:pPr>
            <a:r>
              <a:rPr lang="en-US" sz="2000" b="1" spc="-1" dirty="0">
                <a:solidFill>
                  <a:srgbClr val="000000"/>
                </a:solidFill>
                <a:effectLst>
                  <a:outerShdw blurRad="38100" dist="38100" dir="2700000" algn="tl">
                    <a:srgbClr val="000000">
                      <a:alpha val="43137"/>
                    </a:srgbClr>
                  </a:outerShdw>
                </a:effectLst>
              </a:rPr>
              <a:t>r</a:t>
            </a:r>
            <a:r>
              <a:rPr lang="en-US" sz="2000" spc="-1" dirty="0">
                <a:solidFill>
                  <a:srgbClr val="000000"/>
                </a:solidFill>
              </a:rPr>
              <a:t>: permission to read from a file or directory.</a:t>
            </a:r>
          </a:p>
          <a:p>
            <a:pPr lvl="1" fontAlgn="auto">
              <a:spcBef>
                <a:spcPts val="1001"/>
              </a:spcBef>
              <a:spcAft>
                <a:spcPts val="0"/>
              </a:spcAft>
              <a:buClr>
                <a:srgbClr val="000000"/>
              </a:buClr>
              <a:buFont typeface="Arial"/>
              <a:buChar char="•"/>
              <a:defRPr/>
            </a:pPr>
            <a:r>
              <a:rPr lang="en-US" sz="2000" b="1" spc="-1" dirty="0">
                <a:solidFill>
                  <a:srgbClr val="000000"/>
                </a:solidFill>
                <a:effectLst>
                  <a:outerShdw blurRad="38100" dist="38100" dir="2700000" algn="tl">
                    <a:srgbClr val="000000">
                      <a:alpha val="43137"/>
                    </a:srgbClr>
                  </a:outerShdw>
                </a:effectLst>
              </a:rPr>
              <a:t>w</a:t>
            </a:r>
            <a:r>
              <a:rPr lang="en-US" sz="2000" spc="-1" dirty="0">
                <a:solidFill>
                  <a:srgbClr val="000000"/>
                </a:solidFill>
              </a:rPr>
              <a:t>: permission to modify a file or directory.</a:t>
            </a:r>
          </a:p>
          <a:p>
            <a:pPr lvl="1" fontAlgn="auto">
              <a:spcBef>
                <a:spcPts val="1001"/>
              </a:spcBef>
              <a:spcAft>
                <a:spcPts val="0"/>
              </a:spcAft>
              <a:buClr>
                <a:srgbClr val="000000"/>
              </a:buClr>
              <a:buFont typeface="Arial"/>
              <a:buChar char="•"/>
              <a:defRPr/>
            </a:pPr>
            <a:r>
              <a:rPr lang="en-US" sz="2000" b="1" spc="-1" dirty="0">
                <a:solidFill>
                  <a:srgbClr val="000000"/>
                </a:solidFill>
                <a:effectLst>
                  <a:outerShdw blurRad="38100" dist="38100" dir="2700000" algn="tl">
                    <a:srgbClr val="000000">
                      <a:alpha val="43137"/>
                    </a:srgbClr>
                  </a:outerShdw>
                </a:effectLst>
              </a:rPr>
              <a:t>x</a:t>
            </a:r>
            <a:r>
              <a:rPr lang="en-US" sz="2000" spc="-1" dirty="0">
                <a:solidFill>
                  <a:srgbClr val="000000"/>
                </a:solidFill>
              </a:rPr>
              <a:t>: permission to execute a file, indicates that the file is executable and contains codes that can be run. </a:t>
            </a: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400" spc="-1" dirty="0">
                <a:solidFill>
                  <a:srgbClr val="000000"/>
                </a:solidFill>
                <a:latin typeface="Arial"/>
              </a:rPr>
              <a:t>After running the command “</a:t>
            </a:r>
            <a:r>
              <a:rPr lang="en-US" sz="2400" spc="-1" dirty="0">
                <a:solidFill>
                  <a:srgbClr val="000000"/>
                </a:solidFill>
                <a:highlight>
                  <a:srgbClr val="00FFFF"/>
                </a:highlight>
                <a:latin typeface="Arial"/>
              </a:rPr>
              <a:t>ls -l </a:t>
            </a:r>
            <a:r>
              <a:rPr lang="en-US" sz="2400" spc="-1" dirty="0">
                <a:solidFill>
                  <a:srgbClr val="000000"/>
                </a:solidFill>
                <a:latin typeface="Arial"/>
              </a:rPr>
              <a:t>”, we will see every file or directory has three set of permissions:</a:t>
            </a:r>
          </a:p>
          <a:p>
            <a:pPr lvl="1" fontAlgn="auto">
              <a:spcBef>
                <a:spcPts val="1001"/>
              </a:spcBef>
              <a:spcAft>
                <a:spcPts val="0"/>
              </a:spcAft>
              <a:buClr>
                <a:srgbClr val="000000"/>
              </a:buClr>
              <a:buFont typeface="Arial"/>
              <a:buChar char="•"/>
              <a:defRPr/>
            </a:pPr>
            <a:r>
              <a:rPr lang="en-US" sz="2000" spc="-1" dirty="0">
                <a:solidFill>
                  <a:srgbClr val="000000"/>
                </a:solidFill>
                <a:latin typeface="Arial"/>
              </a:rPr>
              <a:t>Character 1 indicates whether the entry is a file or directory (‘-’ for files file and ‘d’ for directories).</a:t>
            </a:r>
          </a:p>
          <a:p>
            <a:pPr lvl="1" fontAlgn="auto">
              <a:spcBef>
                <a:spcPts val="1001"/>
              </a:spcBef>
              <a:spcAft>
                <a:spcPts val="0"/>
              </a:spcAft>
              <a:buClr>
                <a:srgbClr val="000000"/>
              </a:buClr>
              <a:buFont typeface="Arial"/>
              <a:buChar char="•"/>
              <a:defRPr/>
            </a:pPr>
            <a:r>
              <a:rPr lang="en-US" sz="2000" spc="-1" dirty="0">
                <a:solidFill>
                  <a:srgbClr val="000000"/>
                </a:solidFill>
                <a:latin typeface="Arial"/>
              </a:rPr>
              <a:t>Characters 2,3,4 refer to what the owner of a file can do.</a:t>
            </a:r>
          </a:p>
          <a:p>
            <a:pPr lvl="1" fontAlgn="auto">
              <a:spcBef>
                <a:spcPts val="1001"/>
              </a:spcBef>
              <a:spcAft>
                <a:spcPts val="0"/>
              </a:spcAft>
              <a:buClr>
                <a:srgbClr val="000000"/>
              </a:buClr>
              <a:buFont typeface="Arial"/>
              <a:buChar char="•"/>
              <a:defRPr/>
            </a:pPr>
            <a:r>
              <a:rPr lang="en-US" sz="2000" spc="-1" dirty="0">
                <a:solidFill>
                  <a:srgbClr val="000000"/>
                </a:solidFill>
                <a:latin typeface="Arial"/>
              </a:rPr>
              <a:t>Characters 5,6,7 refer to what a member of a Unix group can do.</a:t>
            </a:r>
          </a:p>
          <a:p>
            <a:pPr lvl="1" fontAlgn="auto">
              <a:spcBef>
                <a:spcPts val="1001"/>
              </a:spcBef>
              <a:spcAft>
                <a:spcPts val="0"/>
              </a:spcAft>
              <a:buClr>
                <a:srgbClr val="000000"/>
              </a:buClr>
              <a:buFont typeface="Arial"/>
              <a:buChar char="•"/>
              <a:defRPr/>
            </a:pPr>
            <a:r>
              <a:rPr lang="en-US" sz="2000" spc="-1" dirty="0">
                <a:solidFill>
                  <a:srgbClr val="000000"/>
                </a:solidFill>
                <a:latin typeface="Arial"/>
              </a:rPr>
              <a:t>Characters 8,9,10 refer to what a everyone else can do</a:t>
            </a:r>
            <a:r>
              <a:rPr lang="en-US" spc="-1" dirty="0">
                <a:solidFill>
                  <a:srgbClr val="000000"/>
                </a:solidFill>
                <a:latin typeface="Arial"/>
              </a:rPr>
              <a:t>.</a:t>
            </a:r>
            <a:endParaRPr lang="en-US" spc="-1" dirty="0">
              <a:solidFill>
                <a:srgbClr val="000000"/>
              </a:solidFill>
            </a:endParaRPr>
          </a:p>
          <a:p>
            <a:pPr lvl="1" fontAlgn="auto">
              <a:spcBef>
                <a:spcPts val="1001"/>
              </a:spcBef>
              <a:spcAft>
                <a:spcPts val="0"/>
              </a:spcAft>
              <a:buClr>
                <a:srgbClr val="000000"/>
              </a:buClr>
              <a:buFont typeface="Arial"/>
              <a:buChar char="•"/>
              <a:defRPr/>
            </a:pPr>
            <a:endParaRPr lang="en-US" spc="-1" dirty="0">
              <a:solidFill>
                <a:srgbClr val="000000"/>
              </a:solidFill>
            </a:endParaRPr>
          </a:p>
        </p:txBody>
      </p:sp>
    </p:spTree>
    <p:extLst>
      <p:ext uri="{BB962C8B-B14F-4D97-AF65-F5344CB8AC3E}">
        <p14:creationId xmlns:p14="http://schemas.microsoft.com/office/powerpoint/2010/main" val="356309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p:nvPr>
        </p:nvSpPr>
        <p:spPr>
          <a:xfrm>
            <a:off x="609480" y="3580"/>
            <a:ext cx="10972440" cy="59953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File permission</a:t>
            </a:r>
          </a:p>
        </p:txBody>
      </p:sp>
      <p:sp>
        <p:nvSpPr>
          <p:cNvPr id="202" name="PlaceHolder 2">
            <a:extLst>
              <a:ext uri="{FF2B5EF4-FFF2-40B4-BE49-F238E27FC236}">
                <a16:creationId xmlns:a16="http://schemas.microsoft.com/office/drawing/2014/main" id="{A671651C-0D1E-83D2-C382-EDCD1D65D602}"/>
              </a:ext>
            </a:extLst>
          </p:cNvPr>
          <p:cNvSpPr>
            <a:spLocks noGrp="1"/>
          </p:cNvSpPr>
          <p:nvPr>
            <p:ph/>
          </p:nvPr>
        </p:nvSpPr>
        <p:spPr/>
        <p:txBody>
          <a:bodyPr lIns="90000" tIns="45000" rIns="90000" bIns="45000">
            <a:noAutofit/>
          </a:bodyPr>
          <a:lstStyle/>
          <a:p>
            <a:pPr marL="0" indent="0" algn="ctr" fontAlgn="auto">
              <a:spcBef>
                <a:spcPts val="1001"/>
              </a:spcBef>
              <a:spcAft>
                <a:spcPts val="0"/>
              </a:spcAft>
              <a:buClr>
                <a:srgbClr val="000000"/>
              </a:buClr>
              <a:buNone/>
              <a:defRPr/>
            </a:pPr>
            <a:endParaRPr lang="en-US" spc="-1" dirty="0">
              <a:solidFill>
                <a:srgbClr val="000000"/>
              </a:solidFill>
            </a:endParaRPr>
          </a:p>
          <a:p>
            <a:pPr marL="0" indent="0" algn="ctr" fontAlgn="auto">
              <a:spcBef>
                <a:spcPts val="1001"/>
              </a:spcBef>
              <a:spcAft>
                <a:spcPts val="0"/>
              </a:spcAft>
              <a:buClr>
                <a:srgbClr val="000000"/>
              </a:buClr>
              <a:buNone/>
              <a:defRPr/>
            </a:pPr>
            <a:endParaRPr lang="en-US" spc="-1" dirty="0">
              <a:solidFill>
                <a:srgbClr val="000000"/>
              </a:solidFill>
            </a:endParaRPr>
          </a:p>
          <a:p>
            <a:pPr marL="0" indent="0" algn="ctr" fontAlgn="auto">
              <a:spcBef>
                <a:spcPts val="1001"/>
              </a:spcBef>
              <a:spcAft>
                <a:spcPts val="0"/>
              </a:spcAft>
              <a:buClr>
                <a:srgbClr val="000000"/>
              </a:buClr>
              <a:buNone/>
              <a:defRPr/>
            </a:pPr>
            <a:endParaRPr lang="en-US" spc="-1" dirty="0">
              <a:solidFill>
                <a:srgbClr val="000000"/>
              </a:solidFill>
            </a:endParaRPr>
          </a:p>
        </p:txBody>
      </p:sp>
      <p:graphicFrame>
        <p:nvGraphicFramePr>
          <p:cNvPr id="2" name="Table 2">
            <a:extLst>
              <a:ext uri="{FF2B5EF4-FFF2-40B4-BE49-F238E27FC236}">
                <a16:creationId xmlns:a16="http://schemas.microsoft.com/office/drawing/2014/main" id="{E067E609-AA5C-92D1-79AE-5F9392B4CE7C}"/>
              </a:ext>
            </a:extLst>
          </p:cNvPr>
          <p:cNvGraphicFramePr>
            <a:graphicFrameLocks noGrp="1"/>
          </p:cNvGraphicFramePr>
          <p:nvPr>
            <p:extLst>
              <p:ext uri="{D42A27DB-BD31-4B8C-83A1-F6EECF244321}">
                <p14:modId xmlns:p14="http://schemas.microsoft.com/office/powerpoint/2010/main" val="1544523184"/>
              </p:ext>
            </p:extLst>
          </p:nvPr>
        </p:nvGraphicFramePr>
        <p:xfrm>
          <a:off x="1785673" y="1629834"/>
          <a:ext cx="8128000" cy="1158240"/>
        </p:xfrm>
        <a:graphic>
          <a:graphicData uri="http://schemas.openxmlformats.org/drawingml/2006/table">
            <a:tbl>
              <a:tblPr firstRow="1" bandRow="1">
                <a:tableStyleId>{073A0DAA-6AF3-43AB-8588-CEC1D06C72B9}</a:tableStyleId>
              </a:tblPr>
              <a:tblGrid>
                <a:gridCol w="812800">
                  <a:extLst>
                    <a:ext uri="{9D8B030D-6E8A-4147-A177-3AD203B41FA5}">
                      <a16:colId xmlns:a16="http://schemas.microsoft.com/office/drawing/2014/main" val="4152882571"/>
                    </a:ext>
                  </a:extLst>
                </a:gridCol>
                <a:gridCol w="812800">
                  <a:extLst>
                    <a:ext uri="{9D8B030D-6E8A-4147-A177-3AD203B41FA5}">
                      <a16:colId xmlns:a16="http://schemas.microsoft.com/office/drawing/2014/main" val="2068586690"/>
                    </a:ext>
                  </a:extLst>
                </a:gridCol>
                <a:gridCol w="812800">
                  <a:extLst>
                    <a:ext uri="{9D8B030D-6E8A-4147-A177-3AD203B41FA5}">
                      <a16:colId xmlns:a16="http://schemas.microsoft.com/office/drawing/2014/main" val="885627684"/>
                    </a:ext>
                  </a:extLst>
                </a:gridCol>
                <a:gridCol w="812800">
                  <a:extLst>
                    <a:ext uri="{9D8B030D-6E8A-4147-A177-3AD203B41FA5}">
                      <a16:colId xmlns:a16="http://schemas.microsoft.com/office/drawing/2014/main" val="3686623053"/>
                    </a:ext>
                  </a:extLst>
                </a:gridCol>
                <a:gridCol w="812800">
                  <a:extLst>
                    <a:ext uri="{9D8B030D-6E8A-4147-A177-3AD203B41FA5}">
                      <a16:colId xmlns:a16="http://schemas.microsoft.com/office/drawing/2014/main" val="2104256708"/>
                    </a:ext>
                  </a:extLst>
                </a:gridCol>
                <a:gridCol w="812800">
                  <a:extLst>
                    <a:ext uri="{9D8B030D-6E8A-4147-A177-3AD203B41FA5}">
                      <a16:colId xmlns:a16="http://schemas.microsoft.com/office/drawing/2014/main" val="860698161"/>
                    </a:ext>
                  </a:extLst>
                </a:gridCol>
                <a:gridCol w="812800">
                  <a:extLst>
                    <a:ext uri="{9D8B030D-6E8A-4147-A177-3AD203B41FA5}">
                      <a16:colId xmlns:a16="http://schemas.microsoft.com/office/drawing/2014/main" val="132374705"/>
                    </a:ext>
                  </a:extLst>
                </a:gridCol>
                <a:gridCol w="812800">
                  <a:extLst>
                    <a:ext uri="{9D8B030D-6E8A-4147-A177-3AD203B41FA5}">
                      <a16:colId xmlns:a16="http://schemas.microsoft.com/office/drawing/2014/main" val="205296280"/>
                    </a:ext>
                  </a:extLst>
                </a:gridCol>
                <a:gridCol w="812800">
                  <a:extLst>
                    <a:ext uri="{9D8B030D-6E8A-4147-A177-3AD203B41FA5}">
                      <a16:colId xmlns:a16="http://schemas.microsoft.com/office/drawing/2014/main" val="548358316"/>
                    </a:ext>
                  </a:extLst>
                </a:gridCol>
                <a:gridCol w="812800">
                  <a:extLst>
                    <a:ext uri="{9D8B030D-6E8A-4147-A177-3AD203B41FA5}">
                      <a16:colId xmlns:a16="http://schemas.microsoft.com/office/drawing/2014/main" val="2684919224"/>
                    </a:ext>
                  </a:extLst>
                </a:gridCol>
              </a:tblGrid>
              <a:tr h="370840">
                <a:tc>
                  <a:txBody>
                    <a:bodyPr/>
                    <a:lstStyle/>
                    <a:p>
                      <a:endParaRPr lang="en-US" sz="3200" dirty="0"/>
                    </a:p>
                  </a:txBody>
                  <a:tcPr/>
                </a:tc>
                <a:tc>
                  <a:txBody>
                    <a:bodyPr/>
                    <a:lstStyle/>
                    <a:p>
                      <a:r>
                        <a:rPr lang="en-US" sz="2000" dirty="0"/>
                        <a:t>    r</a:t>
                      </a:r>
                    </a:p>
                  </a:txBody>
                  <a:tcPr/>
                </a:tc>
                <a:tc>
                  <a:txBody>
                    <a:bodyPr/>
                    <a:lstStyle/>
                    <a:p>
                      <a:r>
                        <a:rPr lang="en-US" sz="2000" dirty="0"/>
                        <a:t>   w</a:t>
                      </a:r>
                    </a:p>
                  </a:txBody>
                  <a:tcPr/>
                </a:tc>
                <a:tc>
                  <a:txBody>
                    <a:bodyPr/>
                    <a:lstStyle/>
                    <a:p>
                      <a:r>
                        <a:rPr lang="en-US" sz="2000" dirty="0"/>
                        <a:t>   x</a:t>
                      </a:r>
                    </a:p>
                  </a:txBody>
                  <a:tcPr/>
                </a:tc>
                <a:tc>
                  <a:txBody>
                    <a:bodyPr/>
                    <a:lstStyle/>
                    <a:p>
                      <a:r>
                        <a:rPr lang="en-US" sz="2000" dirty="0"/>
                        <a:t>    r</a:t>
                      </a:r>
                    </a:p>
                  </a:txBody>
                  <a:tcPr/>
                </a:tc>
                <a:tc>
                  <a:txBody>
                    <a:bodyPr/>
                    <a:lstStyle/>
                    <a:p>
                      <a:r>
                        <a:rPr lang="en-US" sz="2000" dirty="0"/>
                        <a:t>   w</a:t>
                      </a:r>
                    </a:p>
                  </a:txBody>
                  <a:tcPr/>
                </a:tc>
                <a:tc>
                  <a:txBody>
                    <a:bodyPr/>
                    <a:lstStyle/>
                    <a:p>
                      <a:r>
                        <a:rPr lang="en-US" sz="2000" dirty="0"/>
                        <a:t>   x</a:t>
                      </a:r>
                    </a:p>
                  </a:txBody>
                  <a:tcPr/>
                </a:tc>
                <a:tc>
                  <a:txBody>
                    <a:bodyPr/>
                    <a:lstStyle/>
                    <a:p>
                      <a:r>
                        <a:rPr lang="en-US" sz="2000" dirty="0"/>
                        <a:t>    r</a:t>
                      </a:r>
                    </a:p>
                  </a:txBody>
                  <a:tcPr/>
                </a:tc>
                <a:tc>
                  <a:txBody>
                    <a:bodyPr/>
                    <a:lstStyle/>
                    <a:p>
                      <a:r>
                        <a:rPr lang="en-US" sz="2000" dirty="0"/>
                        <a:t>   w</a:t>
                      </a:r>
                    </a:p>
                  </a:txBody>
                  <a:tcPr/>
                </a:tc>
                <a:tc>
                  <a:txBody>
                    <a:bodyPr/>
                    <a:lstStyle/>
                    <a:p>
                      <a:r>
                        <a:rPr lang="en-US" sz="2000" dirty="0"/>
                        <a:t>   x</a:t>
                      </a:r>
                    </a:p>
                  </a:txBody>
                  <a:tcPr/>
                </a:tc>
                <a:extLst>
                  <a:ext uri="{0D108BD9-81ED-4DB2-BD59-A6C34878D82A}">
                    <a16:rowId xmlns:a16="http://schemas.microsoft.com/office/drawing/2014/main" val="2462524886"/>
                  </a:ext>
                </a:extLst>
              </a:tr>
              <a:tr h="370840">
                <a:tc>
                  <a:txBody>
                    <a:bodyPr/>
                    <a:lstStyle/>
                    <a:p>
                      <a:endParaRPr lang="en-US" sz="3200" dirty="0"/>
                    </a:p>
                  </a:txBody>
                  <a:tcPr/>
                </a:tc>
                <a:tc>
                  <a:txBody>
                    <a:bodyPr/>
                    <a:lstStyle/>
                    <a:p>
                      <a:pPr algn="ctr"/>
                      <a:r>
                        <a:rPr lang="en-US" sz="2000" dirty="0"/>
                        <a:t>1</a:t>
                      </a:r>
                    </a:p>
                  </a:txBody>
                  <a:tcPr/>
                </a:tc>
                <a:tc>
                  <a:txBody>
                    <a:bodyPr/>
                    <a:lstStyle/>
                    <a:p>
                      <a:pPr algn="ctr"/>
                      <a:r>
                        <a:rPr lang="en-US" sz="2000" dirty="0"/>
                        <a:t>2</a:t>
                      </a:r>
                    </a:p>
                  </a:txBody>
                  <a:tcPr/>
                </a:tc>
                <a:tc>
                  <a:txBody>
                    <a:bodyPr/>
                    <a:lstStyle/>
                    <a:p>
                      <a:pPr algn="ctr"/>
                      <a:r>
                        <a:rPr lang="en-US" sz="2000" dirty="0"/>
                        <a:t>3</a:t>
                      </a:r>
                    </a:p>
                  </a:txBody>
                  <a:tcPr/>
                </a:tc>
                <a:tc>
                  <a:txBody>
                    <a:bodyPr/>
                    <a:lstStyle/>
                    <a:p>
                      <a:pPr algn="ctr"/>
                      <a:r>
                        <a:rPr lang="en-US" sz="2000" dirty="0"/>
                        <a:t>4</a:t>
                      </a:r>
                    </a:p>
                  </a:txBody>
                  <a:tcPr/>
                </a:tc>
                <a:tc>
                  <a:txBody>
                    <a:bodyPr/>
                    <a:lstStyle/>
                    <a:p>
                      <a:pPr algn="ctr"/>
                      <a:r>
                        <a:rPr lang="en-US" sz="2000" dirty="0"/>
                        <a:t>5</a:t>
                      </a:r>
                    </a:p>
                  </a:txBody>
                  <a:tcPr/>
                </a:tc>
                <a:tc>
                  <a:txBody>
                    <a:bodyPr/>
                    <a:lstStyle/>
                    <a:p>
                      <a:pPr algn="ctr"/>
                      <a:r>
                        <a:rPr lang="en-US" sz="2000" dirty="0"/>
                        <a:t>6</a:t>
                      </a:r>
                    </a:p>
                  </a:txBody>
                  <a:tcPr/>
                </a:tc>
                <a:tc>
                  <a:txBody>
                    <a:bodyPr/>
                    <a:lstStyle/>
                    <a:p>
                      <a:pPr algn="ctr"/>
                      <a:r>
                        <a:rPr lang="en-US" sz="2000" dirty="0"/>
                        <a:t>7</a:t>
                      </a:r>
                    </a:p>
                  </a:txBody>
                  <a:tcPr/>
                </a:tc>
                <a:tc>
                  <a:txBody>
                    <a:bodyPr/>
                    <a:lstStyle/>
                    <a:p>
                      <a:pPr algn="ctr"/>
                      <a:r>
                        <a:rPr lang="en-US" sz="2000" dirty="0"/>
                        <a:t>8</a:t>
                      </a:r>
                    </a:p>
                  </a:txBody>
                  <a:tcPr/>
                </a:tc>
                <a:tc>
                  <a:txBody>
                    <a:bodyPr/>
                    <a:lstStyle/>
                    <a:p>
                      <a:pPr algn="ctr"/>
                      <a:r>
                        <a:rPr lang="en-US" sz="2000" dirty="0"/>
                        <a:t>9</a:t>
                      </a:r>
                    </a:p>
                  </a:txBody>
                  <a:tcPr/>
                </a:tc>
                <a:extLst>
                  <a:ext uri="{0D108BD9-81ED-4DB2-BD59-A6C34878D82A}">
                    <a16:rowId xmlns:a16="http://schemas.microsoft.com/office/drawing/2014/main" val="3444130171"/>
                  </a:ext>
                </a:extLst>
              </a:tr>
            </a:tbl>
          </a:graphicData>
        </a:graphic>
      </p:graphicFrame>
      <p:cxnSp>
        <p:nvCxnSpPr>
          <p:cNvPr id="4" name="Straight Connector 3">
            <a:extLst>
              <a:ext uri="{FF2B5EF4-FFF2-40B4-BE49-F238E27FC236}">
                <a16:creationId xmlns:a16="http://schemas.microsoft.com/office/drawing/2014/main" id="{3150B427-BB36-84FA-A281-ECE9E5DD04FA}"/>
              </a:ext>
            </a:extLst>
          </p:cNvPr>
          <p:cNvCxnSpPr>
            <a:cxnSpLocks/>
          </p:cNvCxnSpPr>
          <p:nvPr/>
        </p:nvCxnSpPr>
        <p:spPr>
          <a:xfrm>
            <a:off x="1964267" y="1920240"/>
            <a:ext cx="274320"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6" name="Left Brace 5">
            <a:extLst>
              <a:ext uri="{FF2B5EF4-FFF2-40B4-BE49-F238E27FC236}">
                <a16:creationId xmlns:a16="http://schemas.microsoft.com/office/drawing/2014/main" id="{DDDA6025-C934-EFC9-96B6-F1B04C6E4197}"/>
              </a:ext>
            </a:extLst>
          </p:cNvPr>
          <p:cNvSpPr/>
          <p:nvPr/>
        </p:nvSpPr>
        <p:spPr>
          <a:xfrm rot="16200000">
            <a:off x="3480620" y="2047739"/>
            <a:ext cx="548640" cy="237744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FEBF3589-728A-51E1-11F7-0D76AFA7826E}"/>
              </a:ext>
            </a:extLst>
          </p:cNvPr>
          <p:cNvSpPr/>
          <p:nvPr/>
        </p:nvSpPr>
        <p:spPr>
          <a:xfrm rot="16200000">
            <a:off x="5941713" y="2047739"/>
            <a:ext cx="548640" cy="237744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E4CFDAAE-A8A7-99D2-1364-75EF98323D63}"/>
              </a:ext>
            </a:extLst>
          </p:cNvPr>
          <p:cNvSpPr/>
          <p:nvPr/>
        </p:nvSpPr>
        <p:spPr>
          <a:xfrm rot="16200000">
            <a:off x="8402806" y="2047738"/>
            <a:ext cx="548640" cy="237744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a:extLst>
              <a:ext uri="{FF2B5EF4-FFF2-40B4-BE49-F238E27FC236}">
                <a16:creationId xmlns:a16="http://schemas.microsoft.com/office/drawing/2014/main" id="{E956C7AD-D865-C40E-75AF-298095E883AE}"/>
              </a:ext>
            </a:extLst>
          </p:cNvPr>
          <p:cNvSpPr/>
          <p:nvPr/>
        </p:nvSpPr>
        <p:spPr>
          <a:xfrm>
            <a:off x="2566220" y="3684842"/>
            <a:ext cx="2377440" cy="614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Owner permission</a:t>
            </a:r>
          </a:p>
        </p:txBody>
      </p:sp>
      <p:sp>
        <p:nvSpPr>
          <p:cNvPr id="11" name="Rectangle 10">
            <a:extLst>
              <a:ext uri="{FF2B5EF4-FFF2-40B4-BE49-F238E27FC236}">
                <a16:creationId xmlns:a16="http://schemas.microsoft.com/office/drawing/2014/main" id="{CFAA992E-5D62-468E-6EA1-6CD3A899D630}"/>
              </a:ext>
            </a:extLst>
          </p:cNvPr>
          <p:cNvSpPr/>
          <p:nvPr/>
        </p:nvSpPr>
        <p:spPr>
          <a:xfrm>
            <a:off x="7488406" y="3684841"/>
            <a:ext cx="2377440" cy="614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Permission for others</a:t>
            </a:r>
          </a:p>
        </p:txBody>
      </p:sp>
      <p:sp>
        <p:nvSpPr>
          <p:cNvPr id="12" name="Rectangle 11">
            <a:extLst>
              <a:ext uri="{FF2B5EF4-FFF2-40B4-BE49-F238E27FC236}">
                <a16:creationId xmlns:a16="http://schemas.microsoft.com/office/drawing/2014/main" id="{28023D85-C113-8BF8-B80D-F74A88739F4F}"/>
              </a:ext>
            </a:extLst>
          </p:cNvPr>
          <p:cNvSpPr/>
          <p:nvPr/>
        </p:nvSpPr>
        <p:spPr>
          <a:xfrm>
            <a:off x="5027313" y="3684841"/>
            <a:ext cx="2377440" cy="6147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Group permission</a:t>
            </a:r>
          </a:p>
        </p:txBody>
      </p:sp>
      <p:sp>
        <p:nvSpPr>
          <p:cNvPr id="13" name="Rectangle 12">
            <a:extLst>
              <a:ext uri="{FF2B5EF4-FFF2-40B4-BE49-F238E27FC236}">
                <a16:creationId xmlns:a16="http://schemas.microsoft.com/office/drawing/2014/main" id="{BEF378F0-9502-8CFC-3367-5699533C3ADE}"/>
              </a:ext>
            </a:extLst>
          </p:cNvPr>
          <p:cNvSpPr/>
          <p:nvPr/>
        </p:nvSpPr>
        <p:spPr>
          <a:xfrm>
            <a:off x="1254926" y="4473686"/>
            <a:ext cx="9922213" cy="2228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Example: -</a:t>
            </a:r>
            <a:r>
              <a:rPr lang="en-US" dirty="0" err="1"/>
              <a:t>rwxr-xr</a:t>
            </a:r>
            <a:r>
              <a:rPr lang="en-US" dirty="0"/>
              <a:t>-- </a:t>
            </a:r>
            <a:r>
              <a:rPr lang="en-US" dirty="0">
                <a:sym typeface="Wingdings" panose="05000000000000000000" pitchFamily="2" charset="2"/>
              </a:rPr>
              <a:t> </a:t>
            </a:r>
          </a:p>
          <a:p>
            <a:pPr marL="285750" indent="-285750">
              <a:buFont typeface="Arial" panose="020B0604020202020204" pitchFamily="34" charset="0"/>
              <a:buChar char="•"/>
            </a:pPr>
            <a:r>
              <a:rPr lang="en-US" dirty="0">
                <a:sym typeface="Wingdings" panose="05000000000000000000" pitchFamily="2" charset="2"/>
              </a:rPr>
              <a:t>The entry is a file (not a directory).</a:t>
            </a:r>
          </a:p>
          <a:p>
            <a:pPr marL="285750" indent="-285750">
              <a:buFont typeface="Arial" panose="020B0604020202020204" pitchFamily="34" charset="0"/>
              <a:buChar char="•"/>
            </a:pPr>
            <a:r>
              <a:rPr lang="en-US" dirty="0">
                <a:sym typeface="Wingdings" panose="05000000000000000000" pitchFamily="2" charset="2"/>
              </a:rPr>
              <a:t>The owner has reading, modifying, and executing permission.</a:t>
            </a:r>
          </a:p>
          <a:p>
            <a:pPr marL="285750" indent="-285750">
              <a:buFont typeface="Arial" panose="020B0604020202020204" pitchFamily="34" charset="0"/>
              <a:buChar char="•"/>
            </a:pPr>
            <a:r>
              <a:rPr lang="en-US" dirty="0">
                <a:sym typeface="Wingdings" panose="05000000000000000000" pitchFamily="2" charset="2"/>
              </a:rPr>
              <a:t>Member of the group can read and execute the file.</a:t>
            </a:r>
          </a:p>
          <a:p>
            <a:pPr marL="285750" indent="-285750">
              <a:buFont typeface="Arial" panose="020B0604020202020204" pitchFamily="34" charset="0"/>
              <a:buChar char="•"/>
            </a:pPr>
            <a:r>
              <a:rPr lang="en-US" dirty="0">
                <a:sym typeface="Wingdings" panose="05000000000000000000" pitchFamily="2" charset="2"/>
              </a:rPr>
              <a:t>Others can only read the file.</a:t>
            </a:r>
            <a:endParaRPr lang="en-US" dirty="0"/>
          </a:p>
        </p:txBody>
      </p:sp>
      <p:sp>
        <p:nvSpPr>
          <p:cNvPr id="14" name="Rectangle 13">
            <a:extLst>
              <a:ext uri="{FF2B5EF4-FFF2-40B4-BE49-F238E27FC236}">
                <a16:creationId xmlns:a16="http://schemas.microsoft.com/office/drawing/2014/main" id="{A4AE9BA4-33D9-DABF-A7D1-3DEDC9EA80AE}"/>
              </a:ext>
            </a:extLst>
          </p:cNvPr>
          <p:cNvSpPr/>
          <p:nvPr/>
        </p:nvSpPr>
        <p:spPr>
          <a:xfrm>
            <a:off x="1785673" y="733067"/>
            <a:ext cx="8128000" cy="722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first character identifies the type of the entry that is being listed. The dash symbol refers to file. The letter d means the entry is a directory.</a:t>
            </a:r>
          </a:p>
        </p:txBody>
      </p:sp>
    </p:spTree>
    <p:extLst>
      <p:ext uri="{BB962C8B-B14F-4D97-AF65-F5344CB8AC3E}">
        <p14:creationId xmlns:p14="http://schemas.microsoft.com/office/powerpoint/2010/main" val="285844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73295"/>
            <a:ext cx="10514013" cy="724373"/>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File permission</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199" y="698060"/>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Admin can use </a:t>
            </a:r>
            <a:r>
              <a:rPr lang="en-US" sz="2000" b="1" spc="-1" dirty="0" err="1">
                <a:solidFill>
                  <a:srgbClr val="000000"/>
                </a:solidFill>
                <a:effectLst>
                  <a:outerShdw blurRad="38100" dist="38100" dir="2700000" algn="tl">
                    <a:srgbClr val="000000">
                      <a:alpha val="43137"/>
                    </a:srgbClr>
                  </a:outerShdw>
                </a:effectLst>
              </a:rPr>
              <a:t>chmod</a:t>
            </a:r>
            <a:r>
              <a:rPr lang="en-US" sz="2000" spc="-1" dirty="0">
                <a:solidFill>
                  <a:srgbClr val="000000"/>
                </a:solidFill>
              </a:rPr>
              <a:t> command to alter the permission.</a:t>
            </a:r>
          </a:p>
          <a:p>
            <a:pPr fontAlgn="auto">
              <a:spcBef>
                <a:spcPts val="1001"/>
              </a:spcBef>
              <a:spcAft>
                <a:spcPts val="0"/>
              </a:spcAft>
              <a:buClr>
                <a:srgbClr val="000000"/>
              </a:buClr>
              <a:buFont typeface="Arial"/>
              <a:buChar char="•"/>
              <a:defRPr/>
            </a:pPr>
            <a:r>
              <a:rPr lang="en-US" sz="2000" spc="-1" dirty="0">
                <a:solidFill>
                  <a:srgbClr val="000000"/>
                </a:solidFill>
              </a:rPr>
              <a:t>The prototype of the </a:t>
            </a:r>
            <a:r>
              <a:rPr lang="en-US" sz="2000" spc="-1" dirty="0" err="1">
                <a:solidFill>
                  <a:srgbClr val="000000"/>
                </a:solidFill>
              </a:rPr>
              <a:t>chmod</a:t>
            </a:r>
            <a:r>
              <a:rPr lang="en-US" sz="2000" spc="-1" dirty="0">
                <a:solidFill>
                  <a:srgbClr val="000000"/>
                </a:solidFill>
              </a:rPr>
              <a:t> command: </a:t>
            </a:r>
            <a:r>
              <a:rPr lang="en-US" sz="2000" b="1" spc="-1" dirty="0" err="1">
                <a:solidFill>
                  <a:srgbClr val="000000"/>
                </a:solidFill>
                <a:effectLst>
                  <a:outerShdw blurRad="38100" dist="38100" dir="2700000" algn="tl">
                    <a:srgbClr val="000000">
                      <a:alpha val="43137"/>
                    </a:srgbClr>
                  </a:outerShdw>
                </a:effectLst>
                <a:highlight>
                  <a:srgbClr val="00FFFF"/>
                </a:highlight>
              </a:rPr>
              <a:t>chmod</a:t>
            </a:r>
            <a:r>
              <a:rPr lang="en-US" sz="2000" b="1" spc="-1" dirty="0">
                <a:solidFill>
                  <a:srgbClr val="000000"/>
                </a:solidFill>
                <a:effectLst>
                  <a:outerShdw blurRad="38100" dist="38100" dir="2700000" algn="tl">
                    <a:srgbClr val="000000">
                      <a:alpha val="43137"/>
                    </a:srgbClr>
                  </a:outerShdw>
                </a:effectLst>
                <a:highlight>
                  <a:srgbClr val="00FFFF"/>
                </a:highlight>
              </a:rPr>
              <a:t> (</a:t>
            </a:r>
            <a:r>
              <a:rPr lang="en-US" sz="2000" b="1" spc="-1" dirty="0" err="1">
                <a:solidFill>
                  <a:srgbClr val="000000"/>
                </a:solidFill>
                <a:effectLst>
                  <a:outerShdw blurRad="38100" dist="38100" dir="2700000" algn="tl">
                    <a:srgbClr val="000000">
                      <a:alpha val="43137"/>
                    </a:srgbClr>
                  </a:outerShdw>
                </a:effectLst>
                <a:highlight>
                  <a:srgbClr val="00FFFF"/>
                </a:highlight>
              </a:rPr>
              <a:t>ugoa</a:t>
            </a:r>
            <a:r>
              <a:rPr lang="en-US" sz="2000" b="1" spc="-1" dirty="0">
                <a:solidFill>
                  <a:srgbClr val="000000"/>
                </a:solidFill>
                <a:effectLst>
                  <a:outerShdw blurRad="38100" dist="38100" dir="2700000" algn="tl">
                    <a:srgbClr val="000000">
                      <a:alpha val="43137"/>
                    </a:srgbClr>
                  </a:outerShdw>
                </a:effectLst>
                <a:highlight>
                  <a:srgbClr val="00FFFF"/>
                </a:highlight>
              </a:rPr>
              <a:t>) +/- </a:t>
            </a:r>
            <a:r>
              <a:rPr lang="en-US" sz="2000" b="1" spc="-1" dirty="0" err="1">
                <a:solidFill>
                  <a:srgbClr val="000000"/>
                </a:solidFill>
                <a:effectLst>
                  <a:outerShdw blurRad="38100" dist="38100" dir="2700000" algn="tl">
                    <a:srgbClr val="000000">
                      <a:alpha val="43137"/>
                    </a:srgbClr>
                  </a:outerShdw>
                </a:effectLst>
                <a:highlight>
                  <a:srgbClr val="00FFFF"/>
                </a:highlight>
              </a:rPr>
              <a:t>fileName</a:t>
            </a:r>
            <a:endParaRPr lang="en-US" sz="2000" b="1" spc="-1" dirty="0">
              <a:solidFill>
                <a:srgbClr val="000000"/>
              </a:solidFill>
              <a:effectLst>
                <a:outerShdw blurRad="38100" dist="38100" dir="2700000" algn="tl">
                  <a:srgbClr val="000000">
                    <a:alpha val="43137"/>
                  </a:srgbClr>
                </a:outerShdw>
              </a:effectLst>
              <a:highlight>
                <a:srgbClr val="00FFFF"/>
              </a:highlight>
            </a:endParaRPr>
          </a:p>
          <a:p>
            <a:pPr fontAlgn="auto">
              <a:spcBef>
                <a:spcPts val="1001"/>
              </a:spcBef>
              <a:spcAft>
                <a:spcPts val="0"/>
              </a:spcAft>
              <a:buClr>
                <a:srgbClr val="000000"/>
              </a:buClr>
              <a:buFont typeface="Arial"/>
              <a:buChar char="•"/>
              <a:defRPr/>
            </a:pPr>
            <a:r>
              <a:rPr lang="en-US" sz="2000" spc="-1" dirty="0">
                <a:solidFill>
                  <a:srgbClr val="000000"/>
                </a:solidFill>
              </a:rPr>
              <a:t>The letters “</a:t>
            </a:r>
            <a:r>
              <a:rPr lang="en-US" sz="2000" b="1" spc="-1" dirty="0" err="1">
                <a:solidFill>
                  <a:srgbClr val="000000"/>
                </a:solidFill>
              </a:rPr>
              <a:t>ugoa</a:t>
            </a:r>
            <a:r>
              <a:rPr lang="en-US" sz="2000" spc="-1" dirty="0">
                <a:solidFill>
                  <a:srgbClr val="000000"/>
                </a:solidFill>
              </a:rPr>
              <a:t>” controls which users' access to the file will be changed</a:t>
            </a:r>
            <a:r>
              <a:rPr lang="en-US" sz="2400" spc="-1" dirty="0">
                <a:solidFill>
                  <a:srgbClr val="000000"/>
                </a:solidFill>
              </a:rPr>
              <a:t>: </a:t>
            </a:r>
          </a:p>
          <a:p>
            <a:pPr lvl="1" fontAlgn="auto">
              <a:spcBef>
                <a:spcPts val="1001"/>
              </a:spcBef>
              <a:spcAft>
                <a:spcPts val="0"/>
              </a:spcAft>
              <a:buClr>
                <a:srgbClr val="000000"/>
              </a:buClr>
              <a:buFont typeface="Arial"/>
              <a:buChar char="•"/>
              <a:defRPr/>
            </a:pPr>
            <a:r>
              <a:rPr lang="en-US" sz="1600" spc="-1" dirty="0">
                <a:solidFill>
                  <a:srgbClr val="000000"/>
                </a:solidFill>
              </a:rPr>
              <a:t>The owner (u), group members (g), other users not in the group (o), and all users (a).</a:t>
            </a:r>
          </a:p>
          <a:p>
            <a:pPr lvl="1" fontAlgn="auto">
              <a:spcBef>
                <a:spcPts val="1001"/>
              </a:spcBef>
              <a:spcAft>
                <a:spcPts val="0"/>
              </a:spcAft>
              <a:buClr>
                <a:srgbClr val="000000"/>
              </a:buClr>
              <a:buFont typeface="Arial"/>
              <a:buChar char="•"/>
              <a:defRPr/>
            </a:pPr>
            <a:r>
              <a:rPr lang="en-US" sz="1600" spc="-1" dirty="0">
                <a:solidFill>
                  <a:srgbClr val="000000"/>
                </a:solidFill>
              </a:rPr>
              <a:t>The plus sign (+) grants the permission wile the minus sign (-) remove the permission.   </a:t>
            </a:r>
          </a:p>
          <a:p>
            <a:pPr marL="457200" lvl="1" indent="0" fontAlgn="auto">
              <a:spcBef>
                <a:spcPts val="1001"/>
              </a:spcBef>
              <a:spcAft>
                <a:spcPts val="0"/>
              </a:spcAft>
              <a:buClr>
                <a:srgbClr val="000000"/>
              </a:buClr>
              <a:buNone/>
              <a:defRPr/>
            </a:pPr>
            <a:endParaRPr lang="en-US" spc="-1" dirty="0">
              <a:solidFill>
                <a:srgbClr val="000000"/>
              </a:solidFill>
            </a:endParaRPr>
          </a:p>
        </p:txBody>
      </p:sp>
      <p:sp>
        <p:nvSpPr>
          <p:cNvPr id="2" name="Rectangle 1">
            <a:extLst>
              <a:ext uri="{FF2B5EF4-FFF2-40B4-BE49-F238E27FC236}">
                <a16:creationId xmlns:a16="http://schemas.microsoft.com/office/drawing/2014/main" id="{B9DA8C91-C66E-5E4D-FA83-6C7875795ECA}"/>
              </a:ext>
            </a:extLst>
          </p:cNvPr>
          <p:cNvSpPr/>
          <p:nvPr/>
        </p:nvSpPr>
        <p:spPr>
          <a:xfrm>
            <a:off x="838198" y="3744811"/>
            <a:ext cx="9922213" cy="303989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t>Example:  There is a file named “test.txt” and the ls -l outputs the below: </a:t>
            </a:r>
          </a:p>
          <a:p>
            <a:pPr marL="800100" lvl="1" indent="-342900">
              <a:buFont typeface="Arial" panose="020B0604020202020204" pitchFamily="34" charset="0"/>
              <a:buChar char="•"/>
            </a:pPr>
            <a:r>
              <a:rPr lang="en-US" sz="2000" dirty="0">
                <a:solidFill>
                  <a:srgbClr val="00B0F0"/>
                </a:solidFill>
              </a:rPr>
              <a:t>ls -l test.txt  </a:t>
            </a:r>
            <a:r>
              <a:rPr lang="en-US" sz="2000" dirty="0">
                <a:solidFill>
                  <a:srgbClr val="00B0F0"/>
                </a:solidFill>
                <a:sym typeface="Wingdings" panose="05000000000000000000" pitchFamily="2" charset="2"/>
              </a:rPr>
              <a:t></a:t>
            </a:r>
            <a:r>
              <a:rPr lang="en-US" sz="2000" dirty="0">
                <a:solidFill>
                  <a:srgbClr val="00B0F0"/>
                </a:solidFill>
              </a:rPr>
              <a:t> -</a:t>
            </a:r>
            <a:r>
              <a:rPr lang="en-US" sz="2000" dirty="0" err="1">
                <a:solidFill>
                  <a:srgbClr val="00B0F0"/>
                </a:solidFill>
              </a:rPr>
              <a:t>rw</a:t>
            </a:r>
            <a:r>
              <a:rPr lang="en-US" sz="2000" dirty="0">
                <a:solidFill>
                  <a:srgbClr val="00B0F0"/>
                </a:solidFill>
              </a:rPr>
              <a:t>-r--r--</a:t>
            </a:r>
          </a:p>
          <a:p>
            <a:pPr marL="800100" lvl="1" indent="-342900">
              <a:buFont typeface="Arial" panose="020B0604020202020204" pitchFamily="34" charset="0"/>
              <a:buChar char="•"/>
            </a:pPr>
            <a:r>
              <a:rPr lang="en-US" sz="2000" dirty="0"/>
              <a:t>To give the execution permission to the owner:</a:t>
            </a:r>
          </a:p>
          <a:p>
            <a:pPr marL="1257300" lvl="2" indent="-342900">
              <a:buFont typeface="Arial" panose="020B0604020202020204" pitchFamily="34" charset="0"/>
              <a:buChar char="•"/>
            </a:pPr>
            <a:r>
              <a:rPr lang="en-US" sz="2000" dirty="0" err="1">
                <a:solidFill>
                  <a:srgbClr val="92D050"/>
                </a:solidFill>
              </a:rPr>
              <a:t>chmod</a:t>
            </a:r>
            <a:r>
              <a:rPr lang="en-US" sz="2000" dirty="0">
                <a:solidFill>
                  <a:srgbClr val="92D050"/>
                </a:solidFill>
              </a:rPr>
              <a:t> </a:t>
            </a:r>
            <a:r>
              <a:rPr lang="en-US" sz="2000" dirty="0" err="1">
                <a:solidFill>
                  <a:srgbClr val="92D050"/>
                </a:solidFill>
              </a:rPr>
              <a:t>u+x</a:t>
            </a:r>
            <a:r>
              <a:rPr lang="en-US" sz="2000" dirty="0">
                <a:solidFill>
                  <a:srgbClr val="92D050"/>
                </a:solidFill>
              </a:rPr>
              <a:t> test.txt </a:t>
            </a:r>
            <a:r>
              <a:rPr lang="en-US" sz="2000" dirty="0">
                <a:sym typeface="Wingdings" panose="05000000000000000000" pitchFamily="2" charset="2"/>
              </a:rPr>
              <a:t> </a:t>
            </a:r>
            <a:r>
              <a:rPr lang="en-US" sz="2000" dirty="0">
                <a:solidFill>
                  <a:srgbClr val="92D050"/>
                </a:solidFill>
                <a:sym typeface="Wingdings" panose="05000000000000000000" pitchFamily="2" charset="2"/>
              </a:rPr>
              <a:t>ls -l test.txt </a:t>
            </a:r>
            <a:r>
              <a:rPr lang="en-US" sz="2000" dirty="0">
                <a:sym typeface="Wingdings" panose="05000000000000000000" pitchFamily="2" charset="2"/>
              </a:rPr>
              <a:t> </a:t>
            </a:r>
            <a:r>
              <a:rPr lang="en-US" sz="2000" dirty="0">
                <a:solidFill>
                  <a:srgbClr val="92D050"/>
                </a:solidFill>
                <a:sym typeface="Wingdings" panose="05000000000000000000" pitchFamily="2" charset="2"/>
              </a:rPr>
              <a:t>-</a:t>
            </a:r>
            <a:r>
              <a:rPr lang="en-US" sz="2000" dirty="0" err="1">
                <a:solidFill>
                  <a:srgbClr val="92D050"/>
                </a:solidFill>
              </a:rPr>
              <a:t>rwxr</a:t>
            </a:r>
            <a:r>
              <a:rPr lang="en-US" sz="2000" dirty="0">
                <a:solidFill>
                  <a:srgbClr val="92D050"/>
                </a:solidFill>
              </a:rPr>
              <a:t>--r--</a:t>
            </a:r>
          </a:p>
          <a:p>
            <a:pPr marL="800100" lvl="1" indent="-342900">
              <a:buFont typeface="Arial" panose="020B0604020202020204" pitchFamily="34" charset="0"/>
              <a:buChar char="•"/>
            </a:pPr>
            <a:r>
              <a:rPr lang="en-US" sz="2000" dirty="0">
                <a:sym typeface="Wingdings" panose="05000000000000000000" pitchFamily="2" charset="2"/>
              </a:rPr>
              <a:t>Remove reading permission from other members:</a:t>
            </a:r>
          </a:p>
          <a:p>
            <a:pPr marL="1257300" lvl="2" indent="-342900">
              <a:buFont typeface="Arial" panose="020B0604020202020204" pitchFamily="34" charset="0"/>
              <a:buChar char="•"/>
            </a:pPr>
            <a:r>
              <a:rPr lang="en-US" sz="2000" dirty="0" err="1">
                <a:solidFill>
                  <a:srgbClr val="FFC000"/>
                </a:solidFill>
                <a:sym typeface="Wingdings" panose="05000000000000000000" pitchFamily="2" charset="2"/>
              </a:rPr>
              <a:t>chmod</a:t>
            </a:r>
            <a:r>
              <a:rPr lang="en-US" sz="2000" dirty="0">
                <a:solidFill>
                  <a:srgbClr val="FFC000"/>
                </a:solidFill>
                <a:sym typeface="Wingdings" panose="05000000000000000000" pitchFamily="2" charset="2"/>
              </a:rPr>
              <a:t> o-r test.txt  ls -l test.txt  -</a:t>
            </a:r>
            <a:r>
              <a:rPr lang="en-US" sz="2000" dirty="0" err="1">
                <a:solidFill>
                  <a:srgbClr val="FFC000"/>
                </a:solidFill>
              </a:rPr>
              <a:t>rwxr</a:t>
            </a:r>
            <a:r>
              <a:rPr lang="en-US" sz="2000" dirty="0">
                <a:solidFill>
                  <a:srgbClr val="FFC000"/>
                </a:solidFill>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lang="en-US" sz="2000" dirty="0">
                <a:solidFill>
                  <a:prstClr val="white"/>
                </a:solidFill>
                <a:latin typeface="Arial"/>
                <a:sym typeface="Wingdings" panose="05000000000000000000" pitchFamily="2" charset="2"/>
              </a:rPr>
              <a:t>Grant</a:t>
            </a:r>
            <a:r>
              <a:rPr kumimoji="0" lang="en-US" sz="2000" b="0" i="0" u="none" strike="noStrike" kern="1200" cap="none" spc="0" normalizeH="0" baseline="0" noProof="0" dirty="0">
                <a:ln>
                  <a:noFill/>
                </a:ln>
                <a:solidFill>
                  <a:prstClr val="white"/>
                </a:solidFill>
                <a:effectLst/>
                <a:uLnTx/>
                <a:uFillTx/>
                <a:latin typeface="Arial"/>
                <a:sym typeface="Wingdings" panose="05000000000000000000" pitchFamily="2" charset="2"/>
              </a:rPr>
              <a:t> modifying permission to all:</a:t>
            </a:r>
          </a:p>
          <a:p>
            <a:pPr marL="1257300" lvl="2" indent="-342900">
              <a:buFont typeface="Arial" panose="020B0604020202020204" pitchFamily="34" charset="0"/>
              <a:buChar char="•"/>
              <a:defRPr/>
            </a:pPr>
            <a:r>
              <a:rPr lang="en-US" sz="2000" dirty="0" err="1">
                <a:solidFill>
                  <a:srgbClr val="FFFF00"/>
                </a:solidFill>
                <a:latin typeface="Arial"/>
                <a:sym typeface="Wingdings" panose="05000000000000000000" pitchFamily="2" charset="2"/>
              </a:rPr>
              <a:t>chmod</a:t>
            </a:r>
            <a:r>
              <a:rPr lang="en-US" sz="2000" dirty="0">
                <a:solidFill>
                  <a:srgbClr val="FFFF00"/>
                </a:solidFill>
                <a:latin typeface="Arial"/>
                <a:sym typeface="Wingdings" panose="05000000000000000000" pitchFamily="2" charset="2"/>
              </a:rPr>
              <a:t> </a:t>
            </a:r>
            <a:r>
              <a:rPr lang="en-US" sz="2000" dirty="0" err="1">
                <a:solidFill>
                  <a:srgbClr val="FFFF00"/>
                </a:solidFill>
                <a:latin typeface="Arial"/>
                <a:sym typeface="Wingdings" panose="05000000000000000000" pitchFamily="2" charset="2"/>
              </a:rPr>
              <a:t>a+w</a:t>
            </a:r>
            <a:r>
              <a:rPr lang="en-US" sz="2000" dirty="0">
                <a:solidFill>
                  <a:srgbClr val="FFFF00"/>
                </a:solidFill>
                <a:latin typeface="Arial"/>
                <a:sym typeface="Wingdings" panose="05000000000000000000" pitchFamily="2" charset="2"/>
              </a:rPr>
              <a:t> test.txt  ls –l test.txt  </a:t>
            </a:r>
            <a:r>
              <a:rPr kumimoji="0" lang="en-US" sz="2000" b="0" i="0" u="none" strike="noStrike" kern="1200" cap="none" spc="0" normalizeH="0" baseline="0" noProof="0" dirty="0">
                <a:ln>
                  <a:noFill/>
                </a:ln>
                <a:solidFill>
                  <a:srgbClr val="FFFF00"/>
                </a:solidFill>
                <a:effectLst/>
                <a:uLnTx/>
                <a:uFillTx/>
                <a:latin typeface="Arial"/>
              </a:rPr>
              <a:t>-</a:t>
            </a:r>
            <a:r>
              <a:rPr kumimoji="0" lang="en-US" sz="2000" b="0" i="0" u="none" strike="noStrike" kern="1200" cap="none" spc="0" normalizeH="0" baseline="0" noProof="0" dirty="0" err="1">
                <a:ln>
                  <a:noFill/>
                </a:ln>
                <a:solidFill>
                  <a:srgbClr val="FFFF00"/>
                </a:solidFill>
                <a:effectLst/>
                <a:uLnTx/>
                <a:uFillTx/>
                <a:latin typeface="Arial"/>
              </a:rPr>
              <a:t>rwxr</a:t>
            </a:r>
            <a:r>
              <a:rPr lang="en-US" sz="2000" dirty="0">
                <a:solidFill>
                  <a:srgbClr val="FFFF00"/>
                </a:solidFill>
                <a:latin typeface="Arial"/>
              </a:rPr>
              <a:t>w</a:t>
            </a:r>
            <a:r>
              <a:rPr kumimoji="0" lang="en-US" sz="2000" b="0" i="0" u="none" strike="noStrike" kern="1200" cap="none" spc="0" normalizeH="0" baseline="0" noProof="0" dirty="0">
                <a:ln>
                  <a:noFill/>
                </a:ln>
                <a:solidFill>
                  <a:srgbClr val="FFFF00"/>
                </a:solidFill>
                <a:effectLst/>
                <a:uLnTx/>
                <a:uFillTx/>
                <a:latin typeface="Arial"/>
              </a:rPr>
              <a:t>--w-</a:t>
            </a:r>
            <a:endParaRPr kumimoji="0" lang="en-US" sz="2000" b="0" i="0" u="none" strike="noStrike" kern="1200" cap="none" spc="0" normalizeH="0" baseline="0" noProof="0" dirty="0">
              <a:ln>
                <a:noFill/>
              </a:ln>
              <a:solidFill>
                <a:srgbClr val="FFFF00"/>
              </a:solidFill>
              <a:effectLst/>
              <a:uLnTx/>
              <a:uFillTx/>
              <a:latin typeface="Arial"/>
              <a:sym typeface="Wingdings" panose="05000000000000000000" pitchFamily="2" charset="2"/>
            </a:endParaRPr>
          </a:p>
          <a:p>
            <a:pPr marL="1257300" lvl="2" indent="-342900">
              <a:buFont typeface="Arial" panose="020B0604020202020204" pitchFamily="34" charset="0"/>
              <a:buChar char="•"/>
            </a:pPr>
            <a:endParaRPr lang="en-US" sz="2000" dirty="0">
              <a:solidFill>
                <a:srgbClr val="FFC000"/>
              </a:solidFill>
            </a:endParaRPr>
          </a:p>
          <a:p>
            <a:pPr lvl="2"/>
            <a:endParaRPr lang="en-US" sz="2000" dirty="0">
              <a:solidFill>
                <a:srgbClr val="FFC000"/>
              </a:solidFill>
            </a:endParaRPr>
          </a:p>
        </p:txBody>
      </p:sp>
    </p:spTree>
    <p:extLst>
      <p:ext uri="{BB962C8B-B14F-4D97-AF65-F5344CB8AC3E}">
        <p14:creationId xmlns:p14="http://schemas.microsoft.com/office/powerpoint/2010/main" val="134212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Making files and directories</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461558"/>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400" b="1" spc="-1" dirty="0">
                <a:solidFill>
                  <a:srgbClr val="000000"/>
                </a:solidFill>
              </a:rPr>
              <a:t> </a:t>
            </a:r>
            <a:r>
              <a:rPr lang="en-US" sz="2000" spc="-1" dirty="0">
                <a:solidFill>
                  <a:srgbClr val="000000"/>
                </a:solidFill>
              </a:rPr>
              <a:t>There are several ways to create file, for instance:</a:t>
            </a:r>
          </a:p>
          <a:p>
            <a:pPr lvl="1" fontAlgn="auto">
              <a:spcBef>
                <a:spcPts val="1001"/>
              </a:spcBef>
              <a:spcAft>
                <a:spcPts val="0"/>
              </a:spcAft>
              <a:buClr>
                <a:srgbClr val="000000"/>
              </a:buClr>
              <a:buFont typeface="Arial"/>
              <a:buChar char="•"/>
              <a:defRPr/>
            </a:pPr>
            <a:r>
              <a:rPr lang="en-US" sz="1800" spc="-1" dirty="0">
                <a:solidFill>
                  <a:srgbClr val="000000"/>
                </a:solidFill>
              </a:rPr>
              <a:t>Using</a:t>
            </a:r>
            <a:r>
              <a:rPr lang="en-US" sz="1800" b="1" spc="-1" dirty="0">
                <a:solidFill>
                  <a:srgbClr val="000000"/>
                </a:solidFill>
              </a:rPr>
              <a:t> cat </a:t>
            </a:r>
            <a:r>
              <a:rPr lang="en-US" sz="1800" spc="-1" dirty="0">
                <a:solidFill>
                  <a:srgbClr val="000000"/>
                </a:solidFill>
              </a:rPr>
              <a:t>command</a:t>
            </a:r>
            <a:r>
              <a:rPr lang="en-US" sz="1800" b="1" spc="-1" dirty="0">
                <a:solidFill>
                  <a:srgbClr val="000000"/>
                </a:solidFill>
              </a:rPr>
              <a:t>:</a:t>
            </a:r>
          </a:p>
          <a:p>
            <a:pPr lvl="2" fontAlgn="auto">
              <a:spcBef>
                <a:spcPts val="1001"/>
              </a:spcBef>
              <a:spcAft>
                <a:spcPts val="0"/>
              </a:spcAft>
              <a:buClr>
                <a:srgbClr val="000000"/>
              </a:buClr>
              <a:buFont typeface="Arial"/>
              <a:buChar char="•"/>
              <a:defRPr/>
            </a:pPr>
            <a:r>
              <a:rPr lang="en-US" sz="1600" b="1" spc="-1" dirty="0">
                <a:solidFill>
                  <a:srgbClr val="000000"/>
                </a:solidFill>
              </a:rPr>
              <a:t>cat &gt; </a:t>
            </a:r>
            <a:r>
              <a:rPr lang="en-US" sz="1600" spc="-1" dirty="0">
                <a:solidFill>
                  <a:srgbClr val="000000"/>
                </a:solidFill>
              </a:rPr>
              <a:t>filename (if </a:t>
            </a:r>
            <a:r>
              <a:rPr lang="en-US" sz="1600" spc="-1" dirty="0" err="1">
                <a:solidFill>
                  <a:srgbClr val="000000"/>
                </a:solidFill>
              </a:rPr>
              <a:t>fileName</a:t>
            </a:r>
            <a:r>
              <a:rPr lang="en-US" sz="1600" spc="-1" dirty="0">
                <a:solidFill>
                  <a:srgbClr val="000000"/>
                </a:solidFill>
              </a:rPr>
              <a:t> exists, this command will overwrite the content of the filename, if you want to keep the content of the </a:t>
            </a:r>
            <a:r>
              <a:rPr lang="en-US" sz="1600" spc="-1" dirty="0" err="1">
                <a:solidFill>
                  <a:srgbClr val="000000"/>
                </a:solidFill>
              </a:rPr>
              <a:t>fileName</a:t>
            </a:r>
            <a:r>
              <a:rPr lang="en-US" sz="1600" spc="-1" dirty="0">
                <a:solidFill>
                  <a:srgbClr val="000000"/>
                </a:solidFill>
              </a:rPr>
              <a:t>, use </a:t>
            </a:r>
            <a:r>
              <a:rPr lang="en-US" sz="1600" b="1" spc="-1" dirty="0">
                <a:solidFill>
                  <a:srgbClr val="000000"/>
                </a:solidFill>
              </a:rPr>
              <a:t>cat &gt;&gt; </a:t>
            </a:r>
            <a:r>
              <a:rPr lang="en-US" sz="1600" spc="-1" dirty="0">
                <a:solidFill>
                  <a:srgbClr val="000000"/>
                </a:solidFill>
              </a:rPr>
              <a:t>filename, which add the new content at the end of the filename).</a:t>
            </a:r>
          </a:p>
          <a:p>
            <a:pPr lvl="2" fontAlgn="auto">
              <a:spcBef>
                <a:spcPts val="1001"/>
              </a:spcBef>
              <a:spcAft>
                <a:spcPts val="0"/>
              </a:spcAft>
              <a:buClr>
                <a:srgbClr val="000000"/>
              </a:buClr>
              <a:buFont typeface="Arial"/>
              <a:buChar char="•"/>
              <a:defRPr/>
            </a:pPr>
            <a:r>
              <a:rPr lang="en-US" sz="1600" spc="-1" dirty="0">
                <a:solidFill>
                  <a:srgbClr val="000000"/>
                </a:solidFill>
              </a:rPr>
              <a:t>Type the file content</a:t>
            </a:r>
          </a:p>
          <a:p>
            <a:pPr lvl="2" fontAlgn="auto">
              <a:spcBef>
                <a:spcPts val="1001"/>
              </a:spcBef>
              <a:spcAft>
                <a:spcPts val="0"/>
              </a:spcAft>
              <a:buClr>
                <a:srgbClr val="000000"/>
              </a:buClr>
              <a:buFont typeface="Arial"/>
              <a:buChar char="•"/>
              <a:defRPr/>
            </a:pPr>
            <a:r>
              <a:rPr lang="en-US" sz="1600" spc="-1" dirty="0">
                <a:solidFill>
                  <a:srgbClr val="000000"/>
                </a:solidFill>
              </a:rPr>
              <a:t>Press </a:t>
            </a:r>
            <a:r>
              <a:rPr lang="en-US" sz="1600" b="1" spc="-1" dirty="0">
                <a:solidFill>
                  <a:srgbClr val="000000"/>
                </a:solidFill>
              </a:rPr>
              <a:t>ctrl d</a:t>
            </a:r>
          </a:p>
          <a:p>
            <a:pPr lvl="2" fontAlgn="auto">
              <a:spcBef>
                <a:spcPts val="1001"/>
              </a:spcBef>
              <a:spcAft>
                <a:spcPts val="0"/>
              </a:spcAft>
              <a:buClr>
                <a:srgbClr val="000000"/>
              </a:buClr>
              <a:buFont typeface="Arial"/>
              <a:buChar char="•"/>
              <a:defRPr/>
            </a:pPr>
            <a:r>
              <a:rPr lang="en-US" sz="1600" spc="-1" dirty="0">
                <a:solidFill>
                  <a:srgbClr val="000000"/>
                </a:solidFill>
              </a:rPr>
              <a:t>Please not that the cat command is also used to read a file (see slide 28).</a:t>
            </a:r>
          </a:p>
          <a:p>
            <a:pPr lvl="1" fontAlgn="auto">
              <a:spcBef>
                <a:spcPts val="1001"/>
              </a:spcBef>
              <a:spcAft>
                <a:spcPts val="0"/>
              </a:spcAft>
              <a:buClr>
                <a:srgbClr val="000000"/>
              </a:buClr>
              <a:buFont typeface="Arial"/>
              <a:buChar char="•"/>
              <a:defRPr/>
            </a:pPr>
            <a:r>
              <a:rPr lang="en-US" sz="1800" spc="-1" dirty="0">
                <a:solidFill>
                  <a:srgbClr val="000000"/>
                </a:solidFill>
              </a:rPr>
              <a:t>Using</a:t>
            </a:r>
            <a:r>
              <a:rPr lang="en-US" sz="1800" b="1" spc="-1" dirty="0">
                <a:solidFill>
                  <a:srgbClr val="000000"/>
                </a:solidFill>
              </a:rPr>
              <a:t> nano </a:t>
            </a:r>
            <a:r>
              <a:rPr lang="en-US" sz="1800" spc="-1" dirty="0">
                <a:solidFill>
                  <a:srgbClr val="000000"/>
                </a:solidFill>
              </a:rPr>
              <a:t>command:</a:t>
            </a:r>
          </a:p>
          <a:p>
            <a:pPr lvl="2" fontAlgn="auto">
              <a:spcBef>
                <a:spcPts val="1001"/>
              </a:spcBef>
              <a:spcAft>
                <a:spcPts val="0"/>
              </a:spcAft>
              <a:buClr>
                <a:srgbClr val="000000"/>
              </a:buClr>
              <a:buFont typeface="Arial"/>
              <a:buChar char="•"/>
              <a:defRPr/>
            </a:pPr>
            <a:r>
              <a:rPr lang="en-US" sz="1400" b="1" spc="-1" dirty="0">
                <a:solidFill>
                  <a:srgbClr val="000000"/>
                </a:solidFill>
              </a:rPr>
              <a:t>nano</a:t>
            </a:r>
            <a:r>
              <a:rPr lang="en-US" sz="1400" spc="-1" dirty="0">
                <a:solidFill>
                  <a:srgbClr val="000000"/>
                </a:solidFill>
              </a:rPr>
              <a:t> filename</a:t>
            </a:r>
          </a:p>
          <a:p>
            <a:pPr lvl="2" fontAlgn="auto">
              <a:spcBef>
                <a:spcPts val="1001"/>
              </a:spcBef>
              <a:spcAft>
                <a:spcPts val="0"/>
              </a:spcAft>
              <a:buClr>
                <a:srgbClr val="000000"/>
              </a:buClr>
              <a:buFont typeface="Arial"/>
              <a:buChar char="•"/>
              <a:defRPr/>
            </a:pPr>
            <a:r>
              <a:rPr lang="en-US" sz="1400" spc="-1" dirty="0">
                <a:solidFill>
                  <a:srgbClr val="000000"/>
                </a:solidFill>
              </a:rPr>
              <a:t>Type the file content</a:t>
            </a:r>
          </a:p>
          <a:p>
            <a:pPr lvl="2" fontAlgn="auto">
              <a:spcBef>
                <a:spcPts val="1001"/>
              </a:spcBef>
              <a:spcAft>
                <a:spcPts val="0"/>
              </a:spcAft>
              <a:buClr>
                <a:srgbClr val="000000"/>
              </a:buClr>
              <a:buFont typeface="Arial"/>
              <a:buChar char="•"/>
              <a:defRPr/>
            </a:pPr>
            <a:r>
              <a:rPr lang="en-US" sz="1400" spc="-1" dirty="0">
                <a:solidFill>
                  <a:srgbClr val="000000"/>
                </a:solidFill>
              </a:rPr>
              <a:t>Press </a:t>
            </a:r>
            <a:r>
              <a:rPr lang="en-US" sz="1400" b="1" spc="-1" dirty="0">
                <a:solidFill>
                  <a:srgbClr val="000000"/>
                </a:solidFill>
              </a:rPr>
              <a:t>ctrl x</a:t>
            </a:r>
            <a:r>
              <a:rPr lang="en-US" sz="1400" spc="-1" dirty="0">
                <a:solidFill>
                  <a:srgbClr val="000000"/>
                </a:solidFill>
              </a:rPr>
              <a:t>, press </a:t>
            </a:r>
            <a:r>
              <a:rPr lang="en-US" sz="1400" b="1" spc="-1" dirty="0">
                <a:solidFill>
                  <a:srgbClr val="000000"/>
                </a:solidFill>
              </a:rPr>
              <a:t>y</a:t>
            </a:r>
            <a:r>
              <a:rPr lang="en-US" sz="1400" spc="-1" dirty="0">
                <a:solidFill>
                  <a:srgbClr val="000000"/>
                </a:solidFill>
              </a:rPr>
              <a:t>, press enter</a:t>
            </a:r>
          </a:p>
          <a:p>
            <a:pPr fontAlgn="auto">
              <a:spcBef>
                <a:spcPts val="1001"/>
              </a:spcBef>
              <a:spcAft>
                <a:spcPts val="0"/>
              </a:spcAft>
              <a:buClr>
                <a:srgbClr val="000000"/>
              </a:buClr>
              <a:buFont typeface="Arial"/>
              <a:buChar char="•"/>
              <a:defRPr/>
            </a:pPr>
            <a:r>
              <a:rPr lang="en-US" sz="1800" b="1" spc="-1" dirty="0" err="1">
                <a:solidFill>
                  <a:srgbClr val="000000"/>
                </a:solidFill>
              </a:rPr>
              <a:t>mkdir</a:t>
            </a:r>
            <a:r>
              <a:rPr lang="en-US" sz="1800" spc="-1" dirty="0">
                <a:solidFill>
                  <a:srgbClr val="000000"/>
                </a:solidFill>
              </a:rPr>
              <a:t>: creates a new directories in the path provided, if the path is not given it will create a directory in the current working directory:</a:t>
            </a:r>
          </a:p>
          <a:p>
            <a:pPr lvl="1" fontAlgn="auto">
              <a:spcBef>
                <a:spcPts val="1001"/>
              </a:spcBef>
              <a:spcAft>
                <a:spcPts val="0"/>
              </a:spcAft>
              <a:buClr>
                <a:srgbClr val="000000"/>
              </a:buClr>
              <a:buFont typeface="Arial"/>
              <a:buChar char="•"/>
              <a:defRPr/>
            </a:pPr>
            <a:r>
              <a:rPr lang="en-US" sz="1600" b="1" spc="-1" dirty="0" err="1">
                <a:solidFill>
                  <a:srgbClr val="000000"/>
                </a:solidFill>
              </a:rPr>
              <a:t>mkdir</a:t>
            </a:r>
            <a:r>
              <a:rPr lang="en-US" sz="1600" spc="-1" dirty="0">
                <a:solidFill>
                  <a:srgbClr val="000000"/>
                </a:solidFill>
              </a:rPr>
              <a:t> path/to/</a:t>
            </a:r>
            <a:r>
              <a:rPr lang="en-US" sz="1600" spc="-1" dirty="0" err="1">
                <a:solidFill>
                  <a:srgbClr val="000000"/>
                </a:solidFill>
              </a:rPr>
              <a:t>directoryName</a:t>
            </a:r>
            <a:r>
              <a:rPr lang="en-US" sz="1600" spc="-1" dirty="0">
                <a:solidFill>
                  <a:srgbClr val="000000"/>
                </a:solidFill>
              </a:rPr>
              <a:t> </a:t>
            </a:r>
          </a:p>
          <a:p>
            <a:pPr lvl="1" fontAlgn="auto">
              <a:spcBef>
                <a:spcPts val="1001"/>
              </a:spcBef>
              <a:spcAft>
                <a:spcPts val="0"/>
              </a:spcAft>
              <a:buClr>
                <a:srgbClr val="000000"/>
              </a:buClr>
              <a:buFont typeface="Arial"/>
              <a:buChar char="•"/>
              <a:defRPr/>
            </a:pPr>
            <a:r>
              <a:rPr lang="en-US" sz="1600" b="1" spc="-1" dirty="0" err="1">
                <a:solidFill>
                  <a:srgbClr val="000000"/>
                </a:solidFill>
                <a:effectLst>
                  <a:outerShdw blurRad="38100" dist="38100" dir="2700000" algn="tl">
                    <a:srgbClr val="000000">
                      <a:alpha val="43137"/>
                    </a:srgbClr>
                  </a:outerShdw>
                </a:effectLst>
              </a:rPr>
              <a:t>mkdir</a:t>
            </a:r>
            <a:r>
              <a:rPr lang="en-US" sz="1600" spc="-1" dirty="0">
                <a:solidFill>
                  <a:srgbClr val="000000"/>
                </a:solidFill>
              </a:rPr>
              <a:t> train1 train2 (it creates two directories train1 and train2 in the current directory).</a:t>
            </a:r>
            <a:endParaRPr lang="en-US" sz="1800" spc="-1" dirty="0">
              <a:solidFill>
                <a:srgbClr val="000000"/>
              </a:solidFill>
            </a:endParaRPr>
          </a:p>
        </p:txBody>
      </p:sp>
    </p:spTree>
    <p:extLst>
      <p:ext uri="{BB962C8B-B14F-4D97-AF65-F5344CB8AC3E}">
        <p14:creationId xmlns:p14="http://schemas.microsoft.com/office/powerpoint/2010/main" val="108351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Copying and moving</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Command </a:t>
            </a:r>
            <a:r>
              <a:rPr lang="en-US" sz="2000" b="1" spc="-1" dirty="0">
                <a:solidFill>
                  <a:srgbClr val="000000"/>
                </a:solidFill>
                <a:effectLst>
                  <a:outerShdw blurRad="38100" dist="38100" dir="2700000" algn="tl">
                    <a:srgbClr val="000000">
                      <a:alpha val="43137"/>
                    </a:srgbClr>
                  </a:outerShdw>
                </a:effectLst>
              </a:rPr>
              <a:t>cp</a:t>
            </a:r>
            <a:r>
              <a:rPr lang="en-US" sz="2000" spc="-1" dirty="0">
                <a:solidFill>
                  <a:srgbClr val="000000"/>
                </a:solidFill>
              </a:rPr>
              <a:t> copies files:</a:t>
            </a:r>
          </a:p>
          <a:p>
            <a:pPr lvl="1" fontAlgn="auto">
              <a:spcBef>
                <a:spcPts val="1001"/>
              </a:spcBef>
              <a:spcAft>
                <a:spcPts val="0"/>
              </a:spcAft>
              <a:buClr>
                <a:srgbClr val="000000"/>
              </a:buClr>
              <a:buFont typeface="Arial"/>
              <a:buChar char="•"/>
              <a:defRPr/>
            </a:pPr>
            <a:r>
              <a:rPr lang="en-US" sz="1600" b="1" spc="-1" dirty="0">
                <a:solidFill>
                  <a:srgbClr val="000000"/>
                </a:solidFill>
              </a:rPr>
              <a:t>cp</a:t>
            </a:r>
            <a:r>
              <a:rPr lang="en-US" sz="1600" spc="-1" dirty="0">
                <a:solidFill>
                  <a:srgbClr val="000000"/>
                </a:solidFill>
              </a:rPr>
              <a:t> fileName1 fileName2 (works like copy/paste, it copies the content of fileName1 to fileName2, if fileName2 does not exist, this command will create it, otherwise, the cp command overwrites the content of fileName2). fileName2 can be created in other directories if the path is provided:</a:t>
            </a:r>
          </a:p>
          <a:p>
            <a:pPr lvl="2" fontAlgn="auto">
              <a:spcBef>
                <a:spcPts val="1001"/>
              </a:spcBef>
              <a:spcAft>
                <a:spcPts val="0"/>
              </a:spcAft>
              <a:buClr>
                <a:srgbClr val="000000"/>
              </a:buClr>
              <a:buFont typeface="Arial"/>
              <a:buChar char="•"/>
              <a:defRPr/>
            </a:pPr>
            <a:r>
              <a:rPr lang="en-US" sz="1200" b="1" spc="-1" dirty="0">
                <a:solidFill>
                  <a:srgbClr val="000000"/>
                </a:solidFill>
              </a:rPr>
              <a:t>cp</a:t>
            </a:r>
            <a:r>
              <a:rPr lang="en-US" sz="1200" spc="-1" dirty="0">
                <a:solidFill>
                  <a:srgbClr val="000000"/>
                </a:solidFill>
              </a:rPr>
              <a:t> fileName1 /path/to/fileName2</a:t>
            </a:r>
          </a:p>
          <a:p>
            <a:pPr marL="914400" lvl="2" indent="0" fontAlgn="auto">
              <a:spcBef>
                <a:spcPts val="1001"/>
              </a:spcBef>
              <a:spcAft>
                <a:spcPts val="0"/>
              </a:spcAft>
              <a:buClr>
                <a:srgbClr val="000000"/>
              </a:buClr>
              <a:buNone/>
              <a:defRPr/>
            </a:pPr>
            <a:endParaRPr lang="en-US" sz="1200" spc="-1" dirty="0">
              <a:solidFill>
                <a:srgbClr val="000000"/>
              </a:solidFill>
            </a:endParaRP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Command </a:t>
            </a:r>
            <a:r>
              <a:rPr kumimoji="0" lang="en-US" sz="20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mv</a:t>
            </a:r>
            <a:r>
              <a:rPr kumimoji="0" lang="en-US" sz="2000" b="0" i="0" u="none" strike="noStrike" kern="1200" cap="none" spc="-1" normalizeH="0" baseline="0" noProof="0" dirty="0">
                <a:ln>
                  <a:noFill/>
                </a:ln>
                <a:solidFill>
                  <a:srgbClr val="000000"/>
                </a:solidFill>
                <a:effectLst/>
                <a:uLnTx/>
                <a:uFillTx/>
                <a:latin typeface="Arial"/>
              </a:rPr>
              <a:t> moves files:</a:t>
            </a:r>
          </a:p>
          <a:p>
            <a:pPr lvl="1" fontAlgn="auto">
              <a:spcBef>
                <a:spcPts val="1001"/>
              </a:spcBef>
              <a:spcAft>
                <a:spcPts val="0"/>
              </a:spcAft>
              <a:buClr>
                <a:srgbClr val="000000"/>
              </a:buClr>
              <a:buFont typeface="Arial"/>
              <a:buChar char="•"/>
              <a:defRPr/>
            </a:pPr>
            <a:r>
              <a:rPr lang="en-US" sz="1600" b="1" spc="-1" dirty="0">
                <a:solidFill>
                  <a:srgbClr val="000000"/>
                </a:solidFill>
              </a:rPr>
              <a:t>mv</a:t>
            </a:r>
            <a:r>
              <a:rPr lang="en-US" sz="1600" spc="-1" dirty="0">
                <a:solidFill>
                  <a:srgbClr val="000000"/>
                </a:solidFill>
              </a:rPr>
              <a:t> fileName1 fileName2 (the mv command works like cut/paste, </a:t>
            </a:r>
            <a:r>
              <a:rPr lang="en-US" sz="1600" spc="-1" dirty="0">
                <a:solidFill>
                  <a:srgbClr val="000000"/>
                </a:solidFill>
                <a:latin typeface="Arial"/>
              </a:rPr>
              <a:t>if the path for fileName1 and fileName2 is the same, the mv command renames fileName1). </a:t>
            </a:r>
            <a:endParaRPr kumimoji="0" lang="en-US" sz="1600" b="0" i="0" u="none" strike="noStrike" kern="1200" cap="none" spc="-1" normalizeH="0" baseline="0" noProof="0" dirty="0">
              <a:ln>
                <a:noFill/>
              </a:ln>
              <a:solidFill>
                <a:srgbClr val="000000"/>
              </a:solidFill>
              <a:effectLst/>
              <a:uLnTx/>
              <a:uFillTx/>
              <a:latin typeface="Arial"/>
            </a:endParaRP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Commands </a:t>
            </a:r>
            <a:r>
              <a:rPr kumimoji="0" lang="en-US" sz="20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cp</a:t>
            </a:r>
            <a:r>
              <a:rPr kumimoji="0" lang="en-US" sz="2000" b="0" i="0" u="none" strike="noStrike" kern="1200" cap="none" spc="-1" normalizeH="0" baseline="0" noProof="0" dirty="0">
                <a:ln>
                  <a:noFill/>
                </a:ln>
                <a:solidFill>
                  <a:srgbClr val="000000"/>
                </a:solidFill>
                <a:effectLst/>
                <a:uLnTx/>
                <a:uFillTx/>
                <a:latin typeface="Arial"/>
              </a:rPr>
              <a:t> and </a:t>
            </a:r>
            <a:r>
              <a:rPr kumimoji="0" lang="en-US" sz="20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mv</a:t>
            </a:r>
            <a:r>
              <a:rPr kumimoji="0" lang="en-US" sz="2000" b="0" i="0" u="none" strike="noStrike" kern="1200" cap="none" spc="-1" normalizeH="0" baseline="0" noProof="0" dirty="0">
                <a:ln>
                  <a:noFill/>
                </a:ln>
                <a:solidFill>
                  <a:srgbClr val="000000"/>
                </a:solidFill>
                <a:effectLst/>
                <a:uLnTx/>
                <a:uFillTx/>
                <a:latin typeface="Arial"/>
              </a:rPr>
              <a:t> also work on the </a:t>
            </a:r>
            <a:r>
              <a:rPr lang="en-US" sz="2000" spc="-1" dirty="0">
                <a:solidFill>
                  <a:srgbClr val="000000"/>
                </a:solidFill>
                <a:latin typeface="Arial"/>
              </a:rPr>
              <a:t>d</a:t>
            </a:r>
            <a:r>
              <a:rPr kumimoji="0" lang="en-US" sz="2000" b="0" i="0" u="none" strike="noStrike" kern="1200" cap="none" spc="-1" normalizeH="0" baseline="0" noProof="0" dirty="0" err="1">
                <a:ln>
                  <a:noFill/>
                </a:ln>
                <a:solidFill>
                  <a:srgbClr val="000000"/>
                </a:solidFill>
                <a:effectLst/>
                <a:uLnTx/>
                <a:uFillTx/>
                <a:latin typeface="Arial"/>
              </a:rPr>
              <a:t>irectories</a:t>
            </a:r>
            <a:r>
              <a:rPr kumimoji="0" lang="en-US" sz="2000" b="0" i="0" u="none" strike="noStrike" kern="1200" cap="none" spc="-1" normalizeH="0" baseline="0" noProof="0" dirty="0">
                <a:ln>
                  <a:noFill/>
                </a:ln>
                <a:solidFill>
                  <a:srgbClr val="000000"/>
                </a:solidFill>
                <a:effectLst/>
                <a:uLnTx/>
                <a:uFillTx/>
                <a:latin typeface="Arial"/>
              </a:rPr>
              <a:t> similar to the files:</a:t>
            </a:r>
          </a:p>
          <a:p>
            <a:pPr lvl="1" fontAlgn="auto">
              <a:spcBef>
                <a:spcPts val="1001"/>
              </a:spcBef>
              <a:spcAft>
                <a:spcPts val="0"/>
              </a:spcAft>
              <a:buClr>
                <a:srgbClr val="000000"/>
              </a:buClr>
              <a:buFont typeface="Arial"/>
              <a:buChar char="•"/>
              <a:defRPr/>
            </a:pPr>
            <a:r>
              <a:rPr lang="en-US" sz="1600" b="1" spc="-1" dirty="0">
                <a:solidFill>
                  <a:srgbClr val="000000"/>
                </a:solidFill>
                <a:effectLst>
                  <a:outerShdw blurRad="38100" dist="38100" dir="2700000" algn="tl">
                    <a:srgbClr val="000000">
                      <a:alpha val="43137"/>
                    </a:srgbClr>
                  </a:outerShdw>
                </a:effectLst>
                <a:latin typeface="Arial"/>
              </a:rPr>
              <a:t>cp</a:t>
            </a:r>
            <a:r>
              <a:rPr lang="en-US" sz="1600" spc="-1" dirty="0">
                <a:solidFill>
                  <a:srgbClr val="000000"/>
                </a:solidFill>
                <a:latin typeface="Arial"/>
              </a:rPr>
              <a:t> directory1 directory2</a:t>
            </a:r>
          </a:p>
          <a:p>
            <a:pPr lvl="1" fontAlgn="auto">
              <a:spcBef>
                <a:spcPts val="1001"/>
              </a:spcBef>
              <a:spcAft>
                <a:spcPts val="0"/>
              </a:spcAft>
              <a:buClr>
                <a:srgbClr val="000000"/>
              </a:buClr>
              <a:buFont typeface="Arial"/>
              <a:buChar char="•"/>
              <a:defRPr/>
            </a:pPr>
            <a:r>
              <a:rPr lang="en-US" sz="1600" b="1" spc="-1" dirty="0">
                <a:solidFill>
                  <a:srgbClr val="000000"/>
                </a:solidFill>
                <a:effectLst>
                  <a:outerShdw blurRad="38100" dist="38100" dir="2700000" algn="tl">
                    <a:srgbClr val="000000">
                      <a:alpha val="43137"/>
                    </a:srgbClr>
                  </a:outerShdw>
                </a:effectLst>
                <a:latin typeface="Arial"/>
              </a:rPr>
              <a:t>m</a:t>
            </a:r>
            <a:r>
              <a:rPr kumimoji="0" lang="en-US" sz="16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v</a:t>
            </a:r>
            <a:r>
              <a:rPr kumimoji="0" lang="en-US" sz="1600" b="0" i="0" u="none" strike="noStrike" kern="1200" cap="none" spc="-1" normalizeH="0" baseline="0" noProof="0" dirty="0">
                <a:ln>
                  <a:noFill/>
                </a:ln>
                <a:solidFill>
                  <a:srgbClr val="000000"/>
                </a:solidFill>
                <a:effectLst/>
                <a:uLnTx/>
                <a:uFillTx/>
                <a:latin typeface="Arial"/>
              </a:rPr>
              <a:t> directory1 </a:t>
            </a:r>
            <a:r>
              <a:rPr lang="en-US" sz="1600" spc="-1" dirty="0">
                <a:solidFill>
                  <a:srgbClr val="000000"/>
                </a:solidFill>
                <a:latin typeface="Arial"/>
              </a:rPr>
              <a:t>directory2</a:t>
            </a:r>
            <a:endParaRPr kumimoji="0" lang="en-US" sz="1600" b="0" i="0" u="none" strike="noStrike" kern="1200" cap="none" spc="-1" normalizeH="0" baseline="0" noProof="0" dirty="0">
              <a:ln>
                <a:noFill/>
              </a:ln>
              <a:solidFill>
                <a:srgbClr val="000000"/>
              </a:solidFill>
              <a:effectLst/>
              <a:uLnTx/>
              <a:uFillTx/>
              <a:latin typeface="Arial"/>
            </a:endParaRPr>
          </a:p>
          <a:p>
            <a:pPr marL="914400" lvl="2" indent="0" fontAlgn="auto">
              <a:spcBef>
                <a:spcPts val="1001"/>
              </a:spcBef>
              <a:spcAft>
                <a:spcPts val="0"/>
              </a:spcAft>
              <a:buClr>
                <a:srgbClr val="000000"/>
              </a:buClr>
              <a:buNone/>
              <a:defRPr/>
            </a:pPr>
            <a:endParaRPr lang="en-US" sz="1200" spc="-1" dirty="0">
              <a:solidFill>
                <a:srgbClr val="000000"/>
              </a:solidFill>
            </a:endParaRPr>
          </a:p>
        </p:txBody>
      </p:sp>
    </p:spTree>
    <p:extLst>
      <p:ext uri="{BB962C8B-B14F-4D97-AF65-F5344CB8AC3E}">
        <p14:creationId xmlns:p14="http://schemas.microsoft.com/office/powerpoint/2010/main" val="126454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Removing files and directories</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1800" b="1" spc="-1" dirty="0">
                <a:solidFill>
                  <a:srgbClr val="000000"/>
                </a:solidFill>
              </a:rPr>
              <a:t>rm</a:t>
            </a:r>
            <a:r>
              <a:rPr lang="en-US" sz="1800" spc="-1" dirty="0">
                <a:solidFill>
                  <a:srgbClr val="000000"/>
                </a:solidFill>
              </a:rPr>
              <a:t> command removes the files and directories permanently (can not be restored, be careful).  </a:t>
            </a:r>
          </a:p>
          <a:p>
            <a:pPr fontAlgn="auto">
              <a:spcBef>
                <a:spcPts val="1001"/>
              </a:spcBef>
              <a:spcAft>
                <a:spcPts val="0"/>
              </a:spcAft>
              <a:buClr>
                <a:srgbClr val="000000"/>
              </a:buClr>
              <a:buFont typeface="Arial"/>
              <a:buChar char="•"/>
              <a:defRPr/>
            </a:pPr>
            <a:r>
              <a:rPr lang="en-US" sz="1800" spc="-1" dirty="0">
                <a:solidFill>
                  <a:srgbClr val="000000"/>
                </a:solidFill>
              </a:rPr>
              <a:t>To delete files, </a:t>
            </a:r>
            <a:r>
              <a:rPr lang="en-US" sz="1800" b="1" spc="-1" dirty="0">
                <a:solidFill>
                  <a:srgbClr val="000000"/>
                </a:solidFill>
              </a:rPr>
              <a:t>rm</a:t>
            </a:r>
            <a:r>
              <a:rPr lang="en-US" sz="1800" spc="-1" dirty="0">
                <a:solidFill>
                  <a:srgbClr val="000000"/>
                </a:solidFill>
              </a:rPr>
              <a:t> command is used.</a:t>
            </a:r>
          </a:p>
          <a:p>
            <a:pPr lvl="1" fontAlgn="auto">
              <a:spcBef>
                <a:spcPts val="1001"/>
              </a:spcBef>
              <a:spcAft>
                <a:spcPts val="0"/>
              </a:spcAft>
              <a:buClr>
                <a:srgbClr val="000000"/>
              </a:buClr>
              <a:buFont typeface="Arial"/>
              <a:buChar char="•"/>
              <a:defRPr/>
            </a:pPr>
            <a:r>
              <a:rPr lang="en-US" sz="1800" b="1" spc="-1" dirty="0">
                <a:solidFill>
                  <a:srgbClr val="000000"/>
                </a:solidFill>
                <a:effectLst>
                  <a:outerShdw blurRad="38100" dist="38100" dir="2700000" algn="tl">
                    <a:srgbClr val="000000">
                      <a:alpha val="43137"/>
                    </a:srgbClr>
                  </a:outerShdw>
                </a:effectLst>
              </a:rPr>
              <a:t>rm</a:t>
            </a:r>
            <a:r>
              <a:rPr lang="en-US" sz="1800" spc="-1" dirty="0">
                <a:solidFill>
                  <a:srgbClr val="000000"/>
                </a:solidFill>
              </a:rPr>
              <a:t> filename</a:t>
            </a: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1800" i="0" u="none" strike="noStrike" kern="1200" cap="none" spc="-1" normalizeH="0" baseline="0" noProof="0" dirty="0">
                <a:ln>
                  <a:noFill/>
                </a:ln>
                <a:solidFill>
                  <a:srgbClr val="000000"/>
                </a:solidFill>
                <a:effectLst/>
                <a:uLnTx/>
                <a:uFillTx/>
                <a:latin typeface="Arial"/>
              </a:rPr>
              <a:t>To delete directories, </a:t>
            </a:r>
            <a:r>
              <a:rPr lang="en-US" sz="1800" spc="-1" dirty="0">
                <a:solidFill>
                  <a:srgbClr val="000000"/>
                </a:solidFill>
                <a:latin typeface="Arial"/>
              </a:rPr>
              <a:t>there are two options:</a:t>
            </a:r>
          </a:p>
          <a:p>
            <a:pPr marL="800100" lvl="1" indent="-342900" fontAlgn="auto">
              <a:spcBef>
                <a:spcPts val="1001"/>
              </a:spcBef>
              <a:spcAft>
                <a:spcPts val="0"/>
              </a:spcAft>
              <a:buClr>
                <a:srgbClr val="000000"/>
              </a:buClr>
              <a:buFont typeface="+mj-lt"/>
              <a:buAutoNum type="arabicPeriod"/>
              <a:defRPr/>
            </a:pPr>
            <a:r>
              <a:rPr lang="en-US" sz="1800" spc="-1" dirty="0">
                <a:solidFill>
                  <a:srgbClr val="000000"/>
                </a:solidFill>
                <a:latin typeface="Arial"/>
              </a:rPr>
              <a:t>Delete files inside the directory, then delete the empty directory</a:t>
            </a:r>
          </a:p>
          <a:p>
            <a:pPr lvl="2" fontAlgn="auto">
              <a:spcBef>
                <a:spcPts val="1001"/>
              </a:spcBef>
              <a:spcAft>
                <a:spcPts val="0"/>
              </a:spcAft>
              <a:buClr>
                <a:srgbClr val="000000"/>
              </a:buClr>
              <a:buFont typeface="Arial"/>
              <a:buChar char="•"/>
              <a:defRPr/>
            </a:pPr>
            <a:r>
              <a:rPr lang="en-US" sz="1800" b="1" spc="-1" dirty="0">
                <a:solidFill>
                  <a:srgbClr val="000000"/>
                </a:solidFill>
                <a:latin typeface="Arial"/>
              </a:rPr>
              <a:t>rm</a:t>
            </a:r>
            <a:r>
              <a:rPr lang="en-US" sz="1800" spc="-1" dirty="0">
                <a:solidFill>
                  <a:srgbClr val="000000"/>
                </a:solidFill>
                <a:latin typeface="Arial"/>
              </a:rPr>
              <a:t> </a:t>
            </a:r>
            <a:r>
              <a:rPr lang="en-US" sz="1800" spc="-1" dirty="0" err="1">
                <a:solidFill>
                  <a:srgbClr val="000000"/>
                </a:solidFill>
                <a:latin typeface="Arial"/>
              </a:rPr>
              <a:t>directoryName</a:t>
            </a:r>
            <a:r>
              <a:rPr lang="en-US" sz="1800" spc="-1" dirty="0">
                <a:solidFill>
                  <a:srgbClr val="000000"/>
                </a:solidFill>
                <a:latin typeface="Arial"/>
              </a:rPr>
              <a:t>/* (the asterisk symbol means everything here)</a:t>
            </a:r>
          </a:p>
          <a:p>
            <a:pPr lvl="2" fontAlgn="auto">
              <a:spcBef>
                <a:spcPts val="1001"/>
              </a:spcBef>
              <a:spcAft>
                <a:spcPts val="0"/>
              </a:spcAft>
              <a:buClr>
                <a:srgbClr val="000000"/>
              </a:buClr>
              <a:buFont typeface="Arial"/>
              <a:buChar char="•"/>
              <a:defRPr/>
            </a:pPr>
            <a:r>
              <a:rPr lang="en-US" sz="1800" b="1" spc="-1" dirty="0" err="1">
                <a:solidFill>
                  <a:srgbClr val="000000"/>
                </a:solidFill>
                <a:latin typeface="Arial"/>
              </a:rPr>
              <a:t>rmdir</a:t>
            </a:r>
            <a:r>
              <a:rPr lang="en-US" sz="1800" spc="-1" dirty="0">
                <a:solidFill>
                  <a:srgbClr val="000000"/>
                </a:solidFill>
                <a:latin typeface="Arial"/>
              </a:rPr>
              <a:t> </a:t>
            </a:r>
            <a:r>
              <a:rPr lang="en-US" sz="1800" spc="-1" dirty="0" err="1">
                <a:solidFill>
                  <a:srgbClr val="000000"/>
                </a:solidFill>
                <a:latin typeface="Arial"/>
              </a:rPr>
              <a:t>directoryName</a:t>
            </a:r>
            <a:r>
              <a:rPr lang="en-US" sz="1800" spc="-1" dirty="0">
                <a:solidFill>
                  <a:srgbClr val="000000"/>
                </a:solidFill>
                <a:latin typeface="Arial"/>
              </a:rPr>
              <a:t> (note: the </a:t>
            </a:r>
            <a:r>
              <a:rPr lang="en-US" sz="1800" spc="-1" dirty="0" err="1">
                <a:solidFill>
                  <a:srgbClr val="000000"/>
                </a:solidFill>
                <a:latin typeface="Arial"/>
              </a:rPr>
              <a:t>rmdir</a:t>
            </a:r>
            <a:r>
              <a:rPr lang="en-US" sz="1800" spc="-1" dirty="0">
                <a:solidFill>
                  <a:srgbClr val="000000"/>
                </a:solidFill>
                <a:latin typeface="Arial"/>
              </a:rPr>
              <a:t> only works on the empty directory)</a:t>
            </a:r>
          </a:p>
          <a:p>
            <a:pPr marL="800100" marR="0" lvl="1" indent="-342900" algn="l" defTabSz="914400" rtl="0" eaLnBrk="1" fontAlgn="auto" latinLnBrk="0" hangingPunct="1">
              <a:lnSpc>
                <a:spcPct val="90000"/>
              </a:lnSpc>
              <a:spcBef>
                <a:spcPts val="1001"/>
              </a:spcBef>
              <a:spcAft>
                <a:spcPts val="0"/>
              </a:spcAft>
              <a:buClr>
                <a:srgbClr val="000000"/>
              </a:buClr>
              <a:buSzTx/>
              <a:buFont typeface="+mj-lt"/>
              <a:buAutoNum type="arabicPeriod"/>
              <a:tabLst/>
              <a:defRPr/>
            </a:pPr>
            <a:r>
              <a:rPr kumimoji="0" lang="en-US" sz="1800" b="0" i="0" u="none" strike="noStrike" kern="1200" cap="none" spc="-1" normalizeH="0" baseline="0" noProof="0" dirty="0">
                <a:ln>
                  <a:noFill/>
                </a:ln>
                <a:solidFill>
                  <a:srgbClr val="000000"/>
                </a:solidFill>
                <a:effectLst/>
                <a:uLnTx/>
                <a:uFillTx/>
                <a:latin typeface="Arial"/>
              </a:rPr>
              <a:t>Delete the directory with its content recursively (this option is the better solution to remove a directory):</a:t>
            </a:r>
          </a:p>
          <a:p>
            <a:pPr lvl="2" fontAlgn="auto">
              <a:spcBef>
                <a:spcPts val="1001"/>
              </a:spcBef>
              <a:spcAft>
                <a:spcPts val="0"/>
              </a:spcAft>
              <a:buClr>
                <a:srgbClr val="000000"/>
              </a:buClr>
              <a:defRPr/>
            </a:pPr>
            <a:r>
              <a:rPr lang="en-US" sz="1800" b="1" spc="-1" dirty="0">
                <a:solidFill>
                  <a:srgbClr val="000000"/>
                </a:solidFill>
                <a:latin typeface="Arial"/>
              </a:rPr>
              <a:t>rm -r</a:t>
            </a:r>
            <a:r>
              <a:rPr lang="en-US" sz="1800" spc="-1" dirty="0">
                <a:solidFill>
                  <a:srgbClr val="000000"/>
                </a:solidFill>
                <a:latin typeface="Arial"/>
              </a:rPr>
              <a:t> </a:t>
            </a:r>
            <a:r>
              <a:rPr lang="en-US" sz="1800" spc="-1" dirty="0" err="1">
                <a:solidFill>
                  <a:srgbClr val="000000"/>
                </a:solidFill>
                <a:latin typeface="Arial"/>
              </a:rPr>
              <a:t>directoryName</a:t>
            </a:r>
            <a:r>
              <a:rPr lang="en-US" sz="1800" spc="-1" dirty="0">
                <a:solidFill>
                  <a:srgbClr val="000000"/>
                </a:solidFill>
                <a:latin typeface="Arial"/>
              </a:rPr>
              <a:t> (-r means recursively)</a:t>
            </a:r>
          </a:p>
          <a:p>
            <a:pPr lvl="2" fontAlgn="auto">
              <a:spcBef>
                <a:spcPts val="1001"/>
              </a:spcBef>
              <a:spcAft>
                <a:spcPts val="0"/>
              </a:spcAft>
              <a:buClr>
                <a:srgbClr val="000000"/>
              </a:buClr>
              <a:defRPr/>
            </a:pPr>
            <a:r>
              <a:rPr lang="en-US" sz="1800" b="1" spc="-1" dirty="0">
                <a:solidFill>
                  <a:srgbClr val="000000"/>
                </a:solidFill>
                <a:latin typeface="Arial"/>
              </a:rPr>
              <a:t>rm -</a:t>
            </a:r>
            <a:r>
              <a:rPr lang="en-US" sz="1800" b="1" spc="-1" dirty="0" err="1">
                <a:solidFill>
                  <a:srgbClr val="000000"/>
                </a:solidFill>
                <a:latin typeface="Arial"/>
              </a:rPr>
              <a:t>i</a:t>
            </a:r>
            <a:r>
              <a:rPr lang="en-US" sz="1800" b="1" spc="-1" dirty="0">
                <a:solidFill>
                  <a:srgbClr val="000000"/>
                </a:solidFill>
                <a:latin typeface="Arial"/>
              </a:rPr>
              <a:t> -r</a:t>
            </a:r>
            <a:r>
              <a:rPr lang="en-US" sz="1800" spc="-1" dirty="0">
                <a:solidFill>
                  <a:srgbClr val="000000"/>
                </a:solidFill>
                <a:latin typeface="Arial"/>
              </a:rPr>
              <a:t> </a:t>
            </a:r>
            <a:r>
              <a:rPr lang="en-US" sz="1800" spc="-1" dirty="0" err="1">
                <a:solidFill>
                  <a:srgbClr val="000000"/>
                </a:solidFill>
                <a:latin typeface="Arial"/>
              </a:rPr>
              <a:t>directoryName</a:t>
            </a:r>
            <a:r>
              <a:rPr lang="en-US" sz="1800" spc="-1" dirty="0">
                <a:solidFill>
                  <a:srgbClr val="000000"/>
                </a:solidFill>
                <a:latin typeface="Arial"/>
              </a:rPr>
              <a:t> (-</a:t>
            </a:r>
            <a:r>
              <a:rPr lang="en-US" sz="1800" spc="-1" dirty="0" err="1">
                <a:solidFill>
                  <a:srgbClr val="000000"/>
                </a:solidFill>
                <a:latin typeface="Arial"/>
              </a:rPr>
              <a:t>i</a:t>
            </a:r>
            <a:r>
              <a:rPr lang="en-US" sz="1800" spc="-1" dirty="0">
                <a:solidFill>
                  <a:srgbClr val="000000"/>
                </a:solidFill>
                <a:latin typeface="Arial"/>
              </a:rPr>
              <a:t> </a:t>
            </a:r>
            <a:r>
              <a:rPr lang="en-US" sz="1800" spc="-1" dirty="0" err="1">
                <a:solidFill>
                  <a:srgbClr val="000000"/>
                </a:solidFill>
                <a:latin typeface="Arial"/>
              </a:rPr>
              <a:t>caosues</a:t>
            </a:r>
            <a:r>
              <a:rPr lang="en-US" sz="1800" spc="-1" dirty="0">
                <a:solidFill>
                  <a:srgbClr val="000000"/>
                </a:solidFill>
                <a:latin typeface="Arial"/>
              </a:rPr>
              <a:t> the system to ask for your confirmation before deleting). </a:t>
            </a:r>
            <a:r>
              <a:rPr kumimoji="0" lang="en-US" sz="1800" b="0" i="0" u="none" strike="noStrike" kern="1200" cap="none" spc="-1" normalizeH="0" baseline="0" noProof="0" dirty="0">
                <a:ln>
                  <a:noFill/>
                </a:ln>
                <a:solidFill>
                  <a:srgbClr val="000000"/>
                </a:solidFill>
                <a:effectLst/>
                <a:uLnTx/>
                <a:uFillTx/>
                <a:latin typeface="Arial"/>
              </a:rPr>
              <a:t> </a:t>
            </a:r>
          </a:p>
          <a:p>
            <a:pPr lvl="1" fontAlgn="auto">
              <a:spcBef>
                <a:spcPts val="1001"/>
              </a:spcBef>
              <a:spcAft>
                <a:spcPts val="0"/>
              </a:spcAft>
              <a:buClr>
                <a:srgbClr val="000000"/>
              </a:buClr>
              <a:buFont typeface="Arial"/>
              <a:buChar char="•"/>
              <a:defRPr/>
            </a:pPr>
            <a:endParaRPr kumimoji="0" lang="en-US" sz="18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kumimoji="0" lang="en-US" sz="18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lang="en-US" sz="1800" spc="-1" dirty="0">
              <a:solidFill>
                <a:srgbClr val="000000"/>
              </a:solidFill>
            </a:endParaRPr>
          </a:p>
        </p:txBody>
      </p:sp>
    </p:spTree>
    <p:extLst>
      <p:ext uri="{BB962C8B-B14F-4D97-AF65-F5344CB8AC3E}">
        <p14:creationId xmlns:p14="http://schemas.microsoft.com/office/powerpoint/2010/main" val="168258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Finding a file</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pc="-1" dirty="0">
                <a:solidFill>
                  <a:srgbClr val="000000"/>
                </a:solidFill>
              </a:rPr>
              <a:t>The command “</a:t>
            </a:r>
            <a:r>
              <a:rPr lang="en-US" b="1" spc="-1" dirty="0">
                <a:solidFill>
                  <a:srgbClr val="000000"/>
                </a:solidFill>
                <a:highlight>
                  <a:srgbClr val="00FFFF"/>
                </a:highlight>
              </a:rPr>
              <a:t>find”</a:t>
            </a:r>
            <a:r>
              <a:rPr lang="en-US" b="1" spc="-1" dirty="0">
                <a:solidFill>
                  <a:srgbClr val="000000"/>
                </a:solidFill>
              </a:rPr>
              <a:t> </a:t>
            </a:r>
            <a:r>
              <a:rPr lang="en-US" spc="-1" dirty="0">
                <a:solidFill>
                  <a:srgbClr val="000000"/>
                </a:solidFill>
              </a:rPr>
              <a:t>searches for files and directories within the hierarchy that starts at the path specified. It recursively searches and descends the directory hierarchy for a specified name.</a:t>
            </a:r>
          </a:p>
          <a:p>
            <a:pPr fontAlgn="auto">
              <a:spcBef>
                <a:spcPts val="1001"/>
              </a:spcBef>
              <a:spcAft>
                <a:spcPts val="0"/>
              </a:spcAft>
              <a:buClr>
                <a:srgbClr val="000000"/>
              </a:buClr>
              <a:buFont typeface="Arial"/>
              <a:buChar char="•"/>
              <a:defRPr/>
            </a:pPr>
            <a:r>
              <a:rPr lang="en-US" sz="2400" spc="-1" dirty="0" err="1">
                <a:solidFill>
                  <a:srgbClr val="000000"/>
                </a:solidFill>
              </a:rPr>
              <a:t>Exmple</a:t>
            </a:r>
            <a:r>
              <a:rPr lang="en-US" sz="2400" b="1" spc="-1" dirty="0">
                <a:solidFill>
                  <a:srgbClr val="000000"/>
                </a:solidFill>
              </a:rPr>
              <a:t>: </a:t>
            </a:r>
            <a:endParaRPr lang="en-US" sz="900" b="1" spc="-1" dirty="0">
              <a:solidFill>
                <a:srgbClr val="000000"/>
              </a:solidFill>
            </a:endParaRPr>
          </a:p>
          <a:p>
            <a:pPr lvl="2" fontAlgn="auto">
              <a:spcBef>
                <a:spcPts val="1001"/>
              </a:spcBef>
              <a:spcAft>
                <a:spcPts val="0"/>
              </a:spcAft>
              <a:buClr>
                <a:srgbClr val="000000"/>
              </a:buClr>
              <a:buFont typeface="Arial"/>
              <a:buChar char="•"/>
              <a:defRPr/>
            </a:pPr>
            <a:r>
              <a:rPr lang="en-US" sz="1800" b="1" spc="-1" dirty="0">
                <a:solidFill>
                  <a:srgbClr val="000000"/>
                </a:solidFill>
                <a:highlight>
                  <a:srgbClr val="00FFFF"/>
                </a:highlight>
              </a:rPr>
              <a:t>find . -name test* </a:t>
            </a:r>
            <a:r>
              <a:rPr lang="en-US" sz="1800" b="1" spc="-1" dirty="0">
                <a:solidFill>
                  <a:srgbClr val="000000"/>
                </a:solidFill>
              </a:rPr>
              <a:t>(searching based on the </a:t>
            </a:r>
            <a:r>
              <a:rPr lang="en-US" sz="1800" b="1" spc="-1" dirty="0">
                <a:solidFill>
                  <a:srgbClr val="000000"/>
                </a:solidFill>
                <a:highlight>
                  <a:srgbClr val="00FFFF"/>
                </a:highlight>
              </a:rPr>
              <a:t>name</a:t>
            </a:r>
            <a:r>
              <a:rPr lang="en-US" sz="1800" b="1" spc="-1" dirty="0">
                <a:solidFill>
                  <a:srgbClr val="000000"/>
                </a:solidFill>
              </a:rPr>
              <a:t> of the entries in the current directory denoted by the dot sign “</a:t>
            </a:r>
            <a:r>
              <a:rPr lang="en-US" sz="1800" b="1" spc="-1" dirty="0">
                <a:highlight>
                  <a:srgbClr val="00FFFF"/>
                </a:highlight>
              </a:rPr>
              <a:t>.</a:t>
            </a:r>
            <a:r>
              <a:rPr lang="en-US" sz="1800" b="1" spc="-1" dirty="0">
                <a:solidFill>
                  <a:srgbClr val="000000"/>
                </a:solidFill>
              </a:rPr>
              <a:t>”. The asterisk sign “</a:t>
            </a:r>
            <a:r>
              <a:rPr lang="en-US" sz="1800" b="1" spc="-1" dirty="0">
                <a:solidFill>
                  <a:srgbClr val="000000"/>
                </a:solidFill>
                <a:highlight>
                  <a:srgbClr val="00FFFF"/>
                </a:highlight>
              </a:rPr>
              <a:t>*</a:t>
            </a:r>
            <a:r>
              <a:rPr lang="en-US" sz="1800" b="1" spc="-1" dirty="0">
                <a:solidFill>
                  <a:srgbClr val="000000"/>
                </a:solidFill>
              </a:rPr>
              <a:t>”  is a special character in Unix and means </a:t>
            </a:r>
            <a:r>
              <a:rPr lang="en-US" sz="1800" b="1" spc="-1" dirty="0">
                <a:solidFill>
                  <a:srgbClr val="FF0000"/>
                </a:solidFill>
              </a:rPr>
              <a:t>zero or more characters</a:t>
            </a:r>
            <a:r>
              <a:rPr lang="en-US" sz="1800" b="1" spc="-1" dirty="0">
                <a:solidFill>
                  <a:srgbClr val="000000"/>
                </a:solidFill>
              </a:rPr>
              <a:t>, this command finds all files whose names start with text in the current directories and all subdirectories).</a:t>
            </a:r>
          </a:p>
          <a:p>
            <a:pPr lvl="2" fontAlgn="auto">
              <a:spcBef>
                <a:spcPts val="1001"/>
              </a:spcBef>
              <a:spcAft>
                <a:spcPts val="0"/>
              </a:spcAft>
              <a:buClr>
                <a:srgbClr val="000000"/>
              </a:buClr>
              <a:buFont typeface="Arial"/>
              <a:buChar char="•"/>
              <a:defRPr/>
            </a:pPr>
            <a:r>
              <a:rPr lang="en-US" sz="1800" b="1" spc="-1" dirty="0">
                <a:solidFill>
                  <a:srgbClr val="000000"/>
                </a:solidFill>
                <a:highlight>
                  <a:srgbClr val="00FFFF"/>
                </a:highlight>
              </a:rPr>
              <a:t>find . -type d </a:t>
            </a:r>
            <a:r>
              <a:rPr lang="en-US" sz="1800" b="1" spc="-1" dirty="0">
                <a:solidFill>
                  <a:srgbClr val="000000"/>
                </a:solidFill>
              </a:rPr>
              <a:t>(searching based on the </a:t>
            </a:r>
            <a:r>
              <a:rPr lang="en-US" sz="1800" b="1" spc="-1" dirty="0">
                <a:solidFill>
                  <a:srgbClr val="000000"/>
                </a:solidFill>
                <a:highlight>
                  <a:srgbClr val="00FFFF"/>
                </a:highlight>
              </a:rPr>
              <a:t>type</a:t>
            </a:r>
            <a:r>
              <a:rPr lang="en-US" sz="1800" b="1" spc="-1" dirty="0">
                <a:solidFill>
                  <a:srgbClr val="000000"/>
                </a:solidFill>
              </a:rPr>
              <a:t> of the entries in the current directory. In this command </a:t>
            </a:r>
            <a:r>
              <a:rPr lang="en-US" sz="1800" b="1" spc="-1" dirty="0">
                <a:solidFill>
                  <a:srgbClr val="000000"/>
                </a:solidFill>
                <a:highlight>
                  <a:srgbClr val="00FFFF"/>
                </a:highlight>
              </a:rPr>
              <a:t>d</a:t>
            </a:r>
            <a:r>
              <a:rPr lang="en-US" sz="1800" b="1" spc="-1" dirty="0">
                <a:solidFill>
                  <a:srgbClr val="000000"/>
                </a:solidFill>
              </a:rPr>
              <a:t> after -</a:t>
            </a:r>
            <a:r>
              <a:rPr lang="en-US" sz="1800" b="1" spc="-1" dirty="0">
                <a:solidFill>
                  <a:srgbClr val="000000"/>
                </a:solidFill>
                <a:highlight>
                  <a:srgbClr val="00FFFF"/>
                </a:highlight>
              </a:rPr>
              <a:t>type </a:t>
            </a:r>
            <a:r>
              <a:rPr lang="en-US" sz="1800" b="1" spc="-1" dirty="0">
                <a:solidFill>
                  <a:srgbClr val="000000"/>
                </a:solidFill>
              </a:rPr>
              <a:t>means directory. This command reports all directories and their children in the current directory).</a:t>
            </a:r>
          </a:p>
        </p:txBody>
      </p:sp>
    </p:spTree>
    <p:extLst>
      <p:ext uri="{BB962C8B-B14F-4D97-AF65-F5344CB8AC3E}">
        <p14:creationId xmlns:p14="http://schemas.microsoft.com/office/powerpoint/2010/main" val="4160379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77258"/>
            <a:ext cx="10514013" cy="9048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Looking inside the files</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982132"/>
            <a:ext cx="10514013" cy="5672667"/>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400" spc="-1" dirty="0">
                <a:solidFill>
                  <a:srgbClr val="000000"/>
                </a:solidFill>
              </a:rPr>
              <a:t>There are several Linux commands to look at the contents of a file:</a:t>
            </a:r>
          </a:p>
          <a:p>
            <a:pPr lvl="1" fontAlgn="auto">
              <a:spcBef>
                <a:spcPts val="1001"/>
              </a:spcBef>
              <a:spcAft>
                <a:spcPts val="0"/>
              </a:spcAft>
              <a:buClr>
                <a:srgbClr val="000000"/>
              </a:buClr>
              <a:buFont typeface="Arial"/>
              <a:buChar char="•"/>
              <a:defRPr/>
            </a:pPr>
            <a:r>
              <a:rPr lang="en-US" b="1" spc="-1" dirty="0">
                <a:solidFill>
                  <a:srgbClr val="000000"/>
                </a:solidFill>
                <a:effectLst>
                  <a:outerShdw blurRad="38100" dist="38100" dir="2700000" algn="tl">
                    <a:srgbClr val="000000">
                      <a:alpha val="43137"/>
                    </a:srgbClr>
                  </a:outerShdw>
                </a:effectLst>
              </a:rPr>
              <a:t>less and more: </a:t>
            </a:r>
            <a:r>
              <a:rPr lang="en-US" spc="-1" dirty="0">
                <a:solidFill>
                  <a:srgbClr val="000000"/>
                </a:solidFill>
              </a:rPr>
              <a:t>displays the contents of a file one screen at a time.</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less</a:t>
            </a:r>
            <a:r>
              <a:rPr lang="en-US" sz="2400" spc="-1" dirty="0">
                <a:solidFill>
                  <a:srgbClr val="000000"/>
                </a:solidFill>
              </a:rPr>
              <a:t> filename</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more</a:t>
            </a:r>
            <a:r>
              <a:rPr lang="en-US" sz="2400" spc="-1" dirty="0">
                <a:solidFill>
                  <a:srgbClr val="000000"/>
                </a:solidFill>
              </a:rPr>
              <a:t> </a:t>
            </a:r>
            <a:r>
              <a:rPr lang="en-US" sz="2400" spc="-1" dirty="0" err="1">
                <a:solidFill>
                  <a:srgbClr val="000000"/>
                </a:solidFill>
              </a:rPr>
              <a:t>fileName</a:t>
            </a:r>
            <a:endParaRPr lang="en-US" sz="2400" spc="-1" dirty="0">
              <a:solidFill>
                <a:srgbClr val="000000"/>
              </a:solidFill>
            </a:endParaRPr>
          </a:p>
          <a:p>
            <a:pPr lvl="1" fontAlgn="auto">
              <a:spcBef>
                <a:spcPts val="1001"/>
              </a:spcBef>
              <a:spcAft>
                <a:spcPts val="0"/>
              </a:spcAft>
              <a:buClr>
                <a:srgbClr val="000000"/>
              </a:buClr>
              <a:buFont typeface="Arial"/>
              <a:buChar char="•"/>
              <a:defRPr/>
            </a:pPr>
            <a:r>
              <a:rPr lang="en-US" b="1" spc="-1" dirty="0">
                <a:solidFill>
                  <a:srgbClr val="000000"/>
                </a:solidFill>
                <a:effectLst>
                  <a:outerShdw blurRad="38100" dist="38100" dir="2700000" algn="tl">
                    <a:srgbClr val="000000">
                      <a:alpha val="43137"/>
                    </a:srgbClr>
                  </a:outerShdw>
                </a:effectLst>
              </a:rPr>
              <a:t>head</a:t>
            </a:r>
            <a:r>
              <a:rPr lang="en-US" spc="-1" dirty="0">
                <a:solidFill>
                  <a:srgbClr val="000000"/>
                </a:solidFill>
              </a:rPr>
              <a:t>: displays the first </a:t>
            </a:r>
            <a:r>
              <a:rPr lang="en-US" spc="-1" dirty="0">
                <a:solidFill>
                  <a:srgbClr val="000000"/>
                </a:solidFill>
                <a:highlight>
                  <a:srgbClr val="00FFFF"/>
                </a:highlight>
              </a:rPr>
              <a:t>n</a:t>
            </a:r>
            <a:r>
              <a:rPr lang="en-US" spc="-1" dirty="0">
                <a:solidFill>
                  <a:srgbClr val="000000"/>
                </a:solidFill>
              </a:rPr>
              <a:t> lines of the file (default is 10).</a:t>
            </a:r>
          </a:p>
          <a:p>
            <a:pPr lvl="2" fontAlgn="auto">
              <a:spcBef>
                <a:spcPts val="1001"/>
              </a:spcBef>
              <a:spcAft>
                <a:spcPts val="0"/>
              </a:spcAft>
              <a:buClr>
                <a:srgbClr val="000000"/>
              </a:buClr>
              <a:buFont typeface="Arial"/>
              <a:buChar char="•"/>
              <a:defRPr/>
            </a:pPr>
            <a:r>
              <a:rPr lang="en-US" sz="2400" spc="-1" dirty="0">
                <a:solidFill>
                  <a:srgbClr val="000000"/>
                </a:solidFill>
                <a:effectLst>
                  <a:outerShdw blurRad="38100" dist="38100" dir="2700000" algn="tl">
                    <a:srgbClr val="000000">
                      <a:alpha val="43137"/>
                    </a:srgbClr>
                  </a:outerShdw>
                </a:effectLst>
              </a:rPr>
              <a:t>head -</a:t>
            </a:r>
            <a:r>
              <a:rPr lang="en-US" sz="2400" spc="-1" dirty="0">
                <a:solidFill>
                  <a:srgbClr val="000000"/>
                </a:solidFill>
                <a:effectLst>
                  <a:outerShdw blurRad="38100" dist="38100" dir="2700000" algn="tl">
                    <a:srgbClr val="000000">
                      <a:alpha val="43137"/>
                    </a:srgbClr>
                  </a:outerShdw>
                </a:effectLst>
                <a:highlight>
                  <a:srgbClr val="00FFFF"/>
                </a:highlight>
              </a:rPr>
              <a:t>n</a:t>
            </a:r>
            <a:r>
              <a:rPr lang="en-US" sz="2400" spc="-1" dirty="0">
                <a:solidFill>
                  <a:srgbClr val="000000"/>
                </a:solidFill>
                <a:effectLst>
                  <a:outerShdw blurRad="38100" dist="38100" dir="2700000" algn="tl">
                    <a:srgbClr val="000000">
                      <a:alpha val="43137"/>
                    </a:srgbClr>
                  </a:outerShdw>
                </a:effectLst>
              </a:rPr>
              <a:t>  15 </a:t>
            </a:r>
            <a:r>
              <a:rPr lang="en-US" sz="2400" spc="-1" dirty="0" err="1">
                <a:solidFill>
                  <a:srgbClr val="000000"/>
                </a:solidFill>
                <a:effectLst>
                  <a:outerShdw blurRad="38100" dist="38100" dir="2700000" algn="tl">
                    <a:srgbClr val="000000">
                      <a:alpha val="43137"/>
                    </a:srgbClr>
                  </a:outerShdw>
                </a:effectLst>
              </a:rPr>
              <a:t>fileName</a:t>
            </a:r>
            <a:r>
              <a:rPr lang="en-US" sz="2400" spc="-1" dirty="0">
                <a:solidFill>
                  <a:srgbClr val="000000"/>
                </a:solidFill>
                <a:effectLst>
                  <a:outerShdw blurRad="38100" dist="38100" dir="2700000" algn="tl">
                    <a:srgbClr val="000000">
                      <a:alpha val="43137"/>
                    </a:srgbClr>
                  </a:outerShdw>
                </a:effectLst>
              </a:rPr>
              <a:t>  (</a:t>
            </a:r>
            <a:r>
              <a:rPr lang="en-US" sz="2400" spc="-1" dirty="0">
                <a:solidFill>
                  <a:srgbClr val="000000"/>
                </a:solidFill>
              </a:rPr>
              <a:t>also try</a:t>
            </a:r>
            <a:r>
              <a:rPr lang="en-US" sz="2400" spc="-1" dirty="0">
                <a:solidFill>
                  <a:srgbClr val="000000"/>
                </a:solidFill>
                <a:effectLst>
                  <a:outerShdw blurRad="38100" dist="38100" dir="2700000" algn="tl">
                    <a:srgbClr val="000000">
                      <a:alpha val="43137"/>
                    </a:srgbClr>
                  </a:outerShdw>
                </a:effectLst>
              </a:rPr>
              <a:t> head </a:t>
            </a:r>
            <a:r>
              <a:rPr lang="en-US" sz="2400" spc="-1" dirty="0" err="1">
                <a:solidFill>
                  <a:srgbClr val="000000"/>
                </a:solidFill>
                <a:effectLst>
                  <a:outerShdw blurRad="38100" dist="38100" dir="2700000" algn="tl">
                    <a:srgbClr val="000000">
                      <a:alpha val="43137"/>
                    </a:srgbClr>
                  </a:outerShdw>
                </a:effectLst>
              </a:rPr>
              <a:t>fileName</a:t>
            </a:r>
            <a:r>
              <a:rPr lang="en-US" sz="2400" spc="-1" dirty="0">
                <a:solidFill>
                  <a:srgbClr val="000000"/>
                </a:solidFill>
                <a:effectLst>
                  <a:outerShdw blurRad="38100" dist="38100" dir="2700000" algn="tl">
                    <a:srgbClr val="000000">
                      <a:alpha val="43137"/>
                    </a:srgbClr>
                  </a:outerShdw>
                </a:effectLst>
              </a:rPr>
              <a:t>)</a:t>
            </a:r>
          </a:p>
          <a:p>
            <a:pPr lvl="1" fontAlgn="auto">
              <a:spcBef>
                <a:spcPts val="1001"/>
              </a:spcBef>
              <a:spcAft>
                <a:spcPts val="0"/>
              </a:spcAft>
              <a:buClr>
                <a:srgbClr val="000000"/>
              </a:buClr>
              <a:buFont typeface="Arial"/>
              <a:buChar char="•"/>
              <a:defRPr/>
            </a:pPr>
            <a:r>
              <a:rPr lang="en-US" b="1" spc="-1" dirty="0">
                <a:solidFill>
                  <a:srgbClr val="000000"/>
                </a:solidFill>
                <a:effectLst>
                  <a:outerShdw blurRad="38100" dist="38100" dir="2700000" algn="tl">
                    <a:srgbClr val="000000">
                      <a:alpha val="43137"/>
                    </a:srgbClr>
                  </a:outerShdw>
                </a:effectLst>
              </a:rPr>
              <a:t>tail: </a:t>
            </a:r>
            <a:r>
              <a:rPr lang="en-US" spc="-1" dirty="0">
                <a:solidFill>
                  <a:srgbClr val="000000"/>
                </a:solidFill>
              </a:rPr>
              <a:t>displays the last </a:t>
            </a:r>
            <a:r>
              <a:rPr lang="en-US" spc="-1" dirty="0">
                <a:solidFill>
                  <a:srgbClr val="000000"/>
                </a:solidFill>
                <a:highlight>
                  <a:srgbClr val="00FFFF"/>
                </a:highlight>
              </a:rPr>
              <a:t>n</a:t>
            </a:r>
            <a:r>
              <a:rPr lang="en-US" spc="-1" dirty="0">
                <a:solidFill>
                  <a:srgbClr val="000000"/>
                </a:solidFill>
              </a:rPr>
              <a:t> lines of a file.</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tail</a:t>
            </a:r>
            <a:r>
              <a:rPr lang="en-US" sz="2400" spc="-1" dirty="0">
                <a:solidFill>
                  <a:srgbClr val="000000"/>
                </a:solidFill>
              </a:rPr>
              <a:t> </a:t>
            </a:r>
            <a:r>
              <a:rPr lang="en-US" sz="2400" spc="-1" dirty="0">
                <a:solidFill>
                  <a:srgbClr val="000000"/>
                </a:solidFill>
                <a:highlight>
                  <a:srgbClr val="00FFFF"/>
                </a:highlight>
              </a:rPr>
              <a:t>-n</a:t>
            </a:r>
            <a:r>
              <a:rPr lang="en-US" sz="2400" spc="-1" dirty="0">
                <a:solidFill>
                  <a:srgbClr val="000000"/>
                </a:solidFill>
              </a:rPr>
              <a:t> 2 </a:t>
            </a:r>
            <a:r>
              <a:rPr lang="en-US" sz="2400" spc="-1" dirty="0" err="1">
                <a:solidFill>
                  <a:srgbClr val="000000"/>
                </a:solidFill>
              </a:rPr>
              <a:t>fileName</a:t>
            </a:r>
            <a:endParaRPr lang="en-US" sz="2400" spc="-1" dirty="0">
              <a:solidFill>
                <a:srgbClr val="000000"/>
              </a:solidFill>
            </a:endParaRPr>
          </a:p>
          <a:p>
            <a:pPr lvl="1" fontAlgn="auto">
              <a:spcBef>
                <a:spcPts val="1001"/>
              </a:spcBef>
              <a:spcAft>
                <a:spcPts val="0"/>
              </a:spcAft>
              <a:buClr>
                <a:srgbClr val="000000"/>
              </a:buClr>
              <a:buFont typeface="Arial"/>
              <a:buChar char="•"/>
              <a:defRPr/>
            </a:pPr>
            <a:r>
              <a:rPr lang="en-US" b="1" spc="-1" dirty="0">
                <a:solidFill>
                  <a:srgbClr val="000000"/>
                </a:solidFill>
                <a:effectLst>
                  <a:outerShdw blurRad="38100" dist="38100" dir="2700000" algn="tl">
                    <a:srgbClr val="000000">
                      <a:alpha val="43137"/>
                    </a:srgbClr>
                  </a:outerShdw>
                </a:effectLst>
              </a:rPr>
              <a:t>cat:  </a:t>
            </a:r>
            <a:r>
              <a:rPr lang="en-US" spc="-1" dirty="0">
                <a:solidFill>
                  <a:srgbClr val="000000"/>
                </a:solidFill>
              </a:rPr>
              <a:t>throws the entire contents of the file.</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cat</a:t>
            </a:r>
            <a:r>
              <a:rPr lang="en-US" sz="2400" spc="-1" dirty="0">
                <a:solidFill>
                  <a:srgbClr val="000000"/>
                </a:solidFill>
              </a:rPr>
              <a:t> filename</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cat</a:t>
            </a:r>
            <a:r>
              <a:rPr lang="en-US" sz="2400" spc="-1" dirty="0">
                <a:solidFill>
                  <a:srgbClr val="000000"/>
                </a:solidFill>
              </a:rPr>
              <a:t> -n filename (prints the line numbers)</a:t>
            </a:r>
          </a:p>
          <a:p>
            <a:pPr lvl="2" fontAlgn="auto">
              <a:spcBef>
                <a:spcPts val="1001"/>
              </a:spcBef>
              <a:spcAft>
                <a:spcPts val="0"/>
              </a:spcAft>
              <a:buClr>
                <a:srgbClr val="000000"/>
              </a:buClr>
              <a:buFont typeface="Arial"/>
              <a:buChar char="•"/>
              <a:defRPr/>
            </a:pPr>
            <a:r>
              <a:rPr lang="en-US" sz="2400" b="1" spc="-1" dirty="0">
                <a:solidFill>
                  <a:srgbClr val="000000"/>
                </a:solidFill>
                <a:effectLst>
                  <a:outerShdw blurRad="38100" dist="38100" dir="2700000" algn="tl">
                    <a:srgbClr val="000000">
                      <a:alpha val="43137"/>
                    </a:srgbClr>
                  </a:outerShdw>
                </a:effectLst>
              </a:rPr>
              <a:t>cat</a:t>
            </a:r>
            <a:r>
              <a:rPr lang="en-US" sz="2400" spc="-1" dirty="0">
                <a:solidFill>
                  <a:srgbClr val="000000"/>
                </a:solidFill>
              </a:rPr>
              <a:t> fileName1 fileName2 (concatenates and displays the content of file1 and file2).</a:t>
            </a:r>
          </a:p>
        </p:txBody>
      </p:sp>
    </p:spTree>
    <p:extLst>
      <p:ext uri="{BB962C8B-B14F-4D97-AF65-F5344CB8AC3E}">
        <p14:creationId xmlns:p14="http://schemas.microsoft.com/office/powerpoint/2010/main" val="3442444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Counting - </a:t>
            </a:r>
            <a:r>
              <a:rPr lang="en-US" spc="-1" dirty="0" err="1">
                <a:solidFill>
                  <a:schemeClr val="accent6">
                    <a:lumMod val="75000"/>
                  </a:schemeClr>
                </a:solidFill>
                <a:effectLst>
                  <a:outerShdw blurRad="38100" dist="38100" dir="2700000" algn="tl">
                    <a:srgbClr val="000000">
                      <a:alpha val="43137"/>
                    </a:srgbClr>
                  </a:outerShdw>
                </a:effectLst>
              </a:rPr>
              <a:t>wc</a:t>
            </a:r>
            <a:endParaRPr lang="en-US" spc="-1" dirty="0">
              <a:solidFill>
                <a:schemeClr val="accent6">
                  <a:lumMod val="75000"/>
                </a:schemeClr>
              </a:solidFill>
              <a:effectLst>
                <a:outerShdw blurRad="38100" dist="38100" dir="2700000" algn="tl">
                  <a:srgbClr val="000000">
                    <a:alpha val="43137"/>
                  </a:srgbClr>
                </a:outerShdw>
              </a:effectLst>
            </a:endParaRP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400" spc="-1" dirty="0">
                <a:solidFill>
                  <a:srgbClr val="000000"/>
                </a:solidFill>
              </a:rPr>
              <a:t>The command </a:t>
            </a:r>
            <a:r>
              <a:rPr lang="en-US" sz="2400" b="1" spc="-1" dirty="0" err="1">
                <a:solidFill>
                  <a:srgbClr val="000000"/>
                </a:solidFill>
              </a:rPr>
              <a:t>wc</a:t>
            </a:r>
            <a:r>
              <a:rPr lang="en-US" sz="2400" spc="-1" dirty="0">
                <a:solidFill>
                  <a:srgbClr val="000000"/>
                </a:solidFill>
              </a:rPr>
              <a:t> counts lines, words, and characters in a file:</a:t>
            </a:r>
          </a:p>
          <a:p>
            <a:pPr lvl="1" fontAlgn="auto">
              <a:spcBef>
                <a:spcPts val="1001"/>
              </a:spcBef>
              <a:spcAft>
                <a:spcPts val="0"/>
              </a:spcAft>
              <a:buClr>
                <a:srgbClr val="000000"/>
              </a:buClr>
              <a:buFont typeface="Arial"/>
              <a:buChar char="•"/>
              <a:defRPr/>
            </a:pPr>
            <a:r>
              <a:rPr lang="en-US" sz="1800" b="1" spc="-1" dirty="0" err="1">
                <a:solidFill>
                  <a:srgbClr val="000000"/>
                </a:solidFill>
              </a:rPr>
              <a:t>wc</a:t>
            </a:r>
            <a:r>
              <a:rPr lang="en-US" sz="1800" spc="-1" dirty="0">
                <a:solidFill>
                  <a:srgbClr val="000000"/>
                </a:solidFill>
              </a:rPr>
              <a:t> </a:t>
            </a:r>
            <a:r>
              <a:rPr lang="en-US" sz="1800" spc="-1" dirty="0" err="1">
                <a:solidFill>
                  <a:srgbClr val="000000"/>
                </a:solidFill>
              </a:rPr>
              <a:t>fileName</a:t>
            </a:r>
            <a:r>
              <a:rPr lang="en-US" sz="1800" spc="-1" dirty="0">
                <a:solidFill>
                  <a:srgbClr val="000000"/>
                </a:solidFill>
              </a:rPr>
              <a:t> (reports the number of lines, words, and characters in </a:t>
            </a:r>
            <a:r>
              <a:rPr lang="en-US" sz="1800" spc="-1" dirty="0" err="1">
                <a:solidFill>
                  <a:srgbClr val="000000"/>
                </a:solidFill>
              </a:rPr>
              <a:t>fileName</a:t>
            </a:r>
            <a:r>
              <a:rPr lang="en-US" sz="1800" spc="-1" dirty="0">
                <a:solidFill>
                  <a:srgbClr val="000000"/>
                </a:solidFill>
              </a:rPr>
              <a:t>).</a:t>
            </a:r>
          </a:p>
          <a:p>
            <a:pPr lvl="1" fontAlgn="auto">
              <a:spcBef>
                <a:spcPts val="1001"/>
              </a:spcBef>
              <a:spcAft>
                <a:spcPts val="0"/>
              </a:spcAft>
              <a:buClr>
                <a:srgbClr val="000000"/>
              </a:buClr>
              <a:buFont typeface="Arial"/>
              <a:buChar char="•"/>
              <a:defRPr/>
            </a:pPr>
            <a:r>
              <a:rPr lang="en-US" sz="1800" b="1" spc="-1" dirty="0" err="1">
                <a:solidFill>
                  <a:srgbClr val="000000"/>
                </a:solidFill>
              </a:rPr>
              <a:t>wc</a:t>
            </a:r>
            <a:r>
              <a:rPr lang="en-US" sz="1800" spc="-1" dirty="0">
                <a:solidFill>
                  <a:srgbClr val="000000"/>
                </a:solidFill>
              </a:rPr>
              <a:t> -l </a:t>
            </a:r>
            <a:r>
              <a:rPr lang="en-US" sz="1800" spc="-1" dirty="0" err="1">
                <a:solidFill>
                  <a:srgbClr val="000000"/>
                </a:solidFill>
              </a:rPr>
              <a:t>fileName</a:t>
            </a:r>
            <a:r>
              <a:rPr lang="en-US" sz="1800" spc="-1" dirty="0">
                <a:solidFill>
                  <a:srgbClr val="000000"/>
                </a:solidFill>
              </a:rPr>
              <a:t>   (reports the number of lines in </a:t>
            </a:r>
            <a:r>
              <a:rPr lang="en-US" sz="1800" spc="-1" dirty="0" err="1">
                <a:solidFill>
                  <a:srgbClr val="000000"/>
                </a:solidFill>
              </a:rPr>
              <a:t>fileName</a:t>
            </a:r>
            <a:r>
              <a:rPr lang="en-US" sz="1800" spc="-1" dirty="0">
                <a:solidFill>
                  <a:srgbClr val="000000"/>
                </a:solidFill>
              </a:rPr>
              <a:t>).</a:t>
            </a:r>
          </a:p>
          <a:p>
            <a:pPr marL="457200" lvl="1" indent="0" fontAlgn="auto">
              <a:spcBef>
                <a:spcPts val="1001"/>
              </a:spcBef>
              <a:spcAft>
                <a:spcPts val="0"/>
              </a:spcAft>
              <a:buClr>
                <a:srgbClr val="000000"/>
              </a:buClr>
              <a:buNone/>
              <a:defRPr/>
            </a:pPr>
            <a:endParaRPr lang="en-US" sz="1800" spc="-1" dirty="0">
              <a:solidFill>
                <a:srgbClr val="000000"/>
              </a:solidFill>
            </a:endParaRP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spc="-1" dirty="0">
                <a:solidFill>
                  <a:srgbClr val="000000"/>
                </a:solidFill>
                <a:latin typeface="Arial"/>
              </a:rPr>
              <a:t>Another way to count the number of lines in </a:t>
            </a:r>
            <a:r>
              <a:rPr lang="en-US" sz="2000" spc="-1" dirty="0" err="1">
                <a:solidFill>
                  <a:srgbClr val="000000"/>
                </a:solidFill>
                <a:latin typeface="Arial"/>
              </a:rPr>
              <a:t>fileName</a:t>
            </a:r>
            <a:r>
              <a:rPr lang="en-US" sz="2000" spc="-1" dirty="0">
                <a:solidFill>
                  <a:srgbClr val="000000"/>
                </a:solidFill>
                <a:latin typeface="Arial"/>
              </a:rPr>
              <a:t>:</a:t>
            </a:r>
          </a:p>
          <a:p>
            <a:pPr marL="457200" lvl="1" indent="0" algn="ctr" fontAlgn="auto">
              <a:spcBef>
                <a:spcPts val="1001"/>
              </a:spcBef>
              <a:spcAft>
                <a:spcPts val="0"/>
              </a:spcAft>
              <a:buClr>
                <a:srgbClr val="000000"/>
              </a:buClr>
              <a:buNone/>
              <a:defRPr/>
            </a:pPr>
            <a:r>
              <a:rPr lang="en-US" sz="2800" spc="-1" dirty="0">
                <a:solidFill>
                  <a:srgbClr val="000000"/>
                </a:solidFill>
                <a:latin typeface="Arial"/>
              </a:rPr>
              <a:t>c</a:t>
            </a:r>
            <a:r>
              <a:rPr kumimoji="0" lang="en-US" sz="2800" b="0" i="0" u="none" strike="noStrike" kern="1200" cap="none" spc="-1" normalizeH="0" baseline="0" noProof="0" dirty="0">
                <a:ln>
                  <a:noFill/>
                </a:ln>
                <a:solidFill>
                  <a:srgbClr val="000000"/>
                </a:solidFill>
                <a:effectLst/>
                <a:uLnTx/>
                <a:uFillTx/>
                <a:latin typeface="Arial"/>
              </a:rPr>
              <a:t>at filename </a:t>
            </a:r>
            <a:r>
              <a:rPr kumimoji="0" lang="en-US" sz="2800" b="0" i="0" u="none" strike="noStrike" kern="1200" cap="none" spc="-1" normalizeH="0" baseline="0" noProof="0" dirty="0">
                <a:ln>
                  <a:noFill/>
                </a:ln>
                <a:solidFill>
                  <a:schemeClr val="accent2"/>
                </a:solidFill>
                <a:effectLst>
                  <a:outerShdw blurRad="38100" dist="38100" dir="2700000" algn="tl">
                    <a:srgbClr val="000000">
                      <a:alpha val="43137"/>
                    </a:srgbClr>
                  </a:outerShdw>
                </a:effectLst>
                <a:uLnTx/>
                <a:uFillTx/>
                <a:latin typeface="Arial"/>
              </a:rPr>
              <a:t>|</a:t>
            </a:r>
            <a:r>
              <a:rPr kumimoji="0" lang="en-US" sz="2800" b="0" i="0" u="none" strike="noStrike" kern="1200" cap="none" spc="-1" normalizeH="0" baseline="0" noProof="0" dirty="0">
                <a:ln>
                  <a:noFill/>
                </a:ln>
                <a:solidFill>
                  <a:srgbClr val="000000"/>
                </a:solidFill>
                <a:effectLst/>
                <a:uLnTx/>
                <a:uFillTx/>
                <a:latin typeface="Arial"/>
              </a:rPr>
              <a:t> </a:t>
            </a:r>
            <a:r>
              <a:rPr kumimoji="0" lang="en-US" sz="2800" b="0" i="0" u="none" strike="noStrike" kern="1200" cap="none" spc="-1" normalizeH="0" baseline="0" noProof="0" dirty="0" err="1">
                <a:ln>
                  <a:noFill/>
                </a:ln>
                <a:solidFill>
                  <a:srgbClr val="000000"/>
                </a:solidFill>
                <a:effectLst/>
                <a:uLnTx/>
                <a:uFillTx/>
                <a:latin typeface="Arial"/>
              </a:rPr>
              <a:t>wc</a:t>
            </a:r>
            <a:r>
              <a:rPr kumimoji="0" lang="en-US" sz="2800" b="0" i="0" u="none" strike="noStrike" kern="1200" cap="none" spc="-1" normalizeH="0" baseline="0" noProof="0" dirty="0">
                <a:ln>
                  <a:noFill/>
                </a:ln>
                <a:solidFill>
                  <a:srgbClr val="000000"/>
                </a:solidFill>
                <a:effectLst/>
                <a:uLnTx/>
                <a:uFillTx/>
                <a:latin typeface="Arial"/>
              </a:rPr>
              <a:t> –l </a:t>
            </a: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The pipe symbol in the above command pipes the output of the command on the left into the input of the command on the right. </a:t>
            </a:r>
          </a:p>
          <a:p>
            <a:pPr marL="0" marR="0" lvl="0" indent="0" algn="l" defTabSz="914400" rtl="0" eaLnBrk="1" fontAlgn="auto" latinLnBrk="0" hangingPunct="1">
              <a:lnSpc>
                <a:spcPct val="90000"/>
              </a:lnSpc>
              <a:spcBef>
                <a:spcPts val="1001"/>
              </a:spcBef>
              <a:spcAft>
                <a:spcPts val="0"/>
              </a:spcAft>
              <a:buClr>
                <a:srgbClr val="000000"/>
              </a:buClr>
              <a:buSzTx/>
              <a:buNone/>
              <a:tabLst/>
              <a:defRPr/>
            </a:pPr>
            <a:endParaRPr kumimoji="0" lang="en-US" sz="2000" b="0" i="0" u="none" strike="noStrike" kern="1200" cap="none" spc="-1" normalizeH="0" baseline="0" noProof="0" dirty="0">
              <a:ln>
                <a:noFill/>
              </a:ln>
              <a:solidFill>
                <a:srgbClr val="000000"/>
              </a:solidFill>
              <a:effectLst/>
              <a:uLnTx/>
              <a:uFillTx/>
              <a:latin typeface="Arial"/>
            </a:endParaRPr>
          </a:p>
          <a:p>
            <a:pPr marL="457200" lvl="1" indent="0" algn="ctr" fontAlgn="auto">
              <a:spcBef>
                <a:spcPts val="1001"/>
              </a:spcBef>
              <a:spcAft>
                <a:spcPts val="0"/>
              </a:spcAft>
              <a:buClr>
                <a:srgbClr val="000000"/>
              </a:buClr>
              <a:buNone/>
              <a:defRPr/>
            </a:pPr>
            <a:endParaRPr kumimoji="0" lang="en-US" sz="28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lang="en-US" sz="1800" spc="-1" dirty="0">
              <a:solidFill>
                <a:srgbClr val="000000"/>
              </a:solidFill>
            </a:endParaRPr>
          </a:p>
        </p:txBody>
      </p:sp>
      <p:cxnSp>
        <p:nvCxnSpPr>
          <p:cNvPr id="3" name="Straight Arrow Connector 2">
            <a:extLst>
              <a:ext uri="{FF2B5EF4-FFF2-40B4-BE49-F238E27FC236}">
                <a16:creationId xmlns:a16="http://schemas.microsoft.com/office/drawing/2014/main" id="{56ED1792-37EC-8DA1-3D15-935FE77209C5}"/>
              </a:ext>
            </a:extLst>
          </p:cNvPr>
          <p:cNvCxnSpPr>
            <a:cxnSpLocks/>
            <a:stCxn id="8" idx="1"/>
          </p:cNvCxnSpPr>
          <p:nvPr/>
        </p:nvCxnSpPr>
        <p:spPr>
          <a:xfrm flipH="1">
            <a:off x="6917267" y="3776134"/>
            <a:ext cx="2023533" cy="7619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Rectangle 7">
            <a:extLst>
              <a:ext uri="{FF2B5EF4-FFF2-40B4-BE49-F238E27FC236}">
                <a16:creationId xmlns:a16="http://schemas.microsoft.com/office/drawing/2014/main" id="{F93F564C-5122-A15B-7F6D-1EB5548A3582}"/>
              </a:ext>
            </a:extLst>
          </p:cNvPr>
          <p:cNvSpPr/>
          <p:nvPr/>
        </p:nvSpPr>
        <p:spPr>
          <a:xfrm>
            <a:off x="8940800" y="3551767"/>
            <a:ext cx="2760134" cy="4487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pipe symbol</a:t>
            </a:r>
          </a:p>
        </p:txBody>
      </p:sp>
    </p:spTree>
    <p:extLst>
      <p:ext uri="{BB962C8B-B14F-4D97-AF65-F5344CB8AC3E}">
        <p14:creationId xmlns:p14="http://schemas.microsoft.com/office/powerpoint/2010/main" val="416424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46" name="PlaceHolder 1">
            <a:extLst>
              <a:ext uri="{FF2B5EF4-FFF2-40B4-BE49-F238E27FC236}">
                <a16:creationId xmlns:a16="http://schemas.microsoft.com/office/drawing/2014/main" id="{C036BC78-9395-8D88-2423-9A3AFCC471A5}"/>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b="1" spc="-1">
                <a:solidFill>
                  <a:srgbClr val="000000"/>
                </a:solidFill>
                <a:latin typeface="Calibri Light"/>
              </a:rPr>
              <a:t>What is Unix?</a:t>
            </a:r>
            <a:endParaRPr lang="en-US" spc="-1">
              <a:solidFill>
                <a:srgbClr val="000000"/>
              </a:solidFill>
            </a:endParaRPr>
          </a:p>
        </p:txBody>
      </p:sp>
      <p:sp>
        <p:nvSpPr>
          <p:cNvPr id="147" name="PlaceHolder 2">
            <a:extLst>
              <a:ext uri="{FF2B5EF4-FFF2-40B4-BE49-F238E27FC236}">
                <a16:creationId xmlns:a16="http://schemas.microsoft.com/office/drawing/2014/main" id="{C0404FA9-15AE-B2BD-2339-23377D1DD973}"/>
              </a:ext>
            </a:extLst>
          </p:cNvPr>
          <p:cNvSpPr>
            <a:spLocks noGrp="1"/>
          </p:cNvSpPr>
          <p:nvPr>
            <p:ph idx="4294967295"/>
          </p:nvPr>
        </p:nvSpPr>
        <p:spPr>
          <a:xfrm>
            <a:off x="838200" y="1825625"/>
            <a:ext cx="10514013" cy="4349750"/>
          </a:xfrm>
        </p:spPr>
        <p:txBody>
          <a:bodyPr>
            <a:noAutofit/>
          </a:bodyPr>
          <a:lstStyle/>
          <a:p>
            <a:pPr fontAlgn="auto">
              <a:spcBef>
                <a:spcPts val="1001"/>
              </a:spcBef>
              <a:spcAft>
                <a:spcPts val="0"/>
              </a:spcAft>
              <a:buClr>
                <a:srgbClr val="000000"/>
              </a:buClr>
              <a:buFont typeface="Arial"/>
              <a:buChar char="•"/>
              <a:defRPr/>
            </a:pPr>
            <a:r>
              <a:rPr lang="en-US" spc="-1">
                <a:solidFill>
                  <a:srgbClr val="000000"/>
                </a:solidFill>
                <a:latin typeface="Calibri"/>
              </a:rPr>
              <a:t>Unix is the standard OS on most large computer systems in scientific research, in the same way that Microsoft Windows is the dominant operating system on Desktop PCs.</a:t>
            </a:r>
            <a:endParaRPr lang="en-US" spc="-1">
              <a:solidFill>
                <a:srgbClr val="000000"/>
              </a:solidFill>
            </a:endParaRPr>
          </a:p>
          <a:p>
            <a:pPr fontAlgn="auto">
              <a:spcBef>
                <a:spcPts val="1001"/>
              </a:spcBef>
              <a:spcAft>
                <a:spcPts val="0"/>
              </a:spcAft>
              <a:buClr>
                <a:srgbClr val="000000"/>
              </a:buClr>
              <a:buFont typeface="Arial"/>
              <a:buChar char="•"/>
              <a:defRPr/>
            </a:pPr>
            <a:r>
              <a:rPr lang="en-US" spc="-1">
                <a:solidFill>
                  <a:srgbClr val="000000"/>
                </a:solidFill>
                <a:latin typeface="Calibri"/>
              </a:rPr>
              <a:t>Unix offers a graphical user interface that look different from the Windows interface but with the same functionality. </a:t>
            </a:r>
            <a:endParaRPr lang="en-US" spc="-1">
              <a:solidFill>
                <a:srgbClr val="000000"/>
              </a:solidFill>
            </a:endParaRPr>
          </a:p>
          <a:p>
            <a:pPr fontAlgn="auto">
              <a:spcBef>
                <a:spcPts val="1001"/>
              </a:spcBef>
              <a:spcAft>
                <a:spcPts val="0"/>
              </a:spcAft>
              <a:buClr>
                <a:srgbClr val="000000"/>
              </a:buClr>
              <a:buFont typeface="Arial"/>
              <a:buChar char="•"/>
              <a:defRPr/>
            </a:pPr>
            <a:r>
              <a:rPr lang="en-US" spc="-1">
                <a:solidFill>
                  <a:srgbClr val="000000"/>
                </a:solidFill>
                <a:latin typeface="Calibri"/>
              </a:rPr>
              <a:t>Unix is a multi-user multi-task operating system which allows dozens of people to run programs on the same computer at the same time. This is why it is the preferred for large-scale computing.</a:t>
            </a:r>
            <a:endParaRPr lang="en-US" spc="-1">
              <a:solidFill>
                <a:srgbClr val="000000"/>
              </a:solidFill>
            </a:endParaRPr>
          </a:p>
          <a:p>
            <a:pPr fontAlgn="auto">
              <a:spcBef>
                <a:spcPts val="1001"/>
              </a:spcBef>
              <a:spcAft>
                <a:spcPts val="0"/>
              </a:spcAft>
              <a:buFont typeface="Arial" panose="020B0604020202020204" pitchFamily="34" charset="0"/>
              <a:buNone/>
              <a:tabLst>
                <a:tab pos="0" algn="l"/>
              </a:tabLst>
              <a:defRPr/>
            </a:pPr>
            <a:r>
              <a:rPr lang="en-US" sz="1400" u="sng" spc="-1">
                <a:solidFill>
                  <a:srgbClr val="0563C1"/>
                </a:solidFill>
                <a:hlinkClick r:id="rId2"/>
              </a:rPr>
              <a:t>UNIX Introduction | High Performance Computing (iastate.edu)</a:t>
            </a:r>
            <a:endParaRPr lang="en-US" sz="1400" spc="-1">
              <a:solidFill>
                <a:srgbClr val="000000"/>
              </a:solidFill>
            </a:endParaRPr>
          </a:p>
        </p:txBody>
      </p:sp>
      <p:pic>
        <p:nvPicPr>
          <p:cNvPr id="46084" name="Picture 1">
            <a:extLst>
              <a:ext uri="{FF2B5EF4-FFF2-40B4-BE49-F238E27FC236}">
                <a16:creationId xmlns:a16="http://schemas.microsoft.com/office/drawing/2014/main" id="{1DB88B54-2E2A-4689-CE00-CB6638B8B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8288" y="365125"/>
            <a:ext cx="18002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Saving the output of a command</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So far, we have been running commands and outputting the results into the terminal. To redirect the output of any command into a file, the greater sign “</a:t>
            </a:r>
            <a:r>
              <a:rPr lang="en-US" sz="2000" spc="-1" dirty="0">
                <a:solidFill>
                  <a:schemeClr val="accent2"/>
                </a:solidFill>
                <a:effectLst>
                  <a:outerShdw blurRad="38100" dist="38100" dir="2700000" algn="tl">
                    <a:srgbClr val="000000">
                      <a:alpha val="43137"/>
                    </a:srgbClr>
                  </a:outerShdw>
                </a:effectLst>
              </a:rPr>
              <a:t>&gt;</a:t>
            </a:r>
            <a:r>
              <a:rPr lang="en-US" sz="2000" spc="-1" dirty="0">
                <a:solidFill>
                  <a:srgbClr val="000000"/>
                </a:solidFill>
              </a:rPr>
              <a:t>” is used:</a:t>
            </a:r>
          </a:p>
          <a:p>
            <a:pPr fontAlgn="auto">
              <a:spcBef>
                <a:spcPts val="1001"/>
              </a:spcBef>
              <a:spcAft>
                <a:spcPts val="0"/>
              </a:spcAft>
              <a:buClr>
                <a:srgbClr val="000000"/>
              </a:buClr>
              <a:buFont typeface="Arial"/>
              <a:buChar char="•"/>
              <a:defRPr/>
            </a:pPr>
            <a:endParaRPr lang="en-US" sz="2000" spc="-1" dirty="0">
              <a:solidFill>
                <a:srgbClr val="000000"/>
              </a:solidFill>
            </a:endParaRPr>
          </a:p>
          <a:p>
            <a:pPr lvl="1" fontAlgn="auto">
              <a:spcBef>
                <a:spcPts val="1001"/>
              </a:spcBef>
              <a:spcAft>
                <a:spcPts val="0"/>
              </a:spcAft>
              <a:buClr>
                <a:srgbClr val="000000"/>
              </a:buClr>
              <a:buFont typeface="Arial"/>
              <a:buChar char="•"/>
              <a:defRPr/>
            </a:pPr>
            <a:r>
              <a:rPr lang="en-US" sz="1600" spc="-1" dirty="0">
                <a:solidFill>
                  <a:srgbClr val="000000"/>
                </a:solidFill>
                <a:effectLst>
                  <a:outerShdw blurRad="38100" dist="38100" dir="2700000" algn="tl">
                    <a:srgbClr val="000000">
                      <a:alpha val="43137"/>
                    </a:srgbClr>
                  </a:outerShdw>
                </a:effectLst>
              </a:rPr>
              <a:t>cat fileName1 fileName2 </a:t>
            </a:r>
            <a:r>
              <a:rPr lang="en-US" sz="1600" spc="-1" dirty="0">
                <a:solidFill>
                  <a:schemeClr val="accent2"/>
                </a:solidFill>
                <a:effectLst>
                  <a:outerShdw blurRad="38100" dist="38100" dir="2700000" algn="tl">
                    <a:srgbClr val="000000">
                      <a:alpha val="43137"/>
                    </a:srgbClr>
                  </a:outerShdw>
                </a:effectLst>
              </a:rPr>
              <a:t>&gt;</a:t>
            </a:r>
            <a:r>
              <a:rPr lang="en-US" sz="1600" spc="-1" dirty="0">
                <a:solidFill>
                  <a:srgbClr val="000000"/>
                </a:solidFill>
                <a:effectLst>
                  <a:outerShdw blurRad="38100" dist="38100" dir="2700000" algn="tl">
                    <a:srgbClr val="000000">
                      <a:alpha val="43137"/>
                    </a:srgbClr>
                  </a:outerShdw>
                </a:effectLst>
              </a:rPr>
              <a:t> fileName3</a:t>
            </a:r>
          </a:p>
          <a:p>
            <a:pPr lvl="1" fontAlgn="auto">
              <a:spcBef>
                <a:spcPts val="1001"/>
              </a:spcBef>
              <a:spcAft>
                <a:spcPts val="0"/>
              </a:spcAft>
              <a:buClr>
                <a:srgbClr val="000000"/>
              </a:buClr>
              <a:buFont typeface="Arial"/>
              <a:buChar char="•"/>
              <a:defRPr/>
            </a:pPr>
            <a:r>
              <a:rPr lang="en-US" sz="1600" spc="-1" dirty="0">
                <a:solidFill>
                  <a:srgbClr val="000000"/>
                </a:solidFill>
                <a:effectLst>
                  <a:outerShdw blurRad="38100" dist="38100" dir="2700000" algn="tl">
                    <a:srgbClr val="000000">
                      <a:alpha val="43137"/>
                    </a:srgbClr>
                  </a:outerShdw>
                </a:effectLst>
              </a:rPr>
              <a:t>head –n 15 filename </a:t>
            </a:r>
            <a:r>
              <a:rPr lang="en-US" sz="1600" spc="-1" dirty="0">
                <a:solidFill>
                  <a:schemeClr val="accent2"/>
                </a:solidFill>
                <a:effectLst>
                  <a:outerShdw blurRad="38100" dist="38100" dir="2700000" algn="tl">
                    <a:srgbClr val="000000">
                      <a:alpha val="43137"/>
                    </a:srgbClr>
                  </a:outerShdw>
                </a:effectLst>
              </a:rPr>
              <a:t>&gt;</a:t>
            </a:r>
            <a:r>
              <a:rPr lang="en-US" sz="1600" spc="-1" dirty="0">
                <a:solidFill>
                  <a:srgbClr val="000000"/>
                </a:solidFill>
                <a:effectLst>
                  <a:outerShdw blurRad="38100" dist="38100" dir="2700000" algn="tl">
                    <a:srgbClr val="000000">
                      <a:alpha val="43137"/>
                    </a:srgbClr>
                  </a:outerShdw>
                </a:effectLst>
              </a:rPr>
              <a:t> filename</a:t>
            </a:r>
          </a:p>
          <a:p>
            <a:pPr lvl="1" fontAlgn="auto">
              <a:spcBef>
                <a:spcPts val="1001"/>
              </a:spcBef>
              <a:spcAft>
                <a:spcPts val="0"/>
              </a:spcAft>
              <a:buClr>
                <a:srgbClr val="000000"/>
              </a:buClr>
              <a:buFont typeface="Arial"/>
              <a:buChar char="•"/>
              <a:defRPr/>
            </a:pPr>
            <a:endParaRPr lang="en-US" sz="1600" spc="-1" dirty="0">
              <a:solidFill>
                <a:srgbClr val="000000"/>
              </a:solidFill>
            </a:endParaRPr>
          </a:p>
          <a:p>
            <a:pPr marL="457200" lvl="1" indent="0" fontAlgn="auto">
              <a:spcBef>
                <a:spcPts val="1001"/>
              </a:spcBef>
              <a:spcAft>
                <a:spcPts val="0"/>
              </a:spcAft>
              <a:buClr>
                <a:srgbClr val="000000"/>
              </a:buClr>
              <a:buNone/>
              <a:defRPr/>
            </a:pPr>
            <a:r>
              <a:rPr lang="en-US" sz="2000" spc="-1" dirty="0">
                <a:solidFill>
                  <a:srgbClr val="000000"/>
                </a:solidFill>
                <a:latin typeface="Arial"/>
              </a:rPr>
              <a:t>T</a:t>
            </a:r>
            <a:r>
              <a:rPr kumimoji="0" lang="en-US" sz="2000" b="0" i="0" u="none" strike="noStrike" kern="1200" cap="none" spc="-1" normalizeH="0" baseline="0" noProof="0" dirty="0">
                <a:ln>
                  <a:noFill/>
                </a:ln>
                <a:solidFill>
                  <a:srgbClr val="000000"/>
                </a:solidFill>
                <a:effectLst/>
                <a:uLnTx/>
                <a:uFillTx/>
                <a:latin typeface="Arial"/>
              </a:rPr>
              <a:t>he output of the command on the left would be saved into the file on the right. This allows the user to save the results of an analysis into a file. </a:t>
            </a:r>
            <a:endParaRPr lang="en-US" sz="1600" spc="-1" dirty="0">
              <a:solidFill>
                <a:srgbClr val="000000"/>
              </a:solidFill>
            </a:endParaRPr>
          </a:p>
        </p:txBody>
      </p:sp>
    </p:spTree>
    <p:extLst>
      <p:ext uri="{BB962C8B-B14F-4D97-AF65-F5344CB8AC3E}">
        <p14:creationId xmlns:p14="http://schemas.microsoft.com/office/powerpoint/2010/main" val="408738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66687"/>
            <a:ext cx="10514013" cy="10318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Sorting values - sort </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334559"/>
            <a:ext cx="10514013" cy="4769908"/>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The </a:t>
            </a:r>
            <a:r>
              <a:rPr lang="en-US" sz="2000" b="1" spc="-1" dirty="0">
                <a:solidFill>
                  <a:srgbClr val="000000"/>
                </a:solidFill>
              </a:rPr>
              <a:t>sort </a:t>
            </a:r>
            <a:r>
              <a:rPr lang="en-US" sz="2000" spc="-1" dirty="0">
                <a:solidFill>
                  <a:srgbClr val="000000"/>
                </a:solidFill>
              </a:rPr>
              <a:t>command</a:t>
            </a:r>
            <a:r>
              <a:rPr lang="en-US" sz="2000" b="1" spc="-1" dirty="0">
                <a:solidFill>
                  <a:srgbClr val="000000"/>
                </a:solidFill>
              </a:rPr>
              <a:t> </a:t>
            </a:r>
            <a:r>
              <a:rPr lang="en-US" sz="2000" spc="-1" dirty="0">
                <a:solidFill>
                  <a:srgbClr val="000000"/>
                </a:solidFill>
              </a:rPr>
              <a:t>lets you sort the contents of the input:</a:t>
            </a:r>
          </a:p>
          <a:p>
            <a:pPr lvl="1" fontAlgn="auto">
              <a:spcBef>
                <a:spcPts val="1001"/>
              </a:spcBef>
              <a:spcAft>
                <a:spcPts val="0"/>
              </a:spcAft>
              <a:buClr>
                <a:srgbClr val="000000"/>
              </a:buClr>
              <a:buFont typeface="Arial"/>
              <a:buChar char="•"/>
              <a:defRPr/>
            </a:pPr>
            <a:r>
              <a:rPr lang="en-US" sz="1600" spc="-1" dirty="0">
                <a:solidFill>
                  <a:srgbClr val="000000"/>
                </a:solidFill>
              </a:rPr>
              <a:t>sort filename</a:t>
            </a:r>
          </a:p>
          <a:p>
            <a:pPr lvl="1" fontAlgn="auto">
              <a:spcBef>
                <a:spcPts val="1001"/>
              </a:spcBef>
              <a:spcAft>
                <a:spcPts val="0"/>
              </a:spcAft>
              <a:buClr>
                <a:srgbClr val="000000"/>
              </a:buClr>
              <a:buFont typeface="Arial"/>
              <a:buChar char="•"/>
              <a:defRPr/>
            </a:pPr>
            <a:r>
              <a:rPr lang="en-US" sz="1600" spc="-1" dirty="0">
                <a:solidFill>
                  <a:srgbClr val="000000"/>
                </a:solidFill>
              </a:rPr>
              <a:t>sort -</a:t>
            </a:r>
            <a:r>
              <a:rPr lang="en-US" sz="1600" spc="-1" dirty="0">
                <a:solidFill>
                  <a:srgbClr val="000000"/>
                </a:solidFill>
                <a:highlight>
                  <a:srgbClr val="00FFFF"/>
                </a:highlight>
              </a:rPr>
              <a:t>r</a:t>
            </a:r>
            <a:r>
              <a:rPr lang="en-US" sz="1600" spc="-1" dirty="0">
                <a:solidFill>
                  <a:srgbClr val="000000"/>
                </a:solidFill>
              </a:rPr>
              <a:t> filename (the </a:t>
            </a:r>
            <a:r>
              <a:rPr lang="en-US" sz="1600" spc="-1" dirty="0">
                <a:solidFill>
                  <a:srgbClr val="000000"/>
                </a:solidFill>
                <a:highlight>
                  <a:srgbClr val="00FFFF"/>
                </a:highlight>
              </a:rPr>
              <a:t>r</a:t>
            </a:r>
            <a:r>
              <a:rPr lang="en-US" sz="1600" spc="-1" dirty="0">
                <a:solidFill>
                  <a:srgbClr val="000000"/>
                </a:solidFill>
              </a:rPr>
              <a:t> option reverses the result of comparison)</a:t>
            </a: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The </a:t>
            </a:r>
            <a:r>
              <a:rPr kumimoji="0" lang="en-US" sz="2000" b="1" i="0" u="none" strike="noStrike" kern="1200" cap="none" spc="-1" normalizeH="0" baseline="0" noProof="0" dirty="0">
                <a:ln>
                  <a:noFill/>
                </a:ln>
                <a:solidFill>
                  <a:srgbClr val="000000"/>
                </a:solidFill>
                <a:effectLst/>
                <a:uLnTx/>
                <a:uFillTx/>
                <a:latin typeface="Arial"/>
              </a:rPr>
              <a:t>sort </a:t>
            </a:r>
            <a:r>
              <a:rPr kumimoji="0" lang="en-US" sz="2000" b="0" i="0" u="none" strike="noStrike" kern="1200" cap="none" spc="-1" normalizeH="0" baseline="0" noProof="0" dirty="0">
                <a:ln>
                  <a:noFill/>
                </a:ln>
                <a:solidFill>
                  <a:srgbClr val="000000"/>
                </a:solidFill>
                <a:effectLst/>
                <a:uLnTx/>
                <a:uFillTx/>
                <a:latin typeface="Arial"/>
              </a:rPr>
              <a:t>command</a:t>
            </a:r>
            <a:r>
              <a:rPr kumimoji="0" lang="en-US" sz="2000" b="1" i="0" u="none" strike="noStrike" kern="1200" cap="none" spc="-1" normalizeH="0" baseline="0" noProof="0" dirty="0">
                <a:ln>
                  <a:noFill/>
                </a:ln>
                <a:solidFill>
                  <a:srgbClr val="000000"/>
                </a:solidFill>
                <a:effectLst/>
                <a:uLnTx/>
                <a:uFillTx/>
                <a:latin typeface="Arial"/>
              </a:rPr>
              <a:t> </a:t>
            </a:r>
            <a:r>
              <a:rPr kumimoji="0" lang="en-US" sz="2000" i="0" u="none" strike="noStrike" kern="1200" cap="none" spc="-1" normalizeH="0" baseline="0" noProof="0" dirty="0">
                <a:ln>
                  <a:noFill/>
                </a:ln>
                <a:solidFill>
                  <a:srgbClr val="000000"/>
                </a:solidFill>
                <a:effectLst/>
                <a:uLnTx/>
                <a:uFillTx/>
                <a:latin typeface="Arial"/>
              </a:rPr>
              <a:t>by default</a:t>
            </a:r>
            <a:r>
              <a:rPr kumimoji="0" lang="en-US" sz="2000" b="1" i="0" u="none" strike="noStrike" kern="1200" cap="none" spc="-1" normalizeH="0" baseline="0" noProof="0" dirty="0">
                <a:ln>
                  <a:noFill/>
                </a:ln>
                <a:solidFill>
                  <a:srgbClr val="000000"/>
                </a:solidFill>
                <a:effectLst/>
                <a:uLnTx/>
                <a:uFillTx/>
                <a:latin typeface="Arial"/>
              </a:rPr>
              <a:t> </a:t>
            </a:r>
            <a:r>
              <a:rPr kumimoji="0" lang="en-US" sz="2000" i="0" u="none" strike="noStrike" kern="1200" cap="none" spc="-1" normalizeH="0" baseline="0" noProof="0" dirty="0">
                <a:ln>
                  <a:noFill/>
                </a:ln>
                <a:solidFill>
                  <a:srgbClr val="000000"/>
                </a:solidFill>
                <a:effectLst/>
                <a:uLnTx/>
                <a:uFillTx/>
                <a:latin typeface="Arial"/>
              </a:rPr>
              <a:t>sorts numbers according to their leftmost digits based on a one-by-one comparison, it means it considers 2 greater than 11 because the first digit of </a:t>
            </a:r>
            <a:r>
              <a:rPr kumimoji="0" lang="en-US" sz="2000" i="0" u="sng" strike="noStrike" kern="1200" cap="none" spc="-1" normalizeH="0" baseline="0" noProof="0" dirty="0">
                <a:ln>
                  <a:noFill/>
                </a:ln>
                <a:solidFill>
                  <a:srgbClr val="000000"/>
                </a:solidFill>
                <a:effectLst/>
                <a:uLnTx/>
                <a:uFillTx/>
                <a:latin typeface="Arial"/>
              </a:rPr>
              <a:t>2</a:t>
            </a:r>
            <a:r>
              <a:rPr kumimoji="0" lang="en-US" sz="2000" i="0" u="none" strike="noStrike" kern="1200" cap="none" spc="-1" normalizeH="0" baseline="0" noProof="0" dirty="0">
                <a:ln>
                  <a:noFill/>
                </a:ln>
                <a:solidFill>
                  <a:srgbClr val="000000"/>
                </a:solidFill>
                <a:effectLst/>
                <a:uLnTx/>
                <a:uFillTx/>
                <a:latin typeface="Arial"/>
              </a:rPr>
              <a:t> is greater than the first digit of the </a:t>
            </a:r>
            <a:r>
              <a:rPr kumimoji="0" lang="en-US" sz="2000" i="0" u="sng" strike="noStrike" kern="1200" cap="none" spc="-1" normalizeH="0" baseline="0" noProof="0" dirty="0">
                <a:ln>
                  <a:noFill/>
                </a:ln>
                <a:solidFill>
                  <a:srgbClr val="000000"/>
                </a:solidFill>
                <a:effectLst/>
                <a:uLnTx/>
                <a:uFillTx/>
                <a:latin typeface="Arial"/>
              </a:rPr>
              <a:t>1</a:t>
            </a:r>
            <a:r>
              <a:rPr kumimoji="0" lang="en-US" sz="2000" i="0" u="none" strike="noStrike" kern="1200" cap="none" spc="-1" normalizeH="0" baseline="0" noProof="0" dirty="0">
                <a:ln>
                  <a:noFill/>
                </a:ln>
                <a:solidFill>
                  <a:srgbClr val="000000"/>
                </a:solidFill>
                <a:effectLst/>
                <a:uLnTx/>
                <a:uFillTx/>
                <a:latin typeface="Arial"/>
              </a:rPr>
              <a:t>1, to resolve this issue the </a:t>
            </a:r>
            <a:r>
              <a:rPr kumimoji="0" lang="en-US" sz="2000" i="0" u="none" strike="noStrike" kern="1200" cap="none" spc="-1" normalizeH="0" baseline="0" noProof="0" dirty="0">
                <a:ln>
                  <a:noFill/>
                </a:ln>
                <a:solidFill>
                  <a:srgbClr val="000000"/>
                </a:solidFill>
                <a:effectLst/>
                <a:highlight>
                  <a:srgbClr val="00FFFF"/>
                </a:highlight>
                <a:uLnTx/>
                <a:uFillTx/>
                <a:latin typeface="Arial"/>
              </a:rPr>
              <a:t>n</a:t>
            </a:r>
            <a:r>
              <a:rPr kumimoji="0" lang="en-US" sz="2000" i="0" u="none" strike="noStrike" kern="1200" cap="none" spc="-1" normalizeH="0" baseline="0" noProof="0" dirty="0">
                <a:ln>
                  <a:noFill/>
                </a:ln>
                <a:solidFill>
                  <a:srgbClr val="000000"/>
                </a:solidFill>
                <a:effectLst/>
                <a:uLnTx/>
                <a:uFillTx/>
                <a:latin typeface="Arial"/>
              </a:rPr>
              <a:t> option should be supplies:</a:t>
            </a:r>
          </a:p>
          <a:p>
            <a:pPr lvl="1" fontAlgn="auto">
              <a:spcBef>
                <a:spcPts val="1001"/>
              </a:spcBef>
              <a:spcAft>
                <a:spcPts val="0"/>
              </a:spcAft>
              <a:buClr>
                <a:srgbClr val="000000"/>
              </a:buClr>
              <a:buFont typeface="Arial"/>
              <a:buChar char="•"/>
              <a:defRPr/>
            </a:pPr>
            <a:r>
              <a:rPr lang="en-US" sz="1600" spc="-1" dirty="0">
                <a:solidFill>
                  <a:srgbClr val="000000"/>
                </a:solidFill>
                <a:latin typeface="Arial"/>
              </a:rPr>
              <a:t>s</a:t>
            </a:r>
            <a:r>
              <a:rPr lang="en-US" sz="1600" b="0" spc="-1" dirty="0">
                <a:solidFill>
                  <a:srgbClr val="000000"/>
                </a:solidFill>
                <a:latin typeface="Arial"/>
              </a:rPr>
              <a:t>ort –</a:t>
            </a:r>
            <a:r>
              <a:rPr lang="en-US" sz="1600" b="0" spc="-1" dirty="0">
                <a:solidFill>
                  <a:srgbClr val="000000"/>
                </a:solidFill>
                <a:highlight>
                  <a:srgbClr val="00FFFF"/>
                </a:highlight>
                <a:latin typeface="Arial"/>
              </a:rPr>
              <a:t>n</a:t>
            </a:r>
            <a:r>
              <a:rPr lang="en-US" sz="1600" b="0" spc="-1" dirty="0">
                <a:solidFill>
                  <a:srgbClr val="000000"/>
                </a:solidFill>
                <a:latin typeface="Arial"/>
              </a:rPr>
              <a:t> </a:t>
            </a:r>
            <a:r>
              <a:rPr lang="en-US" sz="1600" b="0" spc="-1" dirty="0" err="1">
                <a:solidFill>
                  <a:srgbClr val="000000"/>
                </a:solidFill>
                <a:latin typeface="Arial"/>
              </a:rPr>
              <a:t>fileName</a:t>
            </a:r>
            <a:endParaRPr lang="en-US" sz="1600" spc="-1" dirty="0">
              <a:solidFill>
                <a:srgbClr val="000000"/>
              </a:solidFill>
              <a:latin typeface="Arial"/>
            </a:endParaRPr>
          </a:p>
          <a:p>
            <a:pPr marL="457200" lvl="1" indent="0" fontAlgn="auto">
              <a:spcBef>
                <a:spcPts val="1001"/>
              </a:spcBef>
              <a:spcAft>
                <a:spcPts val="0"/>
              </a:spcAft>
              <a:buClr>
                <a:srgbClr val="000000"/>
              </a:buClr>
              <a:buNone/>
              <a:defRPr/>
            </a:pPr>
            <a:r>
              <a:rPr lang="en-US" sz="1600" b="0" spc="-1" dirty="0">
                <a:solidFill>
                  <a:srgbClr val="000000"/>
                </a:solidFill>
                <a:latin typeface="Arial"/>
              </a:rPr>
              <a:t> </a:t>
            </a:r>
            <a:endParaRPr kumimoji="0" lang="en-US" sz="1600" b="0" i="0" u="none" strike="noStrike" kern="1200" cap="none" spc="-1" normalizeH="0" baseline="0" noProof="0" dirty="0">
              <a:ln>
                <a:noFill/>
              </a:ln>
              <a:solidFill>
                <a:srgbClr val="000000"/>
              </a:solidFill>
              <a:effectLst/>
              <a:uLnTx/>
              <a:uFillTx/>
              <a:latin typeface="Arial"/>
            </a:endParaRP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spc="-1" dirty="0">
                <a:solidFill>
                  <a:srgbClr val="000000"/>
                </a:solidFill>
                <a:latin typeface="Arial"/>
              </a:rPr>
              <a:t>To sort a file based on a column, the </a:t>
            </a:r>
            <a:r>
              <a:rPr lang="en-US" sz="2000" spc="-1" dirty="0">
                <a:solidFill>
                  <a:srgbClr val="000000"/>
                </a:solidFill>
                <a:highlight>
                  <a:srgbClr val="00FFFF"/>
                </a:highlight>
                <a:latin typeface="Arial"/>
              </a:rPr>
              <a:t>k</a:t>
            </a:r>
            <a:r>
              <a:rPr lang="en-US" sz="2000" spc="-1" dirty="0">
                <a:solidFill>
                  <a:srgbClr val="000000"/>
                </a:solidFill>
                <a:latin typeface="Arial"/>
              </a:rPr>
              <a:t> option is used:</a:t>
            </a:r>
          </a:p>
          <a:p>
            <a:pPr lvl="1" fontAlgn="auto">
              <a:spcBef>
                <a:spcPts val="1001"/>
              </a:spcBef>
              <a:spcAft>
                <a:spcPts val="0"/>
              </a:spcAft>
              <a:buClr>
                <a:srgbClr val="000000"/>
              </a:buClr>
              <a:buFont typeface="Arial"/>
              <a:buChar char="•"/>
              <a:defRPr/>
            </a:pPr>
            <a:r>
              <a:rPr lang="en-US" sz="1600" spc="-1" dirty="0">
                <a:solidFill>
                  <a:srgbClr val="000000"/>
                </a:solidFill>
                <a:latin typeface="Arial"/>
              </a:rPr>
              <a:t>s</a:t>
            </a:r>
            <a:r>
              <a:rPr kumimoji="0" lang="en-US" sz="1600" b="0" i="0" u="none" strike="noStrike" kern="1200" cap="none" spc="-1" normalizeH="0" baseline="0" noProof="0" dirty="0">
                <a:ln>
                  <a:noFill/>
                </a:ln>
                <a:solidFill>
                  <a:srgbClr val="000000"/>
                </a:solidFill>
                <a:effectLst/>
                <a:uLnTx/>
                <a:uFillTx/>
                <a:latin typeface="Arial"/>
              </a:rPr>
              <a:t>ort -k 2 </a:t>
            </a:r>
            <a:r>
              <a:rPr kumimoji="0" lang="en-US" sz="1600" b="0" i="0" u="none" strike="noStrike" kern="1200" cap="none" spc="-1" normalizeH="0" baseline="0" noProof="0" dirty="0" err="1">
                <a:ln>
                  <a:noFill/>
                </a:ln>
                <a:solidFill>
                  <a:srgbClr val="000000"/>
                </a:solidFill>
                <a:effectLst/>
                <a:uLnTx/>
                <a:uFillTx/>
                <a:latin typeface="Arial"/>
              </a:rPr>
              <a:t>fileName</a:t>
            </a:r>
            <a:r>
              <a:rPr kumimoji="0" lang="en-US" sz="1600" b="0" i="0" u="none" strike="noStrike" kern="1200" cap="none" spc="-1" normalizeH="0" baseline="0" noProof="0" dirty="0">
                <a:ln>
                  <a:noFill/>
                </a:ln>
                <a:solidFill>
                  <a:srgbClr val="000000"/>
                </a:solidFill>
                <a:effectLst/>
                <a:uLnTx/>
                <a:uFillTx/>
                <a:latin typeface="Arial"/>
              </a:rPr>
              <a:t> (sort the files based on the </a:t>
            </a:r>
            <a:r>
              <a:rPr kumimoji="0" lang="en-US" sz="1600" b="0" i="0" u="none" strike="noStrike" kern="1200" cap="none" spc="-1" normalizeH="0" baseline="0" noProof="0" dirty="0" err="1">
                <a:ln>
                  <a:noFill/>
                </a:ln>
                <a:solidFill>
                  <a:srgbClr val="000000"/>
                </a:solidFill>
                <a:effectLst/>
                <a:uLnTx/>
                <a:uFillTx/>
                <a:latin typeface="Arial"/>
              </a:rPr>
              <a:t>va</a:t>
            </a:r>
            <a:r>
              <a:rPr lang="en-US" sz="1600" spc="-1" dirty="0">
                <a:solidFill>
                  <a:srgbClr val="000000"/>
                </a:solidFill>
                <a:latin typeface="Arial"/>
              </a:rPr>
              <a:t>lues in column 2, don’t forget to supply </a:t>
            </a:r>
            <a:r>
              <a:rPr lang="en-US" sz="1600" spc="-1" dirty="0">
                <a:solidFill>
                  <a:srgbClr val="000000"/>
                </a:solidFill>
                <a:highlight>
                  <a:srgbClr val="00FFFF"/>
                </a:highlight>
                <a:latin typeface="Arial"/>
              </a:rPr>
              <a:t>n</a:t>
            </a:r>
            <a:r>
              <a:rPr lang="en-US" sz="1600" spc="-1" dirty="0">
                <a:solidFill>
                  <a:srgbClr val="000000"/>
                </a:solidFill>
                <a:latin typeface="Arial"/>
              </a:rPr>
              <a:t> option if you want to sort numbers).</a:t>
            </a:r>
            <a:endParaRPr kumimoji="0" lang="en-US" sz="16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lang="en-US" sz="1600" spc="-1" dirty="0">
              <a:solidFill>
                <a:srgbClr val="000000"/>
              </a:solidFill>
            </a:endParaRPr>
          </a:p>
        </p:txBody>
      </p:sp>
    </p:spTree>
    <p:extLst>
      <p:ext uri="{BB962C8B-B14F-4D97-AF65-F5344CB8AC3E}">
        <p14:creationId xmlns:p14="http://schemas.microsoft.com/office/powerpoint/2010/main" val="6884833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Finding unique values - </a:t>
            </a:r>
            <a:r>
              <a:rPr lang="en-US" spc="-1" dirty="0" err="1">
                <a:solidFill>
                  <a:schemeClr val="accent6">
                    <a:lumMod val="75000"/>
                  </a:schemeClr>
                </a:solidFill>
                <a:effectLst>
                  <a:outerShdw blurRad="38100" dist="38100" dir="2700000" algn="tl">
                    <a:srgbClr val="000000">
                      <a:alpha val="43137"/>
                    </a:srgbClr>
                  </a:outerShdw>
                </a:effectLst>
              </a:rPr>
              <a:t>uniq</a:t>
            </a:r>
            <a:r>
              <a:rPr lang="en-US" spc="-1" dirty="0">
                <a:solidFill>
                  <a:schemeClr val="accent6">
                    <a:lumMod val="75000"/>
                  </a:schemeClr>
                </a:solidFill>
                <a:effectLst>
                  <a:outerShdw blurRad="38100" dist="38100" dir="2700000" algn="tl">
                    <a:srgbClr val="000000">
                      <a:alpha val="43137"/>
                    </a:srgbClr>
                  </a:outerShdw>
                </a:effectLst>
              </a:rPr>
              <a:t> </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pc="-1" dirty="0">
                <a:solidFill>
                  <a:srgbClr val="000000"/>
                </a:solidFill>
              </a:rPr>
              <a:t>The </a:t>
            </a:r>
            <a:r>
              <a:rPr lang="en-US" b="1" spc="-1" dirty="0" err="1">
                <a:solidFill>
                  <a:srgbClr val="000000"/>
                </a:solidFill>
              </a:rPr>
              <a:t>uniq</a:t>
            </a:r>
            <a:r>
              <a:rPr lang="en-US" spc="-1" dirty="0">
                <a:solidFill>
                  <a:srgbClr val="000000"/>
                </a:solidFill>
              </a:rPr>
              <a:t> command extract unique lines from the input.</a:t>
            </a:r>
          </a:p>
          <a:p>
            <a:pPr fontAlgn="auto">
              <a:spcBef>
                <a:spcPts val="1001"/>
              </a:spcBef>
              <a:spcAft>
                <a:spcPts val="0"/>
              </a:spcAft>
              <a:buClr>
                <a:srgbClr val="000000"/>
              </a:buClr>
              <a:buFont typeface="Arial"/>
              <a:buChar char="•"/>
              <a:defRPr/>
            </a:pPr>
            <a:r>
              <a:rPr lang="en-US" spc="-1" dirty="0">
                <a:solidFill>
                  <a:srgbClr val="000000"/>
                </a:solidFill>
              </a:rPr>
              <a:t>The input of the </a:t>
            </a:r>
            <a:r>
              <a:rPr lang="en-US" b="1" spc="-1" dirty="0" err="1">
                <a:solidFill>
                  <a:srgbClr val="000000"/>
                </a:solidFill>
              </a:rPr>
              <a:t>uniq</a:t>
            </a:r>
            <a:r>
              <a:rPr lang="en-US" spc="-1" dirty="0">
                <a:solidFill>
                  <a:srgbClr val="000000"/>
                </a:solidFill>
              </a:rPr>
              <a:t> commands must be sorted, therefore, </a:t>
            </a:r>
            <a:r>
              <a:rPr lang="en-US" b="1" spc="-1" dirty="0" err="1">
                <a:solidFill>
                  <a:srgbClr val="000000"/>
                </a:solidFill>
              </a:rPr>
              <a:t>uniq</a:t>
            </a:r>
            <a:r>
              <a:rPr lang="en-US" spc="-1" dirty="0">
                <a:solidFill>
                  <a:srgbClr val="000000"/>
                </a:solidFill>
              </a:rPr>
              <a:t> is often combined with the </a:t>
            </a:r>
            <a:r>
              <a:rPr lang="en-US" b="1" spc="-1" dirty="0">
                <a:solidFill>
                  <a:srgbClr val="000000"/>
                </a:solidFill>
              </a:rPr>
              <a:t>sort</a:t>
            </a:r>
            <a:r>
              <a:rPr lang="en-US" spc="-1" dirty="0">
                <a:solidFill>
                  <a:srgbClr val="000000"/>
                </a:solidFill>
              </a:rPr>
              <a:t> command:</a:t>
            </a:r>
          </a:p>
          <a:p>
            <a:pPr lvl="1" fontAlgn="auto">
              <a:spcBef>
                <a:spcPts val="1001"/>
              </a:spcBef>
              <a:spcAft>
                <a:spcPts val="0"/>
              </a:spcAft>
              <a:buClr>
                <a:srgbClr val="000000"/>
              </a:buClr>
              <a:buFont typeface="Arial"/>
              <a:buChar char="•"/>
              <a:defRPr/>
            </a:pPr>
            <a:r>
              <a:rPr lang="en-US" sz="2000" spc="-1" dirty="0">
                <a:solidFill>
                  <a:srgbClr val="000000"/>
                </a:solidFill>
                <a:effectLst>
                  <a:outerShdw blurRad="38100" dist="38100" dir="2700000" algn="tl">
                    <a:srgbClr val="000000">
                      <a:alpha val="43137"/>
                    </a:srgbClr>
                  </a:outerShdw>
                </a:effectLst>
              </a:rPr>
              <a:t>sort filename | </a:t>
            </a:r>
            <a:r>
              <a:rPr lang="en-US" sz="2000" spc="-1" dirty="0" err="1">
                <a:solidFill>
                  <a:srgbClr val="000000"/>
                </a:solidFill>
                <a:effectLst>
                  <a:outerShdw blurRad="38100" dist="38100" dir="2700000" algn="tl">
                    <a:srgbClr val="000000">
                      <a:alpha val="43137"/>
                    </a:srgbClr>
                  </a:outerShdw>
                </a:effectLst>
              </a:rPr>
              <a:t>uniq</a:t>
            </a:r>
            <a:endParaRPr lang="en-US" sz="2000" spc="-1" dirty="0">
              <a:solidFill>
                <a:srgbClr val="000000"/>
              </a:solidFill>
              <a:effectLst>
                <a:outerShdw blurRad="38100" dist="38100" dir="2700000" algn="tl">
                  <a:srgbClr val="000000">
                    <a:alpha val="43137"/>
                  </a:srgbClr>
                </a:outerShdw>
              </a:effectLst>
            </a:endParaRPr>
          </a:p>
          <a:p>
            <a:pPr lvl="1" fontAlgn="auto">
              <a:spcBef>
                <a:spcPts val="1001"/>
              </a:spcBef>
              <a:spcAft>
                <a:spcPts val="0"/>
              </a:spcAft>
              <a:buClr>
                <a:srgbClr val="000000"/>
              </a:buClr>
              <a:buFont typeface="Arial"/>
              <a:buChar char="•"/>
              <a:defRPr/>
            </a:pPr>
            <a:r>
              <a:rPr lang="en-US" sz="2000" spc="-1" dirty="0">
                <a:solidFill>
                  <a:srgbClr val="000000"/>
                </a:solidFill>
                <a:effectLst>
                  <a:outerShdw blurRad="38100" dist="38100" dir="2700000" algn="tl">
                    <a:srgbClr val="000000">
                      <a:alpha val="43137"/>
                    </a:srgbClr>
                  </a:outerShdw>
                </a:effectLst>
              </a:rPr>
              <a:t>sort filename | </a:t>
            </a:r>
            <a:r>
              <a:rPr lang="en-US" sz="2000" spc="-1" dirty="0" err="1">
                <a:solidFill>
                  <a:srgbClr val="000000"/>
                </a:solidFill>
                <a:effectLst>
                  <a:outerShdw blurRad="38100" dist="38100" dir="2700000" algn="tl">
                    <a:srgbClr val="000000">
                      <a:alpha val="43137"/>
                    </a:srgbClr>
                  </a:outerShdw>
                </a:effectLst>
              </a:rPr>
              <a:t>uniq</a:t>
            </a:r>
            <a:r>
              <a:rPr lang="en-US" sz="2000" spc="-1" dirty="0">
                <a:solidFill>
                  <a:srgbClr val="000000"/>
                </a:solidFill>
                <a:effectLst>
                  <a:outerShdw blurRad="38100" dist="38100" dir="2700000" algn="tl">
                    <a:srgbClr val="000000">
                      <a:alpha val="43137"/>
                    </a:srgbClr>
                  </a:outerShdw>
                </a:effectLst>
              </a:rPr>
              <a:t> -c</a:t>
            </a:r>
            <a:r>
              <a:rPr lang="en-US" sz="2000" spc="-1" dirty="0">
                <a:solidFill>
                  <a:srgbClr val="000000"/>
                </a:solidFill>
              </a:rPr>
              <a:t> prefix lines by the number of occurrences</a:t>
            </a:r>
          </a:p>
          <a:p>
            <a:pPr lvl="1" fontAlgn="auto">
              <a:spcBef>
                <a:spcPts val="1001"/>
              </a:spcBef>
              <a:spcAft>
                <a:spcPts val="0"/>
              </a:spcAft>
              <a:buClr>
                <a:srgbClr val="000000"/>
              </a:buClr>
              <a:buFont typeface="Arial"/>
              <a:buChar char="•"/>
              <a:defRPr/>
            </a:pPr>
            <a:r>
              <a:rPr lang="en-US" sz="2000" spc="-1" dirty="0">
                <a:solidFill>
                  <a:srgbClr val="000000"/>
                </a:solidFill>
                <a:effectLst>
                  <a:outerShdw blurRad="38100" dist="38100" dir="2700000" algn="tl">
                    <a:srgbClr val="000000">
                      <a:alpha val="43137"/>
                    </a:srgbClr>
                  </a:outerShdw>
                </a:effectLst>
              </a:rPr>
              <a:t>sort filename | </a:t>
            </a:r>
            <a:r>
              <a:rPr lang="en-US" sz="2000" spc="-1" dirty="0" err="1">
                <a:solidFill>
                  <a:srgbClr val="000000"/>
                </a:solidFill>
                <a:effectLst>
                  <a:outerShdw blurRad="38100" dist="38100" dir="2700000" algn="tl">
                    <a:srgbClr val="000000">
                      <a:alpha val="43137"/>
                    </a:srgbClr>
                  </a:outerShdw>
                </a:effectLst>
              </a:rPr>
              <a:t>uniq</a:t>
            </a:r>
            <a:r>
              <a:rPr lang="en-US" sz="2000" spc="-1" dirty="0">
                <a:solidFill>
                  <a:srgbClr val="000000"/>
                </a:solidFill>
                <a:effectLst>
                  <a:outerShdw blurRad="38100" dist="38100" dir="2700000" algn="tl">
                    <a:srgbClr val="000000">
                      <a:alpha val="43137"/>
                    </a:srgbClr>
                  </a:outerShdw>
                </a:effectLst>
              </a:rPr>
              <a:t> -D </a:t>
            </a:r>
            <a:r>
              <a:rPr lang="en-US" sz="2000" spc="-1" dirty="0">
                <a:solidFill>
                  <a:srgbClr val="000000"/>
                </a:solidFill>
                <a:sym typeface="Wingdings" panose="05000000000000000000" pitchFamily="2" charset="2"/>
              </a:rPr>
              <a:t> print all duplicate lines</a:t>
            </a:r>
            <a:endParaRPr lang="en-US" sz="2000" spc="-1" dirty="0">
              <a:solidFill>
                <a:srgbClr val="000000"/>
              </a:solidFill>
            </a:endParaRPr>
          </a:p>
          <a:p>
            <a:pPr lvl="1" fontAlgn="auto">
              <a:spcBef>
                <a:spcPts val="1001"/>
              </a:spcBef>
              <a:spcAft>
                <a:spcPts val="0"/>
              </a:spcAft>
              <a:buClr>
                <a:srgbClr val="000000"/>
              </a:buClr>
              <a:buFont typeface="Arial"/>
              <a:buChar char="•"/>
              <a:defRPr/>
            </a:pPr>
            <a:r>
              <a:rPr lang="en-US" sz="2000" spc="-1" dirty="0">
                <a:solidFill>
                  <a:srgbClr val="000000"/>
                </a:solidFill>
                <a:effectLst>
                  <a:outerShdw blurRad="38100" dist="38100" dir="2700000" algn="tl">
                    <a:srgbClr val="000000">
                      <a:alpha val="43137"/>
                    </a:srgbClr>
                  </a:outerShdw>
                </a:effectLst>
              </a:rPr>
              <a:t>sort filename | </a:t>
            </a:r>
            <a:r>
              <a:rPr lang="en-US" sz="2000" spc="-1" dirty="0" err="1">
                <a:solidFill>
                  <a:srgbClr val="000000"/>
                </a:solidFill>
                <a:effectLst>
                  <a:outerShdw blurRad="38100" dist="38100" dir="2700000" algn="tl">
                    <a:srgbClr val="000000">
                      <a:alpha val="43137"/>
                    </a:srgbClr>
                  </a:outerShdw>
                </a:effectLst>
              </a:rPr>
              <a:t>uniq</a:t>
            </a:r>
            <a:r>
              <a:rPr lang="en-US" sz="2000" spc="-1" dirty="0">
                <a:solidFill>
                  <a:srgbClr val="000000"/>
                </a:solidFill>
                <a:effectLst>
                  <a:outerShdw blurRad="38100" dist="38100" dir="2700000" algn="tl">
                    <a:srgbClr val="000000">
                      <a:alpha val="43137"/>
                    </a:srgbClr>
                  </a:outerShdw>
                </a:effectLst>
              </a:rPr>
              <a:t> -d </a:t>
            </a:r>
            <a:r>
              <a:rPr lang="en-US" sz="2000" spc="-1" dirty="0">
                <a:solidFill>
                  <a:srgbClr val="000000"/>
                </a:solidFill>
                <a:sym typeface="Wingdings" panose="05000000000000000000" pitchFamily="2" charset="2"/>
              </a:rPr>
              <a:t> </a:t>
            </a:r>
            <a:r>
              <a:rPr lang="en-US" sz="2000" spc="-1" dirty="0">
                <a:solidFill>
                  <a:srgbClr val="000000"/>
                </a:solidFill>
              </a:rPr>
              <a:t>only print duplicate lines, one for each group</a:t>
            </a:r>
          </a:p>
          <a:p>
            <a:pPr lvl="1" fontAlgn="auto">
              <a:spcBef>
                <a:spcPts val="1001"/>
              </a:spcBef>
              <a:spcAft>
                <a:spcPts val="0"/>
              </a:spcAft>
              <a:buClr>
                <a:srgbClr val="000000"/>
              </a:buClr>
              <a:buFont typeface="Arial"/>
              <a:buChar char="•"/>
              <a:defRPr/>
            </a:pPr>
            <a:endParaRPr lang="en-US" sz="2000" spc="-1" dirty="0">
              <a:solidFill>
                <a:srgbClr val="000000"/>
              </a:solidFill>
            </a:endParaRPr>
          </a:p>
          <a:p>
            <a:pPr lvl="1" fontAlgn="auto">
              <a:spcBef>
                <a:spcPts val="1001"/>
              </a:spcBef>
              <a:spcAft>
                <a:spcPts val="0"/>
              </a:spcAft>
              <a:buClr>
                <a:srgbClr val="000000"/>
              </a:buClr>
              <a:buFont typeface="Arial"/>
              <a:buChar char="•"/>
              <a:defRPr/>
            </a:pPr>
            <a:endParaRPr lang="en-US" sz="1600" spc="-1" dirty="0">
              <a:solidFill>
                <a:srgbClr val="000000"/>
              </a:solidFill>
            </a:endParaRPr>
          </a:p>
        </p:txBody>
      </p:sp>
    </p:spTree>
    <p:extLst>
      <p:ext uri="{BB962C8B-B14F-4D97-AF65-F5344CB8AC3E}">
        <p14:creationId xmlns:p14="http://schemas.microsoft.com/office/powerpoint/2010/main" val="2354473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46667" y="603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Searching inside files - grep</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46667" y="1232958"/>
            <a:ext cx="10514013" cy="5100109"/>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A common task in computational biology is to extract information from large files. </a:t>
            </a:r>
          </a:p>
          <a:p>
            <a:pPr fontAlgn="auto">
              <a:lnSpc>
                <a:spcPct val="100000"/>
              </a:lnSpc>
              <a:spcBef>
                <a:spcPts val="1001"/>
              </a:spcBef>
              <a:spcAft>
                <a:spcPts val="0"/>
              </a:spcAft>
              <a:buClr>
                <a:srgbClr val="000000"/>
              </a:buClr>
              <a:buFont typeface="Arial"/>
              <a:buChar char="•"/>
              <a:defRPr/>
            </a:pPr>
            <a:r>
              <a:rPr lang="en-US" sz="2000" spc="-1" dirty="0">
                <a:solidFill>
                  <a:srgbClr val="000000"/>
                </a:solidFill>
              </a:rPr>
              <a:t>The </a:t>
            </a:r>
            <a:r>
              <a:rPr lang="en-US" sz="2000" b="1" spc="-1" dirty="0">
                <a:solidFill>
                  <a:srgbClr val="000000"/>
                </a:solidFill>
                <a:effectLst>
                  <a:outerShdw blurRad="38100" dist="38100" dir="2700000" algn="tl">
                    <a:srgbClr val="000000">
                      <a:alpha val="43137"/>
                    </a:srgbClr>
                  </a:outerShdw>
                </a:effectLst>
              </a:rPr>
              <a:t>grep</a:t>
            </a:r>
            <a:r>
              <a:rPr lang="en-US" sz="2000" spc="-1" dirty="0">
                <a:solidFill>
                  <a:srgbClr val="000000"/>
                </a:solidFill>
              </a:rPr>
              <a:t>, standing for “</a:t>
            </a:r>
            <a:r>
              <a:rPr lang="en-US" sz="2000" b="1" spc="-1" dirty="0">
                <a:solidFill>
                  <a:srgbClr val="000000"/>
                </a:solidFill>
              </a:rPr>
              <a:t>Globally search for a Regular Expression and Print</a:t>
            </a:r>
            <a:r>
              <a:rPr lang="en-US" sz="2000" spc="-1" dirty="0">
                <a:solidFill>
                  <a:srgbClr val="000000"/>
                </a:solidFill>
              </a:rPr>
              <a:t>”, is one the most powerful command in Unix that can search for a pattern in large files.</a:t>
            </a:r>
          </a:p>
          <a:p>
            <a:pPr fontAlgn="auto">
              <a:lnSpc>
                <a:spcPct val="100000"/>
              </a:lnSpc>
              <a:spcBef>
                <a:spcPts val="1001"/>
              </a:spcBef>
              <a:spcAft>
                <a:spcPts val="0"/>
              </a:spcAft>
              <a:buClr>
                <a:srgbClr val="000000"/>
              </a:buClr>
              <a:buFont typeface="Arial"/>
              <a:buChar char="•"/>
              <a:defRPr/>
            </a:pPr>
            <a:r>
              <a:rPr lang="en-US" sz="2000" spc="-1" dirty="0">
                <a:solidFill>
                  <a:srgbClr val="000000"/>
                </a:solidFill>
              </a:rPr>
              <a:t>The grep command in combination with other commands provides efficient and powerful way to explore the output of computational pipelines.</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grep</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pattern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(search for pattern in filename)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grep</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pattern fileName1 fileName2    </a:t>
            </a:r>
            <a:r>
              <a:rPr kumimoji="0" lang="en-US" sz="2000" b="0" i="0" u="none" strike="noStrike" kern="1200" cap="none" spc="-1" normalizeH="0" baseline="0" noProof="0" dirty="0">
                <a:ln>
                  <a:noFill/>
                </a:ln>
                <a:solidFill>
                  <a:srgbClr val="000000"/>
                </a:solidFill>
                <a:effectLst/>
                <a:uLnTx/>
                <a:uFillTx/>
                <a:latin typeface="Arial"/>
              </a:rPr>
              <a:t>(search for pattern in multiple files)</a:t>
            </a:r>
            <a:endParaRPr kumimoji="0" lang="en-US" sz="1600" b="0" i="0" u="none" strike="noStrike" kern="1200" cap="none" spc="-1" normalizeH="0" baseline="0" noProof="0" dirty="0">
              <a:ln>
                <a:noFill/>
              </a:ln>
              <a:solidFill>
                <a:srgbClr val="000000"/>
              </a:solidFill>
              <a:effectLst/>
              <a:uLnTx/>
              <a:uFillTx/>
              <a:latin typeface="Arial"/>
            </a:endParaRPr>
          </a:p>
          <a:p>
            <a:pPr lvl="1" fontAlgn="auto">
              <a:spcBef>
                <a:spcPts val="1001"/>
              </a:spcBef>
              <a:spcAft>
                <a:spcPts val="0"/>
              </a:spcAft>
              <a:buClr>
                <a:srgbClr val="000000"/>
              </a:buClr>
              <a:buFont typeface="Arial"/>
              <a:buChar char="•"/>
              <a:defRPr/>
            </a:pPr>
            <a:r>
              <a:rPr lang="en-US" sz="2000" b="1" spc="-1" dirty="0">
                <a:solidFill>
                  <a:srgbClr val="000000"/>
                </a:solidFill>
                <a:highlight>
                  <a:srgbClr val="00FFFF"/>
                </a:highlight>
              </a:rPr>
              <a:t>grep</a:t>
            </a:r>
            <a:r>
              <a:rPr lang="en-US" sz="2000" spc="-1" dirty="0">
                <a:solidFill>
                  <a:srgbClr val="000000"/>
                </a:solidFill>
                <a:highlight>
                  <a:srgbClr val="00FFFF"/>
                </a:highlight>
              </a:rPr>
              <a:t> -</a:t>
            </a:r>
            <a:r>
              <a:rPr lang="en-US" sz="2000" spc="-1" dirty="0" err="1">
                <a:solidFill>
                  <a:srgbClr val="000000"/>
                </a:solidFill>
                <a:highlight>
                  <a:srgbClr val="00FFFF"/>
                </a:highlight>
              </a:rPr>
              <a:t>i</a:t>
            </a:r>
            <a:r>
              <a:rPr lang="en-US" sz="2000" spc="-1" dirty="0">
                <a:solidFill>
                  <a:srgbClr val="000000"/>
                </a:solidFill>
                <a:highlight>
                  <a:srgbClr val="00FFFF"/>
                </a:highlight>
              </a:rPr>
              <a:t> pattern </a:t>
            </a:r>
            <a:r>
              <a:rPr lang="en-US" sz="2000" spc="-1" dirty="0" err="1">
                <a:solidFill>
                  <a:srgbClr val="000000"/>
                </a:solidFill>
                <a:highlight>
                  <a:srgbClr val="00FFFF"/>
                </a:highlight>
              </a:rPr>
              <a:t>fileName</a:t>
            </a:r>
            <a:r>
              <a:rPr lang="en-US" sz="2000" spc="-1" dirty="0">
                <a:solidFill>
                  <a:srgbClr val="000000"/>
                </a:solidFill>
                <a:highlight>
                  <a:srgbClr val="00FFFF"/>
                </a:highlight>
              </a:rPr>
              <a:t>  </a:t>
            </a:r>
            <a:r>
              <a:rPr lang="en-US" sz="2000" spc="-1" dirty="0">
                <a:solidFill>
                  <a:srgbClr val="000000"/>
                </a:solidFill>
              </a:rPr>
              <a:t>(ignore case distinctions in pattern)</a:t>
            </a:r>
          </a:p>
          <a:p>
            <a:pPr lvl="1" fontAlgn="auto">
              <a:spcBef>
                <a:spcPts val="1001"/>
              </a:spcBef>
              <a:spcAft>
                <a:spcPts val="0"/>
              </a:spcAft>
              <a:buClr>
                <a:srgbClr val="000000"/>
              </a:buClr>
              <a:buFont typeface="Arial"/>
              <a:buChar char="•"/>
              <a:defRPr/>
            </a:pPr>
            <a:r>
              <a:rPr lang="en-US" sz="2000" b="1" spc="-1" dirty="0">
                <a:solidFill>
                  <a:srgbClr val="000000"/>
                </a:solidFill>
                <a:highlight>
                  <a:srgbClr val="00FFFF"/>
                </a:highlight>
              </a:rPr>
              <a:t>grep</a:t>
            </a:r>
            <a:r>
              <a:rPr lang="en-US" sz="2000" spc="-1" dirty="0">
                <a:solidFill>
                  <a:srgbClr val="000000"/>
                </a:solidFill>
                <a:highlight>
                  <a:srgbClr val="00FFFF"/>
                </a:highlight>
              </a:rPr>
              <a:t> -w pattern </a:t>
            </a:r>
            <a:r>
              <a:rPr lang="en-US" sz="2000" spc="-1" dirty="0" err="1">
                <a:solidFill>
                  <a:srgbClr val="000000"/>
                </a:solidFill>
                <a:highlight>
                  <a:srgbClr val="00FFFF"/>
                </a:highlight>
              </a:rPr>
              <a:t>fileName</a:t>
            </a:r>
            <a:r>
              <a:rPr lang="en-US" sz="2000" spc="-1" dirty="0">
                <a:solidFill>
                  <a:srgbClr val="000000"/>
                </a:solidFill>
                <a:highlight>
                  <a:srgbClr val="00FFFF"/>
                </a:highlight>
              </a:rPr>
              <a:t>  </a:t>
            </a:r>
            <a:r>
              <a:rPr lang="en-US" sz="2000" spc="-1" dirty="0">
                <a:solidFill>
                  <a:srgbClr val="000000"/>
                </a:solidFill>
              </a:rPr>
              <a:t>(match only whole words, look for exact matches)</a:t>
            </a:r>
          </a:p>
          <a:p>
            <a:pPr lvl="1" fontAlgn="auto">
              <a:spcBef>
                <a:spcPts val="1001"/>
              </a:spcBef>
              <a:spcAft>
                <a:spcPts val="0"/>
              </a:spcAft>
              <a:buClr>
                <a:srgbClr val="000000"/>
              </a:buClr>
              <a:buFont typeface="Arial"/>
              <a:buChar char="•"/>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grep</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-v pattern filename </a:t>
            </a:r>
            <a:r>
              <a:rPr kumimoji="0" lang="en-US" sz="2000" b="0" i="0" u="none" strike="noStrike" kern="1200" cap="none" spc="-1" normalizeH="0" baseline="0" noProof="0" dirty="0">
                <a:ln>
                  <a:noFill/>
                </a:ln>
                <a:solidFill>
                  <a:srgbClr val="000000"/>
                </a:solidFill>
                <a:effectLst/>
                <a:uLnTx/>
                <a:uFillTx/>
                <a:latin typeface="Arial"/>
              </a:rPr>
              <a:t>(select non-matching lines)</a:t>
            </a:r>
            <a:endParaRPr lang="en-US" sz="2000" spc="-1" dirty="0">
              <a:solidFill>
                <a:srgbClr val="000000"/>
              </a:solidFill>
            </a:endParaRPr>
          </a:p>
          <a:p>
            <a:pPr lvl="1" fontAlgn="auto">
              <a:spcBef>
                <a:spcPts val="1001"/>
              </a:spcBef>
              <a:spcAft>
                <a:spcPts val="0"/>
              </a:spcAft>
              <a:buClr>
                <a:srgbClr val="000000"/>
              </a:buClr>
              <a:buFont typeface="Arial"/>
              <a:buChar char="•"/>
              <a:defRPr/>
            </a:pPr>
            <a:r>
              <a:rPr lang="en-US" sz="2000" b="1" spc="-1" dirty="0">
                <a:solidFill>
                  <a:srgbClr val="000000"/>
                </a:solidFill>
                <a:highlight>
                  <a:srgbClr val="00FFFF"/>
                </a:highlight>
              </a:rPr>
              <a:t>grep</a:t>
            </a:r>
            <a:r>
              <a:rPr lang="en-US" sz="2000" spc="-1" dirty="0">
                <a:solidFill>
                  <a:srgbClr val="000000"/>
                </a:solidFill>
                <a:highlight>
                  <a:srgbClr val="00FFFF"/>
                </a:highlight>
              </a:rPr>
              <a:t> -n pattern </a:t>
            </a:r>
            <a:r>
              <a:rPr lang="en-US" sz="2000" spc="-1" dirty="0" err="1">
                <a:solidFill>
                  <a:srgbClr val="000000"/>
                </a:solidFill>
                <a:highlight>
                  <a:srgbClr val="00FFFF"/>
                </a:highlight>
              </a:rPr>
              <a:t>fileName</a:t>
            </a:r>
            <a:r>
              <a:rPr lang="en-US" sz="2000" spc="-1" dirty="0">
                <a:solidFill>
                  <a:srgbClr val="000000"/>
                </a:solidFill>
                <a:highlight>
                  <a:srgbClr val="00FFFF"/>
                </a:highlight>
              </a:rPr>
              <a:t> </a:t>
            </a:r>
            <a:r>
              <a:rPr lang="en-US" sz="2000" spc="-1" dirty="0">
                <a:solidFill>
                  <a:srgbClr val="000000"/>
                </a:solidFill>
              </a:rPr>
              <a:t>(print line number with output lines)</a:t>
            </a:r>
            <a:r>
              <a:rPr lang="en-US" sz="2000" spc="-1" dirty="0">
                <a:solidFill>
                  <a:srgbClr val="000000"/>
                </a:solidFill>
                <a:highlight>
                  <a:srgbClr val="00FFFF"/>
                </a:highlight>
              </a:rPr>
              <a:t>     </a:t>
            </a:r>
          </a:p>
          <a:p>
            <a:pPr lvl="1" fontAlgn="auto">
              <a:spcBef>
                <a:spcPts val="1001"/>
              </a:spcBef>
              <a:spcAft>
                <a:spcPts val="0"/>
              </a:spcAft>
              <a:buClr>
                <a:srgbClr val="000000"/>
              </a:buClr>
              <a:buFont typeface="Arial"/>
              <a:buChar char="•"/>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grep</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-c pattern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lang="en-US" sz="2000" spc="-1" dirty="0">
                <a:solidFill>
                  <a:srgbClr val="000000"/>
                </a:solidFill>
                <a:latin typeface="Arial"/>
              </a:rPr>
              <a:t> </a:t>
            </a:r>
            <a:r>
              <a:rPr kumimoji="0" lang="en-US" sz="2000" b="0" i="0" u="none" strike="noStrike" kern="1200" cap="none" spc="-1" normalizeH="0" baseline="0" noProof="0" dirty="0">
                <a:ln>
                  <a:noFill/>
                </a:ln>
                <a:solidFill>
                  <a:srgbClr val="000000"/>
                </a:solidFill>
                <a:effectLst/>
                <a:uLnTx/>
                <a:uFillTx/>
                <a:latin typeface="Arial"/>
              </a:rPr>
              <a:t>(print only a count of selected lines containing the pattern)</a:t>
            </a:r>
            <a:endParaRPr lang="en-US" sz="2000" spc="-1" dirty="0">
              <a:solidFill>
                <a:srgbClr val="000000"/>
              </a:solidFill>
            </a:endParaRPr>
          </a:p>
          <a:p>
            <a:pPr lvl="1" fontAlgn="auto">
              <a:spcBef>
                <a:spcPts val="1001"/>
              </a:spcBef>
              <a:spcAft>
                <a:spcPts val="0"/>
              </a:spcAft>
              <a:buClr>
                <a:srgbClr val="000000"/>
              </a:buClr>
              <a:buFont typeface="Arial"/>
              <a:buChar char="•"/>
              <a:defRPr/>
            </a:pPr>
            <a:r>
              <a:rPr lang="en-US" sz="2000" b="1" spc="-1" dirty="0">
                <a:solidFill>
                  <a:srgbClr val="000000"/>
                </a:solidFill>
                <a:highlight>
                  <a:srgbClr val="00FFFF"/>
                </a:highlight>
              </a:rPr>
              <a:t>grep</a:t>
            </a:r>
            <a:r>
              <a:rPr lang="en-US" sz="2000" spc="-1" dirty="0">
                <a:solidFill>
                  <a:srgbClr val="000000"/>
                </a:solidFill>
                <a:highlight>
                  <a:srgbClr val="00FFFF"/>
                </a:highlight>
              </a:rPr>
              <a:t> -f fileName1 fileName2  </a:t>
            </a:r>
            <a:r>
              <a:rPr lang="en-US" sz="2000" spc="-1" dirty="0">
                <a:solidFill>
                  <a:srgbClr val="000000"/>
                </a:solidFill>
              </a:rPr>
              <a:t>(take patterns from a file, in this case the patterns are taken from fileName1)</a:t>
            </a:r>
          </a:p>
          <a:p>
            <a:pPr marL="457200" lvl="1" indent="0" fontAlgn="auto">
              <a:spcBef>
                <a:spcPts val="1001"/>
              </a:spcBef>
              <a:spcAft>
                <a:spcPts val="0"/>
              </a:spcAft>
              <a:buClr>
                <a:srgbClr val="000000"/>
              </a:buClr>
              <a:buNone/>
              <a:defRPr/>
            </a:pPr>
            <a:endParaRPr lang="en-US" sz="2000" spc="-1" dirty="0">
              <a:solidFill>
                <a:srgbClr val="000000"/>
              </a:solidFill>
            </a:endParaRPr>
          </a:p>
        </p:txBody>
      </p:sp>
    </p:spTree>
    <p:extLst>
      <p:ext uri="{BB962C8B-B14F-4D97-AF65-F5344CB8AC3E}">
        <p14:creationId xmlns:p14="http://schemas.microsoft.com/office/powerpoint/2010/main" val="3545167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
            <a:ext cx="10514013" cy="990600"/>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Regular expressions - grep</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990601"/>
            <a:ext cx="10514013" cy="5184774"/>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2000" spc="-1" dirty="0">
                <a:solidFill>
                  <a:srgbClr val="000000"/>
                </a:solidFill>
              </a:rPr>
              <a:t>Characters such as </a:t>
            </a:r>
            <a:r>
              <a:rPr lang="en-US" sz="2000" spc="-1" dirty="0">
                <a:solidFill>
                  <a:srgbClr val="000000"/>
                </a:solidFill>
                <a:highlight>
                  <a:srgbClr val="00FFFF"/>
                </a:highlight>
              </a:rPr>
              <a:t>^</a:t>
            </a:r>
            <a:r>
              <a:rPr lang="en-US" sz="2000" spc="-1" dirty="0">
                <a:solidFill>
                  <a:srgbClr val="000000"/>
                </a:solidFill>
              </a:rPr>
              <a:t>, </a:t>
            </a:r>
            <a:r>
              <a:rPr lang="en-US" sz="2000" spc="-1" dirty="0">
                <a:solidFill>
                  <a:srgbClr val="000000"/>
                </a:solidFill>
                <a:highlight>
                  <a:srgbClr val="00FFFF"/>
                </a:highlight>
              </a:rPr>
              <a:t>.</a:t>
            </a:r>
            <a:r>
              <a:rPr lang="en-US" sz="2000" spc="-1" dirty="0">
                <a:solidFill>
                  <a:srgbClr val="000000"/>
                </a:solidFill>
              </a:rPr>
              <a:t>, </a:t>
            </a:r>
            <a:r>
              <a:rPr lang="en-US" sz="2000" spc="-1" dirty="0">
                <a:solidFill>
                  <a:srgbClr val="000000"/>
                </a:solidFill>
                <a:highlight>
                  <a:srgbClr val="00FFFF"/>
                </a:highlight>
              </a:rPr>
              <a:t>$</a:t>
            </a:r>
            <a:r>
              <a:rPr lang="en-US" sz="2000" spc="-1" dirty="0">
                <a:solidFill>
                  <a:srgbClr val="000000"/>
                </a:solidFill>
              </a:rPr>
              <a:t> etc. are called </a:t>
            </a:r>
            <a:r>
              <a:rPr lang="en-US" sz="2000" spc="-1" dirty="0">
                <a:solidFill>
                  <a:srgbClr val="FF0000"/>
                </a:solidFill>
                <a:effectLst>
                  <a:outerShdw blurRad="38100" dist="38100" dir="2700000" algn="tl">
                    <a:srgbClr val="000000">
                      <a:alpha val="43137"/>
                    </a:srgbClr>
                  </a:outerShdw>
                </a:effectLst>
              </a:rPr>
              <a:t>special characters </a:t>
            </a:r>
            <a:r>
              <a:rPr lang="en-US" sz="2000" spc="-1" dirty="0">
                <a:solidFill>
                  <a:srgbClr val="000000"/>
                </a:solidFill>
              </a:rPr>
              <a:t>that are used to define more specific patterns to search for. These more specific patterns are called </a:t>
            </a:r>
            <a:r>
              <a:rPr lang="en-US" sz="2000" spc="-1" dirty="0">
                <a:solidFill>
                  <a:srgbClr val="FF0000"/>
                </a:solidFill>
                <a:effectLst>
                  <a:outerShdw blurRad="38100" dist="38100" dir="2700000" algn="tl">
                    <a:srgbClr val="000000">
                      <a:alpha val="43137"/>
                    </a:srgbClr>
                  </a:outerShdw>
                </a:effectLst>
              </a:rPr>
              <a:t>regular expressions</a:t>
            </a:r>
            <a:r>
              <a:rPr lang="en-US" sz="2000" spc="-1" dirty="0">
                <a:solidFill>
                  <a:srgbClr val="000000"/>
                </a:solidFill>
              </a:rPr>
              <a:t>. </a:t>
            </a:r>
          </a:p>
          <a:p>
            <a:pPr fontAlgn="auto">
              <a:spcBef>
                <a:spcPts val="1001"/>
              </a:spcBef>
              <a:spcAft>
                <a:spcPts val="0"/>
              </a:spcAft>
              <a:buClr>
                <a:srgbClr val="000000"/>
              </a:buClr>
              <a:buFont typeface="Arial"/>
              <a:buChar char="•"/>
              <a:defRPr/>
            </a:pPr>
            <a:r>
              <a:rPr lang="en-US" sz="2000" spc="-1" dirty="0">
                <a:solidFill>
                  <a:srgbClr val="000000"/>
                </a:solidFill>
              </a:rPr>
              <a:t>Matching the start and end of line:</a:t>
            </a:r>
          </a:p>
          <a:p>
            <a:pPr lvl="1" fontAlgn="auto">
              <a:spcBef>
                <a:spcPts val="1001"/>
              </a:spcBef>
              <a:spcAft>
                <a:spcPts val="0"/>
              </a:spcAft>
              <a:buClr>
                <a:srgbClr val="000000"/>
              </a:buClr>
              <a:buFont typeface="Arial"/>
              <a:buChar char="•"/>
              <a:defRPr/>
            </a:pPr>
            <a:r>
              <a:rPr lang="en-US" sz="2000" spc="-1" dirty="0">
                <a:solidFill>
                  <a:srgbClr val="000000"/>
                </a:solidFill>
              </a:rPr>
              <a:t>We can specify that a match must be at the start of a line by the caret “^” symbol:</a:t>
            </a:r>
          </a:p>
          <a:p>
            <a:pPr lvl="2" fontAlgn="auto">
              <a:spcBef>
                <a:spcPts val="1001"/>
              </a:spcBef>
              <a:spcAft>
                <a:spcPts val="0"/>
              </a:spcAft>
              <a:buClr>
                <a:srgbClr val="000000"/>
              </a:buClr>
              <a:buFont typeface="Arial"/>
              <a:buChar char="•"/>
              <a:defRPr/>
            </a:pPr>
            <a:r>
              <a:rPr lang="en-US" sz="1800" spc="-1" dirty="0">
                <a:solidFill>
                  <a:srgbClr val="000000"/>
                </a:solidFill>
                <a:effectLst>
                  <a:outerShdw blurRad="38100" dist="38100" dir="2700000" algn="tl">
                    <a:srgbClr val="000000">
                      <a:alpha val="43137"/>
                    </a:srgbClr>
                  </a:outerShdw>
                </a:effectLst>
              </a:rPr>
              <a:t>grep “^pattern” </a:t>
            </a:r>
            <a:r>
              <a:rPr lang="en-US" sz="1800" spc="-1" dirty="0" err="1">
                <a:solidFill>
                  <a:srgbClr val="000000"/>
                </a:solidFill>
                <a:effectLst>
                  <a:outerShdw blurRad="38100" dist="38100" dir="2700000" algn="tl">
                    <a:srgbClr val="000000">
                      <a:alpha val="43137"/>
                    </a:srgbClr>
                  </a:outerShdw>
                </a:effectLst>
              </a:rPr>
              <a:t>fileName</a:t>
            </a:r>
            <a:r>
              <a:rPr lang="en-US" sz="1800" spc="-1" dirty="0">
                <a:solidFill>
                  <a:srgbClr val="000000"/>
                </a:solidFill>
                <a:effectLst>
                  <a:outerShdw blurRad="38100" dist="38100" dir="2700000" algn="tl">
                    <a:srgbClr val="000000">
                      <a:alpha val="43137"/>
                    </a:srgbClr>
                  </a:outerShdw>
                </a:effectLst>
              </a:rPr>
              <a:t> </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spc="-1" dirty="0">
                <a:solidFill>
                  <a:srgbClr val="000000"/>
                </a:solidFill>
                <a:latin typeface="Arial"/>
              </a:rPr>
              <a:t>To </a:t>
            </a:r>
            <a:r>
              <a:rPr kumimoji="0" lang="en-US" sz="2000" b="0" i="0" u="none" strike="noStrike" kern="1200" cap="none" spc="-1" normalizeH="0" baseline="0" noProof="0" dirty="0">
                <a:ln>
                  <a:noFill/>
                </a:ln>
                <a:solidFill>
                  <a:srgbClr val="000000"/>
                </a:solidFill>
                <a:effectLst/>
                <a:uLnTx/>
                <a:uFillTx/>
                <a:latin typeface="Arial"/>
              </a:rPr>
              <a:t>specify that a match must be at the end of a line, the dollar sign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a:ln>
                  <a:noFill/>
                </a:ln>
                <a:solidFill>
                  <a:srgbClr val="000000"/>
                </a:solidFill>
                <a:effectLst/>
                <a:uLnTx/>
                <a:uFillTx/>
                <a:latin typeface="Arial"/>
              </a:rPr>
              <a:t>) is used:</a:t>
            </a:r>
          </a:p>
          <a:p>
            <a:pPr marL="1143000" marR="0" lvl="2"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1800" b="0"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grep “pattern$” </a:t>
            </a:r>
            <a:r>
              <a:rPr kumimoji="0" lang="en-US" sz="1800" b="0" i="0" u="none" strike="noStrike" kern="1200" cap="none" spc="-1" normalizeH="0" baseline="0" noProof="0" dirty="0" err="1">
                <a:ln>
                  <a:noFill/>
                </a:ln>
                <a:solidFill>
                  <a:srgbClr val="000000"/>
                </a:solidFill>
                <a:effectLst>
                  <a:outerShdw blurRad="38100" dist="38100" dir="2700000" algn="tl">
                    <a:srgbClr val="000000">
                      <a:alpha val="43137"/>
                    </a:srgbClr>
                  </a:outerShdw>
                </a:effectLst>
                <a:uLnTx/>
                <a:uFillTx/>
                <a:latin typeface="Arial"/>
              </a:rPr>
              <a:t>fileName</a:t>
            </a:r>
            <a:r>
              <a:rPr kumimoji="0" lang="en-US" sz="1800" b="0"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 </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The dot sign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a:ln>
                  <a:noFill/>
                </a:ln>
                <a:solidFill>
                  <a:srgbClr val="000000"/>
                </a:solidFill>
                <a:effectLst/>
                <a:uLnTx/>
                <a:uFillTx/>
                <a:latin typeface="Arial"/>
              </a:rPr>
              <a:t>) in the grep regular expression means </a:t>
            </a:r>
            <a:r>
              <a:rPr kumimoji="0" lang="en-US" sz="2000"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rPr>
              <a:t>any character</a:t>
            </a:r>
            <a:r>
              <a:rPr kumimoji="0" lang="en-US" sz="2000" b="0" i="0" u="none" strike="noStrike" kern="1200" cap="none" spc="-1" normalizeH="0" baseline="0" noProof="0" dirty="0">
                <a:ln>
                  <a:noFill/>
                </a:ln>
                <a:solidFill>
                  <a:srgbClr val="000000"/>
                </a:solidFill>
                <a:effectLst/>
                <a:uLnTx/>
                <a:uFillTx/>
                <a:latin typeface="Arial"/>
              </a:rPr>
              <a:t>:</a:t>
            </a:r>
          </a:p>
          <a:p>
            <a:pPr lvl="2" fontAlgn="auto">
              <a:spcBef>
                <a:spcPts val="1001"/>
              </a:spcBef>
              <a:spcAft>
                <a:spcPts val="0"/>
              </a:spcAft>
              <a:buClr>
                <a:srgbClr val="000000"/>
              </a:buClr>
              <a:buFont typeface="Arial"/>
              <a:buChar char="•"/>
              <a:defRPr/>
            </a:pPr>
            <a:r>
              <a:rPr lang="en-US" sz="1600" spc="-1" dirty="0">
                <a:solidFill>
                  <a:srgbClr val="000000"/>
                </a:solidFill>
                <a:latin typeface="Arial"/>
              </a:rPr>
              <a:t> </a:t>
            </a:r>
            <a:r>
              <a:rPr lang="en-US" sz="1600" b="1" spc="-1" dirty="0">
                <a:solidFill>
                  <a:srgbClr val="000000"/>
                </a:solidFill>
                <a:effectLst>
                  <a:outerShdw blurRad="38100" dist="38100" dir="2700000" algn="tl">
                    <a:srgbClr val="000000">
                      <a:alpha val="43137"/>
                    </a:srgbClr>
                  </a:outerShdw>
                </a:effectLst>
                <a:latin typeface="Arial"/>
              </a:rPr>
              <a:t>grep ‘pattern.’ </a:t>
            </a:r>
            <a:r>
              <a:rPr lang="en-US" sz="1600" b="1" spc="-1" dirty="0" err="1">
                <a:solidFill>
                  <a:srgbClr val="000000"/>
                </a:solidFill>
                <a:effectLst>
                  <a:outerShdw blurRad="38100" dist="38100" dir="2700000" algn="tl">
                    <a:srgbClr val="000000">
                      <a:alpha val="43137"/>
                    </a:srgbClr>
                  </a:outerShdw>
                </a:effectLst>
                <a:latin typeface="Arial"/>
              </a:rPr>
              <a:t>fileName</a:t>
            </a:r>
            <a:r>
              <a:rPr lang="en-US" sz="1600" b="1" spc="-1" dirty="0">
                <a:solidFill>
                  <a:srgbClr val="000000"/>
                </a:solidFill>
                <a:effectLst>
                  <a:outerShdw blurRad="38100" dist="38100" dir="2700000" algn="tl">
                    <a:srgbClr val="000000">
                      <a:alpha val="43137"/>
                    </a:srgbClr>
                  </a:outerShdw>
                </a:effectLst>
                <a:latin typeface="Arial"/>
              </a:rPr>
              <a:t> </a:t>
            </a:r>
            <a:r>
              <a:rPr lang="en-US" sz="1600" spc="-1" dirty="0">
                <a:solidFill>
                  <a:srgbClr val="000000"/>
                </a:solidFill>
                <a:latin typeface="Arial"/>
              </a:rPr>
              <a:t>(</a:t>
            </a:r>
            <a:r>
              <a:rPr lang="en-US" sz="1600" b="1" spc="-1" dirty="0">
                <a:solidFill>
                  <a:srgbClr val="000000"/>
                </a:solidFill>
                <a:effectLst>
                  <a:outerShdw blurRad="38100" dist="38100" dir="2700000" algn="tl">
                    <a:srgbClr val="000000">
                      <a:alpha val="43137"/>
                    </a:srgbClr>
                  </a:outerShdw>
                </a:effectLst>
                <a:latin typeface="Arial"/>
              </a:rPr>
              <a:t> this command search for pattern and one character joined to it: </a:t>
            </a:r>
            <a:r>
              <a:rPr lang="en-US" sz="1600" b="1" spc="-1" dirty="0" err="1">
                <a:solidFill>
                  <a:srgbClr val="000000"/>
                </a:solidFill>
                <a:effectLst>
                  <a:outerShdw blurRad="38100" dist="38100" dir="2700000" algn="tl">
                    <a:srgbClr val="000000">
                      <a:alpha val="43137"/>
                    </a:srgbClr>
                  </a:outerShdw>
                </a:effectLst>
                <a:latin typeface="Arial"/>
              </a:rPr>
              <a:t>patterna</a:t>
            </a:r>
            <a:r>
              <a:rPr lang="en-US" sz="1600" b="1" spc="-1" dirty="0">
                <a:solidFill>
                  <a:srgbClr val="000000"/>
                </a:solidFill>
                <a:effectLst>
                  <a:outerShdw blurRad="38100" dist="38100" dir="2700000" algn="tl">
                    <a:srgbClr val="000000">
                      <a:alpha val="43137"/>
                    </a:srgbClr>
                  </a:outerShdw>
                </a:effectLst>
                <a:latin typeface="Arial"/>
              </a:rPr>
              <a:t>, pattern … , </a:t>
            </a:r>
            <a:r>
              <a:rPr lang="en-US" sz="1600" b="1" spc="-1" dirty="0" err="1">
                <a:solidFill>
                  <a:srgbClr val="000000"/>
                </a:solidFill>
                <a:effectLst>
                  <a:outerShdw blurRad="38100" dist="38100" dir="2700000" algn="tl">
                    <a:srgbClr val="000000">
                      <a:alpha val="43137"/>
                    </a:srgbClr>
                  </a:outerShdw>
                </a:effectLst>
                <a:latin typeface="Arial"/>
              </a:rPr>
              <a:t>patternz</a:t>
            </a:r>
            <a:r>
              <a:rPr lang="en-US" sz="1600" b="1" spc="-1" dirty="0">
                <a:solidFill>
                  <a:srgbClr val="000000"/>
                </a:solidFill>
                <a:effectLst>
                  <a:outerShdw blurRad="38100" dist="38100" dir="2700000" algn="tl">
                    <a:srgbClr val="000000">
                      <a:alpha val="43137"/>
                    </a:srgbClr>
                  </a:outerShdw>
                </a:effectLst>
                <a:latin typeface="Arial"/>
              </a:rPr>
              <a:t>, pattern1, pattern2, …)</a:t>
            </a:r>
            <a:endParaRPr kumimoji="0" lang="en-US" sz="1600" b="1"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endParaRPr>
          </a:p>
          <a:p>
            <a:pPr marL="228600" marR="0" lvl="0"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000000"/>
                </a:solidFill>
                <a:effectLst/>
                <a:uLnTx/>
                <a:uFillTx/>
                <a:latin typeface="Arial"/>
              </a:rPr>
              <a:t>The combination of </a:t>
            </a:r>
            <a:r>
              <a:rPr kumimoji="0" lang="en-US" sz="2000" b="0" i="0" u="none" strike="noStrike" kern="1200" cap="none" spc="-1" normalizeH="0" baseline="0" noProof="0" dirty="0" err="1">
                <a:ln>
                  <a:noFill/>
                </a:ln>
                <a:solidFill>
                  <a:srgbClr val="000000"/>
                </a:solidFill>
                <a:effectLst/>
                <a:uLnTx/>
                <a:uFillTx/>
                <a:latin typeface="Arial"/>
              </a:rPr>
              <a:t>gre</a:t>
            </a:r>
            <a:r>
              <a:rPr lang="en-US" sz="2000" spc="-1" dirty="0">
                <a:solidFill>
                  <a:srgbClr val="000000"/>
                </a:solidFill>
                <a:latin typeface="Arial"/>
              </a:rPr>
              <a:t>p and regular expression is extremely powerful, we have only scratched the surface of what they can do!</a:t>
            </a:r>
            <a:endParaRPr kumimoji="0" lang="en-US" sz="2000" b="0" i="0" u="none" strike="noStrike" kern="1200" cap="none" spc="-1" normalizeH="0" baseline="0" noProof="0" dirty="0">
              <a:ln>
                <a:noFill/>
              </a:ln>
              <a:solidFill>
                <a:srgbClr val="000000"/>
              </a:solidFill>
              <a:effectLst/>
              <a:uLnTx/>
              <a:uFillTx/>
              <a:latin typeface="Arial"/>
            </a:endParaRPr>
          </a:p>
          <a:p>
            <a:pPr marL="1143000" marR="0" lvl="2" indent="-228600" algn="l" defTabSz="914400" rtl="0" eaLnBrk="1" fontAlgn="auto" latinLnBrk="0" hangingPunct="1">
              <a:lnSpc>
                <a:spcPct val="90000"/>
              </a:lnSpc>
              <a:spcBef>
                <a:spcPts val="1001"/>
              </a:spcBef>
              <a:spcAft>
                <a:spcPts val="0"/>
              </a:spcAft>
              <a:buClr>
                <a:srgbClr val="000000"/>
              </a:buClr>
              <a:buSzTx/>
              <a:buFont typeface="Arial"/>
              <a:buChar char="•"/>
              <a:tabLst/>
              <a:defRPr/>
            </a:pPr>
            <a:endParaRPr kumimoji="0" lang="en-US" sz="1800" b="0" i="0" u="none" strike="noStrike" kern="1200" cap="none" spc="-1" normalizeH="0" baseline="0" noProof="0" dirty="0">
              <a:ln>
                <a:noFill/>
              </a:ln>
              <a:solidFill>
                <a:srgbClr val="000000"/>
              </a:solidFill>
              <a:effectLst>
                <a:outerShdw blurRad="38100" dist="38100" dir="2700000" algn="tl">
                  <a:srgbClr val="000000">
                    <a:alpha val="43137"/>
                  </a:srgbClr>
                </a:outerShdw>
              </a:effectLst>
              <a:uLnTx/>
              <a:uFillTx/>
              <a:latin typeface="Arial"/>
            </a:endParaRP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endParaRPr kumimoji="0" lang="en-US" sz="2000" b="0" i="0" u="none" strike="noStrike" kern="1200" cap="none" spc="-1" normalizeH="0" baseline="0" noProof="0" dirty="0">
              <a:ln>
                <a:noFill/>
              </a:ln>
              <a:solidFill>
                <a:srgbClr val="000000"/>
              </a:solidFill>
              <a:effectLst/>
              <a:uLnTx/>
              <a:uFillTx/>
              <a:latin typeface="Arial"/>
            </a:endParaRPr>
          </a:p>
          <a:p>
            <a:pPr lvl="2" fontAlgn="auto">
              <a:spcBef>
                <a:spcPts val="1001"/>
              </a:spcBef>
              <a:spcAft>
                <a:spcPts val="0"/>
              </a:spcAft>
              <a:buClr>
                <a:srgbClr val="000000"/>
              </a:buClr>
              <a:buFont typeface="Arial"/>
              <a:buChar char="•"/>
              <a:defRPr/>
            </a:pPr>
            <a:endParaRPr lang="en-US" sz="1800" spc="-1" dirty="0">
              <a:solidFill>
                <a:srgbClr val="0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42961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11126"/>
            <a:ext cx="10514013" cy="820208"/>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Column selections - cut</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995891"/>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endParaRPr lang="en-US" sz="2000" spc="-1" dirty="0">
              <a:solidFill>
                <a:srgbClr val="000000"/>
              </a:solidFill>
            </a:endParaRPr>
          </a:p>
          <a:p>
            <a:pPr fontAlgn="auto">
              <a:spcBef>
                <a:spcPts val="1001"/>
              </a:spcBef>
              <a:spcAft>
                <a:spcPts val="0"/>
              </a:spcAft>
              <a:buClr>
                <a:srgbClr val="000000"/>
              </a:buClr>
              <a:buFont typeface="Arial"/>
              <a:buChar char="•"/>
              <a:defRPr/>
            </a:pPr>
            <a:r>
              <a:rPr lang="en-US" sz="2000" spc="-1" dirty="0">
                <a:solidFill>
                  <a:srgbClr val="000000"/>
                </a:solidFill>
              </a:rPr>
              <a:t>The cut command cuts out the sections from each line of files specified by character and filed.</a:t>
            </a:r>
            <a:endParaRPr lang="en-US" sz="2000" spc="-1" dirty="0">
              <a:solidFill>
                <a:srgbClr val="000000"/>
              </a:solidFill>
              <a:latin typeface="Arial"/>
            </a:endParaRP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b="1" spc="-1" dirty="0">
                <a:solidFill>
                  <a:srgbClr val="000000"/>
                </a:solidFill>
                <a:highlight>
                  <a:srgbClr val="00FFFF"/>
                </a:highlight>
                <a:latin typeface="Arial"/>
              </a:rPr>
              <a:t>cut </a:t>
            </a:r>
            <a:r>
              <a:rPr lang="en-US" sz="2000" spc="-1" dirty="0">
                <a:solidFill>
                  <a:srgbClr val="000000"/>
                </a:solidFill>
                <a:highlight>
                  <a:srgbClr val="00FFFF"/>
                </a:highlight>
                <a:latin typeface="Arial"/>
              </a:rPr>
              <a:t>-c 1</a:t>
            </a:r>
            <a:r>
              <a:rPr lang="en-US" sz="2000" b="1" spc="-1" dirty="0">
                <a:solidFill>
                  <a:srgbClr val="000000"/>
                </a:solidFill>
                <a:highlight>
                  <a:srgbClr val="00FFFF"/>
                </a:highlight>
                <a:latin typeface="Arial"/>
              </a:rPr>
              <a:t>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the first character of each line from the file)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b="1" spc="-1" dirty="0">
                <a:solidFill>
                  <a:srgbClr val="000000"/>
                </a:solidFill>
                <a:highlight>
                  <a:srgbClr val="00FFFF"/>
                </a:highlight>
                <a:latin typeface="Arial"/>
              </a:rPr>
              <a:t>cut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-c 1,5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the first and fifth characters of each line from the file)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-c 1-4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the first four characters of each line from the file)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-c 2-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from second character to end of each line from the file)</a:t>
            </a:r>
            <a:endParaRPr kumimoji="0" lang="en-US" sz="1600" b="0" i="0" u="none" strike="noStrike" kern="1200" cap="none" spc="-1" normalizeH="0" baseline="0" noProof="0" dirty="0">
              <a:ln>
                <a:noFill/>
              </a:ln>
              <a:solidFill>
                <a:srgbClr val="000000"/>
              </a:solidFill>
              <a:effectLst/>
              <a:uLnTx/>
              <a:uFillTx/>
              <a:latin typeface="Arial"/>
            </a:endParaRP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-c -5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starting position to the fifth character of each line from the file )</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endParaRPr kumimoji="0" lang="en-US" sz="20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lang="en-US" sz="1600" spc="-1" dirty="0">
              <a:solidFill>
                <a:srgbClr val="000000"/>
              </a:solidFill>
            </a:endParaRPr>
          </a:p>
        </p:txBody>
      </p:sp>
    </p:spTree>
    <p:extLst>
      <p:ext uri="{BB962C8B-B14F-4D97-AF65-F5344CB8AC3E}">
        <p14:creationId xmlns:p14="http://schemas.microsoft.com/office/powerpoint/2010/main" val="40363032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11126"/>
            <a:ext cx="10514013" cy="820208"/>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Column selections - cut</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995891"/>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endParaRPr lang="en-US" sz="2000" spc="-1" dirty="0">
              <a:solidFill>
                <a:srgbClr val="000000"/>
              </a:solidFill>
            </a:endParaRPr>
          </a:p>
          <a:p>
            <a:pPr fontAlgn="auto">
              <a:lnSpc>
                <a:spcPct val="100000"/>
              </a:lnSpc>
              <a:spcBef>
                <a:spcPts val="1001"/>
              </a:spcBef>
              <a:spcAft>
                <a:spcPts val="0"/>
              </a:spcAft>
              <a:buClr>
                <a:srgbClr val="000000"/>
              </a:buClr>
              <a:buFont typeface="Arial"/>
              <a:buChar char="•"/>
              <a:defRPr/>
            </a:pPr>
            <a:r>
              <a:rPr lang="en-US" sz="2000" spc="-1" dirty="0">
                <a:solidFill>
                  <a:srgbClr val="000000"/>
                </a:solidFill>
              </a:rPr>
              <a:t>Computational pipelines sometimes produce output files with columns separated by space, tab, or comma. The cut command can select fields if the -f option is supplied, tab is a default field delimiter, but it can be changed by using -d option:</a:t>
            </a:r>
          </a:p>
          <a:p>
            <a:pPr marL="0" indent="0" algn="ctr" fontAlgn="auto">
              <a:lnSpc>
                <a:spcPct val="100000"/>
              </a:lnSpc>
              <a:spcBef>
                <a:spcPts val="1001"/>
              </a:spcBef>
              <a:spcAft>
                <a:spcPts val="0"/>
              </a:spcAft>
              <a:buClr>
                <a:srgbClr val="000000"/>
              </a:buClr>
              <a:buNone/>
              <a:defRPr/>
            </a:pPr>
            <a:r>
              <a:rPr lang="en-US" sz="2000" b="1" spc="-1" dirty="0">
                <a:solidFill>
                  <a:srgbClr val="000000"/>
                </a:solidFill>
                <a:effectLst>
                  <a:outerShdw blurRad="38100" dist="38100" dir="2700000" algn="tl">
                    <a:srgbClr val="000000">
                      <a:alpha val="43137"/>
                    </a:srgbClr>
                  </a:outerShdw>
                </a:effectLst>
                <a:latin typeface="Arial"/>
              </a:rPr>
              <a:t>cut -d "delimiter" -f (field number) file.txt</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lang="en-US" sz="2000" b="1" spc="-1" dirty="0">
                <a:solidFill>
                  <a:srgbClr val="000000"/>
                </a:solidFill>
                <a:highlight>
                  <a:srgbClr val="00FFFF"/>
                </a:highlight>
                <a:latin typeface="Arial"/>
              </a:rPr>
              <a:t>cut </a:t>
            </a:r>
            <a:r>
              <a:rPr lang="en-US" sz="2000" spc="-1" dirty="0">
                <a:solidFill>
                  <a:srgbClr val="000000"/>
                </a:solidFill>
                <a:highlight>
                  <a:srgbClr val="00FFFF"/>
                </a:highlight>
                <a:latin typeface="Arial"/>
              </a:rPr>
              <a:t>-f 1</a:t>
            </a:r>
            <a:r>
              <a:rPr lang="en-US" sz="2000" b="1" spc="-1" dirty="0">
                <a:solidFill>
                  <a:srgbClr val="000000"/>
                </a:solidFill>
                <a:highlight>
                  <a:srgbClr val="00FFFF"/>
                </a:highlight>
                <a:latin typeface="Arial"/>
              </a:rPr>
              <a:t>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the first column separated by </a:t>
            </a:r>
            <a:r>
              <a:rPr kumimoji="0" lang="en-US" sz="2000" b="0" i="0" u="none" strike="noStrike" kern="1200" cap="none" spc="-1" normalizeH="0" baseline="0" noProof="0" dirty="0">
                <a:ln>
                  <a:noFill/>
                </a:ln>
                <a:solidFill>
                  <a:srgbClr val="000000"/>
                </a:solidFill>
                <a:effectLst/>
                <a:highlight>
                  <a:srgbClr val="FF0000"/>
                </a:highlight>
                <a:uLnTx/>
                <a:uFillTx/>
                <a:latin typeface="Arial"/>
              </a:rPr>
              <a:t>tab</a:t>
            </a:r>
            <a:r>
              <a:rPr kumimoji="0" lang="en-US" sz="2000" b="0" i="0" u="none" strike="noStrike" kern="1200" cap="none" spc="-1" normalizeH="0" baseline="0" noProof="0" dirty="0">
                <a:ln>
                  <a:noFill/>
                </a:ln>
                <a:solidFill>
                  <a:srgbClr val="000000"/>
                </a:solidFill>
                <a:effectLst/>
                <a:uLnTx/>
                <a:uFillTx/>
                <a:latin typeface="Arial"/>
              </a:rPr>
              <a:t> from other columns).</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 1,3</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the first and third columns separated by </a:t>
            </a:r>
            <a:r>
              <a:rPr kumimoji="0" lang="en-US" sz="2000" b="0" i="0" u="none" strike="noStrike" kern="1200" cap="none" spc="-1" normalizeH="0" baseline="0" noProof="0" dirty="0">
                <a:ln>
                  <a:noFill/>
                </a:ln>
                <a:solidFill>
                  <a:srgbClr val="000000"/>
                </a:solidFill>
                <a:effectLst/>
                <a:highlight>
                  <a:srgbClr val="FF0000"/>
                </a:highlight>
                <a:uLnTx/>
                <a:uFillTx/>
                <a:latin typeface="Arial"/>
              </a:rPr>
              <a:t>tab</a:t>
            </a:r>
            <a:r>
              <a:rPr kumimoji="0" lang="en-US" sz="2000" b="0" i="0" u="none" strike="noStrike" kern="1200" cap="none" spc="-1" normalizeH="0" baseline="0" noProof="0" dirty="0">
                <a:ln>
                  <a:noFill/>
                </a:ln>
                <a:solidFill>
                  <a:srgbClr val="000000"/>
                </a:solidFill>
                <a:effectLst/>
                <a:uLnTx/>
                <a:uFillTx/>
                <a:latin typeface="Arial"/>
              </a:rPr>
              <a:t> from other columns).</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 </a:t>
            </a:r>
            <a:r>
              <a:rPr kumimoji="0" lang="en-US" sz="2000" u="none" strike="noStrike" kern="1200" cap="none" spc="-1" normalizeH="0" baseline="0" noProof="0" dirty="0">
                <a:ln>
                  <a:noFill/>
                </a:ln>
                <a:solidFill>
                  <a:srgbClr val="000000"/>
                </a:solidFill>
                <a:effectLst/>
                <a:highlight>
                  <a:srgbClr val="00FFFF"/>
                </a:highlight>
                <a:uLnTx/>
                <a:uFillTx/>
                <a:latin typeface="Arial"/>
              </a:rPr>
              <a:t>–d </a:t>
            </a:r>
            <a:r>
              <a:rPr lang="en-US" sz="2000" spc="-1" dirty="0">
                <a:solidFill>
                  <a:srgbClr val="000000"/>
                </a:solidFill>
                <a:effectLst>
                  <a:outerShdw blurRad="38100" dist="38100" dir="2700000" algn="tl">
                    <a:srgbClr val="000000">
                      <a:alpha val="43137"/>
                    </a:srgbClr>
                  </a:outerShdw>
                </a:effectLst>
                <a:highlight>
                  <a:srgbClr val="00FFFF"/>
                </a:highlight>
                <a:latin typeface="Arial"/>
              </a:rPr>
              <a:t>"</a:t>
            </a:r>
            <a:r>
              <a:rPr kumimoji="0" lang="en-US" sz="2000" u="none" strike="noStrike" kern="1200" cap="none" spc="-1" normalizeH="0" baseline="0" noProof="0" dirty="0">
                <a:ln>
                  <a:noFill/>
                </a:ln>
                <a:solidFill>
                  <a:srgbClr val="000000"/>
                </a:solidFill>
                <a:effectLst/>
                <a:highlight>
                  <a:srgbClr val="00FFFF"/>
                </a:highlight>
                <a:uLnTx/>
                <a:uFillTx/>
                <a:latin typeface="Arial"/>
              </a:rPr>
              <a:t>,</a:t>
            </a:r>
            <a:r>
              <a:rPr lang="en-US" sz="2000" spc="-1" dirty="0">
                <a:solidFill>
                  <a:srgbClr val="000000"/>
                </a:solidFill>
                <a:effectLst>
                  <a:outerShdw blurRad="38100" dist="38100" dir="2700000" algn="tl">
                    <a:srgbClr val="000000">
                      <a:alpha val="43137"/>
                    </a:srgbClr>
                  </a:outerShdw>
                </a:effectLst>
                <a:highlight>
                  <a:srgbClr val="00FFFF"/>
                </a:highlight>
                <a:latin typeface="Arial"/>
              </a:rPr>
              <a:t> "</a:t>
            </a:r>
            <a:r>
              <a:rPr kumimoji="0" lang="en-US" sz="200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 2-5</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fileName</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(prints from the second to fifth columns separated by </a:t>
            </a:r>
            <a:r>
              <a:rPr kumimoji="0" lang="en-US" sz="2000" b="0" i="0" u="none" strike="noStrike" kern="1200" cap="none" spc="-1" normalizeH="0" baseline="0" noProof="0" dirty="0">
                <a:ln>
                  <a:noFill/>
                </a:ln>
                <a:solidFill>
                  <a:srgbClr val="000000"/>
                </a:solidFill>
                <a:effectLst/>
                <a:highlight>
                  <a:srgbClr val="FF0000"/>
                </a:highlight>
                <a:uLnTx/>
                <a:uFillTx/>
                <a:latin typeface="Arial"/>
              </a:rPr>
              <a:t>comma</a:t>
            </a:r>
            <a:r>
              <a:rPr kumimoji="0" lang="en-US" sz="2000" b="0" i="0" u="none" strike="noStrike" kern="1200" cap="none" spc="-1" normalizeH="0" baseline="0" noProof="0" dirty="0">
                <a:ln>
                  <a:noFill/>
                </a:ln>
                <a:solidFill>
                  <a:srgbClr val="000000"/>
                </a:solidFill>
                <a:effectLst/>
                <a:uLnTx/>
                <a:uFillTx/>
                <a:latin typeface="Arial"/>
              </a:rPr>
              <a:t> from other columns).</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cut </a:t>
            </a:r>
            <a:r>
              <a:rPr kumimoji="0" lang="en-US" sz="2000" i="0" u="none" strike="noStrike" kern="1200" cap="none" spc="-1" normalizeH="0" baseline="0" noProof="0" dirty="0">
                <a:ln>
                  <a:noFill/>
                </a:ln>
                <a:solidFill>
                  <a:srgbClr val="000000"/>
                </a:solidFill>
                <a:effectLst/>
                <a:highlight>
                  <a:srgbClr val="00FFFF"/>
                </a:highlight>
                <a:uLnTx/>
                <a:uFillTx/>
                <a:latin typeface="Arial"/>
              </a:rPr>
              <a:t>--complement -f 1</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filename</a:t>
            </a:r>
            <a:r>
              <a:rPr lang="en-US" sz="2000" spc="-1" dirty="0">
                <a:solidFill>
                  <a:srgbClr val="000000"/>
                </a:solidFill>
                <a:highlight>
                  <a:srgbClr val="00FFFF"/>
                </a:highlight>
                <a:latin typeface="Arial"/>
              </a:rPr>
              <a:t> </a:t>
            </a:r>
            <a:r>
              <a:rPr kumimoji="0" lang="en-US" sz="2000" b="0" i="0" u="none" strike="noStrike" kern="1200" cap="none" spc="-1" normalizeH="0" baseline="0" noProof="0" dirty="0">
                <a:ln>
                  <a:noFill/>
                </a:ln>
                <a:solidFill>
                  <a:srgbClr val="000000"/>
                </a:solidFill>
                <a:effectLst/>
                <a:uLnTx/>
                <a:uFillTx/>
                <a:latin typeface="Arial"/>
              </a:rPr>
              <a:t>(prints all columns except the first column).</a:t>
            </a:r>
          </a:p>
          <a:p>
            <a:pPr marL="457200" lvl="1" indent="0" fontAlgn="auto">
              <a:spcBef>
                <a:spcPts val="1001"/>
              </a:spcBef>
              <a:spcAft>
                <a:spcPts val="0"/>
              </a:spcAft>
              <a:buClr>
                <a:srgbClr val="000000"/>
              </a:buClr>
              <a:buNone/>
              <a:defRPr/>
            </a:pPr>
            <a:endParaRPr lang="en-US" sz="1600" spc="-1" dirty="0">
              <a:solidFill>
                <a:srgbClr val="000000"/>
              </a:solidFill>
            </a:endParaRPr>
          </a:p>
        </p:txBody>
      </p:sp>
    </p:spTree>
    <p:extLst>
      <p:ext uri="{BB962C8B-B14F-4D97-AF65-F5344CB8AC3E}">
        <p14:creationId xmlns:p14="http://schemas.microsoft.com/office/powerpoint/2010/main" val="3310201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111126"/>
            <a:ext cx="10514013" cy="820208"/>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 Find and replace - sed</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995891"/>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endParaRPr lang="en-US" sz="2000" spc="-1" dirty="0">
              <a:solidFill>
                <a:srgbClr val="000000"/>
              </a:solidFill>
            </a:endParaRPr>
          </a:p>
          <a:p>
            <a:pPr marL="457200" lvl="1" indent="0" fontAlgn="auto">
              <a:spcBef>
                <a:spcPts val="1001"/>
              </a:spcBef>
              <a:spcAft>
                <a:spcPts val="0"/>
              </a:spcAft>
              <a:buClr>
                <a:srgbClr val="000000"/>
              </a:buClr>
              <a:buNone/>
              <a:defRPr/>
            </a:pPr>
            <a:r>
              <a:rPr lang="en-US" sz="1600" spc="-1" dirty="0">
                <a:solidFill>
                  <a:srgbClr val="000000"/>
                </a:solidFill>
              </a:rPr>
              <a:t>The </a:t>
            </a:r>
            <a:r>
              <a:rPr lang="en-US" sz="1600" b="1" spc="-1" dirty="0">
                <a:solidFill>
                  <a:srgbClr val="000000"/>
                </a:solidFill>
              </a:rPr>
              <a:t>sed</a:t>
            </a:r>
            <a:r>
              <a:rPr lang="en-US" sz="1600" spc="-1" dirty="0">
                <a:solidFill>
                  <a:srgbClr val="000000"/>
                </a:solidFill>
              </a:rPr>
              <a:t> command, stands for Stream Editor, can perform lots of functions but this command is mostly used to replace the text in a file: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sed </a:t>
            </a:r>
            <a:r>
              <a:rPr kumimoji="0" lang="en-US" sz="200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s/apple/banana/1’</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fruit.txt    </a:t>
            </a:r>
            <a:r>
              <a:rPr kumimoji="0" lang="en-US" sz="2000" b="0" i="0" u="none" strike="noStrike" kern="1200" cap="none" spc="-1" normalizeH="0" baseline="0" noProof="0" dirty="0">
                <a:ln>
                  <a:noFill/>
                </a:ln>
                <a:solidFill>
                  <a:srgbClr val="000000"/>
                </a:solidFill>
                <a:effectLst/>
                <a:uLnTx/>
                <a:uFillTx/>
                <a:latin typeface="Arial"/>
              </a:rPr>
              <a:t>(replace the first instance of apple by banana, s means substitution, 1 means the first instance).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sed </a:t>
            </a:r>
            <a:r>
              <a:rPr lang="en-US" sz="2000" spc="-1" dirty="0">
                <a:solidFill>
                  <a:srgbClr val="000000"/>
                </a:solidFill>
                <a:highlight>
                  <a:srgbClr val="00FFFF"/>
                </a:highlight>
                <a:latin typeface="Arial"/>
              </a:rPr>
              <a: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s/apple/banana/2’</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fruit.txt    </a:t>
            </a:r>
            <a:r>
              <a:rPr kumimoji="0" lang="en-US" sz="2000" b="0" i="0" u="none" strike="noStrike" kern="1200" cap="none" spc="-1" normalizeH="0" baseline="0" noProof="0" dirty="0">
                <a:ln>
                  <a:noFill/>
                </a:ln>
                <a:solidFill>
                  <a:srgbClr val="000000"/>
                </a:solidFill>
                <a:effectLst/>
                <a:uLnTx/>
                <a:uFillTx/>
                <a:latin typeface="Arial"/>
              </a:rPr>
              <a:t>(replace the second instance of apple by banana).</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sed </a:t>
            </a:r>
            <a:r>
              <a:rPr kumimoji="0" lang="en-US" sz="200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s/apple/banana/g’</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fruit.txt    </a:t>
            </a:r>
            <a:r>
              <a:rPr kumimoji="0" lang="en-US" sz="2000" b="0" i="0" u="none" strike="noStrike" kern="1200" cap="none" spc="-1" normalizeH="0" baseline="0" noProof="0" dirty="0">
                <a:ln>
                  <a:noFill/>
                </a:ln>
                <a:solidFill>
                  <a:srgbClr val="000000"/>
                </a:solidFill>
                <a:effectLst/>
                <a:uLnTx/>
                <a:uFillTx/>
                <a:latin typeface="Arial"/>
              </a:rPr>
              <a:t>(replace all instances of apple by banana, g means global).</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1" i="0" u="none" strike="noStrike" kern="1200" cap="none" spc="-1" normalizeH="0" baseline="0" noProof="0" dirty="0">
                <a:ln>
                  <a:noFill/>
                </a:ln>
                <a:solidFill>
                  <a:srgbClr val="000000"/>
                </a:solidFill>
                <a:effectLst/>
                <a:highlight>
                  <a:srgbClr val="00FFFF"/>
                </a:highlight>
                <a:uLnTx/>
                <a:uFillTx/>
                <a:latin typeface="Arial"/>
              </a:rPr>
              <a:t>sed -</a:t>
            </a:r>
            <a:r>
              <a:rPr kumimoji="0" lang="en-US" sz="2000" b="1" i="0" u="none" strike="noStrike" kern="1200" cap="none" spc="-1" normalizeH="0" baseline="0" noProof="0" dirty="0" err="1">
                <a:ln>
                  <a:noFill/>
                </a:ln>
                <a:solidFill>
                  <a:srgbClr val="000000"/>
                </a:solidFill>
                <a:effectLst/>
                <a:highlight>
                  <a:srgbClr val="00FFFF"/>
                </a:highlight>
                <a:uLnTx/>
                <a:uFillTx/>
                <a:latin typeface="Arial"/>
              </a:rPr>
              <a:t>i</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s/apple/banana/g’</a:t>
            </a:r>
            <a:r>
              <a:rPr kumimoji="0" lang="en-US" sz="2000" b="1"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fruit.txt    </a:t>
            </a:r>
            <a:r>
              <a:rPr kumimoji="0" lang="en-US" sz="2000" b="0" i="0" u="none" strike="noStrike" kern="1200" cap="none" spc="-1" normalizeH="0" baseline="0" noProof="0" dirty="0">
                <a:ln>
                  <a:noFill/>
                </a:ln>
                <a:solidFill>
                  <a:srgbClr val="000000"/>
                </a:solidFill>
                <a:effectLst/>
                <a:uLnTx/>
                <a:uFillTx/>
                <a:latin typeface="Arial"/>
              </a:rPr>
              <a:t>(replace all instances of apple by banana, the </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a:t>
            </a:r>
            <a:r>
              <a:rPr kumimoji="0" lang="en-US" sz="2000" b="0" i="0" u="none" strike="noStrike" kern="1200" cap="none" spc="-1" normalizeH="0" baseline="0" noProof="0" dirty="0" err="1">
                <a:ln>
                  <a:noFill/>
                </a:ln>
                <a:solidFill>
                  <a:srgbClr val="000000"/>
                </a:solidFill>
                <a:effectLst/>
                <a:highlight>
                  <a:srgbClr val="00FFFF"/>
                </a:highlight>
                <a:uLnTx/>
                <a:uFillTx/>
                <a:latin typeface="Arial"/>
              </a:rPr>
              <a:t>i</a:t>
            </a:r>
            <a:r>
              <a:rPr kumimoji="0" lang="en-US" sz="2000" b="0" i="0" u="none" strike="noStrike" kern="1200" cap="none" spc="-1" normalizeH="0" baseline="0" noProof="0" dirty="0">
                <a:ln>
                  <a:noFill/>
                </a:ln>
                <a:solidFill>
                  <a:srgbClr val="000000"/>
                </a:solidFill>
                <a:effectLst/>
                <a:highlight>
                  <a:srgbClr val="00FFFF"/>
                </a:highlight>
                <a:uLnTx/>
                <a:uFillTx/>
                <a:latin typeface="Arial"/>
              </a:rPr>
              <a:t> </a:t>
            </a:r>
            <a:r>
              <a:rPr kumimoji="0" lang="en-US" sz="2000" b="0" i="0" u="none" strike="noStrike" kern="1200" cap="none" spc="-1" normalizeH="0" baseline="0" noProof="0" dirty="0">
                <a:ln>
                  <a:noFill/>
                </a:ln>
                <a:solidFill>
                  <a:srgbClr val="000000"/>
                </a:solidFill>
                <a:effectLst/>
                <a:uLnTx/>
                <a:uFillTx/>
                <a:latin typeface="Arial"/>
              </a:rPr>
              <a:t>option causes it to edit in place and implement the replacement in the file).</a:t>
            </a: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r>
              <a:rPr kumimoji="0" lang="en-US" sz="2000" b="0" i="0" u="none" strike="noStrike" kern="1200" cap="none" spc="-1" normalizeH="0" baseline="0" noProof="0" dirty="0">
                <a:ln>
                  <a:noFill/>
                </a:ln>
                <a:solidFill>
                  <a:srgbClr val="FF0000"/>
                </a:solidFill>
                <a:effectLst/>
                <a:uLnTx/>
                <a:uFillTx/>
                <a:latin typeface="Arial"/>
              </a:rPr>
              <a:t>Important: </a:t>
            </a:r>
            <a:r>
              <a:rPr kumimoji="0" lang="en-US" sz="2000" b="0" i="0" u="none" strike="noStrike" kern="1200" cap="none" spc="-1" normalizeH="0" baseline="0" noProof="0" dirty="0">
                <a:ln>
                  <a:noFill/>
                </a:ln>
                <a:effectLst/>
                <a:uLnTx/>
                <a:uFillTx/>
                <a:latin typeface="Arial"/>
              </a:rPr>
              <a:t>please note that the expression </a:t>
            </a:r>
            <a:r>
              <a:rPr lang="en-US" sz="2000" spc="-1" dirty="0">
                <a:latin typeface="Arial"/>
              </a:rPr>
              <a:t>after the </a:t>
            </a:r>
            <a:r>
              <a:rPr lang="en-US" sz="2000" b="1" spc="-1" dirty="0">
                <a:latin typeface="Arial"/>
              </a:rPr>
              <a:t>sed</a:t>
            </a:r>
            <a:r>
              <a:rPr lang="en-US" sz="2000" spc="-1" dirty="0">
                <a:latin typeface="Arial"/>
              </a:rPr>
              <a:t> command must be surrounded by the single quote symbols. </a:t>
            </a:r>
            <a:endParaRPr kumimoji="0" lang="en-US" sz="2000" b="0" i="0" u="none" strike="noStrike" kern="1200" cap="none" spc="-1" normalizeH="0" baseline="0" noProof="0" dirty="0">
              <a:ln>
                <a:noFill/>
              </a:ln>
              <a:solidFill>
                <a:srgbClr val="FF0000"/>
              </a:solidFill>
              <a:effectLst/>
              <a:uLnTx/>
              <a:uFillTx/>
              <a:latin typeface="Arial"/>
            </a:endParaRPr>
          </a:p>
          <a:p>
            <a:pPr marL="685800" marR="0" lvl="1" indent="-228600" algn="l" defTabSz="914400" rtl="0" eaLnBrk="1" fontAlgn="auto" latinLnBrk="0" hangingPunct="1">
              <a:lnSpc>
                <a:spcPct val="90000"/>
              </a:lnSpc>
              <a:spcBef>
                <a:spcPts val="1001"/>
              </a:spcBef>
              <a:spcAft>
                <a:spcPts val="0"/>
              </a:spcAft>
              <a:buClr>
                <a:srgbClr val="000000"/>
              </a:buClr>
              <a:buSzTx/>
              <a:buFont typeface="Arial"/>
              <a:buChar char="•"/>
              <a:tabLst/>
              <a:defRPr/>
            </a:pPr>
            <a:endParaRPr kumimoji="0" lang="en-US" sz="2000" b="0" i="0" u="none" strike="noStrike" kern="1200" cap="none" spc="-1" normalizeH="0" baseline="0" noProof="0" dirty="0">
              <a:ln>
                <a:noFill/>
              </a:ln>
              <a:solidFill>
                <a:srgbClr val="000000"/>
              </a:solidFill>
              <a:effectLst/>
              <a:uLnTx/>
              <a:uFillTx/>
              <a:latin typeface="Arial"/>
            </a:endParaRPr>
          </a:p>
          <a:p>
            <a:pPr marL="457200" lvl="1" indent="0" fontAlgn="auto">
              <a:spcBef>
                <a:spcPts val="1001"/>
              </a:spcBef>
              <a:spcAft>
                <a:spcPts val="0"/>
              </a:spcAft>
              <a:buClr>
                <a:srgbClr val="000000"/>
              </a:buClr>
              <a:buNone/>
              <a:defRPr/>
            </a:pPr>
            <a:endParaRPr lang="en-US" sz="1600" spc="-1" dirty="0">
              <a:solidFill>
                <a:srgbClr val="000000"/>
              </a:solidFill>
            </a:endParaRPr>
          </a:p>
        </p:txBody>
      </p:sp>
    </p:spTree>
    <p:extLst>
      <p:ext uri="{BB962C8B-B14F-4D97-AF65-F5344CB8AC3E}">
        <p14:creationId xmlns:p14="http://schemas.microsoft.com/office/powerpoint/2010/main" val="995520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1" name="PlaceHolder 1">
            <a:extLst>
              <a:ext uri="{FF2B5EF4-FFF2-40B4-BE49-F238E27FC236}">
                <a16:creationId xmlns:a16="http://schemas.microsoft.com/office/drawing/2014/main" id="{DFA1DE12-43F3-4E3B-90E1-651430A585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spc="-1" dirty="0">
                <a:solidFill>
                  <a:schemeClr val="accent6">
                    <a:lumMod val="75000"/>
                  </a:schemeClr>
                </a:solidFill>
                <a:effectLst>
                  <a:outerShdw blurRad="38100" dist="38100" dir="2700000" algn="tl">
                    <a:srgbClr val="000000">
                      <a:alpha val="43137"/>
                    </a:srgbClr>
                  </a:outerShdw>
                </a:effectLst>
              </a:rPr>
              <a:t>Reading</a:t>
            </a:r>
          </a:p>
        </p:txBody>
      </p:sp>
      <p:sp>
        <p:nvSpPr>
          <p:cNvPr id="202" name="PlaceHolder 2">
            <a:extLst>
              <a:ext uri="{FF2B5EF4-FFF2-40B4-BE49-F238E27FC236}">
                <a16:creationId xmlns:a16="http://schemas.microsoft.com/office/drawing/2014/main" id="{A671651C-0D1E-83D2-C382-EDCD1D65D602}"/>
              </a:ext>
            </a:extLst>
          </p:cNvPr>
          <p:cNvSpPr>
            <a:spLocks noGrp="1"/>
          </p:cNvSpPr>
          <p:nvPr>
            <p:ph idx="4294967295"/>
          </p:nvPr>
        </p:nvSpPr>
        <p:spPr>
          <a:xfrm>
            <a:off x="838200" y="1825625"/>
            <a:ext cx="10514013" cy="4349750"/>
          </a:xfrm>
        </p:spPr>
        <p:txBody>
          <a:bodyPr lIns="90000" tIns="45000" rIns="90000" bIns="45000">
            <a:noAutofit/>
          </a:bodyPr>
          <a:lstStyle/>
          <a:p>
            <a:pPr fontAlgn="auto">
              <a:spcBef>
                <a:spcPts val="1001"/>
              </a:spcBef>
              <a:spcAft>
                <a:spcPts val="0"/>
              </a:spcAft>
              <a:buClr>
                <a:srgbClr val="000000"/>
              </a:buClr>
              <a:buFont typeface="Arial"/>
              <a:buChar char="•"/>
              <a:defRPr/>
            </a:pPr>
            <a:r>
              <a:rPr lang="en-US" sz="3200" dirty="0">
                <a:hlinkClick r:id="rId3"/>
              </a:rPr>
              <a:t>Command Line Tools for Genomic Data Science | Coursera</a:t>
            </a:r>
            <a:endParaRPr lang="en-US" sz="3200" dirty="0"/>
          </a:p>
          <a:p>
            <a:pPr fontAlgn="auto">
              <a:spcBef>
                <a:spcPts val="1001"/>
              </a:spcBef>
              <a:spcAft>
                <a:spcPts val="0"/>
              </a:spcAft>
              <a:buClr>
                <a:srgbClr val="000000"/>
              </a:buClr>
              <a:buFont typeface="Arial"/>
              <a:buChar char="•"/>
              <a:defRPr/>
            </a:pPr>
            <a:r>
              <a:rPr lang="en-US" sz="3200" dirty="0">
                <a:hlinkClick r:id="rId4"/>
              </a:rPr>
              <a:t>The Linux command line for beginners | Ubuntu</a:t>
            </a:r>
            <a:endParaRPr lang="en-US" sz="3200" dirty="0"/>
          </a:p>
          <a:p>
            <a:pPr fontAlgn="auto">
              <a:spcBef>
                <a:spcPts val="1001"/>
              </a:spcBef>
              <a:spcAft>
                <a:spcPts val="0"/>
              </a:spcAft>
              <a:buClr>
                <a:srgbClr val="000000"/>
              </a:buClr>
              <a:buFont typeface="Arial"/>
              <a:buChar char="•"/>
              <a:defRPr/>
            </a:pPr>
            <a:r>
              <a:rPr lang="en-US" sz="3200" dirty="0">
                <a:hlinkClick r:id="rId5"/>
              </a:rPr>
              <a:t>Install Ubuntu on WSL2 on Windows 10 | Ubuntu</a:t>
            </a:r>
            <a:endParaRPr lang="en-US" sz="3200" dirty="0"/>
          </a:p>
          <a:p>
            <a:pPr fontAlgn="auto">
              <a:spcBef>
                <a:spcPts val="1001"/>
              </a:spcBef>
              <a:spcAft>
                <a:spcPts val="0"/>
              </a:spcAft>
              <a:buClr>
                <a:srgbClr val="000000"/>
              </a:buClr>
              <a:buFont typeface="Arial"/>
              <a:buChar char="•"/>
              <a:defRPr/>
            </a:pPr>
            <a:r>
              <a:rPr lang="en-US" sz="3200" dirty="0">
                <a:hlinkClick r:id="rId6"/>
              </a:rPr>
              <a:t>UNIX Introduction | High Performance Computing (iastate.edu</a:t>
            </a:r>
            <a:r>
              <a:rPr lang="en-US" sz="1400" dirty="0">
                <a:hlinkClick r:id="rId6"/>
              </a:rPr>
              <a:t>)</a:t>
            </a:r>
            <a:endParaRPr lang="en-US" sz="2000" spc="-1" dirty="0">
              <a:solidFill>
                <a:srgbClr val="000000"/>
              </a:solidFill>
            </a:endParaRPr>
          </a:p>
        </p:txBody>
      </p:sp>
    </p:spTree>
    <p:extLst>
      <p:ext uri="{BB962C8B-B14F-4D97-AF65-F5344CB8AC3E}">
        <p14:creationId xmlns:p14="http://schemas.microsoft.com/office/powerpoint/2010/main" val="108790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49" name="PlaceHolder 1">
            <a:extLst>
              <a:ext uri="{FF2B5EF4-FFF2-40B4-BE49-F238E27FC236}">
                <a16:creationId xmlns:a16="http://schemas.microsoft.com/office/drawing/2014/main" id="{37EDCAE5-73EA-C52B-EA66-7DFF5ACC615D}"/>
              </a:ext>
            </a:extLst>
          </p:cNvPr>
          <p:cNvSpPr>
            <a:spLocks noGrp="1"/>
          </p:cNvSpPr>
          <p:nvPr>
            <p:ph type="title"/>
          </p:nvPr>
        </p:nvSpPr>
        <p:spPr>
          <a:xfrm>
            <a:off x="838200" y="365125"/>
            <a:ext cx="10514013" cy="1323975"/>
          </a:xfrm>
        </p:spPr>
        <p:txBody>
          <a:bodyPr/>
          <a:lstStyle/>
          <a:p>
            <a:pPr fontAlgn="auto">
              <a:spcAft>
                <a:spcPts val="0"/>
              </a:spcAft>
              <a:defRPr/>
            </a:pPr>
            <a:r>
              <a:rPr lang="en-US" spc="-1" dirty="0">
                <a:solidFill>
                  <a:srgbClr val="000000"/>
                </a:solidFill>
              </a:rPr>
              <a:t>Unix structure</a:t>
            </a:r>
          </a:p>
        </p:txBody>
      </p:sp>
      <p:sp>
        <p:nvSpPr>
          <p:cNvPr id="150" name="PlaceHolder 2">
            <a:extLst>
              <a:ext uri="{FF2B5EF4-FFF2-40B4-BE49-F238E27FC236}">
                <a16:creationId xmlns:a16="http://schemas.microsoft.com/office/drawing/2014/main" id="{B3E534C4-F97F-FA49-6246-3818F88006C7}"/>
              </a:ext>
            </a:extLst>
          </p:cNvPr>
          <p:cNvSpPr>
            <a:spLocks noGrp="1"/>
          </p:cNvSpPr>
          <p:nvPr>
            <p:ph type="subTitle"/>
          </p:nvPr>
        </p:nvSpPr>
        <p:spPr>
          <a:xfrm>
            <a:off x="838200" y="1517650"/>
            <a:ext cx="7805738" cy="4349750"/>
          </a:xfrm>
        </p:spPr>
        <p:txBody>
          <a:bodyPr/>
          <a:lstStyle/>
          <a:p>
            <a:pPr fontAlgn="auto">
              <a:spcBef>
                <a:spcPts val="1001"/>
              </a:spcBef>
              <a:spcAft>
                <a:spcPts val="0"/>
              </a:spcAft>
              <a:tabLst>
                <a:tab pos="0" algn="l"/>
              </a:tabLst>
              <a:defRPr/>
            </a:pPr>
            <a:r>
              <a:rPr lang="en-US" sz="3600" spc="-1" dirty="0">
                <a:solidFill>
                  <a:srgbClr val="000000"/>
                </a:solidFill>
              </a:rPr>
              <a:t>Unix architecture has four layers:</a:t>
            </a:r>
            <a:endParaRPr lang="en-ZA" sz="3600" spc="-1" dirty="0"/>
          </a:p>
          <a:p>
            <a:pPr marL="285840" indent="-285840" fontAlgn="auto">
              <a:spcBef>
                <a:spcPts val="1001"/>
              </a:spcBef>
              <a:spcAft>
                <a:spcPts val="0"/>
              </a:spcAft>
              <a:buClr>
                <a:srgbClr val="000000"/>
              </a:buClr>
              <a:buFont typeface="Arial"/>
              <a:buChar char="•"/>
              <a:tabLst>
                <a:tab pos="0" algn="l"/>
              </a:tabLst>
              <a:defRPr/>
            </a:pPr>
            <a:r>
              <a:rPr lang="en-US" sz="1800" b="1" spc="-1" dirty="0">
                <a:solidFill>
                  <a:srgbClr val="000000"/>
                </a:solidFill>
              </a:rPr>
              <a:t>Kernel: </a:t>
            </a:r>
            <a:r>
              <a:rPr lang="en-US" sz="1800" spc="-1" dirty="0">
                <a:solidFill>
                  <a:srgbClr val="000000"/>
                </a:solidFill>
              </a:rPr>
              <a:t>The heart of the OS that directly communicate with the hardware and controls the computer performance.</a:t>
            </a:r>
            <a:endParaRPr lang="en-ZA" sz="1800" spc="-1" dirty="0"/>
          </a:p>
          <a:p>
            <a:pPr marL="285840" indent="-285840" fontAlgn="auto">
              <a:spcBef>
                <a:spcPts val="1001"/>
              </a:spcBef>
              <a:spcAft>
                <a:spcPts val="0"/>
              </a:spcAft>
              <a:buClr>
                <a:srgbClr val="000000"/>
              </a:buClr>
              <a:buFont typeface="Arial"/>
              <a:buChar char="•"/>
              <a:tabLst>
                <a:tab pos="0" algn="l"/>
              </a:tabLst>
              <a:defRPr/>
            </a:pPr>
            <a:r>
              <a:rPr lang="en-US" sz="1800" b="1" spc="-1" dirty="0">
                <a:solidFill>
                  <a:srgbClr val="000000"/>
                </a:solidFill>
              </a:rPr>
              <a:t>Shell: </a:t>
            </a:r>
            <a:r>
              <a:rPr lang="en-US" sz="1800" spc="-1" dirty="0">
                <a:solidFill>
                  <a:srgbClr val="000000"/>
                </a:solidFill>
              </a:rPr>
              <a:t>The interface between user and kernel, a command interpreter that can receive commands from users, translate, and send them to the computer.</a:t>
            </a:r>
            <a:endParaRPr lang="en-ZA" sz="1800" spc="-1" dirty="0"/>
          </a:p>
          <a:p>
            <a:pPr fontAlgn="auto">
              <a:spcBef>
                <a:spcPts val="1001"/>
              </a:spcBef>
              <a:spcAft>
                <a:spcPts val="0"/>
              </a:spcAft>
              <a:tabLst>
                <a:tab pos="0" algn="l"/>
              </a:tabLst>
              <a:defRPr/>
            </a:pPr>
            <a:endParaRPr lang="en-ZA" sz="1800" spc="-1" dirty="0"/>
          </a:p>
          <a:p>
            <a:pPr fontAlgn="auto">
              <a:spcBef>
                <a:spcPts val="1001"/>
              </a:spcBef>
              <a:spcAft>
                <a:spcPts val="0"/>
              </a:spcAft>
              <a:tabLst>
                <a:tab pos="0" algn="l"/>
              </a:tabLst>
              <a:defRPr/>
            </a:pPr>
            <a:r>
              <a:rPr lang="en-US" sz="1800" spc="-1" dirty="0">
                <a:solidFill>
                  <a:srgbClr val="FF0000"/>
                </a:solidFill>
              </a:rPr>
              <a:t>Bioinformaticians need to learn the shell commands (the main objective of this course)!</a:t>
            </a:r>
            <a:endParaRPr lang="en-ZA" sz="1800" spc="-1" dirty="0"/>
          </a:p>
          <a:p>
            <a:pPr fontAlgn="auto">
              <a:spcBef>
                <a:spcPts val="1001"/>
              </a:spcBef>
              <a:spcAft>
                <a:spcPts val="0"/>
              </a:spcAft>
              <a:tabLst>
                <a:tab pos="0" algn="l"/>
              </a:tabLst>
              <a:defRPr/>
            </a:pPr>
            <a:endParaRPr lang="en-ZA" sz="2800" spc="-1" dirty="0"/>
          </a:p>
          <a:p>
            <a:pPr fontAlgn="auto">
              <a:spcBef>
                <a:spcPts val="1001"/>
              </a:spcBef>
              <a:spcAft>
                <a:spcPts val="0"/>
              </a:spcAft>
              <a:tabLst>
                <a:tab pos="0" algn="l"/>
              </a:tabLst>
              <a:defRPr/>
            </a:pPr>
            <a:endParaRPr lang="en-ZA" sz="2800" spc="-1" dirty="0"/>
          </a:p>
        </p:txBody>
      </p:sp>
      <p:grpSp>
        <p:nvGrpSpPr>
          <p:cNvPr id="47108" name="Group 8">
            <a:extLst>
              <a:ext uri="{FF2B5EF4-FFF2-40B4-BE49-F238E27FC236}">
                <a16:creationId xmlns:a16="http://schemas.microsoft.com/office/drawing/2014/main" id="{5681DFE4-457D-A98F-B9E7-98F9DC3896C0}"/>
              </a:ext>
            </a:extLst>
          </p:cNvPr>
          <p:cNvGrpSpPr>
            <a:grpSpLocks/>
          </p:cNvGrpSpPr>
          <p:nvPr/>
        </p:nvGrpSpPr>
        <p:grpSpPr bwMode="auto">
          <a:xfrm>
            <a:off x="8770938" y="1825625"/>
            <a:ext cx="2336800" cy="3421063"/>
            <a:chOff x="8771400" y="1825560"/>
            <a:chExt cx="2336400" cy="3421080"/>
          </a:xfrm>
        </p:grpSpPr>
        <p:sp>
          <p:nvSpPr>
            <p:cNvPr id="152" name="Rectangle 4">
              <a:extLst>
                <a:ext uri="{FF2B5EF4-FFF2-40B4-BE49-F238E27FC236}">
                  <a16:creationId xmlns:a16="http://schemas.microsoft.com/office/drawing/2014/main" id="{9E18A0A5-683D-C252-0EC0-5F8712A0D17D}"/>
                </a:ext>
              </a:extLst>
            </p:cNvPr>
            <p:cNvSpPr/>
            <p:nvPr/>
          </p:nvSpPr>
          <p:spPr>
            <a:xfrm>
              <a:off x="8771400" y="1825560"/>
              <a:ext cx="2336400" cy="574678"/>
            </a:xfrm>
            <a:prstGeom prst="rect">
              <a:avLst/>
            </a:prstGeom>
            <a:solidFill>
              <a:srgbClr val="FFFFFF"/>
            </a:solidFill>
            <a:ln w="25560">
              <a:solidFill>
                <a:srgbClr val="4472C4"/>
              </a:solidFill>
              <a:miter/>
            </a:ln>
          </p:spPr>
          <p:style>
            <a:lnRef idx="0">
              <a:scrgbClr r="0" g="0" b="0"/>
            </a:lnRef>
            <a:fillRef idx="0">
              <a:scrgbClr r="0" g="0" b="0"/>
            </a:fillRef>
            <a:effectRef idx="0">
              <a:scrgbClr r="0" g="0" b="0"/>
            </a:effectRef>
            <a:fontRef idx="minor"/>
          </p:style>
          <p:txBody>
            <a:bodyPr lIns="90000" tIns="45000" rIns="90000" bIns="45000" anchor="ctr"/>
            <a:lstStyle/>
            <a:p>
              <a:pPr algn="ctr" eaLnBrk="1" fontAlgn="auto" hangingPunct="1">
                <a:spcBef>
                  <a:spcPts val="0"/>
                </a:spcBef>
                <a:spcAft>
                  <a:spcPts val="0"/>
                </a:spcAft>
                <a:defRPr/>
              </a:pPr>
              <a:r>
                <a:rPr lang="en-US" spc="-1">
                  <a:solidFill>
                    <a:srgbClr val="000000"/>
                  </a:solidFill>
                </a:rPr>
                <a:t>User Apps</a:t>
              </a:r>
              <a:endParaRPr lang="en-ZA" spc="-1"/>
            </a:p>
          </p:txBody>
        </p:sp>
        <p:sp>
          <p:nvSpPr>
            <p:cNvPr id="153" name="Rectangle 5">
              <a:extLst>
                <a:ext uri="{FF2B5EF4-FFF2-40B4-BE49-F238E27FC236}">
                  <a16:creationId xmlns:a16="http://schemas.microsoft.com/office/drawing/2014/main" id="{682F06E9-BEDE-CF3A-B919-0F09087927A1}"/>
                </a:ext>
              </a:extLst>
            </p:cNvPr>
            <p:cNvSpPr/>
            <p:nvPr/>
          </p:nvSpPr>
          <p:spPr>
            <a:xfrm>
              <a:off x="8771400" y="3692469"/>
              <a:ext cx="2336400" cy="574678"/>
            </a:xfrm>
            <a:prstGeom prst="rect">
              <a:avLst/>
            </a:prstGeom>
            <a:solidFill>
              <a:srgbClr val="FFFFFF"/>
            </a:solidFill>
            <a:ln w="25560">
              <a:solidFill>
                <a:srgbClr val="70AD47"/>
              </a:solidFill>
              <a:miter/>
            </a:ln>
          </p:spPr>
          <p:style>
            <a:lnRef idx="0">
              <a:scrgbClr r="0" g="0" b="0"/>
            </a:lnRef>
            <a:fillRef idx="0">
              <a:scrgbClr r="0" g="0" b="0"/>
            </a:fillRef>
            <a:effectRef idx="0">
              <a:scrgbClr r="0" g="0" b="0"/>
            </a:effectRef>
            <a:fontRef idx="minor"/>
          </p:style>
          <p:txBody>
            <a:bodyPr lIns="90000" tIns="45000" rIns="90000" bIns="45000" anchor="ctr"/>
            <a:lstStyle/>
            <a:p>
              <a:pPr algn="ctr" eaLnBrk="1" fontAlgn="auto" hangingPunct="1">
                <a:spcBef>
                  <a:spcPts val="0"/>
                </a:spcBef>
                <a:spcAft>
                  <a:spcPts val="0"/>
                </a:spcAft>
                <a:defRPr/>
              </a:pPr>
              <a:r>
                <a:rPr lang="en-US" spc="-1">
                  <a:solidFill>
                    <a:srgbClr val="000000"/>
                  </a:solidFill>
                </a:rPr>
                <a:t>Kernel</a:t>
              </a:r>
              <a:endParaRPr lang="en-ZA" spc="-1"/>
            </a:p>
          </p:txBody>
        </p:sp>
        <p:sp>
          <p:nvSpPr>
            <p:cNvPr id="154" name="Rectangle 6">
              <a:extLst>
                <a:ext uri="{FF2B5EF4-FFF2-40B4-BE49-F238E27FC236}">
                  <a16:creationId xmlns:a16="http://schemas.microsoft.com/office/drawing/2014/main" id="{919EC419-C386-AD88-4304-A2F67706B9C9}"/>
                </a:ext>
              </a:extLst>
            </p:cNvPr>
            <p:cNvSpPr/>
            <p:nvPr/>
          </p:nvSpPr>
          <p:spPr>
            <a:xfrm>
              <a:off x="8771400" y="2712977"/>
              <a:ext cx="2336400" cy="576265"/>
            </a:xfrm>
            <a:prstGeom prst="rect">
              <a:avLst/>
            </a:prstGeom>
            <a:solidFill>
              <a:srgbClr val="FFFFFF"/>
            </a:solidFill>
            <a:ln w="25560">
              <a:solidFill>
                <a:srgbClr val="ED7D31"/>
              </a:solidFill>
              <a:miter/>
            </a:ln>
          </p:spPr>
          <p:style>
            <a:lnRef idx="0">
              <a:scrgbClr r="0" g="0" b="0"/>
            </a:lnRef>
            <a:fillRef idx="0">
              <a:scrgbClr r="0" g="0" b="0"/>
            </a:fillRef>
            <a:effectRef idx="0">
              <a:scrgbClr r="0" g="0" b="0"/>
            </a:effectRef>
            <a:fontRef idx="minor"/>
          </p:style>
          <p:txBody>
            <a:bodyPr lIns="90000" tIns="45000" rIns="90000" bIns="45000" anchor="ctr"/>
            <a:lstStyle/>
            <a:p>
              <a:pPr algn="ctr" eaLnBrk="1" fontAlgn="auto" hangingPunct="1">
                <a:spcBef>
                  <a:spcPts val="0"/>
                </a:spcBef>
                <a:spcAft>
                  <a:spcPts val="0"/>
                </a:spcAft>
                <a:defRPr/>
              </a:pPr>
              <a:r>
                <a:rPr lang="en-US" spc="-1">
                  <a:solidFill>
                    <a:srgbClr val="000000"/>
                  </a:solidFill>
                </a:rPr>
                <a:t>Shell</a:t>
              </a:r>
              <a:endParaRPr lang="en-ZA" spc="-1"/>
            </a:p>
          </p:txBody>
        </p:sp>
        <p:sp>
          <p:nvSpPr>
            <p:cNvPr id="155" name="Rectangle 7">
              <a:extLst>
                <a:ext uri="{FF2B5EF4-FFF2-40B4-BE49-F238E27FC236}">
                  <a16:creationId xmlns:a16="http://schemas.microsoft.com/office/drawing/2014/main" id="{E06122F5-8BB7-B875-1842-E6ED18A5E8B0}"/>
                </a:ext>
              </a:extLst>
            </p:cNvPr>
            <p:cNvSpPr/>
            <p:nvPr/>
          </p:nvSpPr>
          <p:spPr>
            <a:xfrm>
              <a:off x="8771400" y="4671962"/>
              <a:ext cx="2336400" cy="574678"/>
            </a:xfrm>
            <a:prstGeom prst="rect">
              <a:avLst/>
            </a:prstGeom>
            <a:solidFill>
              <a:srgbClr val="FFFFFF"/>
            </a:solidFill>
            <a:ln w="25560">
              <a:solidFill>
                <a:srgbClr val="A5A5A5"/>
              </a:solidFill>
              <a:miter/>
            </a:ln>
          </p:spPr>
          <p:style>
            <a:lnRef idx="0">
              <a:scrgbClr r="0" g="0" b="0"/>
            </a:lnRef>
            <a:fillRef idx="0">
              <a:scrgbClr r="0" g="0" b="0"/>
            </a:fillRef>
            <a:effectRef idx="0">
              <a:scrgbClr r="0" g="0" b="0"/>
            </a:effectRef>
            <a:fontRef idx="minor"/>
          </p:style>
          <p:txBody>
            <a:bodyPr lIns="90000" tIns="45000" rIns="90000" bIns="45000" anchor="ctr"/>
            <a:lstStyle/>
            <a:p>
              <a:pPr algn="ctr" eaLnBrk="1" fontAlgn="auto" hangingPunct="1">
                <a:spcBef>
                  <a:spcPts val="0"/>
                </a:spcBef>
                <a:spcAft>
                  <a:spcPts val="0"/>
                </a:spcAft>
                <a:defRPr/>
              </a:pPr>
              <a:r>
                <a:rPr lang="en-US" spc="-1">
                  <a:solidFill>
                    <a:srgbClr val="000000"/>
                  </a:solidFill>
                </a:rPr>
                <a:t>Hardware</a:t>
              </a:r>
              <a:endParaRPr lang="en-ZA" spc="-1"/>
            </a:p>
          </p:txBody>
        </p:sp>
      </p:grpSp>
      <p:grpSp>
        <p:nvGrpSpPr>
          <p:cNvPr id="47109" name="Group 15">
            <a:extLst>
              <a:ext uri="{FF2B5EF4-FFF2-40B4-BE49-F238E27FC236}">
                <a16:creationId xmlns:a16="http://schemas.microsoft.com/office/drawing/2014/main" id="{2478E52A-B6B7-B358-9976-1267D0277CF5}"/>
              </a:ext>
            </a:extLst>
          </p:cNvPr>
          <p:cNvGrpSpPr>
            <a:grpSpLocks/>
          </p:cNvGrpSpPr>
          <p:nvPr/>
        </p:nvGrpSpPr>
        <p:grpSpPr bwMode="auto">
          <a:xfrm>
            <a:off x="9964738" y="3303588"/>
            <a:ext cx="128587" cy="311150"/>
            <a:chOff x="9965160" y="3303000"/>
            <a:chExt cx="127440" cy="311760"/>
          </a:xfrm>
        </p:grpSpPr>
        <p:sp>
          <p:nvSpPr>
            <p:cNvPr id="157" name="Straight Arrow Connector 10">
              <a:extLst>
                <a:ext uri="{FF2B5EF4-FFF2-40B4-BE49-F238E27FC236}">
                  <a16:creationId xmlns:a16="http://schemas.microsoft.com/office/drawing/2014/main" id="{065FEFEA-EAFB-A92D-D67A-F37F61EA7F16}"/>
                </a:ext>
              </a:extLst>
            </p:cNvPr>
            <p:cNvSpPr/>
            <p:nvPr/>
          </p:nvSpPr>
          <p:spPr>
            <a:xfrm>
              <a:off x="10092600" y="330300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158" name="Straight Arrow Connector 14">
              <a:extLst>
                <a:ext uri="{FF2B5EF4-FFF2-40B4-BE49-F238E27FC236}">
                  <a16:creationId xmlns:a16="http://schemas.microsoft.com/office/drawing/2014/main" id="{4E0C6F98-96DC-DB9D-0C11-148EAF7DDA40}"/>
                </a:ext>
              </a:extLst>
            </p:cNvPr>
            <p:cNvSpPr/>
            <p:nvPr/>
          </p:nvSpPr>
          <p:spPr>
            <a:xfrm flipV="1">
              <a:off x="9965160" y="330300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grpSp>
        <p:nvGrpSpPr>
          <p:cNvPr id="47110" name="Group 16">
            <a:extLst>
              <a:ext uri="{FF2B5EF4-FFF2-40B4-BE49-F238E27FC236}">
                <a16:creationId xmlns:a16="http://schemas.microsoft.com/office/drawing/2014/main" id="{BBA9BD17-3E68-4115-D13D-FC440907B0B5}"/>
              </a:ext>
            </a:extLst>
          </p:cNvPr>
          <p:cNvGrpSpPr>
            <a:grpSpLocks/>
          </p:cNvGrpSpPr>
          <p:nvPr/>
        </p:nvGrpSpPr>
        <p:grpSpPr bwMode="auto">
          <a:xfrm>
            <a:off x="9964738" y="2401888"/>
            <a:ext cx="128587" cy="311150"/>
            <a:chOff x="9965160" y="2401200"/>
            <a:chExt cx="127440" cy="311760"/>
          </a:xfrm>
        </p:grpSpPr>
        <p:sp>
          <p:nvSpPr>
            <p:cNvPr id="160" name="Straight Arrow Connector 17">
              <a:extLst>
                <a:ext uri="{FF2B5EF4-FFF2-40B4-BE49-F238E27FC236}">
                  <a16:creationId xmlns:a16="http://schemas.microsoft.com/office/drawing/2014/main" id="{C9CED289-D10F-6472-6FEE-89F722CBE127}"/>
                </a:ext>
              </a:extLst>
            </p:cNvPr>
            <p:cNvSpPr/>
            <p:nvPr/>
          </p:nvSpPr>
          <p:spPr>
            <a:xfrm>
              <a:off x="10092600" y="240120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161" name="Straight Arrow Connector 18">
              <a:extLst>
                <a:ext uri="{FF2B5EF4-FFF2-40B4-BE49-F238E27FC236}">
                  <a16:creationId xmlns:a16="http://schemas.microsoft.com/office/drawing/2014/main" id="{C5A653A4-1627-2A85-0148-BB730F11D39A}"/>
                </a:ext>
              </a:extLst>
            </p:cNvPr>
            <p:cNvSpPr/>
            <p:nvPr/>
          </p:nvSpPr>
          <p:spPr>
            <a:xfrm flipV="1">
              <a:off x="9965160" y="240120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grpSp>
        <p:nvGrpSpPr>
          <p:cNvPr id="47111" name="Group 19">
            <a:extLst>
              <a:ext uri="{FF2B5EF4-FFF2-40B4-BE49-F238E27FC236}">
                <a16:creationId xmlns:a16="http://schemas.microsoft.com/office/drawing/2014/main" id="{CB12F982-7659-439A-CD35-BB9C28DAF28D}"/>
              </a:ext>
            </a:extLst>
          </p:cNvPr>
          <p:cNvGrpSpPr>
            <a:grpSpLocks/>
          </p:cNvGrpSpPr>
          <p:nvPr/>
        </p:nvGrpSpPr>
        <p:grpSpPr bwMode="auto">
          <a:xfrm>
            <a:off x="9939338" y="4291013"/>
            <a:ext cx="128587" cy="312737"/>
            <a:chOff x="9939960" y="4291560"/>
            <a:chExt cx="127440" cy="311760"/>
          </a:xfrm>
        </p:grpSpPr>
        <p:sp>
          <p:nvSpPr>
            <p:cNvPr id="163" name="Straight Arrow Connector 20">
              <a:extLst>
                <a:ext uri="{FF2B5EF4-FFF2-40B4-BE49-F238E27FC236}">
                  <a16:creationId xmlns:a16="http://schemas.microsoft.com/office/drawing/2014/main" id="{04218B24-81A7-F5BF-46BB-CB0522EF588B}"/>
                </a:ext>
              </a:extLst>
            </p:cNvPr>
            <p:cNvSpPr/>
            <p:nvPr/>
          </p:nvSpPr>
          <p:spPr>
            <a:xfrm>
              <a:off x="10067400" y="429156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sp>
          <p:nvSpPr>
            <p:cNvPr id="164" name="Straight Arrow Connector 21">
              <a:extLst>
                <a:ext uri="{FF2B5EF4-FFF2-40B4-BE49-F238E27FC236}">
                  <a16:creationId xmlns:a16="http://schemas.microsoft.com/office/drawing/2014/main" id="{A77FDA83-1345-BAEB-05AB-EDFDF5446496}"/>
                </a:ext>
              </a:extLst>
            </p:cNvPr>
            <p:cNvSpPr/>
            <p:nvPr/>
          </p:nvSpPr>
          <p:spPr>
            <a:xfrm flipV="1">
              <a:off x="9939960" y="4291560"/>
              <a:ext cx="0" cy="311760"/>
            </a:xfrm>
            <a:custGeom>
              <a:avLst/>
              <a:gdLst/>
              <a:ahLst/>
              <a:cxnLst/>
              <a:rect l="l" t="t" r="r" b="b"/>
              <a:pathLst>
                <a:path w="21600" h="21600">
                  <a:moveTo>
                    <a:pt x="0" y="0"/>
                  </a:moveTo>
                  <a:lnTo>
                    <a:pt x="21600" y="21600"/>
                  </a:lnTo>
                </a:path>
              </a:pathLst>
            </a:custGeom>
            <a:noFill/>
            <a:ln w="9360">
              <a:solidFill>
                <a:srgbClr val="3F6EC2"/>
              </a:solidFill>
              <a:miter/>
              <a:tailEnd type="triangle" w="med" len="med"/>
            </a:ln>
          </p:spPr>
          <p:style>
            <a:lnRef idx="0">
              <a:scrgbClr r="0" g="0" b="0"/>
            </a:lnRef>
            <a:fillRef idx="0">
              <a:scrgbClr r="0" g="0" b="0"/>
            </a:fillRef>
            <a:effectRef idx="0">
              <a:scrgbClr r="0" g="0" b="0"/>
            </a:effectRef>
            <a:fontRef idx="minor"/>
          </p:style>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5" name="PlaceHolder 1">
            <a:extLst>
              <a:ext uri="{FF2B5EF4-FFF2-40B4-BE49-F238E27FC236}">
                <a16:creationId xmlns:a16="http://schemas.microsoft.com/office/drawing/2014/main" id="{BA858EF9-581B-A6AD-465D-5B6ED4ECB8D5}"/>
              </a:ext>
            </a:extLst>
          </p:cNvPr>
          <p:cNvSpPr>
            <a:spLocks noGrp="1"/>
          </p:cNvSpPr>
          <p:nvPr>
            <p:ph type="title"/>
          </p:nvPr>
        </p:nvSpPr>
        <p:spPr>
          <a:xfrm>
            <a:off x="490538" y="361950"/>
            <a:ext cx="10514012" cy="1323975"/>
          </a:xfrm>
        </p:spPr>
        <p:txBody>
          <a:bodyPr/>
          <a:lstStyle/>
          <a:p>
            <a:pPr fontAlgn="auto">
              <a:spcAft>
                <a:spcPts val="0"/>
              </a:spcAft>
              <a:defRPr/>
            </a:pPr>
            <a:r>
              <a:rPr lang="en-ZA" sz="2400" b="1" spc="-1" dirty="0">
                <a:solidFill>
                  <a:srgbClr val="000000"/>
                </a:solidFill>
              </a:rPr>
              <a:t>Linux Terminal</a:t>
            </a:r>
            <a:r>
              <a:rPr lang="en-ZA" sz="2400" spc="-1" dirty="0">
                <a:solidFill>
                  <a:srgbClr val="000000"/>
                </a:solidFill>
              </a:rPr>
              <a:t> is similar to </a:t>
            </a:r>
            <a:r>
              <a:rPr lang="en-ZA" sz="2400" b="1" spc="-1" dirty="0">
                <a:solidFill>
                  <a:srgbClr val="000000"/>
                </a:solidFill>
              </a:rPr>
              <a:t>Command Prompt</a:t>
            </a:r>
            <a:r>
              <a:rPr lang="en-ZA" sz="2400" spc="-1" dirty="0">
                <a:solidFill>
                  <a:srgbClr val="000000"/>
                </a:solidFill>
              </a:rPr>
              <a:t> on Windows system.</a:t>
            </a:r>
            <a:endParaRPr lang="en-US" sz="2400" spc="-1" dirty="0">
              <a:solidFill>
                <a:srgbClr val="000000"/>
              </a:solidFill>
            </a:endParaRPr>
          </a:p>
        </p:txBody>
      </p:sp>
      <p:sp>
        <p:nvSpPr>
          <p:cNvPr id="186" name="Rectangle 4">
            <a:extLst>
              <a:ext uri="{FF2B5EF4-FFF2-40B4-BE49-F238E27FC236}">
                <a16:creationId xmlns:a16="http://schemas.microsoft.com/office/drawing/2014/main" id="{9A81007B-50D1-A736-D66E-AB85922D1064}"/>
              </a:ext>
            </a:extLst>
          </p:cNvPr>
          <p:cNvSpPr/>
          <p:nvPr/>
        </p:nvSpPr>
        <p:spPr>
          <a:xfrm>
            <a:off x="6480175" y="6262688"/>
            <a:ext cx="5835650" cy="2730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eaLnBrk="1" fontAlgn="auto" hangingPunct="1">
              <a:spcBef>
                <a:spcPts val="0"/>
              </a:spcBef>
              <a:spcAft>
                <a:spcPts val="0"/>
              </a:spcAft>
              <a:defRPr/>
            </a:pPr>
            <a:r>
              <a:rPr lang="en-ZA" sz="1200" spc="-1">
                <a:solidFill>
                  <a:srgbClr val="000000"/>
                </a:solidFill>
              </a:rPr>
              <a:t>https://ubuntu.com/tutorials/command-line-for-beginners#3-opening-a-terminal</a:t>
            </a:r>
            <a:endParaRPr lang="en-ZA" sz="1200" spc="-1"/>
          </a:p>
        </p:txBody>
      </p:sp>
      <p:pic>
        <p:nvPicPr>
          <p:cNvPr id="55300" name="Picture 5">
            <a:extLst>
              <a:ext uri="{FF2B5EF4-FFF2-40B4-BE49-F238E27FC236}">
                <a16:creationId xmlns:a16="http://schemas.microsoft.com/office/drawing/2014/main" id="{DE112C18-F50A-9241-9947-4C2C6558E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9658" y="2822236"/>
            <a:ext cx="7152299" cy="310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88" name="Rectangle 6">
            <a:extLst>
              <a:ext uri="{FF2B5EF4-FFF2-40B4-BE49-F238E27FC236}">
                <a16:creationId xmlns:a16="http://schemas.microsoft.com/office/drawing/2014/main" id="{018D3319-0070-D3E2-0EF6-1650D18C77DF}"/>
              </a:ext>
            </a:extLst>
          </p:cNvPr>
          <p:cNvSpPr/>
          <p:nvPr/>
        </p:nvSpPr>
        <p:spPr>
          <a:xfrm>
            <a:off x="490538" y="2101850"/>
            <a:ext cx="4389120" cy="316865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840" eaLnBrk="1" fontAlgn="auto" hangingPunct="1">
              <a:spcBef>
                <a:spcPts val="0"/>
              </a:spcBef>
              <a:spcAft>
                <a:spcPts val="0"/>
              </a:spcAft>
              <a:buClr>
                <a:srgbClr val="000000"/>
              </a:buClr>
              <a:buFont typeface="Arial"/>
              <a:buChar char="•"/>
              <a:defRPr/>
            </a:pPr>
            <a:r>
              <a:rPr lang="en-ZA" sz="2000" spc="-1" dirty="0">
                <a:solidFill>
                  <a:srgbClr val="000000"/>
                </a:solidFill>
              </a:rPr>
              <a:t>The Linux shell, also referred as terminal, console, command line, or prompt, is an interface between users and OS to run shell programs and analyse data.</a:t>
            </a:r>
            <a:endParaRPr lang="en-ZA" sz="2000" spc="-1" dirty="0"/>
          </a:p>
          <a:p>
            <a:pPr marL="285840" indent="-285840" eaLnBrk="1" fontAlgn="auto" hangingPunct="1">
              <a:spcBef>
                <a:spcPts val="0"/>
              </a:spcBef>
              <a:spcAft>
                <a:spcPts val="0"/>
              </a:spcAft>
              <a:buClr>
                <a:srgbClr val="000000"/>
              </a:buClr>
              <a:buFont typeface="Arial"/>
              <a:buChar char="•"/>
              <a:defRPr/>
            </a:pPr>
            <a:r>
              <a:rPr lang="en-ZA" sz="2000" spc="-1" dirty="0">
                <a:solidFill>
                  <a:srgbClr val="000000"/>
                </a:solidFill>
              </a:rPr>
              <a:t>The shell language is called “</a:t>
            </a:r>
            <a:r>
              <a:rPr lang="en-ZA" sz="2000" spc="-1" dirty="0" err="1">
                <a:solidFill>
                  <a:srgbClr val="000000"/>
                </a:solidFill>
              </a:rPr>
              <a:t>sh</a:t>
            </a:r>
            <a:r>
              <a:rPr lang="en-ZA" sz="2000" spc="-1" dirty="0">
                <a:solidFill>
                  <a:srgbClr val="000000"/>
                </a:solidFill>
              </a:rPr>
              <a:t>” or “bash”. Bash is actually the improved subset of sh.</a:t>
            </a:r>
            <a:endParaRPr lang="en-ZA" sz="2000" spc="-1" dirty="0"/>
          </a:p>
          <a:p>
            <a:pPr eaLnBrk="1" fontAlgn="auto" hangingPunct="1">
              <a:spcBef>
                <a:spcPts val="0"/>
              </a:spcBef>
              <a:spcAft>
                <a:spcPts val="0"/>
              </a:spcAft>
              <a:defRPr/>
            </a:pPr>
            <a:endParaRPr lang="en-ZA" sz="2000" spc="-1" dirty="0"/>
          </a:p>
          <a:p>
            <a:pPr eaLnBrk="1" fontAlgn="auto" hangingPunct="1">
              <a:spcBef>
                <a:spcPts val="0"/>
              </a:spcBef>
              <a:spcAft>
                <a:spcPts val="0"/>
              </a:spcAft>
              <a:defRPr/>
            </a:pPr>
            <a:endParaRPr lang="en-ZA" sz="2000" spc="-1" dirty="0"/>
          </a:p>
          <a:p>
            <a:pPr eaLnBrk="1" fontAlgn="auto" hangingPunct="1">
              <a:spcBef>
                <a:spcPts val="0"/>
              </a:spcBef>
              <a:spcAft>
                <a:spcPts val="0"/>
              </a:spcAft>
              <a:defRPr/>
            </a:pPr>
            <a:endParaRPr lang="en-ZA" sz="2000" spc="-1" dirty="0"/>
          </a:p>
          <a:p>
            <a:pPr eaLnBrk="1" fontAlgn="auto" hangingPunct="1">
              <a:spcBef>
                <a:spcPts val="0"/>
              </a:spcBef>
              <a:spcAft>
                <a:spcPts val="0"/>
              </a:spcAft>
              <a:defRPr/>
            </a:pPr>
            <a:endParaRPr lang="en-ZA" sz="2000" spc="-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48130" name="Picture 1">
            <a:extLst>
              <a:ext uri="{FF2B5EF4-FFF2-40B4-BE49-F238E27FC236}">
                <a16:creationId xmlns:a16="http://schemas.microsoft.com/office/drawing/2014/main" id="{FF3D1C93-0AE9-DAAA-AAFD-AAD66E5E1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0" y="569913"/>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66" name="PlaceHolder 1">
            <a:extLst>
              <a:ext uri="{FF2B5EF4-FFF2-40B4-BE49-F238E27FC236}">
                <a16:creationId xmlns:a16="http://schemas.microsoft.com/office/drawing/2014/main" id="{CEDBADFE-EF7B-C554-6B50-545D7AD69896}"/>
              </a:ext>
            </a:extLst>
          </p:cNvPr>
          <p:cNvSpPr>
            <a:spLocks noGrp="1"/>
          </p:cNvSpPr>
          <p:nvPr>
            <p:ph type="title" idx="4294967295"/>
          </p:nvPr>
        </p:nvSpPr>
        <p:spPr>
          <a:xfrm>
            <a:off x="838200" y="365125"/>
            <a:ext cx="10514013" cy="1323975"/>
          </a:xfrm>
        </p:spPr>
        <p:txBody>
          <a:bodyPr lIns="90000" tIns="45000" rIns="90000" bIns="45000"/>
          <a:lstStyle/>
          <a:p>
            <a:pPr fontAlgn="auto">
              <a:spcAft>
                <a:spcPts val="0"/>
              </a:spcAft>
              <a:defRPr/>
            </a:pPr>
            <a:r>
              <a:rPr lang="en-US" b="1" spc="-1">
                <a:solidFill>
                  <a:srgbClr val="000000"/>
                </a:solidFill>
                <a:latin typeface="Calibri Light"/>
              </a:rPr>
              <a:t>Unix distributions</a:t>
            </a:r>
            <a:endParaRPr lang="en-US" spc="-1">
              <a:solidFill>
                <a:srgbClr val="000000"/>
              </a:solidFill>
            </a:endParaRPr>
          </a:p>
        </p:txBody>
      </p:sp>
      <p:sp>
        <p:nvSpPr>
          <p:cNvPr id="167" name="PlaceHolder 2">
            <a:extLst>
              <a:ext uri="{FF2B5EF4-FFF2-40B4-BE49-F238E27FC236}">
                <a16:creationId xmlns:a16="http://schemas.microsoft.com/office/drawing/2014/main" id="{D658108B-6321-EF2F-E40E-2EABC57159A9}"/>
              </a:ext>
            </a:extLst>
          </p:cNvPr>
          <p:cNvSpPr>
            <a:spLocks noGrp="1"/>
          </p:cNvSpPr>
          <p:nvPr>
            <p:ph idx="4294967295"/>
          </p:nvPr>
        </p:nvSpPr>
        <p:spPr>
          <a:xfrm>
            <a:off x="711200" y="1427163"/>
            <a:ext cx="10514013" cy="4351337"/>
          </a:xfrm>
        </p:spPr>
        <p:txBody>
          <a:bodyPr lIns="90000" tIns="45000" rIns="90000" bIns="45000">
            <a:noAutofit/>
          </a:bodyPr>
          <a:lstStyle/>
          <a:p>
            <a:pPr fontAlgn="auto">
              <a:spcBef>
                <a:spcPts val="1417"/>
              </a:spcBef>
              <a:spcAft>
                <a:spcPts val="0"/>
              </a:spcAft>
              <a:buFont typeface="Arial" panose="020B0604020202020204" pitchFamily="34" charset="0"/>
              <a:buNone/>
              <a:tabLst>
                <a:tab pos="0" algn="l"/>
              </a:tabLst>
              <a:defRPr/>
            </a:pPr>
            <a:r>
              <a:rPr lang="en-US" spc="-1" dirty="0">
                <a:solidFill>
                  <a:srgbClr val="000000"/>
                </a:solidFill>
                <a:latin typeface="Calibri"/>
              </a:rPr>
              <a:t>There are several Unix distributions, both free and commercial:</a:t>
            </a:r>
            <a:endParaRPr lang="en-US" spc="-1" dirty="0">
              <a:solidFill>
                <a:srgbClr val="000000"/>
              </a:solidFill>
            </a:endParaRPr>
          </a:p>
          <a:p>
            <a:pPr lvl="1" fontAlgn="auto">
              <a:spcBef>
                <a:spcPts val="1417"/>
              </a:spcBef>
              <a:spcAft>
                <a:spcPts val="0"/>
              </a:spcAft>
              <a:buClr>
                <a:srgbClr val="000000"/>
              </a:buClr>
              <a:buFont typeface="Arial"/>
              <a:buChar char="•"/>
              <a:tabLst>
                <a:tab pos="0" algn="l"/>
              </a:tabLst>
              <a:defRPr/>
            </a:pPr>
            <a:r>
              <a:rPr lang="en-US" spc="-1" dirty="0">
                <a:solidFill>
                  <a:srgbClr val="000000"/>
                </a:solidFill>
                <a:latin typeface="Calibri"/>
              </a:rPr>
              <a:t>Solaris</a:t>
            </a:r>
            <a:endParaRPr lang="en-US" spc="-1" dirty="0">
              <a:solidFill>
                <a:srgbClr val="000000"/>
              </a:solidFill>
            </a:endParaRPr>
          </a:p>
          <a:p>
            <a:pPr lvl="1" fontAlgn="auto">
              <a:spcBef>
                <a:spcPts val="1417"/>
              </a:spcBef>
              <a:spcAft>
                <a:spcPts val="0"/>
              </a:spcAft>
              <a:buClr>
                <a:srgbClr val="000000"/>
              </a:buClr>
              <a:buFont typeface="Arial"/>
              <a:buChar char="•"/>
              <a:tabLst>
                <a:tab pos="0" algn="l"/>
              </a:tabLst>
              <a:defRPr/>
            </a:pPr>
            <a:r>
              <a:rPr lang="en-US" spc="-1" dirty="0">
                <a:solidFill>
                  <a:srgbClr val="000000"/>
                </a:solidFill>
                <a:latin typeface="Calibri"/>
              </a:rPr>
              <a:t>Mac OS</a:t>
            </a:r>
            <a:endParaRPr lang="en-US" spc="-1" dirty="0">
              <a:solidFill>
                <a:srgbClr val="000000"/>
              </a:solidFill>
            </a:endParaRPr>
          </a:p>
          <a:p>
            <a:pPr lvl="1" fontAlgn="auto">
              <a:spcBef>
                <a:spcPts val="1417"/>
              </a:spcBef>
              <a:spcAft>
                <a:spcPts val="0"/>
              </a:spcAft>
              <a:buClr>
                <a:srgbClr val="000000"/>
              </a:buClr>
              <a:buFont typeface="Arial"/>
              <a:buChar char="•"/>
              <a:tabLst>
                <a:tab pos="0" algn="l"/>
              </a:tabLst>
              <a:defRPr/>
            </a:pPr>
            <a:r>
              <a:rPr lang="en-US" spc="-1" dirty="0">
                <a:solidFill>
                  <a:srgbClr val="000000"/>
                </a:solidFill>
                <a:latin typeface="Calibri"/>
                <a:ea typeface="Calibri"/>
              </a:rPr>
              <a:t> Linux distributions (Debian, Ubuntu, and Fedora):</a:t>
            </a:r>
            <a:endParaRPr lang="en-US" spc="-1" dirty="0">
              <a:solidFill>
                <a:srgbClr val="000000"/>
              </a:solidFill>
            </a:endParaRPr>
          </a:p>
          <a:p>
            <a:pPr marL="457200" fontAlgn="auto">
              <a:spcBef>
                <a:spcPts val="1417"/>
              </a:spcBef>
              <a:spcAft>
                <a:spcPts val="0"/>
              </a:spcAft>
              <a:buFont typeface="Arial" panose="020B0604020202020204" pitchFamily="34" charset="0"/>
              <a:buNone/>
              <a:tabLst>
                <a:tab pos="0" algn="l"/>
              </a:tabLst>
              <a:defRPr/>
            </a:pPr>
            <a:r>
              <a:rPr lang="en-US" sz="1100" u="sng" spc="-1" dirty="0">
                <a:solidFill>
                  <a:srgbClr val="0563C1"/>
                </a:solidFill>
                <a:latin typeface="Calibri"/>
                <a:hlinkClick r:id="rId4"/>
              </a:rPr>
              <a:t>https://www.getgnulinux.org/en/switch_to_linux/choose_a_distribution</a:t>
            </a:r>
            <a:r>
              <a:rPr lang="en-US" sz="1100" spc="-1" dirty="0">
                <a:solidFill>
                  <a:srgbClr val="000000"/>
                </a:solidFill>
                <a:latin typeface="Calibri"/>
              </a:rPr>
              <a:t>  </a:t>
            </a:r>
            <a:endParaRPr lang="en-US" sz="1100" spc="-1" dirty="0">
              <a:solidFill>
                <a:srgbClr val="000000"/>
              </a:solidFill>
            </a:endParaRPr>
          </a:p>
          <a:p>
            <a:pPr fontAlgn="auto">
              <a:spcBef>
                <a:spcPts val="1417"/>
              </a:spcBef>
              <a:spcAft>
                <a:spcPts val="0"/>
              </a:spcAft>
              <a:buFont typeface="Arial" panose="020B0604020202020204" pitchFamily="34" charset="0"/>
              <a:buNone/>
              <a:tabLst>
                <a:tab pos="0" algn="l"/>
              </a:tabLst>
              <a:defRPr/>
            </a:pPr>
            <a:endParaRPr lang="en-US" sz="2400" spc="-1" dirty="0">
              <a:solidFill>
                <a:srgbClr val="000000"/>
              </a:solidFill>
            </a:endParaRPr>
          </a:p>
          <a:p>
            <a:pPr fontAlgn="auto">
              <a:spcBef>
                <a:spcPts val="1417"/>
              </a:spcBef>
              <a:spcAft>
                <a:spcPts val="0"/>
              </a:spcAft>
              <a:buFont typeface="Arial" panose="020B0604020202020204" pitchFamily="34" charset="0"/>
              <a:buNone/>
              <a:tabLst>
                <a:tab pos="0" algn="l"/>
              </a:tabLst>
              <a:defRPr/>
            </a:pPr>
            <a:endParaRPr lang="en-US" sz="2400" spc="-1" dirty="0">
              <a:solidFill>
                <a:srgbClr val="000000"/>
              </a:solidFill>
            </a:endParaRPr>
          </a:p>
          <a:p>
            <a:pPr fontAlgn="auto">
              <a:spcBef>
                <a:spcPts val="1417"/>
              </a:spcBef>
              <a:spcAft>
                <a:spcPts val="0"/>
              </a:spcAft>
              <a:buFont typeface="Arial" panose="020B0604020202020204" pitchFamily="34" charset="0"/>
              <a:buNone/>
              <a:tabLst>
                <a:tab pos="0" algn="l"/>
              </a:tabLst>
              <a:defRPr/>
            </a:pPr>
            <a:endParaRPr lang="en-US" spc="-1" dirty="0">
              <a:solidFill>
                <a:srgbClr val="000000"/>
              </a:solidFill>
            </a:endParaRPr>
          </a:p>
        </p:txBody>
      </p:sp>
      <p:pic>
        <p:nvPicPr>
          <p:cNvPr id="48133" name="Picture 2">
            <a:extLst>
              <a:ext uri="{FF2B5EF4-FFF2-40B4-BE49-F238E27FC236}">
                <a16:creationId xmlns:a16="http://schemas.microsoft.com/office/drawing/2014/main" id="{3B82A90C-3A40-0387-0A39-F38E51B711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4132263"/>
            <a:ext cx="3657600" cy="205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48134" name="Picture 3">
            <a:extLst>
              <a:ext uri="{FF2B5EF4-FFF2-40B4-BE49-F238E27FC236}">
                <a16:creationId xmlns:a16="http://schemas.microsoft.com/office/drawing/2014/main" id="{84F28AEB-176E-036B-1A93-CFCAE3EA0D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638" y="4108450"/>
            <a:ext cx="36576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48135" name="Picture 5">
            <a:extLst>
              <a:ext uri="{FF2B5EF4-FFF2-40B4-BE49-F238E27FC236}">
                <a16:creationId xmlns:a16="http://schemas.microsoft.com/office/drawing/2014/main" id="{45E9AA13-0BC3-2276-EB30-2B6CD9BB67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5775" y="6165850"/>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48136" name="Picture 6">
            <a:extLst>
              <a:ext uri="{FF2B5EF4-FFF2-40B4-BE49-F238E27FC236}">
                <a16:creationId xmlns:a16="http://schemas.microsoft.com/office/drawing/2014/main" id="{C292CE03-CFE7-A536-9054-874C064988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8775" y="6308725"/>
            <a:ext cx="1644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48137" name="Picture 7">
            <a:extLst>
              <a:ext uri="{FF2B5EF4-FFF2-40B4-BE49-F238E27FC236}">
                <a16:creationId xmlns:a16="http://schemas.microsoft.com/office/drawing/2014/main" id="{E46C487E-C2C1-8E2A-E17C-E12C9A3ABC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28200" y="6165850"/>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48138" name="Picture 8">
            <a:extLst>
              <a:ext uri="{FF2B5EF4-FFF2-40B4-BE49-F238E27FC236}">
                <a16:creationId xmlns:a16="http://schemas.microsoft.com/office/drawing/2014/main" id="{02D76205-1D2E-E4FA-3B29-2D221656CFD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5175" y="4108450"/>
            <a:ext cx="36576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74" name="PlaceHolder 1">
            <a:extLst>
              <a:ext uri="{FF2B5EF4-FFF2-40B4-BE49-F238E27FC236}">
                <a16:creationId xmlns:a16="http://schemas.microsoft.com/office/drawing/2014/main" id="{B13A616A-FA48-2671-4451-ABC3BB9494FB}"/>
              </a:ext>
            </a:extLst>
          </p:cNvPr>
          <p:cNvSpPr>
            <a:spLocks noGrp="1"/>
          </p:cNvSpPr>
          <p:nvPr>
            <p:ph type="title"/>
          </p:nvPr>
        </p:nvSpPr>
        <p:spPr>
          <a:xfrm>
            <a:off x="838200" y="365125"/>
            <a:ext cx="10514013" cy="1323975"/>
          </a:xfrm>
        </p:spPr>
        <p:txBody>
          <a:bodyPr/>
          <a:lstStyle/>
          <a:p>
            <a:pPr fontAlgn="auto">
              <a:spcAft>
                <a:spcPts val="0"/>
              </a:spcAft>
              <a:defRPr/>
            </a:pPr>
            <a:r>
              <a:rPr lang="en-US" b="1" spc="-1">
                <a:solidFill>
                  <a:srgbClr val="000000"/>
                </a:solidFill>
              </a:rPr>
              <a:t>Ubuntu</a:t>
            </a:r>
            <a:br/>
            <a:r>
              <a:rPr lang="en-US" sz="2000" b="1" u="sng" spc="-1">
                <a:solidFill>
                  <a:srgbClr val="0563C1"/>
                </a:solidFill>
                <a:hlinkClick r:id="rId2"/>
              </a:rPr>
              <a:t>https://ubuntu.com/</a:t>
            </a:r>
            <a:r>
              <a:rPr lang="en-US" sz="2000" b="1" spc="-1">
                <a:solidFill>
                  <a:srgbClr val="000000"/>
                </a:solidFill>
              </a:rPr>
              <a:t> </a:t>
            </a:r>
            <a:endParaRPr lang="en-US" sz="2000" spc="-1">
              <a:solidFill>
                <a:srgbClr val="000000"/>
              </a:solidFill>
            </a:endParaRPr>
          </a:p>
        </p:txBody>
      </p:sp>
      <p:sp>
        <p:nvSpPr>
          <p:cNvPr id="175" name="PlaceHolder 2">
            <a:extLst>
              <a:ext uri="{FF2B5EF4-FFF2-40B4-BE49-F238E27FC236}">
                <a16:creationId xmlns:a16="http://schemas.microsoft.com/office/drawing/2014/main" id="{B73418D3-6BC3-C5E5-1E08-07B031F49560}"/>
              </a:ext>
            </a:extLst>
          </p:cNvPr>
          <p:cNvSpPr>
            <a:spLocks noGrp="1"/>
          </p:cNvSpPr>
          <p:nvPr>
            <p:ph type="subTitle"/>
          </p:nvPr>
        </p:nvSpPr>
        <p:spPr>
          <a:xfrm>
            <a:off x="762000" y="1752600"/>
            <a:ext cx="10514013" cy="1841500"/>
          </a:xfrm>
        </p:spPr>
        <p:txBody>
          <a:bodyPr/>
          <a:lstStyle/>
          <a:p>
            <a:pPr marL="228600" indent="-228600" fontAlgn="auto">
              <a:spcBef>
                <a:spcPts val="1001"/>
              </a:spcBef>
              <a:spcAft>
                <a:spcPts val="0"/>
              </a:spcAft>
              <a:buClr>
                <a:srgbClr val="000000"/>
              </a:buClr>
              <a:buFont typeface="Arial"/>
              <a:buChar char="•"/>
              <a:defRPr/>
            </a:pPr>
            <a:r>
              <a:rPr lang="en-US" sz="2800" spc="-1">
                <a:solidFill>
                  <a:srgbClr val="000000"/>
                </a:solidFill>
              </a:rPr>
              <a:t>A Unix-like open-source OS! Many bioinformatics tools are freely available and can be easily installed on Ubuntu through the Advance Package Tool (APT) interface. </a:t>
            </a:r>
            <a:endParaRPr lang="en-ZA" sz="2800" spc="-1"/>
          </a:p>
        </p:txBody>
      </p:sp>
      <p:pic>
        <p:nvPicPr>
          <p:cNvPr id="50180" name="Picture 3">
            <a:extLst>
              <a:ext uri="{FF2B5EF4-FFF2-40B4-BE49-F238E27FC236}">
                <a16:creationId xmlns:a16="http://schemas.microsoft.com/office/drawing/2014/main" id="{2CB2E57D-13BA-5986-D753-1C9C06D40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6675" y="661988"/>
            <a:ext cx="16446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pic>
        <p:nvPicPr>
          <p:cNvPr id="50181" name="Picture 4">
            <a:extLst>
              <a:ext uri="{FF2B5EF4-FFF2-40B4-BE49-F238E27FC236}">
                <a16:creationId xmlns:a16="http://schemas.microsoft.com/office/drawing/2014/main" id="{576DEB00-8E86-4969-98E5-C1EF9FFD63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74000" y="3983038"/>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pic>
      <p:sp>
        <p:nvSpPr>
          <p:cNvPr id="178" name="TextBox 6">
            <a:extLst>
              <a:ext uri="{FF2B5EF4-FFF2-40B4-BE49-F238E27FC236}">
                <a16:creationId xmlns:a16="http://schemas.microsoft.com/office/drawing/2014/main" id="{23A6496D-C47D-2826-27DB-D27521B80C4F}"/>
              </a:ext>
            </a:extLst>
          </p:cNvPr>
          <p:cNvSpPr/>
          <p:nvPr/>
        </p:nvSpPr>
        <p:spPr>
          <a:xfrm>
            <a:off x="762000" y="3983038"/>
            <a:ext cx="6094413" cy="173513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eaLnBrk="1" fontAlgn="auto" hangingPunct="1">
              <a:spcBef>
                <a:spcPts val="0"/>
              </a:spcBef>
              <a:spcAft>
                <a:spcPts val="0"/>
              </a:spcAft>
              <a:defRPr/>
            </a:pPr>
            <a:r>
              <a:rPr lang="en-US" spc="-1">
                <a:solidFill>
                  <a:srgbClr val="000000"/>
                </a:solidFill>
              </a:rPr>
              <a:t>Ubuntu is released every six months, with long-term support (LTS) releases every two years.</a:t>
            </a:r>
            <a:endParaRPr lang="en-ZA" spc="-1"/>
          </a:p>
          <a:p>
            <a:pPr eaLnBrk="1" fontAlgn="auto" hangingPunct="1">
              <a:spcBef>
                <a:spcPts val="0"/>
              </a:spcBef>
              <a:spcAft>
                <a:spcPts val="0"/>
              </a:spcAft>
              <a:defRPr/>
            </a:pPr>
            <a:endParaRPr lang="en-ZA" spc="-1"/>
          </a:p>
          <a:p>
            <a:pPr eaLnBrk="1" fontAlgn="auto" hangingPunct="1">
              <a:spcBef>
                <a:spcPts val="0"/>
              </a:spcBef>
              <a:spcAft>
                <a:spcPts val="0"/>
              </a:spcAft>
              <a:defRPr/>
            </a:pPr>
            <a:r>
              <a:rPr lang="en-US" spc="-1">
                <a:solidFill>
                  <a:srgbClr val="000000"/>
                </a:solidFill>
              </a:rPr>
              <a:t>The latest versions by June 2023 is Ubuntu 22.04.2 LTS (</a:t>
            </a:r>
            <a:r>
              <a:rPr lang="en-US" spc="-1">
                <a:solidFill>
                  <a:srgbClr val="222222"/>
                </a:solidFill>
                <a:latin typeface="Ubuntu"/>
              </a:rPr>
              <a:t>Jammy Jellyfish</a:t>
            </a:r>
            <a:r>
              <a:rPr lang="en-US" spc="-1">
                <a:solidFill>
                  <a:srgbClr val="000000"/>
                </a:solidFill>
              </a:rPr>
              <a:t>) with five years of free security and maintenance updates, guaranteed until April 2027.</a:t>
            </a:r>
            <a:endParaRPr lang="en-ZA" spc="-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79" name="PlaceHolder 1">
            <a:extLst>
              <a:ext uri="{FF2B5EF4-FFF2-40B4-BE49-F238E27FC236}">
                <a16:creationId xmlns:a16="http://schemas.microsoft.com/office/drawing/2014/main" id="{65C90757-CD1D-B76B-195D-5541397E26A1}"/>
              </a:ext>
            </a:extLst>
          </p:cNvPr>
          <p:cNvSpPr>
            <a:spLocks noGrp="1"/>
          </p:cNvSpPr>
          <p:nvPr>
            <p:ph type="title" idx="4294967295"/>
          </p:nvPr>
        </p:nvSpPr>
        <p:spPr>
          <a:xfrm>
            <a:off x="838200" y="365125"/>
            <a:ext cx="10514013" cy="1323975"/>
          </a:xfrm>
        </p:spPr>
        <p:txBody>
          <a:bodyPr/>
          <a:lstStyle/>
          <a:p>
            <a:pPr fontAlgn="auto">
              <a:spcAft>
                <a:spcPts val="0"/>
              </a:spcAft>
              <a:defRPr/>
            </a:pPr>
            <a:r>
              <a:rPr lang="en-US" b="1" spc="-1">
                <a:solidFill>
                  <a:srgbClr val="000000"/>
                </a:solidFill>
                <a:latin typeface="Calibri"/>
              </a:rPr>
              <a:t>Why Unix for bioinformatics?</a:t>
            </a:r>
            <a:endParaRPr lang="en-US" spc="-1">
              <a:solidFill>
                <a:srgbClr val="000000"/>
              </a:solidFill>
            </a:endParaRPr>
          </a:p>
        </p:txBody>
      </p:sp>
      <p:sp>
        <p:nvSpPr>
          <p:cNvPr id="180" name="PlaceHolder 2">
            <a:extLst>
              <a:ext uri="{FF2B5EF4-FFF2-40B4-BE49-F238E27FC236}">
                <a16:creationId xmlns:a16="http://schemas.microsoft.com/office/drawing/2014/main" id="{B05EB7E9-AA33-2144-8F59-140D5F036B64}"/>
              </a:ext>
            </a:extLst>
          </p:cNvPr>
          <p:cNvSpPr>
            <a:spLocks noGrp="1"/>
          </p:cNvSpPr>
          <p:nvPr>
            <p:ph idx="4294967295"/>
          </p:nvPr>
        </p:nvSpPr>
        <p:spPr>
          <a:xfrm>
            <a:off x="758301" y="1488274"/>
            <a:ext cx="10514013" cy="4349750"/>
          </a:xfrm>
        </p:spPr>
        <p:txBody>
          <a:bodyPr>
            <a:noAutofit/>
          </a:bodyPr>
          <a:lstStyle/>
          <a:p>
            <a:pPr fontAlgn="auto">
              <a:spcBef>
                <a:spcPts val="1417"/>
              </a:spcBef>
              <a:spcAft>
                <a:spcPts val="0"/>
              </a:spcAft>
              <a:buClr>
                <a:srgbClr val="000000"/>
              </a:buClr>
              <a:buFont typeface="Arial"/>
              <a:buChar char="•"/>
              <a:defRPr/>
            </a:pPr>
            <a:r>
              <a:rPr lang="en-US" sz="2000" spc="-1" dirty="0">
                <a:solidFill>
                  <a:srgbClr val="000000"/>
                </a:solidFill>
                <a:latin typeface="Calibri"/>
              </a:rPr>
              <a:t>Most of the Unix-like OS are free!</a:t>
            </a:r>
            <a:endParaRPr lang="en-US" sz="2000" spc="-1" dirty="0">
              <a:solidFill>
                <a:srgbClr val="000000"/>
              </a:solidFill>
            </a:endParaRPr>
          </a:p>
          <a:p>
            <a:pPr fontAlgn="auto">
              <a:spcBef>
                <a:spcPts val="1417"/>
              </a:spcBef>
              <a:spcAft>
                <a:spcPts val="0"/>
              </a:spcAft>
              <a:buClr>
                <a:srgbClr val="000000"/>
              </a:buClr>
              <a:buFont typeface="Arial"/>
              <a:buChar char="•"/>
              <a:defRPr/>
            </a:pPr>
            <a:r>
              <a:rPr lang="en-US" sz="2000" spc="-1" dirty="0">
                <a:solidFill>
                  <a:srgbClr val="000000"/>
                </a:solidFill>
                <a:latin typeface="Calibri"/>
              </a:rPr>
              <a:t>In computational biology we deal with large text files (e.g., sequencing data). Unix is suitable for working with such files with several commands. </a:t>
            </a:r>
            <a:endParaRPr lang="en-US" sz="2000" spc="-1" dirty="0">
              <a:solidFill>
                <a:srgbClr val="000000"/>
              </a:solidFill>
            </a:endParaRPr>
          </a:p>
          <a:p>
            <a:pPr fontAlgn="auto">
              <a:spcBef>
                <a:spcPts val="1417"/>
              </a:spcBef>
              <a:spcAft>
                <a:spcPts val="0"/>
              </a:spcAft>
              <a:buClr>
                <a:srgbClr val="000000"/>
              </a:buClr>
              <a:buFont typeface="Arial"/>
              <a:buChar char="•"/>
              <a:defRPr/>
            </a:pPr>
            <a:r>
              <a:rPr lang="en-US" sz="2000" spc="-1" dirty="0">
                <a:solidFill>
                  <a:srgbClr val="000000"/>
                </a:solidFill>
                <a:latin typeface="Calibri"/>
              </a:rPr>
              <a:t>Unix contains hundreds of commands that can be combine to investigate the content of the huge text file. Therefore, creating a biological analysis pipeline in Linux can be done.</a:t>
            </a:r>
            <a:endParaRPr lang="en-US" sz="2000" spc="-1" dirty="0">
              <a:solidFill>
                <a:srgbClr val="000000"/>
              </a:solidFill>
            </a:endParaRPr>
          </a:p>
          <a:p>
            <a:pPr fontAlgn="auto">
              <a:spcBef>
                <a:spcPts val="1417"/>
              </a:spcBef>
              <a:spcAft>
                <a:spcPts val="0"/>
              </a:spcAft>
              <a:buClr>
                <a:srgbClr val="000000"/>
              </a:buClr>
              <a:buFont typeface="Arial"/>
              <a:buChar char="•"/>
              <a:defRPr/>
            </a:pPr>
            <a:r>
              <a:rPr lang="en-US" sz="2000" spc="-1" dirty="0">
                <a:solidFill>
                  <a:srgbClr val="000000"/>
                </a:solidFill>
                <a:latin typeface="Calibri"/>
              </a:rPr>
              <a:t>To work with advance pipeline management frameworks such as </a:t>
            </a:r>
            <a:r>
              <a:rPr lang="en-US" sz="2000" b="1" spc="-1" dirty="0" err="1">
                <a:solidFill>
                  <a:srgbClr val="000000"/>
                </a:solidFill>
                <a:latin typeface="Calibri"/>
              </a:rPr>
              <a:t>Nexflow</a:t>
            </a:r>
            <a:r>
              <a:rPr lang="en-US" sz="2000" spc="-1" dirty="0">
                <a:solidFill>
                  <a:srgbClr val="000000"/>
                </a:solidFill>
                <a:latin typeface="Calibri"/>
              </a:rPr>
              <a:t>, knowing the Unix commands are useful. </a:t>
            </a:r>
          </a:p>
          <a:p>
            <a:pPr fontAlgn="auto">
              <a:spcBef>
                <a:spcPts val="1417"/>
              </a:spcBef>
              <a:spcAft>
                <a:spcPts val="0"/>
              </a:spcAft>
              <a:buClr>
                <a:srgbClr val="000000"/>
              </a:buClr>
              <a:buFont typeface="Arial"/>
              <a:buChar char="•"/>
              <a:defRPr/>
            </a:pPr>
            <a:r>
              <a:rPr lang="en-US" sz="2000" dirty="0"/>
              <a:t>Linux has become the de facto standard for HPC and supercomputing. </a:t>
            </a:r>
          </a:p>
          <a:p>
            <a:pPr lvl="1" fontAlgn="auto">
              <a:spcBef>
                <a:spcPts val="1417"/>
              </a:spcBef>
              <a:spcAft>
                <a:spcPts val="0"/>
              </a:spcAft>
              <a:buClr>
                <a:srgbClr val="000000"/>
              </a:buClr>
              <a:buFont typeface="Arial"/>
              <a:buChar char="•"/>
              <a:defRPr/>
            </a:pPr>
            <a:r>
              <a:rPr lang="en-US" sz="1600" spc="-1" dirty="0">
                <a:solidFill>
                  <a:srgbClr val="000000"/>
                </a:solidFill>
                <a:latin typeface="Calibri"/>
              </a:rPr>
              <a:t>Stability and Reliability: Linux is known for its stability, which is crucial for systems that need to run for extended periods without crashing. HPC jobs can run for hours, days, or even weeks.</a:t>
            </a:r>
          </a:p>
          <a:p>
            <a:pPr lvl="1" fontAlgn="auto">
              <a:spcBef>
                <a:spcPts val="1417"/>
              </a:spcBef>
              <a:spcAft>
                <a:spcPts val="0"/>
              </a:spcAft>
              <a:buClr>
                <a:srgbClr val="000000"/>
              </a:buClr>
              <a:buFont typeface="Arial"/>
              <a:buChar char="•"/>
              <a:defRPr/>
            </a:pPr>
            <a:r>
              <a:rPr lang="en-US" sz="1600" spc="-1" dirty="0">
                <a:solidFill>
                  <a:srgbClr val="000000"/>
                </a:solidFill>
                <a:latin typeface="Calibri"/>
              </a:rPr>
              <a:t>Security: The open-source nature means that security vulnerabilities are often found and patched quickly by a global community of developers.</a:t>
            </a:r>
          </a:p>
          <a:p>
            <a:pPr lvl="1" fontAlgn="auto">
              <a:spcBef>
                <a:spcPts val="1417"/>
              </a:spcBef>
              <a:spcAft>
                <a:spcPts val="0"/>
              </a:spcAft>
              <a:buClr>
                <a:srgbClr val="000000"/>
              </a:buClr>
              <a:buFont typeface="Arial"/>
              <a:buChar char="•"/>
              <a:defRPr/>
            </a:pPr>
            <a:r>
              <a:rPr lang="en-US" sz="1600" spc="-1" dirty="0">
                <a:solidFill>
                  <a:srgbClr val="000000"/>
                </a:solidFill>
                <a:latin typeface="Calibri"/>
              </a:rPr>
              <a:t>Scalability: Linux is highly scalable and can efficiently manage thousands of nodes and millions of processor cores.</a:t>
            </a:r>
          </a:p>
          <a:p>
            <a:pPr fontAlgn="auto">
              <a:spcBef>
                <a:spcPts val="1417"/>
              </a:spcBef>
              <a:spcAft>
                <a:spcPts val="0"/>
              </a:spcAft>
              <a:buClr>
                <a:srgbClr val="000000"/>
              </a:buClr>
              <a:buFont typeface="Arial"/>
              <a:buChar char="•"/>
              <a:defRPr/>
            </a:pPr>
            <a:endParaRPr lang="en-US" sz="2000" spc="-1" dirty="0">
              <a:solidFill>
                <a:srgbClr val="000000"/>
              </a:solidFill>
              <a:latin typeface="Calibri"/>
            </a:endParaRPr>
          </a:p>
          <a:p>
            <a:pPr fontAlgn="auto">
              <a:spcBef>
                <a:spcPts val="1417"/>
              </a:spcBef>
              <a:spcAft>
                <a:spcPts val="0"/>
              </a:spcAft>
              <a:buClr>
                <a:srgbClr val="000000"/>
              </a:buClr>
              <a:buFont typeface="Arial"/>
              <a:buChar char="•"/>
              <a:defRPr/>
            </a:pPr>
            <a:endParaRPr lang="en-US" sz="2000" spc="-1" dirty="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81" name="PlaceHolder 1">
            <a:extLst>
              <a:ext uri="{FF2B5EF4-FFF2-40B4-BE49-F238E27FC236}">
                <a16:creationId xmlns:a16="http://schemas.microsoft.com/office/drawing/2014/main" id="{539C9285-0022-DBE0-F108-82FAD4FF6505}"/>
              </a:ext>
            </a:extLst>
          </p:cNvPr>
          <p:cNvSpPr>
            <a:spLocks noGrp="1"/>
          </p:cNvSpPr>
          <p:nvPr>
            <p:ph type="title"/>
          </p:nvPr>
        </p:nvSpPr>
        <p:spPr>
          <a:xfrm>
            <a:off x="838200" y="365125"/>
            <a:ext cx="10514013" cy="1323975"/>
          </a:xfrm>
        </p:spPr>
        <p:txBody>
          <a:bodyPr/>
          <a:lstStyle/>
          <a:p>
            <a:pPr fontAlgn="auto">
              <a:spcAft>
                <a:spcPts val="0"/>
              </a:spcAft>
              <a:defRPr/>
            </a:pPr>
            <a:r>
              <a:rPr lang="en-ZA" sz="3600" b="1" spc="-1">
                <a:solidFill>
                  <a:srgbClr val="4472C4"/>
                </a:solidFill>
              </a:rPr>
              <a:t>Install Ubuntu in Windows 10</a:t>
            </a:r>
            <a:br>
              <a:rPr sz="3600"/>
            </a:br>
            <a:br>
              <a:rPr sz="3600"/>
            </a:br>
            <a:endParaRPr lang="en-US" sz="3600" spc="-1">
              <a:solidFill>
                <a:srgbClr val="000000"/>
              </a:solidFill>
            </a:endParaRPr>
          </a:p>
        </p:txBody>
      </p:sp>
      <p:sp>
        <p:nvSpPr>
          <p:cNvPr id="182" name="PlaceHolder 2">
            <a:extLst>
              <a:ext uri="{FF2B5EF4-FFF2-40B4-BE49-F238E27FC236}">
                <a16:creationId xmlns:a16="http://schemas.microsoft.com/office/drawing/2014/main" id="{7C5DE572-9021-C5D7-439F-83FE29465F99}"/>
              </a:ext>
            </a:extLst>
          </p:cNvPr>
          <p:cNvSpPr>
            <a:spLocks noGrp="1"/>
          </p:cNvSpPr>
          <p:nvPr>
            <p:ph type="subTitle"/>
          </p:nvPr>
        </p:nvSpPr>
        <p:spPr>
          <a:xfrm>
            <a:off x="838200" y="1825625"/>
            <a:ext cx="10514013" cy="4349750"/>
          </a:xfrm>
        </p:spPr>
        <p:txBody>
          <a:bodyPr/>
          <a:lstStyle/>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Go to “</a:t>
            </a:r>
            <a:r>
              <a:rPr lang="en-ZA" sz="2800" b="1" spc="-1">
                <a:solidFill>
                  <a:srgbClr val="000000"/>
                </a:solidFill>
              </a:rPr>
              <a:t>Setting</a:t>
            </a:r>
            <a:r>
              <a:rPr lang="en-ZA" sz="2800" spc="-1">
                <a:solidFill>
                  <a:srgbClr val="000000"/>
                </a:solidFill>
              </a:rPr>
              <a:t>”.</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Click “</a:t>
            </a:r>
            <a:r>
              <a:rPr lang="en-ZA" sz="2800" b="1" spc="-1">
                <a:solidFill>
                  <a:srgbClr val="000000"/>
                </a:solidFill>
              </a:rPr>
              <a:t>Turn Windows features on and off</a:t>
            </a:r>
            <a:r>
              <a:rPr lang="en-ZA" sz="2800" spc="-1">
                <a:solidFill>
                  <a:srgbClr val="000000"/>
                </a:solidFill>
              </a:rPr>
              <a:t>”.</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Tick “</a:t>
            </a:r>
            <a:r>
              <a:rPr lang="en-ZA" sz="2800" b="1" spc="-1">
                <a:solidFill>
                  <a:srgbClr val="000000"/>
                </a:solidFill>
              </a:rPr>
              <a:t>Windows Subsystem for Linux</a:t>
            </a:r>
            <a:r>
              <a:rPr lang="en-ZA" sz="2800" spc="-1">
                <a:solidFill>
                  <a:srgbClr val="000000"/>
                </a:solidFill>
              </a:rPr>
              <a:t>” -&gt; click “</a:t>
            </a:r>
            <a:r>
              <a:rPr lang="en-ZA" sz="2800" b="1" spc="-1">
                <a:solidFill>
                  <a:srgbClr val="000000"/>
                </a:solidFill>
              </a:rPr>
              <a:t>Ok</a:t>
            </a:r>
            <a:r>
              <a:rPr lang="en-ZA" sz="2800" spc="-1">
                <a:solidFill>
                  <a:srgbClr val="000000"/>
                </a:solidFill>
              </a:rPr>
              <a:t>”.</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Click the “</a:t>
            </a:r>
            <a:r>
              <a:rPr lang="en-ZA" sz="2800" b="1" spc="-1">
                <a:solidFill>
                  <a:srgbClr val="000000"/>
                </a:solidFill>
              </a:rPr>
              <a:t>Restart now</a:t>
            </a:r>
            <a:r>
              <a:rPr lang="en-ZA" sz="2800" spc="-1">
                <a:solidFill>
                  <a:srgbClr val="000000"/>
                </a:solidFill>
              </a:rPr>
              <a:t>”.</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Go to “Start Button -&gt; Microsoft Store”.</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Click “</a:t>
            </a:r>
            <a:r>
              <a:rPr lang="en-ZA" sz="2800" b="1" spc="-1">
                <a:solidFill>
                  <a:srgbClr val="000000"/>
                </a:solidFill>
              </a:rPr>
              <a:t>Run Linux on Windows</a:t>
            </a:r>
            <a:r>
              <a:rPr lang="en-ZA" sz="2800" spc="-1">
                <a:solidFill>
                  <a:srgbClr val="000000"/>
                </a:solidFill>
              </a:rPr>
              <a:t>”.</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Choose “</a:t>
            </a:r>
            <a:r>
              <a:rPr lang="en-ZA" sz="2800" b="1" spc="-1">
                <a:solidFill>
                  <a:srgbClr val="000000"/>
                </a:solidFill>
              </a:rPr>
              <a:t>Ubuntu</a:t>
            </a:r>
            <a:r>
              <a:rPr lang="en-ZA" sz="2800" spc="-1">
                <a:solidFill>
                  <a:srgbClr val="000000"/>
                </a:solidFill>
              </a:rPr>
              <a:t>” -&gt;  Click the “</a:t>
            </a:r>
            <a:r>
              <a:rPr lang="en-ZA" sz="2800" b="1" spc="-1">
                <a:solidFill>
                  <a:srgbClr val="000000"/>
                </a:solidFill>
              </a:rPr>
              <a:t>Get</a:t>
            </a:r>
            <a:r>
              <a:rPr lang="en-ZA" sz="2800" spc="-1">
                <a:solidFill>
                  <a:srgbClr val="000000"/>
                </a:solidFill>
              </a:rPr>
              <a:t>” button.</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Click the “</a:t>
            </a:r>
            <a:r>
              <a:rPr lang="en-ZA" sz="2800" b="1" spc="-1">
                <a:solidFill>
                  <a:srgbClr val="000000"/>
                </a:solidFill>
              </a:rPr>
              <a:t>Launch</a:t>
            </a:r>
            <a:r>
              <a:rPr lang="en-ZA" sz="2800" spc="-1">
                <a:solidFill>
                  <a:srgbClr val="000000"/>
                </a:solidFill>
              </a:rPr>
              <a:t>” button.</a:t>
            </a:r>
            <a:endParaRPr lang="en-ZA" sz="2800" spc="-1"/>
          </a:p>
          <a:p>
            <a:pPr marL="514440" indent="-514440" fontAlgn="auto">
              <a:spcBef>
                <a:spcPts val="1001"/>
              </a:spcBef>
              <a:spcAft>
                <a:spcPts val="0"/>
              </a:spcAft>
              <a:buClr>
                <a:srgbClr val="000000"/>
              </a:buClr>
              <a:buFont typeface="StarSymbol"/>
              <a:buAutoNum type="arabicPeriod"/>
              <a:defRPr/>
            </a:pPr>
            <a:r>
              <a:rPr lang="en-ZA" sz="2800" spc="-1">
                <a:solidFill>
                  <a:srgbClr val="000000"/>
                </a:solidFill>
              </a:rPr>
              <a:t>Wait for system to finish installing, then create username and password.</a:t>
            </a:r>
            <a:endParaRPr lang="en-ZA" sz="2800" spc="-1"/>
          </a:p>
          <a:p>
            <a:pPr fontAlgn="auto">
              <a:spcBef>
                <a:spcPts val="1001"/>
              </a:spcBef>
              <a:spcAft>
                <a:spcPts val="0"/>
              </a:spcAft>
              <a:defRPr/>
            </a:pPr>
            <a:endParaRPr lang="en-ZA" sz="2800" spc="-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4025</TotalTime>
  <Words>6680</Words>
  <Application>Microsoft Office PowerPoint</Application>
  <PresentationFormat>Widescreen</PresentationFormat>
  <Paragraphs>475</Paragraphs>
  <Slides>38</Slides>
  <Notes>27</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38</vt:i4>
      </vt:variant>
    </vt:vector>
  </HeadingPairs>
  <TitlesOfParts>
    <vt:vector size="50" baseType="lpstr">
      <vt:lpstr>Arial</vt:lpstr>
      <vt:lpstr>Calibri</vt:lpstr>
      <vt:lpstr>Calibri Light</vt:lpstr>
      <vt:lpstr>Lato</vt:lpstr>
      <vt:lpstr>StarSymbol</vt:lpstr>
      <vt:lpstr>Symbol</vt:lpstr>
      <vt:lpstr>Times New Roman</vt:lpstr>
      <vt:lpstr>Ubuntu</vt:lpstr>
      <vt:lpstr>Wingdings</vt:lpstr>
      <vt:lpstr>Office Theme</vt:lpstr>
      <vt:lpstr>Office Theme</vt:lpstr>
      <vt:lpstr>Office Theme</vt:lpstr>
      <vt:lpstr>Unix for Bioinformatics</vt:lpstr>
      <vt:lpstr>Operating System (OS)</vt:lpstr>
      <vt:lpstr>What is Unix?</vt:lpstr>
      <vt:lpstr>Unix structure</vt:lpstr>
      <vt:lpstr>Linux Terminal is similar to Command Prompt on Windows system.</vt:lpstr>
      <vt:lpstr>Unix distributions</vt:lpstr>
      <vt:lpstr>Ubuntu https://ubuntu.com/ </vt:lpstr>
      <vt:lpstr>Why Unix for bioinformatics?</vt:lpstr>
      <vt:lpstr>Install Ubuntu in Windows 10  </vt:lpstr>
      <vt:lpstr>Install Ubuntu in Windows 10 (Cont..) </vt:lpstr>
      <vt:lpstr>Basic Unix </vt:lpstr>
      <vt:lpstr>Type of variables in the Unix operating system</vt:lpstr>
      <vt:lpstr>Unix Directory Structure  Directories are the Unix equivalent of Folders in Windows and Mac. They are organized in hierarchy and each directory can have sub-directories (child directories).   There is a parent-child relationship between directories that is depicted by a forward slash sign (/). The name before the slash is parent and after the slash is child: Example:  users/richard  The parent of all directories in Unix is called “root directory” and is shown by forward slash (/) without any name before it. </vt:lpstr>
      <vt:lpstr>Pathnames in Unix</vt:lpstr>
      <vt:lpstr>Pathname in Unix (example)</vt:lpstr>
      <vt:lpstr>The summary of path delimiters in Unix</vt:lpstr>
      <vt:lpstr>Variable in Unix</vt:lpstr>
      <vt:lpstr>Unix commands</vt:lpstr>
      <vt:lpstr>Unix commands (basic)</vt:lpstr>
      <vt:lpstr>Unix commands (making files or directories)</vt:lpstr>
      <vt:lpstr>File permissions in Unix</vt:lpstr>
      <vt:lpstr>File permission</vt:lpstr>
      <vt:lpstr>File permission</vt:lpstr>
      <vt:lpstr>Making files and directories</vt:lpstr>
      <vt:lpstr>Copying and moving</vt:lpstr>
      <vt:lpstr>Removing files and directories</vt:lpstr>
      <vt:lpstr>Finding a file</vt:lpstr>
      <vt:lpstr>Looking inside the files</vt:lpstr>
      <vt:lpstr>Counting - wc</vt:lpstr>
      <vt:lpstr>Saving the output of a command</vt:lpstr>
      <vt:lpstr>Sorting values - sort </vt:lpstr>
      <vt:lpstr>Finding unique values - uniq </vt:lpstr>
      <vt:lpstr>Searching inside files - grep</vt:lpstr>
      <vt:lpstr>Regular expressions - grep</vt:lpstr>
      <vt:lpstr>Column selections - cut</vt:lpstr>
      <vt:lpstr>Column selections - cut</vt:lpstr>
      <vt:lpstr> Find and replace - sed</vt:lpstr>
      <vt:lpstr>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Nextflow</dc:title>
  <dc:subject/>
  <dc:creator>Arash Iranzadeh</dc:creator>
  <dc:description/>
  <cp:lastModifiedBy>Arash Iranzadeh</cp:lastModifiedBy>
  <cp:revision>85</cp:revision>
  <dcterms:created xsi:type="dcterms:W3CDTF">2023-05-14T08:50:40Z</dcterms:created>
  <dcterms:modified xsi:type="dcterms:W3CDTF">2025-09-01T08:16:50Z</dcterms:modified>
  <dc:language>en-ZA</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8</vt:r8>
  </property>
  <property fmtid="{D5CDD505-2E9C-101B-9397-08002B2CF9AE}" pid="3" name="PresentationFormat">
    <vt:lpwstr>Widescreen</vt:lpwstr>
  </property>
  <property fmtid="{D5CDD505-2E9C-101B-9397-08002B2CF9AE}" pid="4" name="Slides">
    <vt:r8>17</vt:r8>
  </property>
</Properties>
</file>