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8" r:id="rId11"/>
    <p:sldId id="265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21" d="100"/>
          <a:sy n="121" d="100"/>
        </p:scale>
        <p:origin x="3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266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pmc.ncbi.nlm.nih.gov/articles/PMC5001611/#:~:text=and%20consistently%20formatted%20data,gov%2Fgenbank%2Fgenomesubmit" TargetMode="External"/><Relationship Id="rId3" Type="http://schemas.openxmlformats.org/officeDocument/2006/relationships/hyperlink" Target="https://angus.readthedocs.io/en/2017/prokka_genome_annotation.html#:~:text=After%20you%20have%20de%20novo,features%20is%20called%20genome%20annotation" TargetMode="External"/><Relationship Id="rId7" Type="http://schemas.openxmlformats.org/officeDocument/2006/relationships/hyperlink" Target="https://www.ncbi.nlm.nih.gov/refseq/annotation_prok/#:~:text=NCBI%20has%20developed%20an%20automatic,BlastRules%20contribute%20to%20structural%20annot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mc.ncbi.nlm.nih.gov/articles/PMC2265698/#:~:text=We%20describe%20a%20fully%20automated,comparative%20analysis%20with%20the%20annotated" TargetMode="External"/><Relationship Id="rId5" Type="http://schemas.openxmlformats.org/officeDocument/2006/relationships/hyperlink" Target="https://galaxy-au-training.github.io/tutorials/modules/prokka/#:~:text=,GenBank%2C%20EMBL%20and%20gff%20formats" TargetMode="External"/><Relationship Id="rId4" Type="http://schemas.openxmlformats.org/officeDocument/2006/relationships/hyperlink" Target="https://pmc.ncbi.nlm.nih.gov/articles/PMC7986607/#:~:text=Structural%20gene%20annotation%20identifies%20the,As%20th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ngus.readthedocs.io/en/2017/prokka_genome_annotation.html#:~:text=After%20you%20have%20de%20novo,features%20is%20called%20genome%20annot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7986607/#:~:text=Structural%20gene%20annotation%20identifies%20the,As%20th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mc.ncbi.nlm.nih.gov/articles/PMC7986607/#:~:text=annotation%20is%20a%20method%20that,the%20methods%20used%20for%20mode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7986607/#:~:text=Functional%20gene%20annotation%20predicts%20gene,is%20assigned%20to%20the%20protei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mc.ncbi.nlm.nih.gov/articles/PMC7986607/#:~:text=Although%20the%20core%20feature%20of,37%E2%80%934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laxy-au-training.github.io/tutorials/modules/prokka/#:~:text=,GenBank%2C%20EMBL%20and%20gff%20forma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ncbi.nlm.nih.gov/refseq/annotation_prok/#:~:text=NCBI%20has%20developed%20an%20automatic,BlastRules%20contribute%20to%20structural%20annotation" TargetMode="External"/><Relationship Id="rId4" Type="http://schemas.openxmlformats.org/officeDocument/2006/relationships/hyperlink" Target="https://pmc.ncbi.nlm.nih.gov/articles/PMC2265698/#:~:text=We%20describe%20a%20fully%20automated,comparative%20analysis%20with%20the%20annotat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7986607/#:~:text=Structural%20gene%20annotation%20identifies%20the,As%20th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mc.ncbi.nlm.nih.gov/articles/PMC7986607/#:~:text=Functional%20gene%20annotation%20predicts%20gene,is%20assigned%20to%20the%20proteins" TargetMode="External"/><Relationship Id="rId4" Type="http://schemas.openxmlformats.org/officeDocument/2006/relationships/hyperlink" Target="https://pmc.ncbi.nlm.nih.gov/articles/PMC7986607/#:~:text=annotation%20is%20a%20method%20that,the%20methods%20used%20for%20mode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genbank/fastaforma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cached_assets_used/dna_helix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46320" y="365760"/>
            <a:ext cx="4114800" cy="4114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74320" y="1828800"/>
            <a:ext cx="4480560" cy="1005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Bacterial Genome Annotation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274320" y="3017520"/>
            <a:ext cx="44805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i="1" dirty="0">
                <a:solidFill>
                  <a:srgbClr val="97B1D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Structural &amp; functional insights and tools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274320" y="4114800"/>
            <a:ext cx="44805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000" dirty="0">
                <a:solidFill>
                  <a:srgbClr val="97B1D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31 August 2025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DFF3A2-6860-E58C-AAAD-EF8E245A0AEC}"/>
              </a:ext>
            </a:extLst>
          </p:cNvPr>
          <p:cNvSpPr txBox="1"/>
          <p:nvPr/>
        </p:nvSpPr>
        <p:spPr>
          <a:xfrm>
            <a:off x="0" y="699935"/>
            <a:ext cx="894461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Column # 	Name	Description</a:t>
            </a:r>
          </a:p>
          <a:p>
            <a:r>
              <a:rPr lang="en-US" sz="1100" dirty="0"/>
              <a:t>1	</a:t>
            </a:r>
            <a:r>
              <a:rPr lang="en-US" sz="1100" dirty="0" err="1"/>
              <a:t>seqid</a:t>
            </a:r>
            <a:r>
              <a:rPr lang="en-US" sz="1100" dirty="0"/>
              <a:t>	The ID of the landmark or reference sequence (e.g., chromosome, scaffold) on which the feature is located.</a:t>
            </a:r>
          </a:p>
          <a:p>
            <a:r>
              <a:rPr lang="en-US" sz="1100" dirty="0"/>
              <a:t>2	source	A free-text qualifier identifying the source of the feature, such as the name of a program.</a:t>
            </a:r>
          </a:p>
          <a:p>
            <a:r>
              <a:rPr lang="en-US" sz="1100" dirty="0"/>
              <a:t>3	type	The type of the feature, such as gene, mRNA, exon, or CDS (coding sequence).</a:t>
            </a:r>
          </a:p>
          <a:p>
            <a:r>
              <a:rPr lang="en-US" sz="1100" dirty="0"/>
              <a:t>4	start	The 1-based starting position of the feature on the sequence.</a:t>
            </a:r>
          </a:p>
          <a:p>
            <a:r>
              <a:rPr lang="en-US" sz="1100" dirty="0"/>
              <a:t>5	end	The 1-based ending position of the feature on the sequence.</a:t>
            </a:r>
          </a:p>
          <a:p>
            <a:r>
              <a:rPr lang="en-US" sz="1100" dirty="0"/>
              <a:t>6	score	A floating-point value indicating the confidence or score of the feature. Often, this is a p-value or E-value. A "." is used if no score is specified.</a:t>
            </a:r>
          </a:p>
          <a:p>
            <a:r>
              <a:rPr lang="en-US" sz="1100" dirty="0"/>
              <a:t>7	strand	Indicates the strand of the feature. Can be + (positive), - (negative), or . (not stranded).</a:t>
            </a:r>
          </a:p>
          <a:p>
            <a:r>
              <a:rPr lang="en-US" sz="1100" dirty="0"/>
              <a:t>8	phase	For CDS features, indicates where the reading frame starts. The value is 0, 1, or 2. For non-coding features, it is typically ..</a:t>
            </a:r>
          </a:p>
          <a:p>
            <a:r>
              <a:rPr lang="en-US" sz="1100" dirty="0"/>
              <a:t>9	attributes	A semicolon-separated list of tag-value pairs (e.g., ID=exon00001;Parent=mrna0001). This field is used for linking related features and providing additional </a:t>
            </a:r>
            <a:r>
              <a:rPr lang="en-US" sz="1100" dirty="0" err="1"/>
              <a:t>metadat</a:t>
            </a:r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3A3CF-81BF-8402-78A1-DAB8E2E71DB6}"/>
              </a:ext>
            </a:extLst>
          </p:cNvPr>
          <p:cNvSpPr txBox="1"/>
          <p:nvPr/>
        </p:nvSpPr>
        <p:spPr>
          <a:xfrm>
            <a:off x="81981" y="136950"/>
            <a:ext cx="5760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0A0A0A"/>
                </a:solidFill>
                <a:effectLst/>
                <a:latin typeface="Google Sans"/>
              </a:rPr>
              <a:t>GFF and GFF3 have none columns to annotate the genome</a:t>
            </a:r>
          </a:p>
        </p:txBody>
      </p:sp>
    </p:spTree>
    <p:extLst>
      <p:ext uri="{BB962C8B-B14F-4D97-AF65-F5344CB8AC3E}">
        <p14:creationId xmlns:p14="http://schemas.microsoft.com/office/powerpoint/2010/main" val="82247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Summary &amp; outlook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2926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1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Genome annotation transforms raw sequence data into biological insight.</a:t>
            </a:r>
            <a:endParaRPr lang="en-US" sz="1200" dirty="0"/>
          </a:p>
          <a:p>
            <a:pPr marL="190500" indent="-190500">
              <a:spcAft>
                <a:spcPts val="1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Structural and functional annotation complement each other; combining methods yields robust predictions.</a:t>
            </a:r>
            <a:endParaRPr lang="en-US" sz="1200" dirty="0"/>
          </a:p>
          <a:p>
            <a:pPr marL="190500" indent="-190500">
              <a:spcAft>
                <a:spcPts val="1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Prokka, RAST/RASTtk and PGAP provide efficient pipelines with distinct strengths.</a:t>
            </a:r>
            <a:endParaRPr lang="en-US" sz="1200" dirty="0"/>
          </a:p>
          <a:p>
            <a:pPr marL="190500" indent="-190500">
              <a:spcAft>
                <a:spcPts val="1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Quality control and curated databases ensure reliable annotations.</a:t>
            </a:r>
            <a:endParaRPr lang="en-US" sz="1200" dirty="0"/>
          </a:p>
          <a:p>
            <a:pPr marL="190500" indent="-190500">
              <a:spcAft>
                <a:spcPts val="1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The field continues to evolve: machine learning, improved models and richer databases will drive next‑generation annotation.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3891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i="1" dirty="0">
                <a:solidFill>
                  <a:srgbClr val="97B1DF"/>
                </a:solidFill>
              </a:rPr>
              <a:t>Choose the right tools, verify your results and contribute to the growing knowledge of bacterial genomes.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3"/>
              </a:rPr>
              <a:t>[1]</a:t>
            </a:r>
            <a:r>
              <a:rPr lang="en-US" sz="600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600" u="sng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4"/>
              </a:rPr>
              <a:t>[2]</a:t>
            </a:r>
            <a:r>
              <a:rPr lang="en-US" sz="600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600" u="sng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5"/>
              </a:rPr>
              <a:t>[6]</a:t>
            </a:r>
            <a:r>
              <a:rPr lang="en-US" sz="600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600" u="sng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6"/>
              </a:rPr>
              <a:t>[7]</a:t>
            </a:r>
            <a:r>
              <a:rPr lang="en-US" sz="600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600" u="sng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7"/>
              </a:rPr>
              <a:t>[8]</a:t>
            </a:r>
            <a:r>
              <a:rPr lang="en-US" sz="600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600" u="sng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8"/>
              </a:rPr>
              <a:t>[9]</a:t>
            </a:r>
            <a:endParaRPr lang="en-US" sz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Outline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228600" cy="5143500"/>
          </a:xfrm>
          <a:prstGeom prst="rect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Text 2"/>
          <p:cNvSpPr/>
          <p:nvPr/>
        </p:nvSpPr>
        <p:spPr>
          <a:xfrm>
            <a:off x="365760" y="1097280"/>
            <a:ext cx="5943600" cy="320040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buSzPct val="100000"/>
              <a:buChar char="•"/>
            </a:pPr>
            <a:r>
              <a:rPr lang="en-US" sz="1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&amp; motivation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Structural gene annotation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Functional &amp; non‑coding annotation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Annotation pipelines &amp; tools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Quality control &amp; best practices</a:t>
            </a:r>
            <a:endParaRPr lang="en-US" sz="1400" dirty="0"/>
          </a:p>
          <a:p>
            <a:pPr marL="190500" indent="-190500">
              <a:buSzPct val="100000"/>
              <a:buChar char="•"/>
            </a:pPr>
            <a:r>
              <a:rPr lang="en-US" sz="1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Summary &amp; outlook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is genome annotation?</a:t>
            </a:r>
            <a:endParaRPr lang="en-US" sz="2400" dirty="0"/>
          </a:p>
        </p:txBody>
      </p:sp>
      <p:pic>
        <p:nvPicPr>
          <p:cNvPr id="3" name="Image 0" descr="/home/oai/share/cached_assets_used/bacteria_cells.png"/>
          <p:cNvPicPr>
            <a:picLocks noChangeAspect="1"/>
          </p:cNvPicPr>
          <p:nvPr/>
        </p:nvPicPr>
        <p:blipFill>
          <a:blip r:embed="rId3"/>
          <a:srcRect l="5556" r="5556"/>
          <a:stretch/>
        </p:blipFill>
        <p:spPr>
          <a:xfrm>
            <a:off x="5486400" y="1188720"/>
            <a:ext cx="3657600" cy="27432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65760" y="1463040"/>
            <a:ext cx="502920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Genome sequencing gives assembled contigs, but without annotation their biological meaning is hidden.</a:t>
            </a:r>
            <a:endParaRPr lang="en-US" sz="14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Genome annotation identifies and labels coding genes, RNA genes and regulatory elements on those contigs.</a:t>
            </a:r>
            <a:endParaRPr lang="en-US" sz="14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Accurate annotation enables downstream analyses such as variant calling, comparative genomics and metabolic reconstruction.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457200" y="4823460"/>
            <a:ext cx="7772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4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Structural gene annotation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365760" y="1371600"/>
            <a:ext cx="3657600" cy="1828800"/>
          </a:xfrm>
          <a:prstGeom prst="roundRect">
            <a:avLst>
              <a:gd name="adj" fmla="val 4000"/>
            </a:avLst>
          </a:prstGeom>
          <a:solidFill>
            <a:srgbClr val="D9E8FC"/>
          </a:solidFill>
          <a:ln w="12700">
            <a:solidFill>
              <a:srgbClr val="AEC8F0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Text 2"/>
          <p:cNvSpPr/>
          <p:nvPr/>
        </p:nvSpPr>
        <p:spPr>
          <a:xfrm>
            <a:off x="411480" y="1463040"/>
            <a:ext cx="3566160" cy="1737360"/>
          </a:xfrm>
          <a:prstGeom prst="rect">
            <a:avLst/>
          </a:prstGeom>
          <a:noFill/>
          <a:ln/>
        </p:spPr>
        <p:txBody>
          <a:bodyPr wrap="square" lIns="635" tIns="635" rIns="635" bIns="635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Homology-based prediction
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Align contigs to reference genomes or protein databases using BLAST or HMMs.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Detect both closely and distantly related proteins; boundaries between genes are inferred from the alignment.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4572000" y="1371600"/>
            <a:ext cx="3657600" cy="1828800"/>
          </a:xfrm>
          <a:prstGeom prst="roundRect">
            <a:avLst>
              <a:gd name="adj" fmla="val 4000"/>
            </a:avLst>
          </a:prstGeom>
          <a:solidFill>
            <a:srgbClr val="F1F9E8"/>
          </a:solidFill>
          <a:ln w="12700">
            <a:solidFill>
              <a:srgbClr val="D6EBC0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6" name="Text 4"/>
          <p:cNvSpPr/>
          <p:nvPr/>
        </p:nvSpPr>
        <p:spPr>
          <a:xfrm>
            <a:off x="4617720" y="1463040"/>
            <a:ext cx="3566160" cy="1737360"/>
          </a:xfrm>
          <a:prstGeom prst="rect">
            <a:avLst/>
          </a:prstGeom>
          <a:noFill/>
          <a:ln/>
        </p:spPr>
        <p:txBody>
          <a:bodyPr wrap="square" lIns="635" tIns="635" rIns="635" bIns="635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Ab initio prediction
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Use statistical models (e.g., Prodigal, GeneMark, Glimmer) to find coding sequences without reference.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Train models on known genes or apply self-training; predictions include start/stop sites and coding bias.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657600"/>
            <a:ext cx="7772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i="1" dirty="0">
                <a:solidFill>
                  <a:srgbClr val="030A18"/>
                </a:solidFill>
              </a:rPr>
              <a:t>Many pipelines combine both methods for greater accuracy.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457200" y="4823460"/>
            <a:ext cx="7772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3"/>
              </a:rPr>
              <a:t>[2]</a:t>
            </a:r>
            <a:r>
              <a:rPr lang="en-US" sz="600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600" u="sng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4"/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Functional &amp; non‑coding annotation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365760" y="1371600"/>
            <a:ext cx="3931920" cy="2286000"/>
          </a:xfrm>
          <a:prstGeom prst="roundRect">
            <a:avLst>
              <a:gd name="adj" fmla="val 3200"/>
            </a:avLst>
          </a:prstGeom>
          <a:solidFill>
            <a:srgbClr val="E8F6F8"/>
          </a:solidFill>
          <a:ln w="12700">
            <a:solidFill>
              <a:srgbClr val="B9E1E7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Text 2"/>
          <p:cNvSpPr/>
          <p:nvPr/>
        </p:nvSpPr>
        <p:spPr>
          <a:xfrm>
            <a:off x="411480" y="1463040"/>
            <a:ext cx="3840480" cy="2194560"/>
          </a:xfrm>
          <a:prstGeom prst="rect">
            <a:avLst/>
          </a:prstGeom>
          <a:noFill/>
          <a:ln/>
        </p:spPr>
        <p:txBody>
          <a:bodyPr wrap="square" lIns="635" tIns="635" rIns="635" bIns="635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Functional annotation
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Compare predicted proteins to curated databases (GenBank, SwissProt, Pfam).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Assign names and functions based on highest‑precedence hits using BLAST/HMM.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Most pipelines rely on homology; ab initio function prediction is rare.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4663440" y="1371600"/>
            <a:ext cx="3931920" cy="2286000"/>
          </a:xfrm>
          <a:prstGeom prst="roundRect">
            <a:avLst>
              <a:gd name="adj" fmla="val 3200"/>
            </a:avLst>
          </a:prstGeom>
          <a:solidFill>
            <a:srgbClr val="FDF7E9"/>
          </a:solidFill>
          <a:ln w="12700">
            <a:solidFill>
              <a:srgbClr val="F7DDBE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6" name="Text 4"/>
          <p:cNvSpPr/>
          <p:nvPr/>
        </p:nvSpPr>
        <p:spPr>
          <a:xfrm>
            <a:off x="4709160" y="1463040"/>
            <a:ext cx="3840480" cy="2194560"/>
          </a:xfrm>
          <a:prstGeom prst="rect">
            <a:avLst/>
          </a:prstGeom>
          <a:noFill/>
          <a:ln/>
        </p:spPr>
        <p:txBody>
          <a:bodyPr wrap="square" lIns="635" tIns="635" rIns="635" bIns="635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Non‑coding &amp; regulatory elements
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Identify rRNAs (5S/16S/23S) and tRNAs; required for minimal annotation.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Annotate promoters, enhancers, small RNAs and transposons using homology or ab initio search.</a:t>
            </a:r>
            <a:endParaRPr lang="en-US" sz="16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Non‑coding annotation expands our understanding of gene regulation.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4823460"/>
            <a:ext cx="7772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3"/>
              </a:rPr>
              <a:t>[4]</a:t>
            </a:r>
            <a:r>
              <a:rPr lang="en-US" sz="600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600" u="sng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4"/>
              </a:rPr>
              <a:t>[5]</a:t>
            </a:r>
            <a:endParaRPr lang="en-US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Annotation pipelines &amp; tools</a:t>
            </a:r>
            <a:endParaRPr lang="en-US" sz="2400" dirty="0"/>
          </a:p>
        </p:txBody>
      </p:sp>
      <p:graphicFrame>
        <p:nvGraphicFramePr>
          <p:cNvPr id="7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65760" y="1463040"/>
          <a:ext cx="8412480" cy="2103120"/>
        </p:xfrm>
        <a:graphic>
          <a:graphicData uri="http://schemas.openxmlformats.org/drawingml/2006/table">
            <a:tbl>
              <a:tblPr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b="1" dirty="0">
                          <a:solidFill>
                            <a:srgbClr val="030A18"/>
                          </a:solidFill>
                        </a:rPr>
                        <a:t>Tool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3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b="1" dirty="0">
                          <a:solidFill>
                            <a:srgbClr val="030A18"/>
                          </a:solidFill>
                        </a:rPr>
                        <a:t>Type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3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b="1" dirty="0">
                          <a:solidFill>
                            <a:srgbClr val="030A18"/>
                          </a:solidFill>
                        </a:rPr>
                        <a:t>Key features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Prokka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Stand‑alone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Wrapper combining Prodigal for gene prediction and BLAST/HMM for functional assignment; outputs GenBank/EMBL/GFF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RAST / RASTtk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Web + stand‑alone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Automated service; predicts protein, rRNA and tRNA genes; assigns functions based on subsystems and reconstructs metabolic network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PGAP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Stand‑alone + service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Combines ab initio and homology methods; uses HMMs and BlastRules; integrates QC and reference‑grade annotation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7C2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 1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3"/>
              </a:rPr>
              <a:t>[6]</a:t>
            </a:r>
            <a:r>
              <a:rPr lang="en-US" sz="600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600" u="sng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4"/>
              </a:rPr>
              <a:t>[7]</a:t>
            </a:r>
            <a:r>
              <a:rPr lang="en-US" sz="600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600" u="sng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5"/>
              </a:rPr>
              <a:t>[8]</a:t>
            </a:r>
            <a:endParaRPr lang="en-US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4D37EE-C932-DCF1-6250-D1E2EAADAF1F}"/>
              </a:ext>
            </a:extLst>
          </p:cNvPr>
          <p:cNvSpPr txBox="1"/>
          <p:nvPr/>
        </p:nvSpPr>
        <p:spPr>
          <a:xfrm>
            <a:off x="145043" y="1161875"/>
            <a:ext cx="850707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*.</a:t>
            </a:r>
            <a:r>
              <a:rPr lang="en-US" sz="1600" dirty="0" err="1"/>
              <a:t>gff</a:t>
            </a:r>
            <a:r>
              <a:rPr lang="en-US" sz="1600" dirty="0"/>
              <a:t> – master annotation in GFF3 (features + sequences). This is the “source of truth.”</a:t>
            </a:r>
          </a:p>
          <a:p>
            <a:r>
              <a:rPr lang="en-US" sz="1600" dirty="0"/>
              <a:t>*.</a:t>
            </a:r>
            <a:r>
              <a:rPr lang="en-US" sz="1600" dirty="0" err="1"/>
              <a:t>gbk</a:t>
            </a:r>
            <a:r>
              <a:rPr lang="en-US" sz="1600" dirty="0"/>
              <a:t> – GenBank format of the same annotation.</a:t>
            </a:r>
          </a:p>
          <a:p>
            <a:r>
              <a:rPr lang="en-US" sz="1600" dirty="0"/>
              <a:t>*.</a:t>
            </a:r>
            <a:r>
              <a:rPr lang="en-US" sz="1600" dirty="0" err="1"/>
              <a:t>faa</a:t>
            </a:r>
            <a:r>
              <a:rPr lang="en-US" sz="1600" dirty="0"/>
              <a:t> – protein sequences (translated CDS).</a:t>
            </a:r>
          </a:p>
          <a:p>
            <a:r>
              <a:rPr lang="en-US" sz="1600" dirty="0"/>
              <a:t>*.</a:t>
            </a:r>
            <a:r>
              <a:rPr lang="en-US" sz="1600" dirty="0" err="1"/>
              <a:t>ffn</a:t>
            </a:r>
            <a:r>
              <a:rPr lang="en-US" sz="1600" dirty="0"/>
              <a:t> – nucleotide sequences of CDS.</a:t>
            </a:r>
          </a:p>
          <a:p>
            <a:r>
              <a:rPr lang="en-US" sz="1600" dirty="0"/>
              <a:t>*.</a:t>
            </a:r>
            <a:r>
              <a:rPr lang="en-US" sz="1600" dirty="0" err="1"/>
              <a:t>fna</a:t>
            </a:r>
            <a:r>
              <a:rPr lang="en-US" sz="1600" dirty="0"/>
              <a:t> – the assembled contigs/scaffolds in FASTA.</a:t>
            </a:r>
          </a:p>
          <a:p>
            <a:r>
              <a:rPr lang="en-US" sz="1600" dirty="0"/>
              <a:t>*.</a:t>
            </a:r>
            <a:r>
              <a:rPr lang="en-US" sz="1600" dirty="0" err="1"/>
              <a:t>fsa</a:t>
            </a:r>
            <a:r>
              <a:rPr lang="en-US" sz="1600" dirty="0"/>
              <a:t> – FASTA formatted for NCBI submission (paired with *.sqn); practically “like </a:t>
            </a:r>
            <a:r>
              <a:rPr lang="en-US" sz="1600" dirty="0" err="1"/>
              <a:t>fna</a:t>
            </a:r>
            <a:r>
              <a:rPr lang="en-US" sz="1600" dirty="0"/>
              <a:t>.”</a:t>
            </a:r>
          </a:p>
          <a:p>
            <a:r>
              <a:rPr lang="en-US" sz="1600" dirty="0"/>
              <a:t>*.</a:t>
            </a:r>
            <a:r>
              <a:rPr lang="en-US" sz="1600" dirty="0" err="1"/>
              <a:t>tbl</a:t>
            </a:r>
            <a:r>
              <a:rPr lang="en-US" sz="1600" dirty="0"/>
              <a:t> – NCBI feature table (for submission).</a:t>
            </a:r>
          </a:p>
          <a:p>
            <a:r>
              <a:rPr lang="en-US" sz="1600" dirty="0"/>
              <a:t>*.</a:t>
            </a:r>
            <a:r>
              <a:rPr lang="en-US" sz="1600" dirty="0" err="1"/>
              <a:t>tsv</a:t>
            </a:r>
            <a:r>
              <a:rPr lang="en-US" sz="1600" dirty="0"/>
              <a:t> – tab-separated, human-readable summary per feature (easy to parse in Excel/Pandas).</a:t>
            </a:r>
          </a:p>
          <a:p>
            <a:r>
              <a:rPr lang="en-US" sz="1600" dirty="0"/>
              <a:t>*.txt – short text summary (counts, version info).</a:t>
            </a:r>
          </a:p>
          <a:p>
            <a:r>
              <a:rPr lang="en-US" sz="1600" dirty="0"/>
              <a:t>*.log – </a:t>
            </a:r>
            <a:r>
              <a:rPr lang="en-US" sz="1600" dirty="0" err="1"/>
              <a:t>Prokka</a:t>
            </a:r>
            <a:r>
              <a:rPr lang="en-US" sz="1600" dirty="0"/>
              <a:t> run log.</a:t>
            </a:r>
          </a:p>
          <a:p>
            <a:r>
              <a:rPr lang="en-US" sz="1600" dirty="0"/>
              <a:t>*.err – errors/warnings (often empty).</a:t>
            </a:r>
          </a:p>
          <a:p>
            <a:r>
              <a:rPr lang="en-US" sz="1600" dirty="0"/>
              <a:t>*.sqn – Sequin file for NCBI submission.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893C3-9784-F53D-A641-4B00EE1D8A7B}"/>
              </a:ext>
            </a:extLst>
          </p:cNvPr>
          <p:cNvSpPr txBox="1"/>
          <p:nvPr/>
        </p:nvSpPr>
        <p:spPr>
          <a:xfrm>
            <a:off x="249095" y="34505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</a:t>
            </a:r>
            <a:r>
              <a:rPr lang="en-US" dirty="0" err="1"/>
              <a:t>Prokka</a:t>
            </a:r>
            <a:r>
              <a:rPr lang="en-US" dirty="0"/>
              <a:t> produces:</a:t>
            </a:r>
          </a:p>
        </p:txBody>
      </p:sp>
    </p:spTree>
    <p:extLst>
      <p:ext uri="{BB962C8B-B14F-4D97-AF65-F5344CB8AC3E}">
        <p14:creationId xmlns:p14="http://schemas.microsoft.com/office/powerpoint/2010/main" val="323222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Annotation workflow example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2011680"/>
            <a:ext cx="1828800" cy="731520"/>
          </a:xfrm>
          <a:prstGeom prst="roundRect">
            <a:avLst>
              <a:gd name="adj" fmla="val 6250"/>
            </a:avLst>
          </a:prstGeom>
          <a:solidFill>
            <a:srgbClr val="E8F0FE"/>
          </a:solidFill>
          <a:ln w="12700">
            <a:solidFill>
              <a:srgbClr val="B0C5F7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Text 2"/>
          <p:cNvSpPr/>
          <p:nvPr/>
        </p:nvSpPr>
        <p:spPr>
          <a:xfrm>
            <a:off x="502920" y="2057400"/>
            <a:ext cx="173736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030A18"/>
                </a:solidFill>
              </a:rPr>
              <a:t>Assemble contigs</a:t>
            </a:r>
            <a:endParaRPr lang="en-US" sz="1000" dirty="0"/>
          </a:p>
        </p:txBody>
      </p:sp>
      <p:sp>
        <p:nvSpPr>
          <p:cNvPr id="5" name="Shape 3"/>
          <p:cNvSpPr/>
          <p:nvPr/>
        </p:nvSpPr>
        <p:spPr>
          <a:xfrm>
            <a:off x="2194560" y="2240280"/>
            <a:ext cx="548640" cy="182880"/>
          </a:xfrm>
          <a:prstGeom prst="rightArrow">
            <a:avLst/>
          </a:prstGeom>
          <a:solidFill>
            <a:srgbClr val="AFCBFF"/>
          </a:solidFill>
          <a:ln w="12700">
            <a:solidFill>
              <a:srgbClr val="AFCBF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6" name="Shape 4"/>
          <p:cNvSpPr/>
          <p:nvPr/>
        </p:nvSpPr>
        <p:spPr>
          <a:xfrm>
            <a:off x="2743200" y="2011680"/>
            <a:ext cx="1828800" cy="731520"/>
          </a:xfrm>
          <a:prstGeom prst="roundRect">
            <a:avLst>
              <a:gd name="adj" fmla="val 6250"/>
            </a:avLst>
          </a:prstGeom>
          <a:solidFill>
            <a:srgbClr val="F0F7E8"/>
          </a:solidFill>
          <a:ln w="12700">
            <a:solidFill>
              <a:srgbClr val="B0C5F7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7" name="Text 5"/>
          <p:cNvSpPr/>
          <p:nvPr/>
        </p:nvSpPr>
        <p:spPr>
          <a:xfrm>
            <a:off x="2788920" y="2057400"/>
            <a:ext cx="173736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030A18"/>
                </a:solidFill>
              </a:rPr>
              <a:t>Predict genes (ab initio &amp; homology)</a:t>
            </a:r>
            <a:endParaRPr lang="en-US" sz="1000" dirty="0"/>
          </a:p>
        </p:txBody>
      </p:sp>
      <p:sp>
        <p:nvSpPr>
          <p:cNvPr id="8" name="Shape 6"/>
          <p:cNvSpPr/>
          <p:nvPr/>
        </p:nvSpPr>
        <p:spPr>
          <a:xfrm>
            <a:off x="4480560" y="2240280"/>
            <a:ext cx="548640" cy="182880"/>
          </a:xfrm>
          <a:prstGeom prst="rightArrow">
            <a:avLst/>
          </a:prstGeom>
          <a:solidFill>
            <a:srgbClr val="AFCBFF"/>
          </a:solidFill>
          <a:ln w="12700">
            <a:solidFill>
              <a:srgbClr val="AFCBF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9" name="Shape 7"/>
          <p:cNvSpPr/>
          <p:nvPr/>
        </p:nvSpPr>
        <p:spPr>
          <a:xfrm>
            <a:off x="5029200" y="2011680"/>
            <a:ext cx="1828800" cy="731520"/>
          </a:xfrm>
          <a:prstGeom prst="roundRect">
            <a:avLst>
              <a:gd name="adj" fmla="val 6250"/>
            </a:avLst>
          </a:prstGeom>
          <a:solidFill>
            <a:srgbClr val="E8F0FE"/>
          </a:solidFill>
          <a:ln w="12700">
            <a:solidFill>
              <a:srgbClr val="B0C5F7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0" name="Text 8"/>
          <p:cNvSpPr/>
          <p:nvPr/>
        </p:nvSpPr>
        <p:spPr>
          <a:xfrm>
            <a:off x="5074920" y="2057400"/>
            <a:ext cx="173736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030A18"/>
                </a:solidFill>
              </a:rPr>
              <a:t>Assign functions via BLAST/HMM</a:t>
            </a:r>
            <a:endParaRPr lang="en-US" sz="1000" dirty="0"/>
          </a:p>
        </p:txBody>
      </p:sp>
      <p:sp>
        <p:nvSpPr>
          <p:cNvPr id="11" name="Shape 9"/>
          <p:cNvSpPr/>
          <p:nvPr/>
        </p:nvSpPr>
        <p:spPr>
          <a:xfrm>
            <a:off x="6766560" y="2240280"/>
            <a:ext cx="548640" cy="182880"/>
          </a:xfrm>
          <a:prstGeom prst="rightArrow">
            <a:avLst/>
          </a:prstGeom>
          <a:solidFill>
            <a:srgbClr val="AFCBFF"/>
          </a:solidFill>
          <a:ln w="12700">
            <a:solidFill>
              <a:srgbClr val="AFCBF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2" name="Shape 10"/>
          <p:cNvSpPr/>
          <p:nvPr/>
        </p:nvSpPr>
        <p:spPr>
          <a:xfrm>
            <a:off x="7315200" y="2011680"/>
            <a:ext cx="1828800" cy="731520"/>
          </a:xfrm>
          <a:prstGeom prst="roundRect">
            <a:avLst>
              <a:gd name="adj" fmla="val 6250"/>
            </a:avLst>
          </a:prstGeom>
          <a:solidFill>
            <a:srgbClr val="F0F7E8"/>
          </a:solidFill>
          <a:ln w="12700">
            <a:solidFill>
              <a:srgbClr val="B0C5F7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3" name="Text 11"/>
          <p:cNvSpPr/>
          <p:nvPr/>
        </p:nvSpPr>
        <p:spPr>
          <a:xfrm>
            <a:off x="7360920" y="2057400"/>
            <a:ext cx="173736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030A18"/>
                </a:solidFill>
              </a:rPr>
              <a:t>Generate GFF/GenBank files</a:t>
            </a:r>
            <a:endParaRPr lang="en-US" sz="1000" dirty="0"/>
          </a:p>
        </p:txBody>
      </p:sp>
      <p:sp>
        <p:nvSpPr>
          <p:cNvPr id="14" name="Text 12"/>
          <p:cNvSpPr/>
          <p:nvPr/>
        </p:nvSpPr>
        <p:spPr>
          <a:xfrm>
            <a:off x="457200" y="3200400"/>
            <a:ext cx="8686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A typical pipeline starts with assembled contigs. Gene prediction combines ab initio models and homology searches. Functional annotation assigns names from protein databases, and finally GFF/GenBank files are generated for downstream analyses.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3"/>
              </a:rPr>
              <a:t>[2]</a:t>
            </a:r>
            <a:r>
              <a:rPr lang="en-US" sz="600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600" u="sng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4"/>
              </a:rPr>
              <a:t>[3]</a:t>
            </a:r>
            <a:r>
              <a:rPr lang="en-US" sz="600" u="sng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600" u="sng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  <a:hlinkClick r:id="rId5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598B50-A9C1-5423-7AEE-31F77CB1ABBB}"/>
              </a:ext>
            </a:extLst>
          </p:cNvPr>
          <p:cNvSpPr txBox="1"/>
          <p:nvPr/>
        </p:nvSpPr>
        <p:spPr>
          <a:xfrm>
            <a:off x="81981" y="1369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0A0A0A"/>
                </a:solidFill>
                <a:effectLst/>
                <a:latin typeface="Google Sans"/>
              </a:rPr>
              <a:t>Key Bioinformatics Annotation File Formats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21679-D290-ABA9-EB8C-5E66DEF5E449}"/>
              </a:ext>
            </a:extLst>
          </p:cNvPr>
          <p:cNvSpPr txBox="1"/>
          <p:nvPr/>
        </p:nvSpPr>
        <p:spPr>
          <a:xfrm>
            <a:off x="81981" y="750097"/>
            <a:ext cx="8708872" cy="4405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8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b="0" i="0" dirty="0">
                <a:solidFill>
                  <a:srgbClr val="0A0A0A"/>
                </a:solidFill>
                <a:effectLst/>
                <a:latin typeface="Google Sans"/>
              </a:rPr>
              <a:t>Genomic Feature Formats (GFF/GTF/BED)</a:t>
            </a:r>
          </a:p>
          <a:p>
            <a:pPr marL="285750" indent="-285750" algn="l">
              <a:lnSpc>
                <a:spcPts val="18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A0A0A"/>
                </a:solidFill>
                <a:effectLst/>
                <a:latin typeface="Google Sans"/>
              </a:rPr>
              <a:t>General Feature Format (GFF): The modern, structured format for genome annotation. Uses a tab-separated, nine-column format to describe features like genes, exons, and transcripts.</a:t>
            </a:r>
          </a:p>
          <a:p>
            <a:pPr marL="742950" lvl="1" indent="-285750" algn="l">
              <a:lnSpc>
                <a:spcPts val="18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A0A0A"/>
                </a:solidFill>
                <a:effectLst/>
                <a:latin typeface="Google Sans"/>
              </a:rPr>
              <a:t>Columns: </a:t>
            </a:r>
            <a:r>
              <a:rPr lang="en-US" sz="1600" b="0" i="0" dirty="0" err="1">
                <a:solidFill>
                  <a:srgbClr val="0A0A0A"/>
                </a:solidFill>
                <a:effectLst/>
                <a:latin typeface="Courier New" panose="02070309020205020404" pitchFamily="49" charset="0"/>
              </a:rPr>
              <a:t>seqname</a:t>
            </a:r>
            <a:r>
              <a:rPr lang="en-US" sz="1600" b="0" i="0" dirty="0">
                <a:solidFill>
                  <a:srgbClr val="0A0A0A"/>
                </a:solidFill>
                <a:effectLst/>
                <a:latin typeface="Google Sans"/>
              </a:rPr>
              <a:t>, </a:t>
            </a:r>
            <a:r>
              <a:rPr lang="en-US" sz="1600" b="0" i="0" dirty="0">
                <a:solidFill>
                  <a:srgbClr val="0A0A0A"/>
                </a:solidFill>
                <a:effectLst/>
                <a:latin typeface="Courier New" panose="02070309020205020404" pitchFamily="49" charset="0"/>
              </a:rPr>
              <a:t>source</a:t>
            </a:r>
            <a:r>
              <a:rPr lang="en-US" sz="1600" b="0" i="0" dirty="0">
                <a:solidFill>
                  <a:srgbClr val="0A0A0A"/>
                </a:solidFill>
                <a:effectLst/>
                <a:latin typeface="Google Sans"/>
              </a:rPr>
              <a:t>, </a:t>
            </a:r>
            <a:r>
              <a:rPr lang="en-US" sz="1600" b="0" i="0" dirty="0">
                <a:solidFill>
                  <a:srgbClr val="0A0A0A"/>
                </a:solidFill>
                <a:effectLst/>
                <a:latin typeface="Courier New" panose="02070309020205020404" pitchFamily="49" charset="0"/>
              </a:rPr>
              <a:t>feature</a:t>
            </a:r>
            <a:r>
              <a:rPr lang="en-US" sz="1600" b="0" i="0" dirty="0">
                <a:solidFill>
                  <a:srgbClr val="0A0A0A"/>
                </a:solidFill>
                <a:effectLst/>
                <a:latin typeface="Google Sans"/>
              </a:rPr>
              <a:t>, </a:t>
            </a:r>
            <a:r>
              <a:rPr lang="en-US" sz="1600" b="0" i="0" dirty="0">
                <a:solidFill>
                  <a:srgbClr val="0A0A0A"/>
                </a:solidFill>
                <a:effectLst/>
                <a:latin typeface="Courier New" panose="02070309020205020404" pitchFamily="49" charset="0"/>
              </a:rPr>
              <a:t>start</a:t>
            </a:r>
            <a:r>
              <a:rPr lang="en-US" sz="1600" b="0" i="0" dirty="0">
                <a:solidFill>
                  <a:srgbClr val="0A0A0A"/>
                </a:solidFill>
                <a:effectLst/>
                <a:latin typeface="Google Sans"/>
              </a:rPr>
              <a:t>, </a:t>
            </a:r>
            <a:r>
              <a:rPr lang="en-US" sz="1600" b="0" i="0" dirty="0">
                <a:solidFill>
                  <a:srgbClr val="0A0A0A"/>
                </a:solidFill>
                <a:effectLst/>
                <a:latin typeface="Courier New" panose="02070309020205020404" pitchFamily="49" charset="0"/>
              </a:rPr>
              <a:t>end</a:t>
            </a:r>
            <a:r>
              <a:rPr lang="en-US" sz="1600" b="0" i="0" dirty="0">
                <a:solidFill>
                  <a:srgbClr val="0A0A0A"/>
                </a:solidFill>
                <a:effectLst/>
                <a:latin typeface="Google Sans"/>
              </a:rPr>
              <a:t>, </a:t>
            </a:r>
            <a:r>
              <a:rPr lang="en-US" sz="1600" b="0" i="0" dirty="0">
                <a:solidFill>
                  <a:srgbClr val="0A0A0A"/>
                </a:solidFill>
                <a:effectLst/>
                <a:latin typeface="Courier New" panose="02070309020205020404" pitchFamily="49" charset="0"/>
              </a:rPr>
              <a:t>score</a:t>
            </a:r>
            <a:r>
              <a:rPr lang="en-US" sz="1600" b="0" i="0" dirty="0">
                <a:solidFill>
                  <a:srgbClr val="0A0A0A"/>
                </a:solidFill>
                <a:effectLst/>
                <a:latin typeface="Google Sans"/>
              </a:rPr>
              <a:t>, </a:t>
            </a:r>
            <a:r>
              <a:rPr lang="en-US" sz="1600" b="0" i="0" dirty="0">
                <a:solidFill>
                  <a:srgbClr val="0A0A0A"/>
                </a:solidFill>
                <a:effectLst/>
                <a:latin typeface="Courier New" panose="02070309020205020404" pitchFamily="49" charset="0"/>
              </a:rPr>
              <a:t>strand</a:t>
            </a:r>
            <a:r>
              <a:rPr lang="en-US" sz="1600" b="0" i="0" dirty="0">
                <a:solidFill>
                  <a:srgbClr val="0A0A0A"/>
                </a:solidFill>
                <a:effectLst/>
                <a:latin typeface="Google Sans"/>
              </a:rPr>
              <a:t>, </a:t>
            </a:r>
            <a:r>
              <a:rPr lang="en-US" sz="1600" b="0" i="0" dirty="0">
                <a:solidFill>
                  <a:srgbClr val="0A0A0A"/>
                </a:solidFill>
                <a:effectLst/>
                <a:latin typeface="Courier New" panose="02070309020205020404" pitchFamily="49" charset="0"/>
              </a:rPr>
              <a:t>phase</a:t>
            </a:r>
            <a:r>
              <a:rPr lang="en-US" sz="1600" b="0" i="0" dirty="0">
                <a:solidFill>
                  <a:srgbClr val="0A0A0A"/>
                </a:solidFill>
                <a:effectLst/>
                <a:latin typeface="Google Sans"/>
              </a:rPr>
              <a:t>, </a:t>
            </a:r>
            <a:r>
              <a:rPr lang="en-US" sz="1600" b="0" i="0" dirty="0">
                <a:solidFill>
                  <a:srgbClr val="0A0A0A"/>
                </a:solidFill>
                <a:effectLst/>
                <a:latin typeface="Courier New" panose="02070309020205020404" pitchFamily="49" charset="0"/>
              </a:rPr>
              <a:t>attributes</a:t>
            </a:r>
            <a:r>
              <a:rPr lang="en-US" sz="1600" b="0" i="0" dirty="0">
                <a:solidFill>
                  <a:srgbClr val="0A0A0A"/>
                </a:solidFill>
                <a:effectLst/>
                <a:latin typeface="Google Sans"/>
              </a:rPr>
              <a:t>.</a:t>
            </a:r>
          </a:p>
          <a:p>
            <a:pPr marL="285750" indent="-285750">
              <a:lnSpc>
                <a:spcPts val="18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A0A0A"/>
                </a:solidFill>
                <a:effectLst/>
                <a:latin typeface="Google Sans"/>
              </a:rPr>
              <a:t>GFF3 </a:t>
            </a:r>
            <a:r>
              <a:rPr lang="en-US" sz="1600" dirty="0"/>
              <a:t>format  is the newer version of the GFF format that allows for the inclusion of sequence data in FASTA format at the end of the file</a:t>
            </a:r>
            <a:r>
              <a:rPr lang="en-US" dirty="0"/>
              <a:t>. This sequence section is typically in </a:t>
            </a:r>
            <a:r>
              <a:rPr lang="en-US" dirty="0">
                <a:hlinkClick r:id="rId2"/>
              </a:rPr>
              <a:t>FASTA format</a:t>
            </a:r>
            <a:r>
              <a:rPr lang="en-US" dirty="0"/>
              <a:t>.</a:t>
            </a:r>
            <a:endParaRPr lang="en-US" sz="1600" b="0" i="0" dirty="0">
              <a:solidFill>
                <a:srgbClr val="0A0A0A"/>
              </a:solidFill>
              <a:effectLst/>
              <a:latin typeface="Google Sans"/>
            </a:endParaRPr>
          </a:p>
          <a:p>
            <a:pPr marL="285750" indent="-285750" algn="l">
              <a:lnSpc>
                <a:spcPts val="18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A0A0A"/>
                </a:solidFill>
                <a:effectLst/>
                <a:latin typeface="Google Sans"/>
              </a:rPr>
              <a:t>Gene Transfer Format (GTF): A specific variant of GFF2 focused exclusively on gene structure, transcripts, and exons. Requires specific </a:t>
            </a:r>
            <a:r>
              <a:rPr lang="en-US" sz="1600" b="0" i="0" dirty="0" err="1">
                <a:solidFill>
                  <a:srgbClr val="0A0A0A"/>
                </a:solidFill>
                <a:effectLst/>
                <a:latin typeface="Courier New" panose="02070309020205020404" pitchFamily="49" charset="0"/>
              </a:rPr>
              <a:t>gene_id</a:t>
            </a:r>
            <a:r>
              <a:rPr lang="en-US" sz="1600" b="0" i="0" dirty="0">
                <a:solidFill>
                  <a:srgbClr val="0A0A0A"/>
                </a:solidFill>
                <a:effectLst/>
                <a:latin typeface="Google Sans"/>
              </a:rPr>
              <a:t> and </a:t>
            </a:r>
            <a:r>
              <a:rPr lang="en-US" sz="1600" b="0" i="0" dirty="0" err="1">
                <a:solidFill>
                  <a:srgbClr val="0A0A0A"/>
                </a:solidFill>
                <a:effectLst/>
                <a:latin typeface="Courier New" panose="02070309020205020404" pitchFamily="49" charset="0"/>
              </a:rPr>
              <a:t>transcript_id</a:t>
            </a:r>
            <a:r>
              <a:rPr lang="en-US" sz="1600" b="0" i="0" dirty="0">
                <a:solidFill>
                  <a:srgbClr val="0A0A0A"/>
                </a:solidFill>
                <a:effectLst/>
                <a:latin typeface="Google Sans"/>
              </a:rPr>
              <a:t> attributes.</a:t>
            </a:r>
          </a:p>
          <a:p>
            <a:pPr marL="285750" indent="-285750" algn="l">
              <a:lnSpc>
                <a:spcPts val="18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A0A0A"/>
                </a:solidFill>
                <a:effectLst/>
                <a:latin typeface="Google Sans"/>
              </a:rPr>
              <a:t>Browser Extensible Data (BED): A flexible, simple format for defining and displaying genomic regions in genome browsers. Contains at least three mandatory columns (</a:t>
            </a:r>
            <a:r>
              <a:rPr lang="en-US" sz="1600" b="0" i="0" dirty="0" err="1">
                <a:solidFill>
                  <a:srgbClr val="0A0A0A"/>
                </a:solidFill>
                <a:effectLst/>
                <a:latin typeface="Courier New" panose="02070309020205020404" pitchFamily="49" charset="0"/>
              </a:rPr>
              <a:t>chrom</a:t>
            </a:r>
            <a:r>
              <a:rPr lang="en-US" sz="1600" b="0" i="0" dirty="0">
                <a:solidFill>
                  <a:srgbClr val="0A0A0A"/>
                </a:solidFill>
                <a:effectLst/>
                <a:latin typeface="Google Sans"/>
              </a:rPr>
              <a:t>, </a:t>
            </a:r>
            <a:r>
              <a:rPr lang="en-US" sz="1600" b="0" i="0" dirty="0" err="1">
                <a:solidFill>
                  <a:srgbClr val="0A0A0A"/>
                </a:solidFill>
                <a:effectLst/>
                <a:latin typeface="Courier New" panose="02070309020205020404" pitchFamily="49" charset="0"/>
              </a:rPr>
              <a:t>chromStart</a:t>
            </a:r>
            <a:r>
              <a:rPr lang="en-US" sz="1600" b="0" i="0" dirty="0">
                <a:solidFill>
                  <a:srgbClr val="0A0A0A"/>
                </a:solidFill>
                <a:effectLst/>
                <a:latin typeface="Google Sans"/>
              </a:rPr>
              <a:t>, </a:t>
            </a:r>
            <a:r>
              <a:rPr lang="en-US" sz="1600" b="0" i="0" dirty="0" err="1">
                <a:solidFill>
                  <a:srgbClr val="0A0A0A"/>
                </a:solidFill>
                <a:effectLst/>
                <a:latin typeface="Courier New" panose="02070309020205020404" pitchFamily="49" charset="0"/>
              </a:rPr>
              <a:t>chromEnd</a:t>
            </a:r>
            <a:r>
              <a:rPr lang="en-US" sz="1600" b="0" i="0" dirty="0">
                <a:solidFill>
                  <a:srgbClr val="0A0A0A"/>
                </a:solidFill>
                <a:effectLst/>
                <a:latin typeface="Google Sans"/>
              </a:rPr>
              <a:t>) but can have up to twelve.</a:t>
            </a:r>
          </a:p>
        </p:txBody>
      </p:sp>
    </p:spTree>
    <p:extLst>
      <p:ext uri="{BB962C8B-B14F-4D97-AF65-F5344CB8AC3E}">
        <p14:creationId xmlns:p14="http://schemas.microsoft.com/office/powerpoint/2010/main" val="285711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1150</Words>
  <Application>Microsoft Office PowerPoint</Application>
  <PresentationFormat>On-screen Show (16:9)</PresentationFormat>
  <Paragraphs>102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Arash Iranzadeh</cp:lastModifiedBy>
  <cp:revision>4</cp:revision>
  <dcterms:created xsi:type="dcterms:W3CDTF">2025-08-31T09:26:20Z</dcterms:created>
  <dcterms:modified xsi:type="dcterms:W3CDTF">2025-09-05T09:19:51Z</dcterms:modified>
</cp:coreProperties>
</file>