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798" r:id="rId2"/>
  </p:sldMasterIdLst>
  <p:notesMasterIdLst>
    <p:notesMasterId r:id="rId15"/>
  </p:notesMasterIdLst>
  <p:sldIdLst>
    <p:sldId id="259" r:id="rId3"/>
    <p:sldId id="257" r:id="rId4"/>
    <p:sldId id="258" r:id="rId5"/>
    <p:sldId id="260" r:id="rId6"/>
    <p:sldId id="261" r:id="rId7"/>
    <p:sldId id="262" r:id="rId8"/>
    <p:sldId id="637" r:id="rId9"/>
    <p:sldId id="263" r:id="rId10"/>
    <p:sldId id="265" r:id="rId11"/>
    <p:sldId id="264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jshleap.github.io/bioinformatics/writting-jNGS_tutorial/#overrepresented-sequences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s://mugenomicscore.missouri.edu/PDF/FastQC_Manual.pdf" TargetMode="External"/><Relationship Id="rId1" Type="http://schemas.openxmlformats.org/officeDocument/2006/relationships/hyperlink" Target="https://www.youtube.com/watch?v=bz93ReOv87Y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jshleap.github.io/bioinformatics/writting-jNGS_tutorial/#:~:text=Finally%2C%20trimmomatic%20will%20take%20a,From%20their%20docs" TargetMode="External"/><Relationship Id="rId1" Type="http://schemas.openxmlformats.org/officeDocument/2006/relationships/hyperlink" Target="https://jshleap.github.io/bioinformatics/writting-jNGS_tutorial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ationgenomics.github.io/fastp/#:~:text=%E2%80%9Cpalindrome%E2%80%9D%20sequence,fastp%20can%20remove%20low" TargetMode="External"/><Relationship Id="rId2" Type="http://schemas.openxmlformats.org/officeDocument/2006/relationships/hyperlink" Target="https://github.com/OpenGene/fastp" TargetMode="External"/><Relationship Id="rId1" Type="http://schemas.openxmlformats.org/officeDocument/2006/relationships/hyperlink" Target="https://speciationgenomics.github.io/fastp/#:~:text=use%20fastp%20to%20fix%20all,quality%20before%20and%20after%20filterin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mugenomicscore.missouri.edu/PDF/FastQC_Manual.pdf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youtube.com/watch?v=bz93ReOv87Y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hyperlink" Target="https://jshleap.github.io/bioinformatics/writting-jNGS_tutorial/#overrepresented-sequences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jshleap.github.io/bioinformatics/writting-jNGS_tutorial/#:~:text=Finally%2C%20trimmomatic%20will%20take%20a,From%20their%20docs" TargetMode="External"/><Relationship Id="rId1" Type="http://schemas.openxmlformats.org/officeDocument/2006/relationships/hyperlink" Target="https://jshleap.github.io/bioinformatics/writting-jNGS_tutorial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ationgenomics.github.io/fastp/#:~:text=%E2%80%9Cpalindrome%E2%80%9D%20sequence,fastp%20can%20remove%20low" TargetMode="External"/><Relationship Id="rId2" Type="http://schemas.openxmlformats.org/officeDocument/2006/relationships/hyperlink" Target="https://github.com/OpenGene/fastp" TargetMode="External"/><Relationship Id="rId1" Type="http://schemas.openxmlformats.org/officeDocument/2006/relationships/hyperlink" Target="https://speciationgenomics.github.io/fastp/#:~:text=use%20fastp%20to%20fix%20all,quality%20before%20and%20after%20filte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04A0F-284E-477B-9D79-1AADF15658D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CABD35-A53D-4E80-B45A-EB09FE334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Understand why raw read QC is crucial:</a:t>
          </a:r>
          <a:r>
            <a:rPr lang="en-US"/>
            <a:t> Identify common issues (low base quality, adapter contamination, etc.) in raw reads.</a:t>
          </a:r>
        </a:p>
      </dgm:t>
    </dgm:pt>
    <dgm:pt modelId="{47D8F8AB-7D8C-4BA9-A0A1-A0BCFE934128}" type="parTrans" cxnId="{27122B11-FF6C-408C-B880-2A518FD2023D}">
      <dgm:prSet/>
      <dgm:spPr/>
      <dgm:t>
        <a:bodyPr/>
        <a:lstStyle/>
        <a:p>
          <a:endParaRPr lang="en-US"/>
        </a:p>
      </dgm:t>
    </dgm:pt>
    <dgm:pt modelId="{5B48C265-E4C1-407C-872D-961D5CF9E9FF}" type="sibTrans" cxnId="{27122B11-FF6C-408C-B880-2A518FD202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F414FA-1664-4791-9DF7-3F320B02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Learn tools for QC &amp; cleaning:</a:t>
          </a:r>
          <a:r>
            <a:rPr lang="en-US" dirty="0"/>
            <a:t> </a:t>
          </a:r>
          <a:r>
            <a:rPr lang="en-US" dirty="0" err="1"/>
            <a:t>FastQC</a:t>
          </a:r>
          <a:r>
            <a:rPr lang="en-US" dirty="0"/>
            <a:t> for quality checks; </a:t>
          </a:r>
          <a:r>
            <a:rPr lang="en-US" dirty="0" err="1"/>
            <a:t>Trimmomatic</a:t>
          </a:r>
          <a:r>
            <a:rPr lang="en-US" dirty="0"/>
            <a:t> &amp; </a:t>
          </a:r>
          <a:r>
            <a:rPr lang="en-US" dirty="0" err="1"/>
            <a:t>fastp</a:t>
          </a:r>
          <a:r>
            <a:rPr lang="en-US" dirty="0"/>
            <a:t> for trimming; </a:t>
          </a:r>
          <a:r>
            <a:rPr lang="en-US" dirty="0" err="1"/>
            <a:t>MultiQC</a:t>
          </a:r>
          <a:r>
            <a:rPr lang="en-US" dirty="0"/>
            <a:t> for summarizing results.</a:t>
          </a:r>
        </a:p>
      </dgm:t>
    </dgm:pt>
    <dgm:pt modelId="{04703642-0FBB-4226-8B5B-66BE9E57FE5F}" type="parTrans" cxnId="{E1E54132-DE0E-4D76-A3FA-DAC17AE3F0A8}">
      <dgm:prSet/>
      <dgm:spPr/>
      <dgm:t>
        <a:bodyPr/>
        <a:lstStyle/>
        <a:p>
          <a:endParaRPr lang="en-US"/>
        </a:p>
      </dgm:t>
    </dgm:pt>
    <dgm:pt modelId="{F4C5F2B1-CDBC-4891-8FAC-88CC53D71E9B}" type="sibTrans" cxnId="{E1E54132-DE0E-4D76-A3FA-DAC17AE3F0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0887E4-30F3-4B61-B4C0-625E05EEC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 species identification:</a:t>
          </a:r>
          <a:r>
            <a:rPr lang="en-US" dirty="0"/>
            <a:t> Classify reads with Kraken2 and </a:t>
          </a:r>
          <a:r>
            <a:rPr lang="en-US" dirty="0" err="1"/>
            <a:t>Kmerfinder</a:t>
          </a:r>
          <a:r>
            <a:rPr lang="en-US" dirty="0"/>
            <a:t>.</a:t>
          </a:r>
        </a:p>
      </dgm:t>
    </dgm:pt>
    <dgm:pt modelId="{EA03DC35-FE79-476A-8FB0-4D5B58DD0E2E}" type="parTrans" cxnId="{0BC6CA50-E32C-4C1D-8851-4D49A7727A83}">
      <dgm:prSet/>
      <dgm:spPr/>
      <dgm:t>
        <a:bodyPr/>
        <a:lstStyle/>
        <a:p>
          <a:endParaRPr lang="en-US"/>
        </a:p>
      </dgm:t>
    </dgm:pt>
    <dgm:pt modelId="{E7A6492F-7F2F-4B44-8560-DA1F3D4B20D5}" type="sibTrans" cxnId="{0BC6CA50-E32C-4C1D-8851-4D49A7727A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AA0A4A-20D5-448E-8FB8-0A57D2B2A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Hands-on skills:</a:t>
          </a:r>
          <a:r>
            <a:rPr lang="en-US" dirty="0"/>
            <a:t> Running these tools on </a:t>
          </a:r>
          <a:r>
            <a:rPr lang="en-US" b="0" i="1" dirty="0"/>
            <a:t>Mycobacterium tuberculosis</a:t>
          </a:r>
          <a:r>
            <a:rPr lang="en-US" b="0" i="0" dirty="0"/>
            <a:t> (M. tb)</a:t>
          </a:r>
          <a:r>
            <a:rPr lang="en-US" dirty="0"/>
            <a:t> and </a:t>
          </a:r>
          <a:r>
            <a:rPr lang="en-US" b="0" i="1" dirty="0"/>
            <a:t>Vibrio cholerae </a:t>
          </a:r>
          <a:r>
            <a:rPr lang="en-US" b="1" i="1" dirty="0"/>
            <a:t>(</a:t>
          </a:r>
          <a:r>
            <a:rPr lang="en-US" i="1" dirty="0"/>
            <a:t>V. cholerae)</a:t>
          </a:r>
          <a:r>
            <a:rPr lang="en-US" dirty="0"/>
            <a:t> example datasets (20 samples each).</a:t>
          </a:r>
        </a:p>
      </dgm:t>
    </dgm:pt>
    <dgm:pt modelId="{5D55CED6-5068-4EE6-B111-87959739C3FB}" type="parTrans" cxnId="{1839C910-01F6-4449-AAB9-2710D5A21930}">
      <dgm:prSet/>
      <dgm:spPr/>
      <dgm:t>
        <a:bodyPr/>
        <a:lstStyle/>
        <a:p>
          <a:endParaRPr lang="en-US"/>
        </a:p>
      </dgm:t>
    </dgm:pt>
    <dgm:pt modelId="{AFE35B9F-3006-40E6-8579-4E85F8149AE8}" type="sibTrans" cxnId="{1839C910-01F6-4449-AAB9-2710D5A21930}">
      <dgm:prSet/>
      <dgm:spPr/>
      <dgm:t>
        <a:bodyPr/>
        <a:lstStyle/>
        <a:p>
          <a:endParaRPr lang="en-US"/>
        </a:p>
      </dgm:t>
    </dgm:pt>
    <dgm:pt modelId="{5F700E1C-4771-4183-8035-CF45FCE4BECE}" type="pres">
      <dgm:prSet presAssocID="{37504A0F-284E-477B-9D79-1AADF15658D8}" presName="root" presStyleCnt="0">
        <dgm:presLayoutVars>
          <dgm:dir/>
          <dgm:resizeHandles val="exact"/>
        </dgm:presLayoutVars>
      </dgm:prSet>
      <dgm:spPr/>
    </dgm:pt>
    <dgm:pt modelId="{B2FD4B4D-9972-410C-9BA6-C2B616A5208D}" type="pres">
      <dgm:prSet presAssocID="{37504A0F-284E-477B-9D79-1AADF15658D8}" presName="container" presStyleCnt="0">
        <dgm:presLayoutVars>
          <dgm:dir/>
          <dgm:resizeHandles val="exact"/>
        </dgm:presLayoutVars>
      </dgm:prSet>
      <dgm:spPr/>
    </dgm:pt>
    <dgm:pt modelId="{2A523A32-9A6A-4293-9D7F-85EF36B58BD6}" type="pres">
      <dgm:prSet presAssocID="{F4CABD35-A53D-4E80-B45A-EB09FE334A20}" presName="compNode" presStyleCnt="0"/>
      <dgm:spPr/>
    </dgm:pt>
    <dgm:pt modelId="{E696ACC7-207B-472E-B1CE-F6C41FD06557}" type="pres">
      <dgm:prSet presAssocID="{F4CABD35-A53D-4E80-B45A-EB09FE334A20}" presName="iconBgRect" presStyleLbl="bgShp" presStyleIdx="0" presStyleCnt="4"/>
      <dgm:spPr/>
    </dgm:pt>
    <dgm:pt modelId="{F42924E8-17D8-4A4C-9019-B15B897186EE}" type="pres">
      <dgm:prSet presAssocID="{F4CABD35-A53D-4E80-B45A-EB09FE334A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672021-3713-489C-BEDD-54DECB71547B}" type="pres">
      <dgm:prSet presAssocID="{F4CABD35-A53D-4E80-B45A-EB09FE334A20}" presName="spaceRect" presStyleCnt="0"/>
      <dgm:spPr/>
    </dgm:pt>
    <dgm:pt modelId="{28CFB7EC-BD5F-4DBE-AE1A-D1A4DB259D63}" type="pres">
      <dgm:prSet presAssocID="{F4CABD35-A53D-4E80-B45A-EB09FE334A20}" presName="textRect" presStyleLbl="revTx" presStyleIdx="0" presStyleCnt="4">
        <dgm:presLayoutVars>
          <dgm:chMax val="1"/>
          <dgm:chPref val="1"/>
        </dgm:presLayoutVars>
      </dgm:prSet>
      <dgm:spPr/>
    </dgm:pt>
    <dgm:pt modelId="{A5F61FE7-F89D-4C8C-AC8B-3606D58F77D3}" type="pres">
      <dgm:prSet presAssocID="{5B48C265-E4C1-407C-872D-961D5CF9E9FF}" presName="sibTrans" presStyleLbl="sibTrans2D1" presStyleIdx="0" presStyleCnt="0"/>
      <dgm:spPr/>
    </dgm:pt>
    <dgm:pt modelId="{20F26E57-655C-495D-9C88-B48B3E670B64}" type="pres">
      <dgm:prSet presAssocID="{7FF414FA-1664-4791-9DF7-3F320B022476}" presName="compNode" presStyleCnt="0"/>
      <dgm:spPr/>
    </dgm:pt>
    <dgm:pt modelId="{810CFED1-F300-48D1-BA0A-049D5B884402}" type="pres">
      <dgm:prSet presAssocID="{7FF414FA-1664-4791-9DF7-3F320B022476}" presName="iconBgRect" presStyleLbl="bgShp" presStyleIdx="1" presStyleCnt="4"/>
      <dgm:spPr/>
    </dgm:pt>
    <dgm:pt modelId="{5BB20DD2-55A3-47F6-88DA-2D7EA892D29D}" type="pres">
      <dgm:prSet presAssocID="{7FF414FA-1664-4791-9DF7-3F320B0224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9CE86B4-8547-476A-84BB-59D8B4F3F80C}" type="pres">
      <dgm:prSet presAssocID="{7FF414FA-1664-4791-9DF7-3F320B022476}" presName="spaceRect" presStyleCnt="0"/>
      <dgm:spPr/>
    </dgm:pt>
    <dgm:pt modelId="{5F8487BB-F4B4-45B4-8EF9-EB6FD2121B26}" type="pres">
      <dgm:prSet presAssocID="{7FF414FA-1664-4791-9DF7-3F320B022476}" presName="textRect" presStyleLbl="revTx" presStyleIdx="1" presStyleCnt="4">
        <dgm:presLayoutVars>
          <dgm:chMax val="1"/>
          <dgm:chPref val="1"/>
        </dgm:presLayoutVars>
      </dgm:prSet>
      <dgm:spPr/>
    </dgm:pt>
    <dgm:pt modelId="{48DDA3CB-192E-4A2A-B953-51282C36E27E}" type="pres">
      <dgm:prSet presAssocID="{F4C5F2B1-CDBC-4891-8FAC-88CC53D71E9B}" presName="sibTrans" presStyleLbl="sibTrans2D1" presStyleIdx="0" presStyleCnt="0"/>
      <dgm:spPr/>
    </dgm:pt>
    <dgm:pt modelId="{1B1A374F-D8EB-4DB6-BA59-458D73FBB24B}" type="pres">
      <dgm:prSet presAssocID="{200887E4-30F3-4B61-B4C0-625E05EEC6A9}" presName="compNode" presStyleCnt="0"/>
      <dgm:spPr/>
    </dgm:pt>
    <dgm:pt modelId="{8C86DAF2-440C-4C27-B15A-D018249BE6A9}" type="pres">
      <dgm:prSet presAssocID="{200887E4-30F3-4B61-B4C0-625E05EEC6A9}" presName="iconBgRect" presStyleLbl="bgShp" presStyleIdx="2" presStyleCnt="4"/>
      <dgm:spPr/>
    </dgm:pt>
    <dgm:pt modelId="{1256EED2-FAE7-4886-880F-87D5134858FF}" type="pres">
      <dgm:prSet presAssocID="{200887E4-30F3-4B61-B4C0-625E05EEC6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D2F962DA-8BE7-40AF-9320-4D5BF10B6B6A}" type="pres">
      <dgm:prSet presAssocID="{200887E4-30F3-4B61-B4C0-625E05EEC6A9}" presName="spaceRect" presStyleCnt="0"/>
      <dgm:spPr/>
    </dgm:pt>
    <dgm:pt modelId="{89AC491C-D316-48AE-A136-58D8546A908C}" type="pres">
      <dgm:prSet presAssocID="{200887E4-30F3-4B61-B4C0-625E05EEC6A9}" presName="textRect" presStyleLbl="revTx" presStyleIdx="2" presStyleCnt="4">
        <dgm:presLayoutVars>
          <dgm:chMax val="1"/>
          <dgm:chPref val="1"/>
        </dgm:presLayoutVars>
      </dgm:prSet>
      <dgm:spPr/>
    </dgm:pt>
    <dgm:pt modelId="{A0197845-3994-4755-9A82-33ABBDC9D744}" type="pres">
      <dgm:prSet presAssocID="{E7A6492F-7F2F-4B44-8560-DA1F3D4B20D5}" presName="sibTrans" presStyleLbl="sibTrans2D1" presStyleIdx="0" presStyleCnt="0"/>
      <dgm:spPr/>
    </dgm:pt>
    <dgm:pt modelId="{09EF897C-6354-4775-B125-175102A8D21B}" type="pres">
      <dgm:prSet presAssocID="{CFAA0A4A-20D5-448E-8FB8-0A57D2B2A710}" presName="compNode" presStyleCnt="0"/>
      <dgm:spPr/>
    </dgm:pt>
    <dgm:pt modelId="{5A84FB51-453A-4416-8C46-08237EE4FB94}" type="pres">
      <dgm:prSet presAssocID="{CFAA0A4A-20D5-448E-8FB8-0A57D2B2A710}" presName="iconBgRect" presStyleLbl="bgShp" presStyleIdx="3" presStyleCnt="4"/>
      <dgm:spPr/>
    </dgm:pt>
    <dgm:pt modelId="{1EED634C-D580-49B0-AA45-7A7C3D4AD01A}" type="pres">
      <dgm:prSet presAssocID="{CFAA0A4A-20D5-448E-8FB8-0A57D2B2A7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06698B-47B3-4724-9AF7-18F0E83441A5}" type="pres">
      <dgm:prSet presAssocID="{CFAA0A4A-20D5-448E-8FB8-0A57D2B2A710}" presName="spaceRect" presStyleCnt="0"/>
      <dgm:spPr/>
    </dgm:pt>
    <dgm:pt modelId="{4E071FDA-E9D8-4D5D-9CA2-8D1FB55D2296}" type="pres">
      <dgm:prSet presAssocID="{CFAA0A4A-20D5-448E-8FB8-0A57D2B2A7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39C910-01F6-4449-AAB9-2710D5A21930}" srcId="{37504A0F-284E-477B-9D79-1AADF15658D8}" destId="{CFAA0A4A-20D5-448E-8FB8-0A57D2B2A710}" srcOrd="3" destOrd="0" parTransId="{5D55CED6-5068-4EE6-B111-87959739C3FB}" sibTransId="{AFE35B9F-3006-40E6-8579-4E85F8149AE8}"/>
    <dgm:cxn modelId="{27122B11-FF6C-408C-B880-2A518FD2023D}" srcId="{37504A0F-284E-477B-9D79-1AADF15658D8}" destId="{F4CABD35-A53D-4E80-B45A-EB09FE334A20}" srcOrd="0" destOrd="0" parTransId="{47D8F8AB-7D8C-4BA9-A0A1-A0BCFE934128}" sibTransId="{5B48C265-E4C1-407C-872D-961D5CF9E9FF}"/>
    <dgm:cxn modelId="{B7ED801E-E45F-45AF-8EF2-E8DE2321089A}" type="presOf" srcId="{7FF414FA-1664-4791-9DF7-3F320B022476}" destId="{5F8487BB-F4B4-45B4-8EF9-EB6FD2121B26}" srcOrd="0" destOrd="0" presId="urn:microsoft.com/office/officeart/2018/2/layout/IconCircleList"/>
    <dgm:cxn modelId="{E1E54132-DE0E-4D76-A3FA-DAC17AE3F0A8}" srcId="{37504A0F-284E-477B-9D79-1AADF15658D8}" destId="{7FF414FA-1664-4791-9DF7-3F320B022476}" srcOrd="1" destOrd="0" parTransId="{04703642-0FBB-4226-8B5B-66BE9E57FE5F}" sibTransId="{F4C5F2B1-CDBC-4891-8FAC-88CC53D71E9B}"/>
    <dgm:cxn modelId="{48A41036-CEFB-45BE-9B36-02CBE5AA3735}" type="presOf" srcId="{5B48C265-E4C1-407C-872D-961D5CF9E9FF}" destId="{A5F61FE7-F89D-4C8C-AC8B-3606D58F77D3}" srcOrd="0" destOrd="0" presId="urn:microsoft.com/office/officeart/2018/2/layout/IconCircleList"/>
    <dgm:cxn modelId="{0BC6CA50-E32C-4C1D-8851-4D49A7727A83}" srcId="{37504A0F-284E-477B-9D79-1AADF15658D8}" destId="{200887E4-30F3-4B61-B4C0-625E05EEC6A9}" srcOrd="2" destOrd="0" parTransId="{EA03DC35-FE79-476A-8FB0-4D5B58DD0E2E}" sibTransId="{E7A6492F-7F2F-4B44-8560-DA1F3D4B20D5}"/>
    <dgm:cxn modelId="{DCB04E54-F85F-428E-BE3F-EC2AC5EC5FF1}" type="presOf" srcId="{F4C5F2B1-CDBC-4891-8FAC-88CC53D71E9B}" destId="{48DDA3CB-192E-4A2A-B953-51282C36E27E}" srcOrd="0" destOrd="0" presId="urn:microsoft.com/office/officeart/2018/2/layout/IconCircleList"/>
    <dgm:cxn modelId="{AFD5B8A2-5208-476F-BF15-3FF48CD5920D}" type="presOf" srcId="{F4CABD35-A53D-4E80-B45A-EB09FE334A20}" destId="{28CFB7EC-BD5F-4DBE-AE1A-D1A4DB259D63}" srcOrd="0" destOrd="0" presId="urn:microsoft.com/office/officeart/2018/2/layout/IconCircleList"/>
    <dgm:cxn modelId="{7DFAD7A9-BED2-4983-9A6E-483D8F6E9F55}" type="presOf" srcId="{200887E4-30F3-4B61-B4C0-625E05EEC6A9}" destId="{89AC491C-D316-48AE-A136-58D8546A908C}" srcOrd="0" destOrd="0" presId="urn:microsoft.com/office/officeart/2018/2/layout/IconCircleList"/>
    <dgm:cxn modelId="{C2D4F0B9-075E-4146-839E-388374EAE069}" type="presOf" srcId="{E7A6492F-7F2F-4B44-8560-DA1F3D4B20D5}" destId="{A0197845-3994-4755-9A82-33ABBDC9D744}" srcOrd="0" destOrd="0" presId="urn:microsoft.com/office/officeart/2018/2/layout/IconCircleList"/>
    <dgm:cxn modelId="{A7387FC5-B6AB-449B-990E-68FDA6B068EF}" type="presOf" srcId="{37504A0F-284E-477B-9D79-1AADF15658D8}" destId="{5F700E1C-4771-4183-8035-CF45FCE4BECE}" srcOrd="0" destOrd="0" presId="urn:microsoft.com/office/officeart/2018/2/layout/IconCircleList"/>
    <dgm:cxn modelId="{5D33A0DB-80DB-4DE1-88E5-062DFC52443E}" type="presOf" srcId="{CFAA0A4A-20D5-448E-8FB8-0A57D2B2A710}" destId="{4E071FDA-E9D8-4D5D-9CA2-8D1FB55D2296}" srcOrd="0" destOrd="0" presId="urn:microsoft.com/office/officeart/2018/2/layout/IconCircleList"/>
    <dgm:cxn modelId="{1A691150-1A76-40DB-8B3A-5974E1E2D775}" type="presParOf" srcId="{5F700E1C-4771-4183-8035-CF45FCE4BECE}" destId="{B2FD4B4D-9972-410C-9BA6-C2B616A5208D}" srcOrd="0" destOrd="0" presId="urn:microsoft.com/office/officeart/2018/2/layout/IconCircleList"/>
    <dgm:cxn modelId="{D221B7DA-EF90-4051-80CD-91BAC4BBC257}" type="presParOf" srcId="{B2FD4B4D-9972-410C-9BA6-C2B616A5208D}" destId="{2A523A32-9A6A-4293-9D7F-85EF36B58BD6}" srcOrd="0" destOrd="0" presId="urn:microsoft.com/office/officeart/2018/2/layout/IconCircleList"/>
    <dgm:cxn modelId="{D4B302D9-7A2E-4DC1-AFB9-92A0CDC5D914}" type="presParOf" srcId="{2A523A32-9A6A-4293-9D7F-85EF36B58BD6}" destId="{E696ACC7-207B-472E-B1CE-F6C41FD06557}" srcOrd="0" destOrd="0" presId="urn:microsoft.com/office/officeart/2018/2/layout/IconCircleList"/>
    <dgm:cxn modelId="{0CD73FE6-1A6E-4B54-B280-207581ACEACC}" type="presParOf" srcId="{2A523A32-9A6A-4293-9D7F-85EF36B58BD6}" destId="{F42924E8-17D8-4A4C-9019-B15B897186EE}" srcOrd="1" destOrd="0" presId="urn:microsoft.com/office/officeart/2018/2/layout/IconCircleList"/>
    <dgm:cxn modelId="{389B4D73-81BD-4FC2-B02D-8F9CE7DCD322}" type="presParOf" srcId="{2A523A32-9A6A-4293-9D7F-85EF36B58BD6}" destId="{0D672021-3713-489C-BEDD-54DECB71547B}" srcOrd="2" destOrd="0" presId="urn:microsoft.com/office/officeart/2018/2/layout/IconCircleList"/>
    <dgm:cxn modelId="{E78AD0A0-B208-4DB6-88E7-0C7E81BD9B23}" type="presParOf" srcId="{2A523A32-9A6A-4293-9D7F-85EF36B58BD6}" destId="{28CFB7EC-BD5F-4DBE-AE1A-D1A4DB259D63}" srcOrd="3" destOrd="0" presId="urn:microsoft.com/office/officeart/2018/2/layout/IconCircleList"/>
    <dgm:cxn modelId="{03FB56B1-576E-4500-ACDA-D5BBD8187C6B}" type="presParOf" srcId="{B2FD4B4D-9972-410C-9BA6-C2B616A5208D}" destId="{A5F61FE7-F89D-4C8C-AC8B-3606D58F77D3}" srcOrd="1" destOrd="0" presId="urn:microsoft.com/office/officeart/2018/2/layout/IconCircleList"/>
    <dgm:cxn modelId="{A66C03BF-E6F8-4CA2-A948-F2E868D5EDC0}" type="presParOf" srcId="{B2FD4B4D-9972-410C-9BA6-C2B616A5208D}" destId="{20F26E57-655C-495D-9C88-B48B3E670B64}" srcOrd="2" destOrd="0" presId="urn:microsoft.com/office/officeart/2018/2/layout/IconCircleList"/>
    <dgm:cxn modelId="{C290858E-F54A-46FC-AE60-5489E9E2A5F7}" type="presParOf" srcId="{20F26E57-655C-495D-9C88-B48B3E670B64}" destId="{810CFED1-F300-48D1-BA0A-049D5B884402}" srcOrd="0" destOrd="0" presId="urn:microsoft.com/office/officeart/2018/2/layout/IconCircleList"/>
    <dgm:cxn modelId="{DEBBD23D-BAC5-47C6-A1AD-DDEC8D065542}" type="presParOf" srcId="{20F26E57-655C-495D-9C88-B48B3E670B64}" destId="{5BB20DD2-55A3-47F6-88DA-2D7EA892D29D}" srcOrd="1" destOrd="0" presId="urn:microsoft.com/office/officeart/2018/2/layout/IconCircleList"/>
    <dgm:cxn modelId="{19C4837F-5948-444B-9442-4E4FF502A8D1}" type="presParOf" srcId="{20F26E57-655C-495D-9C88-B48B3E670B64}" destId="{59CE86B4-8547-476A-84BB-59D8B4F3F80C}" srcOrd="2" destOrd="0" presId="urn:microsoft.com/office/officeart/2018/2/layout/IconCircleList"/>
    <dgm:cxn modelId="{C6C7760B-2E3C-4C3B-8929-D9DF90BD20D1}" type="presParOf" srcId="{20F26E57-655C-495D-9C88-B48B3E670B64}" destId="{5F8487BB-F4B4-45B4-8EF9-EB6FD2121B26}" srcOrd="3" destOrd="0" presId="urn:microsoft.com/office/officeart/2018/2/layout/IconCircleList"/>
    <dgm:cxn modelId="{2FA7CF38-7D24-4285-828E-81F52871C8FE}" type="presParOf" srcId="{B2FD4B4D-9972-410C-9BA6-C2B616A5208D}" destId="{48DDA3CB-192E-4A2A-B953-51282C36E27E}" srcOrd="3" destOrd="0" presId="urn:microsoft.com/office/officeart/2018/2/layout/IconCircleList"/>
    <dgm:cxn modelId="{7D66299B-7CC6-4C31-B253-32948246DC9B}" type="presParOf" srcId="{B2FD4B4D-9972-410C-9BA6-C2B616A5208D}" destId="{1B1A374F-D8EB-4DB6-BA59-458D73FBB24B}" srcOrd="4" destOrd="0" presId="urn:microsoft.com/office/officeart/2018/2/layout/IconCircleList"/>
    <dgm:cxn modelId="{36200E1B-EB9F-4B86-BF18-70BC9C22A124}" type="presParOf" srcId="{1B1A374F-D8EB-4DB6-BA59-458D73FBB24B}" destId="{8C86DAF2-440C-4C27-B15A-D018249BE6A9}" srcOrd="0" destOrd="0" presId="urn:microsoft.com/office/officeart/2018/2/layout/IconCircleList"/>
    <dgm:cxn modelId="{A66CB548-52BE-4525-A3FF-70445FF324FF}" type="presParOf" srcId="{1B1A374F-D8EB-4DB6-BA59-458D73FBB24B}" destId="{1256EED2-FAE7-4886-880F-87D5134858FF}" srcOrd="1" destOrd="0" presId="urn:microsoft.com/office/officeart/2018/2/layout/IconCircleList"/>
    <dgm:cxn modelId="{BE268CAF-63B2-41C4-985E-E38B7C48DFE4}" type="presParOf" srcId="{1B1A374F-D8EB-4DB6-BA59-458D73FBB24B}" destId="{D2F962DA-8BE7-40AF-9320-4D5BF10B6B6A}" srcOrd="2" destOrd="0" presId="urn:microsoft.com/office/officeart/2018/2/layout/IconCircleList"/>
    <dgm:cxn modelId="{1F3EE94F-065F-4549-AF75-64DDD6CB30FF}" type="presParOf" srcId="{1B1A374F-D8EB-4DB6-BA59-458D73FBB24B}" destId="{89AC491C-D316-48AE-A136-58D8546A908C}" srcOrd="3" destOrd="0" presId="urn:microsoft.com/office/officeart/2018/2/layout/IconCircleList"/>
    <dgm:cxn modelId="{1AB988EF-4EE7-4F6A-8644-703C3CCD8231}" type="presParOf" srcId="{B2FD4B4D-9972-410C-9BA6-C2B616A5208D}" destId="{A0197845-3994-4755-9A82-33ABBDC9D744}" srcOrd="5" destOrd="0" presId="urn:microsoft.com/office/officeart/2018/2/layout/IconCircleList"/>
    <dgm:cxn modelId="{1336D81A-A7C2-46A6-B353-B0028A7C80FD}" type="presParOf" srcId="{B2FD4B4D-9972-410C-9BA6-C2B616A5208D}" destId="{09EF897C-6354-4775-B125-175102A8D21B}" srcOrd="6" destOrd="0" presId="urn:microsoft.com/office/officeart/2018/2/layout/IconCircleList"/>
    <dgm:cxn modelId="{43403BD4-BDF6-42A9-AAC8-2F5160C5227C}" type="presParOf" srcId="{09EF897C-6354-4775-B125-175102A8D21B}" destId="{5A84FB51-453A-4416-8C46-08237EE4FB94}" srcOrd="0" destOrd="0" presId="urn:microsoft.com/office/officeart/2018/2/layout/IconCircleList"/>
    <dgm:cxn modelId="{CA05915E-79A7-475F-9B47-19EFEE3BD82A}" type="presParOf" srcId="{09EF897C-6354-4775-B125-175102A8D21B}" destId="{1EED634C-D580-49B0-AA45-7A7C3D4AD01A}" srcOrd="1" destOrd="0" presId="urn:microsoft.com/office/officeart/2018/2/layout/IconCircleList"/>
    <dgm:cxn modelId="{B327AAB3-2773-40BD-B080-16DCFA05A84D}" type="presParOf" srcId="{09EF897C-6354-4775-B125-175102A8D21B}" destId="{1506698B-47B3-4724-9AF7-18F0E83441A5}" srcOrd="2" destOrd="0" presId="urn:microsoft.com/office/officeart/2018/2/layout/IconCircleList"/>
    <dgm:cxn modelId="{5E529028-6A83-4AB0-BE94-63474B1AF376}" type="presParOf" srcId="{09EF897C-6354-4775-B125-175102A8D21B}" destId="{4E071FDA-E9D8-4D5D-9CA2-8D1FB55D22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CCF36-1C5A-4D94-B27E-CE3507E006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9F2274-76DF-4988-B7E8-1BB2E6A83441}">
      <dgm:prSet/>
      <dgm:spPr/>
      <dgm:t>
        <a:bodyPr/>
        <a:lstStyle/>
        <a:p>
          <a:r>
            <a:rPr lang="en-US" b="1"/>
            <a:t>Sequencing errors and artifacts:</a:t>
          </a:r>
          <a:r>
            <a:rPr lang="en-US"/>
            <a:t> Sequencing machines produce reads with varying quality along their length. Without QC, low-quality data can lead to false analyses.</a:t>
          </a:r>
        </a:p>
      </dgm:t>
    </dgm:pt>
    <dgm:pt modelId="{23A48B20-381C-485C-B298-DB8ECFF46B46}" type="parTrans" cxnId="{E5E94320-3922-41E2-BCFD-DC91AAFFE6EF}">
      <dgm:prSet/>
      <dgm:spPr/>
      <dgm:t>
        <a:bodyPr/>
        <a:lstStyle/>
        <a:p>
          <a:endParaRPr lang="en-US"/>
        </a:p>
      </dgm:t>
    </dgm:pt>
    <dgm:pt modelId="{AA7D3593-1323-4B42-A7B8-254746C4451F}" type="sibTrans" cxnId="{E5E94320-3922-41E2-BCFD-DC91AAFFE6EF}">
      <dgm:prSet/>
      <dgm:spPr/>
      <dgm:t>
        <a:bodyPr/>
        <a:lstStyle/>
        <a:p>
          <a:endParaRPr lang="en-US"/>
        </a:p>
      </dgm:t>
    </dgm:pt>
    <dgm:pt modelId="{11E40112-C585-458D-8284-CA87EF328531}">
      <dgm:prSet/>
      <dgm:spPr/>
      <dgm:t>
        <a:bodyPr/>
        <a:lstStyle/>
        <a:p>
          <a:r>
            <a:rPr lang="en-US" b="1"/>
            <a:t>Common problems:</a:t>
          </a:r>
          <a:r>
            <a:rPr lang="en-US"/>
            <a:t> Poor quality at read ends, adapter sequences leftover in reads, PCR duplicates, and contamination.</a:t>
          </a:r>
        </a:p>
      </dgm:t>
    </dgm:pt>
    <dgm:pt modelId="{2ABC435B-433E-4D17-8CEB-E49BFDED23D1}" type="parTrans" cxnId="{4B0CC445-0542-443D-B6F3-7FD324EC9AA2}">
      <dgm:prSet/>
      <dgm:spPr/>
      <dgm:t>
        <a:bodyPr/>
        <a:lstStyle/>
        <a:p>
          <a:endParaRPr lang="en-US"/>
        </a:p>
      </dgm:t>
    </dgm:pt>
    <dgm:pt modelId="{99E4C284-0762-4CF9-B6C4-11C796A0A4BF}" type="sibTrans" cxnId="{4B0CC445-0542-443D-B6F3-7FD324EC9AA2}">
      <dgm:prSet/>
      <dgm:spPr/>
      <dgm:t>
        <a:bodyPr/>
        <a:lstStyle/>
        <a:p>
          <a:endParaRPr lang="en-US"/>
        </a:p>
      </dgm:t>
    </dgm:pt>
    <dgm:pt modelId="{2356BACF-A977-44F0-8B65-825A3F51736C}">
      <dgm:prSet/>
      <dgm:spPr/>
      <dgm:t>
        <a:bodyPr/>
        <a:lstStyle/>
        <a:p>
          <a:r>
            <a:rPr lang="en-US" b="1"/>
            <a:t>Impact on downstream analysis:</a:t>
          </a:r>
          <a:r>
            <a:rPr lang="en-US"/>
            <a:t> Low-quality bases and adapters can cause misassemblies, mapping errors, or misclassification. Cleaning data improves reliability.</a:t>
          </a:r>
        </a:p>
      </dgm:t>
    </dgm:pt>
    <dgm:pt modelId="{B5307AF3-3EB7-42B3-A163-490707A4D413}" type="parTrans" cxnId="{3203C49B-8F77-449D-97BA-C92206E48CD2}">
      <dgm:prSet/>
      <dgm:spPr/>
      <dgm:t>
        <a:bodyPr/>
        <a:lstStyle/>
        <a:p>
          <a:endParaRPr lang="en-US"/>
        </a:p>
      </dgm:t>
    </dgm:pt>
    <dgm:pt modelId="{B65993B5-C5B9-4E97-9685-D8F6B131E03E}" type="sibTrans" cxnId="{3203C49B-8F77-449D-97BA-C92206E48CD2}">
      <dgm:prSet/>
      <dgm:spPr/>
      <dgm:t>
        <a:bodyPr/>
        <a:lstStyle/>
        <a:p>
          <a:endParaRPr lang="en-US"/>
        </a:p>
      </dgm:t>
    </dgm:pt>
    <dgm:pt modelId="{8F959790-0D99-49D1-9BC5-B7BB4552380F}" type="pres">
      <dgm:prSet presAssocID="{0ABCCF36-1C5A-4D94-B27E-CE3507E006B4}" presName="root" presStyleCnt="0">
        <dgm:presLayoutVars>
          <dgm:dir/>
          <dgm:resizeHandles val="exact"/>
        </dgm:presLayoutVars>
      </dgm:prSet>
      <dgm:spPr/>
    </dgm:pt>
    <dgm:pt modelId="{6978AF13-CEDA-4FEA-804D-BE92AA3E1709}" type="pres">
      <dgm:prSet presAssocID="{349F2274-76DF-4988-B7E8-1BB2E6A83441}" presName="compNode" presStyleCnt="0"/>
      <dgm:spPr/>
    </dgm:pt>
    <dgm:pt modelId="{CE15F497-04D1-435A-8144-6C2476C42CA1}" type="pres">
      <dgm:prSet presAssocID="{349F2274-76DF-4988-B7E8-1BB2E6A83441}" presName="bgRect" presStyleLbl="bgShp" presStyleIdx="0" presStyleCnt="3"/>
      <dgm:spPr/>
    </dgm:pt>
    <dgm:pt modelId="{B3FDCB4C-6199-4E96-A5DC-54E307D3236A}" type="pres">
      <dgm:prSet presAssocID="{349F2274-76DF-4988-B7E8-1BB2E6A834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9338B8F-4EA4-40A8-98C2-EE8A15291507}" type="pres">
      <dgm:prSet presAssocID="{349F2274-76DF-4988-B7E8-1BB2E6A83441}" presName="spaceRect" presStyleCnt="0"/>
      <dgm:spPr/>
    </dgm:pt>
    <dgm:pt modelId="{06239CB1-C8B3-4EC6-9733-26C0D3100409}" type="pres">
      <dgm:prSet presAssocID="{349F2274-76DF-4988-B7E8-1BB2E6A83441}" presName="parTx" presStyleLbl="revTx" presStyleIdx="0" presStyleCnt="3">
        <dgm:presLayoutVars>
          <dgm:chMax val="0"/>
          <dgm:chPref val="0"/>
        </dgm:presLayoutVars>
      </dgm:prSet>
      <dgm:spPr/>
    </dgm:pt>
    <dgm:pt modelId="{A214E9CB-A2E3-4DFF-A319-FF6B6DA744AF}" type="pres">
      <dgm:prSet presAssocID="{AA7D3593-1323-4B42-A7B8-254746C4451F}" presName="sibTrans" presStyleCnt="0"/>
      <dgm:spPr/>
    </dgm:pt>
    <dgm:pt modelId="{ECF46E26-7C37-4342-B6A3-BA14BF918435}" type="pres">
      <dgm:prSet presAssocID="{11E40112-C585-458D-8284-CA87EF328531}" presName="compNode" presStyleCnt="0"/>
      <dgm:spPr/>
    </dgm:pt>
    <dgm:pt modelId="{B1AF2035-776F-4519-B2DF-3CF564B7D78A}" type="pres">
      <dgm:prSet presAssocID="{11E40112-C585-458D-8284-CA87EF328531}" presName="bgRect" presStyleLbl="bgShp" presStyleIdx="1" presStyleCnt="3"/>
      <dgm:spPr/>
    </dgm:pt>
    <dgm:pt modelId="{D4374866-5377-4210-A8E9-74B2D32EC3C6}" type="pres">
      <dgm:prSet presAssocID="{11E40112-C585-458D-8284-CA87EF3285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0CDAFD2-3AC3-4636-98D7-0301228A7C48}" type="pres">
      <dgm:prSet presAssocID="{11E40112-C585-458D-8284-CA87EF328531}" presName="spaceRect" presStyleCnt="0"/>
      <dgm:spPr/>
    </dgm:pt>
    <dgm:pt modelId="{D88FA106-CAE8-400D-A9B9-4F5E208EAEF1}" type="pres">
      <dgm:prSet presAssocID="{11E40112-C585-458D-8284-CA87EF328531}" presName="parTx" presStyleLbl="revTx" presStyleIdx="1" presStyleCnt="3">
        <dgm:presLayoutVars>
          <dgm:chMax val="0"/>
          <dgm:chPref val="0"/>
        </dgm:presLayoutVars>
      </dgm:prSet>
      <dgm:spPr/>
    </dgm:pt>
    <dgm:pt modelId="{89F8C277-6E2B-401C-A21A-62D5E8654F93}" type="pres">
      <dgm:prSet presAssocID="{99E4C284-0762-4CF9-B6C4-11C796A0A4BF}" presName="sibTrans" presStyleCnt="0"/>
      <dgm:spPr/>
    </dgm:pt>
    <dgm:pt modelId="{A547463F-7622-41AD-ABEB-A4299F4D7B8C}" type="pres">
      <dgm:prSet presAssocID="{2356BACF-A977-44F0-8B65-825A3F51736C}" presName="compNode" presStyleCnt="0"/>
      <dgm:spPr/>
    </dgm:pt>
    <dgm:pt modelId="{C3C6C2A4-0EF2-455F-9AAD-6A30E83B8EF2}" type="pres">
      <dgm:prSet presAssocID="{2356BACF-A977-44F0-8B65-825A3F51736C}" presName="bgRect" presStyleLbl="bgShp" presStyleIdx="2" presStyleCnt="3"/>
      <dgm:spPr/>
    </dgm:pt>
    <dgm:pt modelId="{9823D536-A2DF-40D5-A0BF-42BD9907900E}" type="pres">
      <dgm:prSet presAssocID="{2356BACF-A977-44F0-8B65-825A3F5173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3B18EB-5C9F-463F-883A-8BD33E6FA995}" type="pres">
      <dgm:prSet presAssocID="{2356BACF-A977-44F0-8B65-825A3F51736C}" presName="spaceRect" presStyleCnt="0"/>
      <dgm:spPr/>
    </dgm:pt>
    <dgm:pt modelId="{4FC7A50C-8314-4B42-98FF-2F2942C733F3}" type="pres">
      <dgm:prSet presAssocID="{2356BACF-A977-44F0-8B65-825A3F5173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674C02-104D-4D79-B2F8-074A8CBDC5CB}" type="presOf" srcId="{349F2274-76DF-4988-B7E8-1BB2E6A83441}" destId="{06239CB1-C8B3-4EC6-9733-26C0D3100409}" srcOrd="0" destOrd="0" presId="urn:microsoft.com/office/officeart/2018/2/layout/IconVerticalSolidList"/>
    <dgm:cxn modelId="{F219861D-7199-47D1-A4E2-E2BD1B510EA0}" type="presOf" srcId="{11E40112-C585-458D-8284-CA87EF328531}" destId="{D88FA106-CAE8-400D-A9B9-4F5E208EAEF1}" srcOrd="0" destOrd="0" presId="urn:microsoft.com/office/officeart/2018/2/layout/IconVerticalSolidList"/>
    <dgm:cxn modelId="{E5E94320-3922-41E2-BCFD-DC91AAFFE6EF}" srcId="{0ABCCF36-1C5A-4D94-B27E-CE3507E006B4}" destId="{349F2274-76DF-4988-B7E8-1BB2E6A83441}" srcOrd="0" destOrd="0" parTransId="{23A48B20-381C-485C-B298-DB8ECFF46B46}" sibTransId="{AA7D3593-1323-4B42-A7B8-254746C4451F}"/>
    <dgm:cxn modelId="{4B0CC445-0542-443D-B6F3-7FD324EC9AA2}" srcId="{0ABCCF36-1C5A-4D94-B27E-CE3507E006B4}" destId="{11E40112-C585-458D-8284-CA87EF328531}" srcOrd="1" destOrd="0" parTransId="{2ABC435B-433E-4D17-8CEB-E49BFDED23D1}" sibTransId="{99E4C284-0762-4CF9-B6C4-11C796A0A4BF}"/>
    <dgm:cxn modelId="{594B7049-6DB3-414A-826F-C17FEF70081C}" type="presOf" srcId="{2356BACF-A977-44F0-8B65-825A3F51736C}" destId="{4FC7A50C-8314-4B42-98FF-2F2942C733F3}" srcOrd="0" destOrd="0" presId="urn:microsoft.com/office/officeart/2018/2/layout/IconVerticalSolidList"/>
    <dgm:cxn modelId="{0F993170-C7DB-4EB1-B81C-A5E8910B4C24}" type="presOf" srcId="{0ABCCF36-1C5A-4D94-B27E-CE3507E006B4}" destId="{8F959790-0D99-49D1-9BC5-B7BB4552380F}" srcOrd="0" destOrd="0" presId="urn:microsoft.com/office/officeart/2018/2/layout/IconVerticalSolidList"/>
    <dgm:cxn modelId="{3203C49B-8F77-449D-97BA-C92206E48CD2}" srcId="{0ABCCF36-1C5A-4D94-B27E-CE3507E006B4}" destId="{2356BACF-A977-44F0-8B65-825A3F51736C}" srcOrd="2" destOrd="0" parTransId="{B5307AF3-3EB7-42B3-A163-490707A4D413}" sibTransId="{B65993B5-C5B9-4E97-9685-D8F6B131E03E}"/>
    <dgm:cxn modelId="{4C1C8249-CA0A-4432-A254-315062D9CFA9}" type="presParOf" srcId="{8F959790-0D99-49D1-9BC5-B7BB4552380F}" destId="{6978AF13-CEDA-4FEA-804D-BE92AA3E1709}" srcOrd="0" destOrd="0" presId="urn:microsoft.com/office/officeart/2018/2/layout/IconVerticalSolidList"/>
    <dgm:cxn modelId="{B554BF81-5CDD-4729-BA2B-812974D8FAA6}" type="presParOf" srcId="{6978AF13-CEDA-4FEA-804D-BE92AA3E1709}" destId="{CE15F497-04D1-435A-8144-6C2476C42CA1}" srcOrd="0" destOrd="0" presId="urn:microsoft.com/office/officeart/2018/2/layout/IconVerticalSolidList"/>
    <dgm:cxn modelId="{A706B7F0-46FE-4FFF-BFB3-4C66FF74BAC1}" type="presParOf" srcId="{6978AF13-CEDA-4FEA-804D-BE92AA3E1709}" destId="{B3FDCB4C-6199-4E96-A5DC-54E307D3236A}" srcOrd="1" destOrd="0" presId="urn:microsoft.com/office/officeart/2018/2/layout/IconVerticalSolidList"/>
    <dgm:cxn modelId="{429B8980-6BA6-49A4-99A0-59E54969B833}" type="presParOf" srcId="{6978AF13-CEDA-4FEA-804D-BE92AA3E1709}" destId="{99338B8F-4EA4-40A8-98C2-EE8A15291507}" srcOrd="2" destOrd="0" presId="urn:microsoft.com/office/officeart/2018/2/layout/IconVerticalSolidList"/>
    <dgm:cxn modelId="{805A94EE-65A1-42FB-B509-DBFC1FFE85E1}" type="presParOf" srcId="{6978AF13-CEDA-4FEA-804D-BE92AA3E1709}" destId="{06239CB1-C8B3-4EC6-9733-26C0D3100409}" srcOrd="3" destOrd="0" presId="urn:microsoft.com/office/officeart/2018/2/layout/IconVerticalSolidList"/>
    <dgm:cxn modelId="{A8A3A7E4-823A-4D8E-B58B-A41347BAB5E0}" type="presParOf" srcId="{8F959790-0D99-49D1-9BC5-B7BB4552380F}" destId="{A214E9CB-A2E3-4DFF-A319-FF6B6DA744AF}" srcOrd="1" destOrd="0" presId="urn:microsoft.com/office/officeart/2018/2/layout/IconVerticalSolidList"/>
    <dgm:cxn modelId="{D260319B-7B3D-45FC-BF34-35493641DE33}" type="presParOf" srcId="{8F959790-0D99-49D1-9BC5-B7BB4552380F}" destId="{ECF46E26-7C37-4342-B6A3-BA14BF918435}" srcOrd="2" destOrd="0" presId="urn:microsoft.com/office/officeart/2018/2/layout/IconVerticalSolidList"/>
    <dgm:cxn modelId="{5B52FF8D-28D3-4ED8-AA26-E8E02D77849F}" type="presParOf" srcId="{ECF46E26-7C37-4342-B6A3-BA14BF918435}" destId="{B1AF2035-776F-4519-B2DF-3CF564B7D78A}" srcOrd="0" destOrd="0" presId="urn:microsoft.com/office/officeart/2018/2/layout/IconVerticalSolidList"/>
    <dgm:cxn modelId="{4432F84C-BAEA-40A9-BD8B-97723B13A00F}" type="presParOf" srcId="{ECF46E26-7C37-4342-B6A3-BA14BF918435}" destId="{D4374866-5377-4210-A8E9-74B2D32EC3C6}" srcOrd="1" destOrd="0" presId="urn:microsoft.com/office/officeart/2018/2/layout/IconVerticalSolidList"/>
    <dgm:cxn modelId="{6717D2C9-A5A8-4090-A390-7EAAE4BA7CED}" type="presParOf" srcId="{ECF46E26-7C37-4342-B6A3-BA14BF918435}" destId="{60CDAFD2-3AC3-4636-98D7-0301228A7C48}" srcOrd="2" destOrd="0" presId="urn:microsoft.com/office/officeart/2018/2/layout/IconVerticalSolidList"/>
    <dgm:cxn modelId="{BC215AE5-8163-455B-9F7F-A4DAD5CEA782}" type="presParOf" srcId="{ECF46E26-7C37-4342-B6A3-BA14BF918435}" destId="{D88FA106-CAE8-400D-A9B9-4F5E208EAEF1}" srcOrd="3" destOrd="0" presId="urn:microsoft.com/office/officeart/2018/2/layout/IconVerticalSolidList"/>
    <dgm:cxn modelId="{D30795BE-397E-4D39-B315-F65AB49734B4}" type="presParOf" srcId="{8F959790-0D99-49D1-9BC5-B7BB4552380F}" destId="{89F8C277-6E2B-401C-A21A-62D5E8654F93}" srcOrd="3" destOrd="0" presId="urn:microsoft.com/office/officeart/2018/2/layout/IconVerticalSolidList"/>
    <dgm:cxn modelId="{E38AE58F-6AC4-4195-8785-E4D35A316A31}" type="presParOf" srcId="{8F959790-0D99-49D1-9BC5-B7BB4552380F}" destId="{A547463F-7622-41AD-ABEB-A4299F4D7B8C}" srcOrd="4" destOrd="0" presId="urn:microsoft.com/office/officeart/2018/2/layout/IconVerticalSolidList"/>
    <dgm:cxn modelId="{01D18D1D-693B-4BD6-83BA-115E44A0B791}" type="presParOf" srcId="{A547463F-7622-41AD-ABEB-A4299F4D7B8C}" destId="{C3C6C2A4-0EF2-455F-9AAD-6A30E83B8EF2}" srcOrd="0" destOrd="0" presId="urn:microsoft.com/office/officeart/2018/2/layout/IconVerticalSolidList"/>
    <dgm:cxn modelId="{FC25C490-E38A-45A2-AEC3-ED0C6375C186}" type="presParOf" srcId="{A547463F-7622-41AD-ABEB-A4299F4D7B8C}" destId="{9823D536-A2DF-40D5-A0BF-42BD9907900E}" srcOrd="1" destOrd="0" presId="urn:microsoft.com/office/officeart/2018/2/layout/IconVerticalSolidList"/>
    <dgm:cxn modelId="{D7AFA81A-485F-47EA-96AC-254DCC438C10}" type="presParOf" srcId="{A547463F-7622-41AD-ABEB-A4299F4D7B8C}" destId="{A63B18EB-5C9F-463F-883A-8BD33E6FA995}" srcOrd="2" destOrd="0" presId="urn:microsoft.com/office/officeart/2018/2/layout/IconVerticalSolidList"/>
    <dgm:cxn modelId="{970AA037-8FEF-492B-8A50-A089BEDBCD11}" type="presParOf" srcId="{A547463F-7622-41AD-ABEB-A4299F4D7B8C}" destId="{4FC7A50C-8314-4B42-98FF-2F2942C733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599C69-7C82-41D9-B009-797CFBE013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BA2217-BEF4-40FF-A7D6-CCE74F118C70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FastQC</a:t>
          </a:r>
          <a:r>
            <a:rPr lang="en-US" b="1" dirty="0"/>
            <a:t>:</a:t>
          </a:r>
          <a:r>
            <a:rPr lang="en-US" dirty="0"/>
            <a:t> A tool providing a quick visual report on read quality, GC content, length distribution, adapter content, overrepresented sequences, etc. It flags warnings/failures for unusual patterns.</a:t>
          </a:r>
        </a:p>
      </dgm:t>
    </dgm:pt>
    <dgm:pt modelId="{D6DB8084-3504-4D83-9F7C-A798C4F4134A}" type="parTrans" cxnId="{2C134FE1-C749-4544-9F9E-896872CB0D9B}">
      <dgm:prSet/>
      <dgm:spPr/>
      <dgm:t>
        <a:bodyPr/>
        <a:lstStyle/>
        <a:p>
          <a:endParaRPr lang="en-US"/>
        </a:p>
      </dgm:t>
    </dgm:pt>
    <dgm:pt modelId="{6C6DF093-7F01-41C1-B8FB-8BAC35740585}" type="sibTrans" cxnId="{2C134FE1-C749-4544-9F9E-896872CB0D9B}">
      <dgm:prSet/>
      <dgm:spPr/>
      <dgm:t>
        <a:bodyPr/>
        <a:lstStyle/>
        <a:p>
          <a:endParaRPr lang="en-US"/>
        </a:p>
      </dgm:t>
    </dgm:pt>
    <dgm:pt modelId="{36908386-2DED-4E0E-B861-ED30BFCD3AFC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Trimmomatic</a:t>
          </a:r>
          <a:r>
            <a:rPr lang="en-US" b="1" dirty="0"/>
            <a:t>:</a:t>
          </a:r>
          <a:r>
            <a:rPr lang="en-US" dirty="0"/>
            <a:t> A read </a:t>
          </a:r>
          <a:r>
            <a:rPr lang="en-US" b="1" dirty="0"/>
            <a:t>trimming</a:t>
          </a:r>
          <a:r>
            <a:rPr lang="en-US" dirty="0"/>
            <a:t> tool (Java-based) that removes adapters and low-quality bases using sliding windows and other filters. Keeps paired reads in sync and can drop short reads.</a:t>
          </a:r>
        </a:p>
      </dgm:t>
    </dgm:pt>
    <dgm:pt modelId="{03D6825B-46F8-4A56-9AC3-5D2FB79D8A43}" type="parTrans" cxnId="{D5863209-8E93-4C72-9C01-A45DA06CA932}">
      <dgm:prSet/>
      <dgm:spPr/>
      <dgm:t>
        <a:bodyPr/>
        <a:lstStyle/>
        <a:p>
          <a:endParaRPr lang="en-US"/>
        </a:p>
      </dgm:t>
    </dgm:pt>
    <dgm:pt modelId="{9C12A7F9-187D-4CCC-8DD8-B3C2178041DB}" type="sibTrans" cxnId="{D5863209-8E93-4C72-9C01-A45DA06CA932}">
      <dgm:prSet/>
      <dgm:spPr/>
      <dgm:t>
        <a:bodyPr/>
        <a:lstStyle/>
        <a:p>
          <a:endParaRPr lang="en-US"/>
        </a:p>
      </dgm:t>
    </dgm:pt>
    <dgm:pt modelId="{B0D6E3BC-7689-416A-A1CD-98F89801DD22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Fastp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b="0" dirty="0"/>
            <a:t>A fast all-in-one quality filtering and trimming tool (written in C++). Automatically detects adapters, removes low-quality or poly-G tails, and outputs a comprehensive HTML report.</a:t>
          </a:r>
        </a:p>
      </dgm:t>
    </dgm:pt>
    <dgm:pt modelId="{BAD4328A-3301-4B3F-9D43-BE03C2E32CFA}" type="parTrans" cxnId="{2BE12D90-B29A-4693-9375-2F6BBEE0BFFD}">
      <dgm:prSet/>
      <dgm:spPr/>
      <dgm:t>
        <a:bodyPr/>
        <a:lstStyle/>
        <a:p>
          <a:endParaRPr lang="en-US"/>
        </a:p>
      </dgm:t>
    </dgm:pt>
    <dgm:pt modelId="{C616DE55-3B94-43AC-A6E3-B2F78284CADA}" type="sibTrans" cxnId="{2BE12D90-B29A-4693-9375-2F6BBEE0BFFD}">
      <dgm:prSet/>
      <dgm:spPr/>
      <dgm:t>
        <a:bodyPr/>
        <a:lstStyle/>
        <a:p>
          <a:endParaRPr lang="en-US"/>
        </a:p>
      </dgm:t>
    </dgm:pt>
    <dgm:pt modelId="{7A2B471F-8302-4E1F-B6EE-420BBCA2FEBE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MultiQC</a:t>
          </a:r>
          <a:r>
            <a:rPr lang="en-US" b="1" dirty="0"/>
            <a:t>:</a:t>
          </a:r>
          <a:r>
            <a:rPr lang="en-US" dirty="0"/>
            <a:t> Aggregates results from QC tools (</a:t>
          </a:r>
          <a:r>
            <a:rPr lang="en-US" dirty="0" err="1"/>
            <a:t>FastQC</a:t>
          </a:r>
          <a:r>
            <a:rPr lang="en-US" dirty="0"/>
            <a:t>, </a:t>
          </a:r>
          <a:r>
            <a:rPr lang="en-US" dirty="0" err="1"/>
            <a:t>fastp</a:t>
          </a:r>
          <a:r>
            <a:rPr lang="en-US" dirty="0"/>
            <a:t>, etc.) across multiple samples into one report for easy comparison.</a:t>
          </a:r>
        </a:p>
      </dgm:t>
    </dgm:pt>
    <dgm:pt modelId="{1FE413C8-F987-4484-A4E1-7817CA23627A}" type="parTrans" cxnId="{67D28F3F-BBBA-4997-A49D-2B399C3C2E61}">
      <dgm:prSet/>
      <dgm:spPr/>
      <dgm:t>
        <a:bodyPr/>
        <a:lstStyle/>
        <a:p>
          <a:endParaRPr lang="en-US"/>
        </a:p>
      </dgm:t>
    </dgm:pt>
    <dgm:pt modelId="{8617FA87-791C-467A-AA71-9C5929177C6D}" type="sibTrans" cxnId="{67D28F3F-BBBA-4997-A49D-2B399C3C2E61}">
      <dgm:prSet/>
      <dgm:spPr/>
      <dgm:t>
        <a:bodyPr/>
        <a:lstStyle/>
        <a:p>
          <a:endParaRPr lang="en-US"/>
        </a:p>
      </dgm:t>
    </dgm:pt>
    <dgm:pt modelId="{F41F5105-6DCC-451E-A685-109CCDCD3A8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Kraken2</a:t>
          </a:r>
          <a:r>
            <a:rPr lang="en-US" b="1" dirty="0"/>
            <a:t>:</a:t>
          </a:r>
          <a:r>
            <a:rPr lang="en-US" dirty="0"/>
            <a:t> A taxonomic classification tool that uses k-</a:t>
          </a:r>
          <a:r>
            <a:rPr lang="en-US" dirty="0" err="1"/>
            <a:t>mer</a:t>
          </a:r>
          <a:r>
            <a:rPr lang="en-US" dirty="0"/>
            <a:t> matches to assign reads to species with high speed and accuracy.</a:t>
          </a:r>
        </a:p>
      </dgm:t>
    </dgm:pt>
    <dgm:pt modelId="{1B159967-1B88-42BF-BD47-B7BBC0D40F30}" type="parTrans" cxnId="{3861C3A4-DCA0-4881-B5F1-D27DDF8A8A10}">
      <dgm:prSet/>
      <dgm:spPr/>
      <dgm:t>
        <a:bodyPr/>
        <a:lstStyle/>
        <a:p>
          <a:endParaRPr lang="en-US"/>
        </a:p>
      </dgm:t>
    </dgm:pt>
    <dgm:pt modelId="{CBC4195A-8A2E-4E5A-BED4-B3F19A90AE0F}" type="sibTrans" cxnId="{3861C3A4-DCA0-4881-B5F1-D27DDF8A8A10}">
      <dgm:prSet/>
      <dgm:spPr/>
      <dgm:t>
        <a:bodyPr/>
        <a:lstStyle/>
        <a:p>
          <a:endParaRPr lang="en-US"/>
        </a:p>
      </dgm:t>
    </dgm:pt>
    <dgm:pt modelId="{6B95D8F3-F796-4D5C-9623-02C0E023FB5B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KmerFinder</a:t>
          </a:r>
          <a:r>
            <a:rPr lang="en-US" b="1" dirty="0"/>
            <a:t>: </a:t>
          </a:r>
          <a:r>
            <a:rPr lang="en-US" dirty="0"/>
            <a:t>Matches your reads against a bacterial species k-</a:t>
          </a:r>
          <a:r>
            <a:rPr lang="en-US" dirty="0" err="1"/>
            <a:t>mer</a:t>
          </a:r>
          <a:r>
            <a:rPr lang="en-US" dirty="0"/>
            <a:t> DB. Lightweight, can run on laptops.</a:t>
          </a:r>
        </a:p>
      </dgm:t>
    </dgm:pt>
    <dgm:pt modelId="{5D844661-7276-449E-8C88-C8D15CB6DC75}" type="parTrans" cxnId="{464BA79B-7733-4740-89BA-302641059ECC}">
      <dgm:prSet/>
      <dgm:spPr/>
      <dgm:t>
        <a:bodyPr/>
        <a:lstStyle/>
        <a:p>
          <a:endParaRPr lang="en-US"/>
        </a:p>
      </dgm:t>
    </dgm:pt>
    <dgm:pt modelId="{6A6DDFAA-D906-4BD6-9B9D-149BBF4DD45D}" type="sibTrans" cxnId="{464BA79B-7733-4740-89BA-302641059ECC}">
      <dgm:prSet/>
      <dgm:spPr/>
      <dgm:t>
        <a:bodyPr/>
        <a:lstStyle/>
        <a:p>
          <a:endParaRPr lang="en-US"/>
        </a:p>
      </dgm:t>
    </dgm:pt>
    <dgm:pt modelId="{C6D64394-90CB-460D-AB93-9A06585830AB}" type="pres">
      <dgm:prSet presAssocID="{76599C69-7C82-41D9-B009-797CFBE013E6}" presName="Name0" presStyleCnt="0">
        <dgm:presLayoutVars>
          <dgm:dir/>
          <dgm:resizeHandles val="exact"/>
        </dgm:presLayoutVars>
      </dgm:prSet>
      <dgm:spPr/>
    </dgm:pt>
    <dgm:pt modelId="{072B2799-024C-42F3-A967-829F2F5EE789}" type="pres">
      <dgm:prSet presAssocID="{A6BA2217-BEF4-40FF-A7D6-CCE74F118C70}" presName="node" presStyleLbl="node1" presStyleIdx="0" presStyleCnt="6">
        <dgm:presLayoutVars>
          <dgm:bulletEnabled val="1"/>
        </dgm:presLayoutVars>
      </dgm:prSet>
      <dgm:spPr/>
    </dgm:pt>
    <dgm:pt modelId="{6CD921B4-5D9D-4D9D-A75D-B321EA1B421F}" type="pres">
      <dgm:prSet presAssocID="{6C6DF093-7F01-41C1-B8FB-8BAC35740585}" presName="sibTrans" presStyleLbl="sibTrans1D1" presStyleIdx="0" presStyleCnt="5"/>
      <dgm:spPr/>
    </dgm:pt>
    <dgm:pt modelId="{66D6BD68-458E-46D8-AEED-A5F599D80185}" type="pres">
      <dgm:prSet presAssocID="{6C6DF093-7F01-41C1-B8FB-8BAC35740585}" presName="connectorText" presStyleLbl="sibTrans1D1" presStyleIdx="0" presStyleCnt="5"/>
      <dgm:spPr/>
    </dgm:pt>
    <dgm:pt modelId="{993E3308-D9DD-47E0-A892-939358DB4847}" type="pres">
      <dgm:prSet presAssocID="{36908386-2DED-4E0E-B861-ED30BFCD3AFC}" presName="node" presStyleLbl="node1" presStyleIdx="1" presStyleCnt="6">
        <dgm:presLayoutVars>
          <dgm:bulletEnabled val="1"/>
        </dgm:presLayoutVars>
      </dgm:prSet>
      <dgm:spPr/>
    </dgm:pt>
    <dgm:pt modelId="{F9EF7756-1C29-4E32-B27D-3D3E25EA2B7B}" type="pres">
      <dgm:prSet presAssocID="{9C12A7F9-187D-4CCC-8DD8-B3C2178041DB}" presName="sibTrans" presStyleLbl="sibTrans1D1" presStyleIdx="1" presStyleCnt="5"/>
      <dgm:spPr/>
    </dgm:pt>
    <dgm:pt modelId="{98D1795B-833A-4709-B9D4-0EE26BDFDA41}" type="pres">
      <dgm:prSet presAssocID="{9C12A7F9-187D-4CCC-8DD8-B3C2178041DB}" presName="connectorText" presStyleLbl="sibTrans1D1" presStyleIdx="1" presStyleCnt="5"/>
      <dgm:spPr/>
    </dgm:pt>
    <dgm:pt modelId="{17830E26-E60C-4091-84B4-2EEC31A0806F}" type="pres">
      <dgm:prSet presAssocID="{B0D6E3BC-7689-416A-A1CD-98F89801DD22}" presName="node" presStyleLbl="node1" presStyleIdx="2" presStyleCnt="6">
        <dgm:presLayoutVars>
          <dgm:bulletEnabled val="1"/>
        </dgm:presLayoutVars>
      </dgm:prSet>
      <dgm:spPr/>
    </dgm:pt>
    <dgm:pt modelId="{0647E514-999B-4CB6-8CC5-3CF6B352E791}" type="pres">
      <dgm:prSet presAssocID="{C616DE55-3B94-43AC-A6E3-B2F78284CADA}" presName="sibTrans" presStyleLbl="sibTrans1D1" presStyleIdx="2" presStyleCnt="5"/>
      <dgm:spPr/>
    </dgm:pt>
    <dgm:pt modelId="{8FAF8A4C-B25B-4C3C-8FC6-5A9607175948}" type="pres">
      <dgm:prSet presAssocID="{C616DE55-3B94-43AC-A6E3-B2F78284CADA}" presName="connectorText" presStyleLbl="sibTrans1D1" presStyleIdx="2" presStyleCnt="5"/>
      <dgm:spPr/>
    </dgm:pt>
    <dgm:pt modelId="{8B482EAA-4A06-4DA4-990C-9F6FC41FB131}" type="pres">
      <dgm:prSet presAssocID="{7A2B471F-8302-4E1F-B6EE-420BBCA2FEBE}" presName="node" presStyleLbl="node1" presStyleIdx="3" presStyleCnt="6">
        <dgm:presLayoutVars>
          <dgm:bulletEnabled val="1"/>
        </dgm:presLayoutVars>
      </dgm:prSet>
      <dgm:spPr/>
    </dgm:pt>
    <dgm:pt modelId="{BB13A6F3-436B-4B11-9040-54AA73D9E602}" type="pres">
      <dgm:prSet presAssocID="{8617FA87-791C-467A-AA71-9C5929177C6D}" presName="sibTrans" presStyleLbl="sibTrans1D1" presStyleIdx="3" presStyleCnt="5"/>
      <dgm:spPr/>
    </dgm:pt>
    <dgm:pt modelId="{25F9DCFB-8F61-459A-A94F-45C46D24CD93}" type="pres">
      <dgm:prSet presAssocID="{8617FA87-791C-467A-AA71-9C5929177C6D}" presName="connectorText" presStyleLbl="sibTrans1D1" presStyleIdx="3" presStyleCnt="5"/>
      <dgm:spPr/>
    </dgm:pt>
    <dgm:pt modelId="{1E3CC0A1-0978-4D01-A90A-F535740D83F6}" type="pres">
      <dgm:prSet presAssocID="{F41F5105-6DCC-451E-A685-109CCDCD3A87}" presName="node" presStyleLbl="node1" presStyleIdx="4" presStyleCnt="6">
        <dgm:presLayoutVars>
          <dgm:bulletEnabled val="1"/>
        </dgm:presLayoutVars>
      </dgm:prSet>
      <dgm:spPr/>
    </dgm:pt>
    <dgm:pt modelId="{C5489788-26A6-424C-89B1-7683C745FD64}" type="pres">
      <dgm:prSet presAssocID="{CBC4195A-8A2E-4E5A-BED4-B3F19A90AE0F}" presName="sibTrans" presStyleLbl="sibTrans1D1" presStyleIdx="4" presStyleCnt="5"/>
      <dgm:spPr/>
    </dgm:pt>
    <dgm:pt modelId="{4FC314D9-C28D-4DA1-A219-03DF4B16C9D5}" type="pres">
      <dgm:prSet presAssocID="{CBC4195A-8A2E-4E5A-BED4-B3F19A90AE0F}" presName="connectorText" presStyleLbl="sibTrans1D1" presStyleIdx="4" presStyleCnt="5"/>
      <dgm:spPr/>
    </dgm:pt>
    <dgm:pt modelId="{C329AA0A-0026-45A7-A438-D050DF7D647C}" type="pres">
      <dgm:prSet presAssocID="{6B95D8F3-F796-4D5C-9623-02C0E023FB5B}" presName="node" presStyleLbl="node1" presStyleIdx="5" presStyleCnt="6">
        <dgm:presLayoutVars>
          <dgm:bulletEnabled val="1"/>
        </dgm:presLayoutVars>
      </dgm:prSet>
      <dgm:spPr/>
    </dgm:pt>
  </dgm:ptLst>
  <dgm:cxnLst>
    <dgm:cxn modelId="{D5863209-8E93-4C72-9C01-A45DA06CA932}" srcId="{76599C69-7C82-41D9-B009-797CFBE013E6}" destId="{36908386-2DED-4E0E-B861-ED30BFCD3AFC}" srcOrd="1" destOrd="0" parTransId="{03D6825B-46F8-4A56-9AC3-5D2FB79D8A43}" sibTransId="{9C12A7F9-187D-4CCC-8DD8-B3C2178041DB}"/>
    <dgm:cxn modelId="{1B8EE719-3641-4747-AA49-A5C661541390}" type="presOf" srcId="{B0D6E3BC-7689-416A-A1CD-98F89801DD22}" destId="{17830E26-E60C-4091-84B4-2EEC31A0806F}" srcOrd="0" destOrd="0" presId="urn:microsoft.com/office/officeart/2016/7/layout/RepeatingBendingProcessNew"/>
    <dgm:cxn modelId="{23649C22-C2D0-4307-BA8C-C1504772711D}" type="presOf" srcId="{7A2B471F-8302-4E1F-B6EE-420BBCA2FEBE}" destId="{8B482EAA-4A06-4DA4-990C-9F6FC41FB131}" srcOrd="0" destOrd="0" presId="urn:microsoft.com/office/officeart/2016/7/layout/RepeatingBendingProcessNew"/>
    <dgm:cxn modelId="{67D28F3F-BBBA-4997-A49D-2B399C3C2E61}" srcId="{76599C69-7C82-41D9-B009-797CFBE013E6}" destId="{7A2B471F-8302-4E1F-B6EE-420BBCA2FEBE}" srcOrd="3" destOrd="0" parTransId="{1FE413C8-F987-4484-A4E1-7817CA23627A}" sibTransId="{8617FA87-791C-467A-AA71-9C5929177C6D}"/>
    <dgm:cxn modelId="{17975E40-62CF-43C3-AC22-5FFD9AD15DF0}" type="presOf" srcId="{9C12A7F9-187D-4CCC-8DD8-B3C2178041DB}" destId="{F9EF7756-1C29-4E32-B27D-3D3E25EA2B7B}" srcOrd="0" destOrd="0" presId="urn:microsoft.com/office/officeart/2016/7/layout/RepeatingBendingProcessNew"/>
    <dgm:cxn modelId="{B5B7BB5C-18C0-4FB1-9E38-D6FBF02F29C5}" type="presOf" srcId="{C616DE55-3B94-43AC-A6E3-B2F78284CADA}" destId="{8FAF8A4C-B25B-4C3C-8FC6-5A9607175948}" srcOrd="1" destOrd="0" presId="urn:microsoft.com/office/officeart/2016/7/layout/RepeatingBendingProcessNew"/>
    <dgm:cxn modelId="{C6A14669-F398-41EA-B44D-187DC4FFBBF7}" type="presOf" srcId="{CBC4195A-8A2E-4E5A-BED4-B3F19A90AE0F}" destId="{4FC314D9-C28D-4DA1-A219-03DF4B16C9D5}" srcOrd="1" destOrd="0" presId="urn:microsoft.com/office/officeart/2016/7/layout/RepeatingBendingProcessNew"/>
    <dgm:cxn modelId="{9E5EF66D-031B-43D2-BE33-02AA86D5FC3E}" type="presOf" srcId="{C616DE55-3B94-43AC-A6E3-B2F78284CADA}" destId="{0647E514-999B-4CB6-8CC5-3CF6B352E791}" srcOrd="0" destOrd="0" presId="urn:microsoft.com/office/officeart/2016/7/layout/RepeatingBendingProcessNew"/>
    <dgm:cxn modelId="{9F540552-5871-4482-A1D5-563630B585ED}" type="presOf" srcId="{76599C69-7C82-41D9-B009-797CFBE013E6}" destId="{C6D64394-90CB-460D-AB93-9A06585830AB}" srcOrd="0" destOrd="0" presId="urn:microsoft.com/office/officeart/2016/7/layout/RepeatingBendingProcessNew"/>
    <dgm:cxn modelId="{C8A5567A-D99C-49B2-B9D7-E2E475DB0F02}" type="presOf" srcId="{36908386-2DED-4E0E-B861-ED30BFCD3AFC}" destId="{993E3308-D9DD-47E0-A892-939358DB4847}" srcOrd="0" destOrd="0" presId="urn:microsoft.com/office/officeart/2016/7/layout/RepeatingBendingProcessNew"/>
    <dgm:cxn modelId="{74649580-FC2B-4E34-ACE5-5ED2893439A1}" type="presOf" srcId="{9C12A7F9-187D-4CCC-8DD8-B3C2178041DB}" destId="{98D1795B-833A-4709-B9D4-0EE26BDFDA41}" srcOrd="1" destOrd="0" presId="urn:microsoft.com/office/officeart/2016/7/layout/RepeatingBendingProcessNew"/>
    <dgm:cxn modelId="{1385E880-F0AA-4716-80CF-895A056A639B}" type="presOf" srcId="{6C6DF093-7F01-41C1-B8FB-8BAC35740585}" destId="{6CD921B4-5D9D-4D9D-A75D-B321EA1B421F}" srcOrd="0" destOrd="0" presId="urn:microsoft.com/office/officeart/2016/7/layout/RepeatingBendingProcessNew"/>
    <dgm:cxn modelId="{2BE12D90-B29A-4693-9375-2F6BBEE0BFFD}" srcId="{76599C69-7C82-41D9-B009-797CFBE013E6}" destId="{B0D6E3BC-7689-416A-A1CD-98F89801DD22}" srcOrd="2" destOrd="0" parTransId="{BAD4328A-3301-4B3F-9D43-BE03C2E32CFA}" sibTransId="{C616DE55-3B94-43AC-A6E3-B2F78284CADA}"/>
    <dgm:cxn modelId="{464BA79B-7733-4740-89BA-302641059ECC}" srcId="{76599C69-7C82-41D9-B009-797CFBE013E6}" destId="{6B95D8F3-F796-4D5C-9623-02C0E023FB5B}" srcOrd="5" destOrd="0" parTransId="{5D844661-7276-449E-8C88-C8D15CB6DC75}" sibTransId="{6A6DDFAA-D906-4BD6-9B9D-149BBF4DD45D}"/>
    <dgm:cxn modelId="{3861C3A4-DCA0-4881-B5F1-D27DDF8A8A10}" srcId="{76599C69-7C82-41D9-B009-797CFBE013E6}" destId="{F41F5105-6DCC-451E-A685-109CCDCD3A87}" srcOrd="4" destOrd="0" parTransId="{1B159967-1B88-42BF-BD47-B7BBC0D40F30}" sibTransId="{CBC4195A-8A2E-4E5A-BED4-B3F19A90AE0F}"/>
    <dgm:cxn modelId="{FDE2ACA7-160A-4057-B25C-C57993CFA888}" type="presOf" srcId="{6B95D8F3-F796-4D5C-9623-02C0E023FB5B}" destId="{C329AA0A-0026-45A7-A438-D050DF7D647C}" srcOrd="0" destOrd="0" presId="urn:microsoft.com/office/officeart/2016/7/layout/RepeatingBendingProcessNew"/>
    <dgm:cxn modelId="{3CA9DEA8-A927-4700-9EFF-C8AB15497B21}" type="presOf" srcId="{8617FA87-791C-467A-AA71-9C5929177C6D}" destId="{BB13A6F3-436B-4B11-9040-54AA73D9E602}" srcOrd="0" destOrd="0" presId="urn:microsoft.com/office/officeart/2016/7/layout/RepeatingBendingProcessNew"/>
    <dgm:cxn modelId="{BBE96BAF-BC32-4290-B325-58C8993C4650}" type="presOf" srcId="{CBC4195A-8A2E-4E5A-BED4-B3F19A90AE0F}" destId="{C5489788-26A6-424C-89B1-7683C745FD64}" srcOrd="0" destOrd="0" presId="urn:microsoft.com/office/officeart/2016/7/layout/RepeatingBendingProcessNew"/>
    <dgm:cxn modelId="{70F5C3B2-DEC2-4D70-8C9C-A59A3BE5D8F2}" type="presOf" srcId="{A6BA2217-BEF4-40FF-A7D6-CCE74F118C70}" destId="{072B2799-024C-42F3-A967-829F2F5EE789}" srcOrd="0" destOrd="0" presId="urn:microsoft.com/office/officeart/2016/7/layout/RepeatingBendingProcessNew"/>
    <dgm:cxn modelId="{2C134FE1-C749-4544-9F9E-896872CB0D9B}" srcId="{76599C69-7C82-41D9-B009-797CFBE013E6}" destId="{A6BA2217-BEF4-40FF-A7D6-CCE74F118C70}" srcOrd="0" destOrd="0" parTransId="{D6DB8084-3504-4D83-9F7C-A798C4F4134A}" sibTransId="{6C6DF093-7F01-41C1-B8FB-8BAC35740585}"/>
    <dgm:cxn modelId="{7BF579E2-C93A-4066-B947-91E8FBDE4E65}" type="presOf" srcId="{8617FA87-791C-467A-AA71-9C5929177C6D}" destId="{25F9DCFB-8F61-459A-A94F-45C46D24CD93}" srcOrd="1" destOrd="0" presId="urn:microsoft.com/office/officeart/2016/7/layout/RepeatingBendingProcessNew"/>
    <dgm:cxn modelId="{FEE858ED-E63E-44B0-A70F-BA5C2CA7CCBF}" type="presOf" srcId="{6C6DF093-7F01-41C1-B8FB-8BAC35740585}" destId="{66D6BD68-458E-46D8-AEED-A5F599D80185}" srcOrd="1" destOrd="0" presId="urn:microsoft.com/office/officeart/2016/7/layout/RepeatingBendingProcessNew"/>
    <dgm:cxn modelId="{0FF899FB-CFD7-4839-88B1-F9BD8F4DA59A}" type="presOf" srcId="{F41F5105-6DCC-451E-A685-109CCDCD3A87}" destId="{1E3CC0A1-0978-4D01-A90A-F535740D83F6}" srcOrd="0" destOrd="0" presId="urn:microsoft.com/office/officeart/2016/7/layout/RepeatingBendingProcessNew"/>
    <dgm:cxn modelId="{7278AF60-A2C1-4F46-8A6A-28E0051121B6}" type="presParOf" srcId="{C6D64394-90CB-460D-AB93-9A06585830AB}" destId="{072B2799-024C-42F3-A967-829F2F5EE789}" srcOrd="0" destOrd="0" presId="urn:microsoft.com/office/officeart/2016/7/layout/RepeatingBendingProcessNew"/>
    <dgm:cxn modelId="{07581EC5-CB81-498B-851D-8D04024624BD}" type="presParOf" srcId="{C6D64394-90CB-460D-AB93-9A06585830AB}" destId="{6CD921B4-5D9D-4D9D-A75D-B321EA1B421F}" srcOrd="1" destOrd="0" presId="urn:microsoft.com/office/officeart/2016/7/layout/RepeatingBendingProcessNew"/>
    <dgm:cxn modelId="{67ADB9AC-4B31-44E4-B87E-A3EBF942F9BD}" type="presParOf" srcId="{6CD921B4-5D9D-4D9D-A75D-B321EA1B421F}" destId="{66D6BD68-458E-46D8-AEED-A5F599D80185}" srcOrd="0" destOrd="0" presId="urn:microsoft.com/office/officeart/2016/7/layout/RepeatingBendingProcessNew"/>
    <dgm:cxn modelId="{5657F5AC-DD11-429B-9B30-A21D88546EA0}" type="presParOf" srcId="{C6D64394-90CB-460D-AB93-9A06585830AB}" destId="{993E3308-D9DD-47E0-A892-939358DB4847}" srcOrd="2" destOrd="0" presId="urn:microsoft.com/office/officeart/2016/7/layout/RepeatingBendingProcessNew"/>
    <dgm:cxn modelId="{B4770C3F-5A08-4A96-96D3-C8171EAAF137}" type="presParOf" srcId="{C6D64394-90CB-460D-AB93-9A06585830AB}" destId="{F9EF7756-1C29-4E32-B27D-3D3E25EA2B7B}" srcOrd="3" destOrd="0" presId="urn:microsoft.com/office/officeart/2016/7/layout/RepeatingBendingProcessNew"/>
    <dgm:cxn modelId="{69B36D65-D80E-4697-A7E8-5801D921DF2C}" type="presParOf" srcId="{F9EF7756-1C29-4E32-B27D-3D3E25EA2B7B}" destId="{98D1795B-833A-4709-B9D4-0EE26BDFDA41}" srcOrd="0" destOrd="0" presId="urn:microsoft.com/office/officeart/2016/7/layout/RepeatingBendingProcessNew"/>
    <dgm:cxn modelId="{D66CDCE5-230D-4BE6-B33A-512A431B308E}" type="presParOf" srcId="{C6D64394-90CB-460D-AB93-9A06585830AB}" destId="{17830E26-E60C-4091-84B4-2EEC31A0806F}" srcOrd="4" destOrd="0" presId="urn:microsoft.com/office/officeart/2016/7/layout/RepeatingBendingProcessNew"/>
    <dgm:cxn modelId="{871CD03A-42BB-474A-A2B1-9437DF5F791D}" type="presParOf" srcId="{C6D64394-90CB-460D-AB93-9A06585830AB}" destId="{0647E514-999B-4CB6-8CC5-3CF6B352E791}" srcOrd="5" destOrd="0" presId="urn:microsoft.com/office/officeart/2016/7/layout/RepeatingBendingProcessNew"/>
    <dgm:cxn modelId="{3368B032-5873-42D8-8803-E6395B16696E}" type="presParOf" srcId="{0647E514-999B-4CB6-8CC5-3CF6B352E791}" destId="{8FAF8A4C-B25B-4C3C-8FC6-5A9607175948}" srcOrd="0" destOrd="0" presId="urn:microsoft.com/office/officeart/2016/7/layout/RepeatingBendingProcessNew"/>
    <dgm:cxn modelId="{3BC82C60-C40A-4964-A676-578295BE3394}" type="presParOf" srcId="{C6D64394-90CB-460D-AB93-9A06585830AB}" destId="{8B482EAA-4A06-4DA4-990C-9F6FC41FB131}" srcOrd="6" destOrd="0" presId="urn:microsoft.com/office/officeart/2016/7/layout/RepeatingBendingProcessNew"/>
    <dgm:cxn modelId="{C02D32C6-8325-48D1-84C8-5C19F4A0DF21}" type="presParOf" srcId="{C6D64394-90CB-460D-AB93-9A06585830AB}" destId="{BB13A6F3-436B-4B11-9040-54AA73D9E602}" srcOrd="7" destOrd="0" presId="urn:microsoft.com/office/officeart/2016/7/layout/RepeatingBendingProcessNew"/>
    <dgm:cxn modelId="{D82AF645-2FC2-434E-8602-0B4F35C45F76}" type="presParOf" srcId="{BB13A6F3-436B-4B11-9040-54AA73D9E602}" destId="{25F9DCFB-8F61-459A-A94F-45C46D24CD93}" srcOrd="0" destOrd="0" presId="urn:microsoft.com/office/officeart/2016/7/layout/RepeatingBendingProcessNew"/>
    <dgm:cxn modelId="{D2BB480A-0969-41F0-9E4B-E4D4EB82569A}" type="presParOf" srcId="{C6D64394-90CB-460D-AB93-9A06585830AB}" destId="{1E3CC0A1-0978-4D01-A90A-F535740D83F6}" srcOrd="8" destOrd="0" presId="urn:microsoft.com/office/officeart/2016/7/layout/RepeatingBendingProcessNew"/>
    <dgm:cxn modelId="{1BBD6421-1CCF-4E1F-AEFA-9402C5B3560A}" type="presParOf" srcId="{C6D64394-90CB-460D-AB93-9A06585830AB}" destId="{C5489788-26A6-424C-89B1-7683C745FD64}" srcOrd="9" destOrd="0" presId="urn:microsoft.com/office/officeart/2016/7/layout/RepeatingBendingProcessNew"/>
    <dgm:cxn modelId="{161283DE-E84B-4504-80CF-9832C398CFBC}" type="presParOf" srcId="{C5489788-26A6-424C-89B1-7683C745FD64}" destId="{4FC314D9-C28D-4DA1-A219-03DF4B16C9D5}" srcOrd="0" destOrd="0" presId="urn:microsoft.com/office/officeart/2016/7/layout/RepeatingBendingProcessNew"/>
    <dgm:cxn modelId="{8D35ECAF-4BC9-4CFA-B054-2E1324177A17}" type="presParOf" srcId="{C6D64394-90CB-460D-AB93-9A06585830AB}" destId="{C329AA0A-0026-45A7-A438-D050DF7D647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F4AA3C-0E45-4ACA-A10F-65EC4BEDD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A118BB-E665-42EF-818F-A00D34629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FastQC lists sequences that occur unusually often. Adapter sequences often appear here if not removed.</a:t>
          </a:r>
        </a:p>
      </dgm:t>
    </dgm:pt>
    <dgm:pt modelId="{90C24448-F5DC-4A7C-BA68-FA14C6C6E8A6}" type="parTrans" cxnId="{BBE56B8D-6544-47B8-8D98-113242E03567}">
      <dgm:prSet/>
      <dgm:spPr/>
      <dgm:t>
        <a:bodyPr/>
        <a:lstStyle/>
        <a:p>
          <a:endParaRPr lang="en-US"/>
        </a:p>
      </dgm:t>
    </dgm:pt>
    <dgm:pt modelId="{9B45199D-D8A4-42B3-82AA-985AD71C229F}" type="sibTrans" cxnId="{BBE56B8D-6544-47B8-8D98-113242E03567}">
      <dgm:prSet/>
      <dgm:spPr/>
      <dgm:t>
        <a:bodyPr/>
        <a:lstStyle/>
        <a:p>
          <a:endParaRPr lang="en-US"/>
        </a:p>
      </dgm:t>
    </dgm:pt>
    <dgm:pt modelId="{0E974D75-7C06-49E6-975C-4EE2B3D4C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FastQC’s “Adapter Content” module (if adapters are present) shows cumulative % of reads containing adapter bases at each position. A rising line at the end indicates many reads have adapter sequence in their tails.</a:t>
          </a:r>
        </a:p>
      </dgm:t>
    </dgm:pt>
    <dgm:pt modelId="{33A4B024-1DE8-4001-B435-A17266BDAA1B}" type="parTrans" cxnId="{B9858465-FBF1-4E44-8AFD-EB98DA9555DC}">
      <dgm:prSet/>
      <dgm:spPr/>
      <dgm:t>
        <a:bodyPr/>
        <a:lstStyle/>
        <a:p>
          <a:endParaRPr lang="en-US"/>
        </a:p>
      </dgm:t>
    </dgm:pt>
    <dgm:pt modelId="{198ED314-60B7-459F-8662-A655C8FBE045}" type="sibTrans" cxnId="{B9858465-FBF1-4E44-8AFD-EB98DA9555DC}">
      <dgm:prSet/>
      <dgm:spPr/>
      <dgm:t>
        <a:bodyPr/>
        <a:lstStyle/>
        <a:p>
          <a:endParaRPr lang="en-US"/>
        </a:p>
      </dgm:t>
    </dgm:pt>
    <dgm:pt modelId="{4965BDA7-6F80-425E-85DF-43088CA80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understand the Fastqc report:</a:t>
          </a:r>
        </a:p>
      </dgm:t>
    </dgm:pt>
    <dgm:pt modelId="{3896CB4E-C975-4321-A3D6-0908F4286540}" type="parTrans" cxnId="{EBCF1B22-B1F0-4FEA-B117-8E118EBB289C}">
      <dgm:prSet/>
      <dgm:spPr/>
      <dgm:t>
        <a:bodyPr/>
        <a:lstStyle/>
        <a:p>
          <a:endParaRPr lang="en-US"/>
        </a:p>
      </dgm:t>
    </dgm:pt>
    <dgm:pt modelId="{1381AB1D-9F85-4C0C-82E0-165FE4586564}" type="sibTrans" cxnId="{EBCF1B22-B1F0-4FEA-B117-8E118EBB289C}">
      <dgm:prSet/>
      <dgm:spPr/>
      <dgm:t>
        <a:bodyPr/>
        <a:lstStyle/>
        <a:p>
          <a:endParaRPr lang="en-US"/>
        </a:p>
      </dgm:t>
    </dgm:pt>
    <dgm:pt modelId="{4FF1C635-A85C-4831-A1E0-F7BD28C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Using FastQC to check the quality of high throughput sequence</a:t>
          </a:r>
          <a:endParaRPr lang="en-US"/>
        </a:p>
      </dgm:t>
    </dgm:pt>
    <dgm:pt modelId="{2283C7CE-1D85-4A48-B6E3-4373AF6D3B01}" type="parTrans" cxnId="{376F0C9C-7977-482E-98B8-AD44DA115B5E}">
      <dgm:prSet/>
      <dgm:spPr/>
      <dgm:t>
        <a:bodyPr/>
        <a:lstStyle/>
        <a:p>
          <a:endParaRPr lang="en-US"/>
        </a:p>
      </dgm:t>
    </dgm:pt>
    <dgm:pt modelId="{FF53CCEE-F969-4914-A584-982795953EF0}" type="sibTrans" cxnId="{376F0C9C-7977-482E-98B8-AD44DA115B5E}">
      <dgm:prSet/>
      <dgm:spPr/>
      <dgm:t>
        <a:bodyPr/>
        <a:lstStyle/>
        <a:p>
          <a:endParaRPr lang="en-US"/>
        </a:p>
      </dgm:t>
    </dgm:pt>
    <dgm:pt modelId="{AA70854B-167F-4DC8-AEE8-502364A26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FastQC_Manual.pdf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Quality Control and Trimming of NGS sequences - Pseudo Tribulations</a:t>
          </a:r>
          <a:endParaRPr lang="en-US" dirty="0"/>
        </a:p>
      </dgm:t>
    </dgm:pt>
    <dgm:pt modelId="{0133688D-E2D5-4DE9-85C7-389DC6071C52}" type="parTrans" cxnId="{B35C63F4-4F46-4B46-88DE-AB414D550DC7}">
      <dgm:prSet/>
      <dgm:spPr/>
      <dgm:t>
        <a:bodyPr/>
        <a:lstStyle/>
        <a:p>
          <a:endParaRPr lang="en-US"/>
        </a:p>
      </dgm:t>
    </dgm:pt>
    <dgm:pt modelId="{4BA34E19-03BB-49AC-A518-FE36B12A0188}" type="sibTrans" cxnId="{B35C63F4-4F46-4B46-88DE-AB414D550DC7}">
      <dgm:prSet/>
      <dgm:spPr/>
      <dgm:t>
        <a:bodyPr/>
        <a:lstStyle/>
        <a:p>
          <a:endParaRPr lang="en-US"/>
        </a:p>
      </dgm:t>
    </dgm:pt>
    <dgm:pt modelId="{CDAED564-CB31-46F6-BB47-74CA34BFA1A1}" type="pres">
      <dgm:prSet presAssocID="{FCF4AA3C-0E45-4ACA-A10F-65EC4BEDD421}" presName="root" presStyleCnt="0">
        <dgm:presLayoutVars>
          <dgm:dir/>
          <dgm:resizeHandles val="exact"/>
        </dgm:presLayoutVars>
      </dgm:prSet>
      <dgm:spPr/>
    </dgm:pt>
    <dgm:pt modelId="{62D74F0C-B08E-483E-A6F2-C3C0002E9B5A}" type="pres">
      <dgm:prSet presAssocID="{22A118BB-E665-42EF-818F-A00D34629ADE}" presName="compNode" presStyleCnt="0"/>
      <dgm:spPr/>
    </dgm:pt>
    <dgm:pt modelId="{C0510E86-E0B2-42DD-87BB-DCF85D8235FA}" type="pres">
      <dgm:prSet presAssocID="{22A118BB-E665-42EF-818F-A00D34629ADE}" presName="bgRect" presStyleLbl="bgShp" presStyleIdx="0" presStyleCnt="3"/>
      <dgm:spPr/>
    </dgm:pt>
    <dgm:pt modelId="{5E5C2393-50BB-42C6-8E6A-FFFCA4CE989E}" type="pres">
      <dgm:prSet presAssocID="{22A118BB-E665-42EF-818F-A00D34629ADE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3707277-4511-4624-B12D-2293FEE5DB24}" type="pres">
      <dgm:prSet presAssocID="{22A118BB-E665-42EF-818F-A00D34629ADE}" presName="spaceRect" presStyleCnt="0"/>
      <dgm:spPr/>
    </dgm:pt>
    <dgm:pt modelId="{214749F2-0DD9-4C7D-9953-3CF8B39B1800}" type="pres">
      <dgm:prSet presAssocID="{22A118BB-E665-42EF-818F-A00D34629ADE}" presName="parTx" presStyleLbl="revTx" presStyleIdx="0" presStyleCnt="4">
        <dgm:presLayoutVars>
          <dgm:chMax val="0"/>
          <dgm:chPref val="0"/>
        </dgm:presLayoutVars>
      </dgm:prSet>
      <dgm:spPr/>
    </dgm:pt>
    <dgm:pt modelId="{EC661428-2312-4376-ADFC-7BD845FB0011}" type="pres">
      <dgm:prSet presAssocID="{9B45199D-D8A4-42B3-82AA-985AD71C229F}" presName="sibTrans" presStyleCnt="0"/>
      <dgm:spPr/>
    </dgm:pt>
    <dgm:pt modelId="{AC4168F6-1B5A-4054-9B74-74F48D13447D}" type="pres">
      <dgm:prSet presAssocID="{0E974D75-7C06-49E6-975C-4EE2B3D4C388}" presName="compNode" presStyleCnt="0"/>
      <dgm:spPr/>
    </dgm:pt>
    <dgm:pt modelId="{A76C35CA-12FD-4FA3-86C3-472BE403EA30}" type="pres">
      <dgm:prSet presAssocID="{0E974D75-7C06-49E6-975C-4EE2B3D4C388}" presName="bgRect" presStyleLbl="bgShp" presStyleIdx="1" presStyleCnt="3"/>
      <dgm:spPr/>
    </dgm:pt>
    <dgm:pt modelId="{17550AE0-40B1-4B40-8B3C-215CB4DF0083}" type="pres">
      <dgm:prSet presAssocID="{0E974D75-7C06-49E6-975C-4EE2B3D4C388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28EA274-A5FF-4C39-AC01-88CD4DEE5F2D}" type="pres">
      <dgm:prSet presAssocID="{0E974D75-7C06-49E6-975C-4EE2B3D4C388}" presName="spaceRect" presStyleCnt="0"/>
      <dgm:spPr/>
    </dgm:pt>
    <dgm:pt modelId="{F0DE516C-BF4E-4DBB-9F23-C530F26973FF}" type="pres">
      <dgm:prSet presAssocID="{0E974D75-7C06-49E6-975C-4EE2B3D4C388}" presName="parTx" presStyleLbl="revTx" presStyleIdx="1" presStyleCnt="4">
        <dgm:presLayoutVars>
          <dgm:chMax val="0"/>
          <dgm:chPref val="0"/>
        </dgm:presLayoutVars>
      </dgm:prSet>
      <dgm:spPr/>
    </dgm:pt>
    <dgm:pt modelId="{6C53051F-9E7C-4450-A5A2-4888841C2E3F}" type="pres">
      <dgm:prSet presAssocID="{198ED314-60B7-459F-8662-A655C8FBE045}" presName="sibTrans" presStyleCnt="0"/>
      <dgm:spPr/>
    </dgm:pt>
    <dgm:pt modelId="{FD3A9D39-0E32-441E-94FE-253B009610C4}" type="pres">
      <dgm:prSet presAssocID="{4965BDA7-6F80-425E-85DF-43088CA803E3}" presName="compNode" presStyleCnt="0"/>
      <dgm:spPr/>
    </dgm:pt>
    <dgm:pt modelId="{D33CBFD5-5268-4CFD-B7F7-579F6768B301}" type="pres">
      <dgm:prSet presAssocID="{4965BDA7-6F80-425E-85DF-43088CA803E3}" presName="bgRect" presStyleLbl="bgShp" presStyleIdx="2" presStyleCnt="3"/>
      <dgm:spPr/>
    </dgm:pt>
    <dgm:pt modelId="{8C178D73-6B2D-4962-A4B3-990081C53798}" type="pres">
      <dgm:prSet presAssocID="{4965BDA7-6F80-425E-85DF-43088CA803E3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158D6AC-5B7B-4429-8D74-FE4659925448}" type="pres">
      <dgm:prSet presAssocID="{4965BDA7-6F80-425E-85DF-43088CA803E3}" presName="spaceRect" presStyleCnt="0"/>
      <dgm:spPr/>
    </dgm:pt>
    <dgm:pt modelId="{0711F5D6-4F0C-4AA1-9DAA-92F8C37D69C8}" type="pres">
      <dgm:prSet presAssocID="{4965BDA7-6F80-425E-85DF-43088CA803E3}" presName="parTx" presStyleLbl="revTx" presStyleIdx="2" presStyleCnt="4">
        <dgm:presLayoutVars>
          <dgm:chMax val="0"/>
          <dgm:chPref val="0"/>
        </dgm:presLayoutVars>
      </dgm:prSet>
      <dgm:spPr/>
    </dgm:pt>
    <dgm:pt modelId="{479C57D5-F984-40D6-84CE-977EAD1ED84B}" type="pres">
      <dgm:prSet presAssocID="{4965BDA7-6F80-425E-85DF-43088CA803E3}" presName="desTx" presStyleLbl="revTx" presStyleIdx="3" presStyleCnt="4">
        <dgm:presLayoutVars/>
      </dgm:prSet>
      <dgm:spPr/>
    </dgm:pt>
  </dgm:ptLst>
  <dgm:cxnLst>
    <dgm:cxn modelId="{EBCF1B22-B1F0-4FEA-B117-8E118EBB289C}" srcId="{FCF4AA3C-0E45-4ACA-A10F-65EC4BEDD421}" destId="{4965BDA7-6F80-425E-85DF-43088CA803E3}" srcOrd="2" destOrd="0" parTransId="{3896CB4E-C975-4321-A3D6-0908F4286540}" sibTransId="{1381AB1D-9F85-4C0C-82E0-165FE4586564}"/>
    <dgm:cxn modelId="{3AE3CB3C-7BF9-4881-8A6D-D332EFB29248}" type="presOf" srcId="{0E974D75-7C06-49E6-975C-4EE2B3D4C388}" destId="{F0DE516C-BF4E-4DBB-9F23-C530F26973FF}" srcOrd="0" destOrd="0" presId="urn:microsoft.com/office/officeart/2018/2/layout/IconVerticalSolidList"/>
    <dgm:cxn modelId="{B9858465-FBF1-4E44-8AFD-EB98DA9555DC}" srcId="{FCF4AA3C-0E45-4ACA-A10F-65EC4BEDD421}" destId="{0E974D75-7C06-49E6-975C-4EE2B3D4C388}" srcOrd="1" destOrd="0" parTransId="{33A4B024-1DE8-4001-B435-A17266BDAA1B}" sibTransId="{198ED314-60B7-459F-8662-A655C8FBE045}"/>
    <dgm:cxn modelId="{40F1E566-F8EC-41E0-983B-B66E8C698B26}" type="presOf" srcId="{AA70854B-167F-4DC8-AEE8-502364A2697F}" destId="{479C57D5-F984-40D6-84CE-977EAD1ED84B}" srcOrd="0" destOrd="1" presId="urn:microsoft.com/office/officeart/2018/2/layout/IconVerticalSolidList"/>
    <dgm:cxn modelId="{26346955-2701-4D20-A24A-A624F124CFA6}" type="presOf" srcId="{22A118BB-E665-42EF-818F-A00D34629ADE}" destId="{214749F2-0DD9-4C7D-9953-3CF8B39B1800}" srcOrd="0" destOrd="0" presId="urn:microsoft.com/office/officeart/2018/2/layout/IconVerticalSolidList"/>
    <dgm:cxn modelId="{BBE56B8D-6544-47B8-8D98-113242E03567}" srcId="{FCF4AA3C-0E45-4ACA-A10F-65EC4BEDD421}" destId="{22A118BB-E665-42EF-818F-A00D34629ADE}" srcOrd="0" destOrd="0" parTransId="{90C24448-F5DC-4A7C-BA68-FA14C6C6E8A6}" sibTransId="{9B45199D-D8A4-42B3-82AA-985AD71C229F}"/>
    <dgm:cxn modelId="{376F0C9C-7977-482E-98B8-AD44DA115B5E}" srcId="{4965BDA7-6F80-425E-85DF-43088CA803E3}" destId="{4FF1C635-A85C-4831-A1E0-F7BD28C3AC91}" srcOrd="0" destOrd="0" parTransId="{2283C7CE-1D85-4A48-B6E3-4373AF6D3B01}" sibTransId="{FF53CCEE-F969-4914-A584-982795953EF0}"/>
    <dgm:cxn modelId="{8073F3AA-D008-4838-B294-EB7F63258E30}" type="presOf" srcId="{FCF4AA3C-0E45-4ACA-A10F-65EC4BEDD421}" destId="{CDAED564-CB31-46F6-BB47-74CA34BFA1A1}" srcOrd="0" destOrd="0" presId="urn:microsoft.com/office/officeart/2018/2/layout/IconVerticalSolidList"/>
    <dgm:cxn modelId="{A6BC83BC-8228-473E-B6D6-701DE8211FCA}" type="presOf" srcId="{4FF1C635-A85C-4831-A1E0-F7BD28C3AC91}" destId="{479C57D5-F984-40D6-84CE-977EAD1ED84B}" srcOrd="0" destOrd="0" presId="urn:microsoft.com/office/officeart/2018/2/layout/IconVerticalSolidList"/>
    <dgm:cxn modelId="{E39DFCC0-5770-4660-9809-262761D12E81}" type="presOf" srcId="{4965BDA7-6F80-425E-85DF-43088CA803E3}" destId="{0711F5D6-4F0C-4AA1-9DAA-92F8C37D69C8}" srcOrd="0" destOrd="0" presId="urn:microsoft.com/office/officeart/2018/2/layout/IconVerticalSolidList"/>
    <dgm:cxn modelId="{B35C63F4-4F46-4B46-88DE-AB414D550DC7}" srcId="{4965BDA7-6F80-425E-85DF-43088CA803E3}" destId="{AA70854B-167F-4DC8-AEE8-502364A2697F}" srcOrd="1" destOrd="0" parTransId="{0133688D-E2D5-4DE9-85C7-389DC6071C52}" sibTransId="{4BA34E19-03BB-49AC-A518-FE36B12A0188}"/>
    <dgm:cxn modelId="{0DDAA848-F789-4D75-BA58-A7F22C51666C}" type="presParOf" srcId="{CDAED564-CB31-46F6-BB47-74CA34BFA1A1}" destId="{62D74F0C-B08E-483E-A6F2-C3C0002E9B5A}" srcOrd="0" destOrd="0" presId="urn:microsoft.com/office/officeart/2018/2/layout/IconVerticalSolidList"/>
    <dgm:cxn modelId="{4E93AF8A-F575-4FDC-98D2-C87EA36C79A2}" type="presParOf" srcId="{62D74F0C-B08E-483E-A6F2-C3C0002E9B5A}" destId="{C0510E86-E0B2-42DD-87BB-DCF85D8235FA}" srcOrd="0" destOrd="0" presId="urn:microsoft.com/office/officeart/2018/2/layout/IconVerticalSolidList"/>
    <dgm:cxn modelId="{DB956F48-5BF5-41FE-BE3A-2328DFBC9139}" type="presParOf" srcId="{62D74F0C-B08E-483E-A6F2-C3C0002E9B5A}" destId="{5E5C2393-50BB-42C6-8E6A-FFFCA4CE989E}" srcOrd="1" destOrd="0" presId="urn:microsoft.com/office/officeart/2018/2/layout/IconVerticalSolidList"/>
    <dgm:cxn modelId="{885AAAD0-6C4A-40BA-BAD5-FD917391D6BD}" type="presParOf" srcId="{62D74F0C-B08E-483E-A6F2-C3C0002E9B5A}" destId="{93707277-4511-4624-B12D-2293FEE5DB24}" srcOrd="2" destOrd="0" presId="urn:microsoft.com/office/officeart/2018/2/layout/IconVerticalSolidList"/>
    <dgm:cxn modelId="{63620E6E-2B9F-43A2-907D-E848A176F22D}" type="presParOf" srcId="{62D74F0C-B08E-483E-A6F2-C3C0002E9B5A}" destId="{214749F2-0DD9-4C7D-9953-3CF8B39B1800}" srcOrd="3" destOrd="0" presId="urn:microsoft.com/office/officeart/2018/2/layout/IconVerticalSolidList"/>
    <dgm:cxn modelId="{30300BF7-754B-4AC2-8AA5-1CBA7343F09E}" type="presParOf" srcId="{CDAED564-CB31-46F6-BB47-74CA34BFA1A1}" destId="{EC661428-2312-4376-ADFC-7BD845FB0011}" srcOrd="1" destOrd="0" presId="urn:microsoft.com/office/officeart/2018/2/layout/IconVerticalSolidList"/>
    <dgm:cxn modelId="{79A28001-2F48-4304-9C53-4A94ECFD280F}" type="presParOf" srcId="{CDAED564-CB31-46F6-BB47-74CA34BFA1A1}" destId="{AC4168F6-1B5A-4054-9B74-74F48D13447D}" srcOrd="2" destOrd="0" presId="urn:microsoft.com/office/officeart/2018/2/layout/IconVerticalSolidList"/>
    <dgm:cxn modelId="{DF86A445-8AD6-4E48-AE01-999208698C24}" type="presParOf" srcId="{AC4168F6-1B5A-4054-9B74-74F48D13447D}" destId="{A76C35CA-12FD-4FA3-86C3-472BE403EA30}" srcOrd="0" destOrd="0" presId="urn:microsoft.com/office/officeart/2018/2/layout/IconVerticalSolidList"/>
    <dgm:cxn modelId="{DB8FDDF8-2095-41C8-852B-9F9C4A81AB8A}" type="presParOf" srcId="{AC4168F6-1B5A-4054-9B74-74F48D13447D}" destId="{17550AE0-40B1-4B40-8B3C-215CB4DF0083}" srcOrd="1" destOrd="0" presId="urn:microsoft.com/office/officeart/2018/2/layout/IconVerticalSolidList"/>
    <dgm:cxn modelId="{956883D0-177B-44D0-B881-85B2AF938D94}" type="presParOf" srcId="{AC4168F6-1B5A-4054-9B74-74F48D13447D}" destId="{128EA274-A5FF-4C39-AC01-88CD4DEE5F2D}" srcOrd="2" destOrd="0" presId="urn:microsoft.com/office/officeart/2018/2/layout/IconVerticalSolidList"/>
    <dgm:cxn modelId="{C5F1C616-75CF-4476-81C8-4D55AC57E54A}" type="presParOf" srcId="{AC4168F6-1B5A-4054-9B74-74F48D13447D}" destId="{F0DE516C-BF4E-4DBB-9F23-C530F26973FF}" srcOrd="3" destOrd="0" presId="urn:microsoft.com/office/officeart/2018/2/layout/IconVerticalSolidList"/>
    <dgm:cxn modelId="{61050E81-9010-4ED5-BA02-5E14430C316F}" type="presParOf" srcId="{CDAED564-CB31-46F6-BB47-74CA34BFA1A1}" destId="{6C53051F-9E7C-4450-A5A2-4888841C2E3F}" srcOrd="3" destOrd="0" presId="urn:microsoft.com/office/officeart/2018/2/layout/IconVerticalSolidList"/>
    <dgm:cxn modelId="{FFF1C91B-50A6-47F6-BB4E-839D1D05E68F}" type="presParOf" srcId="{CDAED564-CB31-46F6-BB47-74CA34BFA1A1}" destId="{FD3A9D39-0E32-441E-94FE-253B009610C4}" srcOrd="4" destOrd="0" presId="urn:microsoft.com/office/officeart/2018/2/layout/IconVerticalSolidList"/>
    <dgm:cxn modelId="{BD7CEB4F-BA54-442B-B972-B77EE3DC2154}" type="presParOf" srcId="{FD3A9D39-0E32-441E-94FE-253B009610C4}" destId="{D33CBFD5-5268-4CFD-B7F7-579F6768B301}" srcOrd="0" destOrd="0" presId="urn:microsoft.com/office/officeart/2018/2/layout/IconVerticalSolidList"/>
    <dgm:cxn modelId="{50423A91-5C4D-4F65-BE06-0BC176542542}" type="presParOf" srcId="{FD3A9D39-0E32-441E-94FE-253B009610C4}" destId="{8C178D73-6B2D-4962-A4B3-990081C53798}" srcOrd="1" destOrd="0" presId="urn:microsoft.com/office/officeart/2018/2/layout/IconVerticalSolidList"/>
    <dgm:cxn modelId="{B0AD7BFA-3802-4C8B-9FEB-4EE5EBC6DDE1}" type="presParOf" srcId="{FD3A9D39-0E32-441E-94FE-253B009610C4}" destId="{A158D6AC-5B7B-4429-8D74-FE4659925448}" srcOrd="2" destOrd="0" presId="urn:microsoft.com/office/officeart/2018/2/layout/IconVerticalSolidList"/>
    <dgm:cxn modelId="{D650B2EF-BDA2-4518-8732-2BBC39F298BC}" type="presParOf" srcId="{FD3A9D39-0E32-441E-94FE-253B009610C4}" destId="{0711F5D6-4F0C-4AA1-9DAA-92F8C37D69C8}" srcOrd="3" destOrd="0" presId="urn:microsoft.com/office/officeart/2018/2/layout/IconVerticalSolidList"/>
    <dgm:cxn modelId="{06277124-9123-4C8F-9076-BF8CFBA94DE4}" type="presParOf" srcId="{FD3A9D39-0E32-441E-94FE-253B009610C4}" destId="{479C57D5-F984-40D6-84CE-977EAD1ED8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F464D5-6B1E-4800-BB47-C8F80ACA42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31F6B-B5BE-4DC9-8701-6BFDFA6A618B}">
      <dgm:prSet/>
      <dgm:spPr/>
      <dgm:t>
        <a:bodyPr/>
        <a:lstStyle/>
        <a:p>
          <a:r>
            <a:rPr lang="en-US" b="1" dirty="0" err="1"/>
            <a:t>Trimmomatic</a:t>
          </a:r>
          <a:r>
            <a:rPr lang="en-US" dirty="0"/>
            <a:t>: A widely used tool to </a:t>
          </a:r>
          <a:r>
            <a:rPr lang="en-US" b="1" dirty="0"/>
            <a:t>trim adapters and low-quality bases</a:t>
          </a:r>
          <a:r>
            <a:rPr lang="en-US" dirty="0"/>
            <a:t> from reads. It can process paired-end data, ensuring both reads in a pair are retained or removed together.</a:t>
          </a:r>
        </a:p>
        <a:p>
          <a:r>
            <a:rPr lang="en-US" dirty="0"/>
            <a:t> 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CBCD8904-C7D7-4A15-A20D-197346822E6E}" type="parTrans" cxnId="{ED397A17-2B60-40E5-ADED-EBAE761C3CDC}">
      <dgm:prSet/>
      <dgm:spPr/>
      <dgm:t>
        <a:bodyPr/>
        <a:lstStyle/>
        <a:p>
          <a:endParaRPr lang="en-US"/>
        </a:p>
      </dgm:t>
    </dgm:pt>
    <dgm:pt modelId="{CF5D87C1-689E-4BA2-9FE3-CEAE8B3E3E9C}" type="sibTrans" cxnId="{ED397A17-2B60-40E5-ADED-EBAE761C3CDC}">
      <dgm:prSet/>
      <dgm:spPr/>
      <dgm:t>
        <a:bodyPr/>
        <a:lstStyle/>
        <a:p>
          <a:endParaRPr lang="en-US"/>
        </a:p>
      </dgm:t>
    </dgm:pt>
    <dgm:pt modelId="{C27A7EE7-2F8C-44F2-BE08-0A59259F7896}">
      <dgm:prSet/>
      <dgm:spPr/>
      <dgm:t>
        <a:bodyPr/>
        <a:lstStyle/>
        <a:p>
          <a:r>
            <a:rPr lang="en-US" b="1" dirty="0"/>
            <a:t>How it works:</a:t>
          </a:r>
          <a:r>
            <a:rPr lang="en-US" dirty="0"/>
            <a:t> Uses a combination of operations – e.g., </a:t>
          </a:r>
          <a:r>
            <a:rPr lang="en-US" b="1" dirty="0"/>
            <a:t>ILLUMINACLIP</a:t>
          </a:r>
          <a:r>
            <a:rPr lang="en-US" dirty="0"/>
            <a:t> to remove adapter sequences (requires adapter FASTA file), </a:t>
          </a:r>
          <a:r>
            <a:rPr lang="en-US" b="1" dirty="0"/>
            <a:t>SLIDINGWINDOW</a:t>
          </a:r>
          <a:r>
            <a:rPr lang="en-US" dirty="0"/>
            <a:t> to trim once average quality in a window falls below threshold, and </a:t>
          </a:r>
          <a:r>
            <a:rPr lang="en-US" b="1" dirty="0"/>
            <a:t>MINLEN</a:t>
          </a:r>
          <a:r>
            <a:rPr lang="en-US" dirty="0"/>
            <a:t> to drop very short reads. Options also exist to trim poor-quality bases from the start or end (LEADING/TRAILING). </a:t>
          </a:r>
        </a:p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endParaRPr lang="en-US" dirty="0"/>
        </a:p>
      </dgm:t>
    </dgm:pt>
    <dgm:pt modelId="{314E4447-E3C7-410F-B755-2A8C2976FF06}" type="parTrans" cxnId="{D3D686DC-F524-4141-8B83-CD885634B9DA}">
      <dgm:prSet/>
      <dgm:spPr/>
      <dgm:t>
        <a:bodyPr/>
        <a:lstStyle/>
        <a:p>
          <a:endParaRPr lang="en-US"/>
        </a:p>
      </dgm:t>
    </dgm:pt>
    <dgm:pt modelId="{19A332E9-966F-4EAD-8880-ECF1F8814296}" type="sibTrans" cxnId="{D3D686DC-F524-4141-8B83-CD885634B9DA}">
      <dgm:prSet/>
      <dgm:spPr/>
      <dgm:t>
        <a:bodyPr/>
        <a:lstStyle/>
        <a:p>
          <a:endParaRPr lang="en-US"/>
        </a:p>
      </dgm:t>
    </dgm:pt>
    <dgm:pt modelId="{98096F65-9504-46C6-B932-FD8117CAEBC3}" type="pres">
      <dgm:prSet presAssocID="{40F464D5-6B1E-4800-BB47-C8F80ACA42A1}" presName="linear" presStyleCnt="0">
        <dgm:presLayoutVars>
          <dgm:animLvl val="lvl"/>
          <dgm:resizeHandles val="exact"/>
        </dgm:presLayoutVars>
      </dgm:prSet>
      <dgm:spPr/>
    </dgm:pt>
    <dgm:pt modelId="{4ED65F04-D0A0-4664-9A33-DDD51E5B87A0}" type="pres">
      <dgm:prSet presAssocID="{A2831F6B-B5BE-4DC9-8701-6BFDFA6A61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37C54-BF40-4E43-B1E6-DB58E97C62DA}" type="pres">
      <dgm:prSet presAssocID="{CF5D87C1-689E-4BA2-9FE3-CEAE8B3E3E9C}" presName="spacer" presStyleCnt="0"/>
      <dgm:spPr/>
    </dgm:pt>
    <dgm:pt modelId="{480CFF8A-EEFD-449B-B7DF-F0522421C64D}" type="pres">
      <dgm:prSet presAssocID="{C27A7EE7-2F8C-44F2-BE08-0A59259F78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18308-DA1E-45B3-B687-944150A91275}" type="presOf" srcId="{C27A7EE7-2F8C-44F2-BE08-0A59259F7896}" destId="{480CFF8A-EEFD-449B-B7DF-F0522421C64D}" srcOrd="0" destOrd="0" presId="urn:microsoft.com/office/officeart/2005/8/layout/vList2"/>
    <dgm:cxn modelId="{ED397A17-2B60-40E5-ADED-EBAE761C3CDC}" srcId="{40F464D5-6B1E-4800-BB47-C8F80ACA42A1}" destId="{A2831F6B-B5BE-4DC9-8701-6BFDFA6A618B}" srcOrd="0" destOrd="0" parTransId="{CBCD8904-C7D7-4A15-A20D-197346822E6E}" sibTransId="{CF5D87C1-689E-4BA2-9FE3-CEAE8B3E3E9C}"/>
    <dgm:cxn modelId="{69670622-24D4-4F46-AFA6-8019EC6969B5}" type="presOf" srcId="{A2831F6B-B5BE-4DC9-8701-6BFDFA6A618B}" destId="{4ED65F04-D0A0-4664-9A33-DDD51E5B87A0}" srcOrd="0" destOrd="0" presId="urn:microsoft.com/office/officeart/2005/8/layout/vList2"/>
    <dgm:cxn modelId="{BBFB2477-413F-4B1C-BFDA-FE8A71E54145}" type="presOf" srcId="{40F464D5-6B1E-4800-BB47-C8F80ACA42A1}" destId="{98096F65-9504-46C6-B932-FD8117CAEBC3}" srcOrd="0" destOrd="0" presId="urn:microsoft.com/office/officeart/2005/8/layout/vList2"/>
    <dgm:cxn modelId="{D3D686DC-F524-4141-8B83-CD885634B9DA}" srcId="{40F464D5-6B1E-4800-BB47-C8F80ACA42A1}" destId="{C27A7EE7-2F8C-44F2-BE08-0A59259F7896}" srcOrd="1" destOrd="0" parTransId="{314E4447-E3C7-410F-B755-2A8C2976FF06}" sibTransId="{19A332E9-966F-4EAD-8880-ECF1F8814296}"/>
    <dgm:cxn modelId="{991F2111-53D4-485F-AC35-A72CB113376D}" type="presParOf" srcId="{98096F65-9504-46C6-B932-FD8117CAEBC3}" destId="{4ED65F04-D0A0-4664-9A33-DDD51E5B87A0}" srcOrd="0" destOrd="0" presId="urn:microsoft.com/office/officeart/2005/8/layout/vList2"/>
    <dgm:cxn modelId="{7D0ABA6A-7F2C-4D27-B807-00FE224255D7}" type="presParOf" srcId="{98096F65-9504-46C6-B932-FD8117CAEBC3}" destId="{68B37C54-BF40-4E43-B1E6-DB58E97C62DA}" srcOrd="1" destOrd="0" presId="urn:microsoft.com/office/officeart/2005/8/layout/vList2"/>
    <dgm:cxn modelId="{0968BB34-D3D7-4889-9C62-5BA825319A26}" type="presParOf" srcId="{98096F65-9504-46C6-B932-FD8117CAEBC3}" destId="{480CFF8A-EEFD-449B-B7DF-F0522421C6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F464D5-6B1E-4800-BB47-C8F80ACA42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31F6B-B5BE-4DC9-8701-6BFDFA6A618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 err="1"/>
            <a:t>Fastp</a:t>
          </a:r>
          <a:r>
            <a:rPr lang="en-US" b="1" dirty="0"/>
            <a:t>:</a:t>
          </a:r>
          <a:r>
            <a:rPr lang="en-US" dirty="0"/>
            <a:t> A fast, all-in-one tool that </a:t>
          </a:r>
          <a:r>
            <a:rPr lang="en-US" b="1" dirty="0"/>
            <a:t>automates adapter trimming, quality filtering, and per-read quality cutting</a:t>
          </a:r>
          <a:r>
            <a:rPr lang="en-US" dirty="0">
              <a:hlinkClick xmlns:r="http://schemas.openxmlformats.org/officeDocument/2006/relationships" r:id="rId1"/>
            </a:rPr>
            <a:t>[5]</a:t>
          </a:r>
          <a:r>
            <a:rPr lang="en-US" dirty="0"/>
            <a:t>. It’s lightweight (no Java needed) and very user-friendly.</a:t>
          </a:r>
        </a:p>
        <a:p>
          <a:pPr>
            <a:buFont typeface="Symbol" panose="05050102010706020507" pitchFamily="18" charset="2"/>
            <a:buChar char=""/>
          </a:pPr>
          <a:r>
            <a:rPr lang="en-US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OpenGene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fastp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An ultra-fast all-in-one FASTQ preprocessor (QC/adapters/trimming/filtering/splitting/merging...)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CBCD8904-C7D7-4A15-A20D-197346822E6E}" type="parTrans" cxnId="{ED397A17-2B60-40E5-ADED-EBAE761C3CDC}">
      <dgm:prSet/>
      <dgm:spPr/>
      <dgm:t>
        <a:bodyPr/>
        <a:lstStyle/>
        <a:p>
          <a:endParaRPr lang="en-US"/>
        </a:p>
      </dgm:t>
    </dgm:pt>
    <dgm:pt modelId="{CF5D87C1-689E-4BA2-9FE3-CEAE8B3E3E9C}" type="sibTrans" cxnId="{ED397A17-2B60-40E5-ADED-EBAE761C3CDC}">
      <dgm:prSet/>
      <dgm:spPr/>
      <dgm:t>
        <a:bodyPr/>
        <a:lstStyle/>
        <a:p>
          <a:endParaRPr lang="en-US"/>
        </a:p>
      </dgm:t>
    </dgm:pt>
    <dgm:pt modelId="{C27A7EE7-2F8C-44F2-BE08-0A59259F7896}">
      <dgm:prSet/>
      <dgm:spPr/>
      <dgm:t>
        <a:bodyPr/>
        <a:lstStyle/>
        <a:p>
          <a:r>
            <a:rPr lang="en-US" b="1" dirty="0"/>
            <a:t>How it works: </a:t>
          </a:r>
          <a:r>
            <a:rPr lang="en-US" b="1" dirty="0" err="1"/>
            <a:t>F</a:t>
          </a:r>
          <a:r>
            <a:rPr lang="en-US" dirty="0" err="1"/>
            <a:t>astp</a:t>
          </a:r>
          <a:r>
            <a:rPr lang="en-US" dirty="0"/>
            <a:t> ca</a:t>
          </a:r>
          <a:r>
            <a:rPr lang="en-US" b="0" dirty="0"/>
            <a:t>n find and remove adapters automatically without needing a provided adapter fil</a:t>
          </a:r>
          <a:r>
            <a:rPr lang="en-US" dirty="0"/>
            <a:t>e. It also trims poly-G tails from newer Illumina machines by default (those appear as long G strings in </a:t>
          </a:r>
          <a:r>
            <a:rPr lang="en-US" dirty="0" err="1"/>
            <a:t>NextSeq</a:t>
          </a:r>
          <a:r>
            <a:rPr lang="en-US" dirty="0"/>
            <a:t>/</a:t>
          </a:r>
          <a:r>
            <a:rPr lang="en-US" dirty="0" err="1"/>
            <a:t>NovaSeq</a:t>
          </a:r>
          <a:r>
            <a:rPr lang="en-US" dirty="0"/>
            <a:t> reads).</a:t>
          </a:r>
        </a:p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Trimming reads and removing adapter sequences and </a:t>
          </a:r>
          <a:r>
            <a:rPr lang="en-US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polyG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tails | Speciation &amp; Population Genomics: a how-to-guide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endParaRPr lang="en-US" dirty="0"/>
        </a:p>
      </dgm:t>
    </dgm:pt>
    <dgm:pt modelId="{314E4447-E3C7-410F-B755-2A8C2976FF06}" type="parTrans" cxnId="{D3D686DC-F524-4141-8B83-CD885634B9DA}">
      <dgm:prSet/>
      <dgm:spPr/>
      <dgm:t>
        <a:bodyPr/>
        <a:lstStyle/>
        <a:p>
          <a:endParaRPr lang="en-US"/>
        </a:p>
      </dgm:t>
    </dgm:pt>
    <dgm:pt modelId="{19A332E9-966F-4EAD-8880-ECF1F8814296}" type="sibTrans" cxnId="{D3D686DC-F524-4141-8B83-CD885634B9DA}">
      <dgm:prSet/>
      <dgm:spPr/>
      <dgm:t>
        <a:bodyPr/>
        <a:lstStyle/>
        <a:p>
          <a:endParaRPr lang="en-US"/>
        </a:p>
      </dgm:t>
    </dgm:pt>
    <dgm:pt modelId="{98096F65-9504-46C6-B932-FD8117CAEBC3}" type="pres">
      <dgm:prSet presAssocID="{40F464D5-6B1E-4800-BB47-C8F80ACA42A1}" presName="linear" presStyleCnt="0">
        <dgm:presLayoutVars>
          <dgm:animLvl val="lvl"/>
          <dgm:resizeHandles val="exact"/>
        </dgm:presLayoutVars>
      </dgm:prSet>
      <dgm:spPr/>
    </dgm:pt>
    <dgm:pt modelId="{4ED65F04-D0A0-4664-9A33-DDD51E5B87A0}" type="pres">
      <dgm:prSet presAssocID="{A2831F6B-B5BE-4DC9-8701-6BFDFA6A61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37C54-BF40-4E43-B1E6-DB58E97C62DA}" type="pres">
      <dgm:prSet presAssocID="{CF5D87C1-689E-4BA2-9FE3-CEAE8B3E3E9C}" presName="spacer" presStyleCnt="0"/>
      <dgm:spPr/>
    </dgm:pt>
    <dgm:pt modelId="{480CFF8A-EEFD-449B-B7DF-F0522421C64D}" type="pres">
      <dgm:prSet presAssocID="{C27A7EE7-2F8C-44F2-BE08-0A59259F78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18308-DA1E-45B3-B687-944150A91275}" type="presOf" srcId="{C27A7EE7-2F8C-44F2-BE08-0A59259F7896}" destId="{480CFF8A-EEFD-449B-B7DF-F0522421C64D}" srcOrd="0" destOrd="0" presId="urn:microsoft.com/office/officeart/2005/8/layout/vList2"/>
    <dgm:cxn modelId="{ED397A17-2B60-40E5-ADED-EBAE761C3CDC}" srcId="{40F464D5-6B1E-4800-BB47-C8F80ACA42A1}" destId="{A2831F6B-B5BE-4DC9-8701-6BFDFA6A618B}" srcOrd="0" destOrd="0" parTransId="{CBCD8904-C7D7-4A15-A20D-197346822E6E}" sibTransId="{CF5D87C1-689E-4BA2-9FE3-CEAE8B3E3E9C}"/>
    <dgm:cxn modelId="{69670622-24D4-4F46-AFA6-8019EC6969B5}" type="presOf" srcId="{A2831F6B-B5BE-4DC9-8701-6BFDFA6A618B}" destId="{4ED65F04-D0A0-4664-9A33-DDD51E5B87A0}" srcOrd="0" destOrd="0" presId="urn:microsoft.com/office/officeart/2005/8/layout/vList2"/>
    <dgm:cxn modelId="{BBFB2477-413F-4B1C-BFDA-FE8A71E54145}" type="presOf" srcId="{40F464D5-6B1E-4800-BB47-C8F80ACA42A1}" destId="{98096F65-9504-46C6-B932-FD8117CAEBC3}" srcOrd="0" destOrd="0" presId="urn:microsoft.com/office/officeart/2005/8/layout/vList2"/>
    <dgm:cxn modelId="{D3D686DC-F524-4141-8B83-CD885634B9DA}" srcId="{40F464D5-6B1E-4800-BB47-C8F80ACA42A1}" destId="{C27A7EE7-2F8C-44F2-BE08-0A59259F7896}" srcOrd="1" destOrd="0" parTransId="{314E4447-E3C7-410F-B755-2A8C2976FF06}" sibTransId="{19A332E9-966F-4EAD-8880-ECF1F8814296}"/>
    <dgm:cxn modelId="{991F2111-53D4-485F-AC35-A72CB113376D}" type="presParOf" srcId="{98096F65-9504-46C6-B932-FD8117CAEBC3}" destId="{4ED65F04-D0A0-4664-9A33-DDD51E5B87A0}" srcOrd="0" destOrd="0" presId="urn:microsoft.com/office/officeart/2005/8/layout/vList2"/>
    <dgm:cxn modelId="{7D0ABA6A-7F2C-4D27-B807-00FE224255D7}" type="presParOf" srcId="{98096F65-9504-46C6-B932-FD8117CAEBC3}" destId="{68B37C54-BF40-4E43-B1E6-DB58E97C62DA}" srcOrd="1" destOrd="0" presId="urn:microsoft.com/office/officeart/2005/8/layout/vList2"/>
    <dgm:cxn modelId="{0968BB34-D3D7-4889-9C62-5BA825319A26}" type="presParOf" srcId="{98096F65-9504-46C6-B932-FD8117CAEBC3}" destId="{480CFF8A-EEFD-449B-B7DF-F0522421C6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ACC7-207B-472E-B1CE-F6C41FD06557}">
      <dsp:nvSpPr>
        <dsp:cNvPr id="0" name=""/>
        <dsp:cNvSpPr/>
      </dsp:nvSpPr>
      <dsp:spPr>
        <a:xfrm>
          <a:off x="410636" y="32370"/>
          <a:ext cx="1232549" cy="1232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924E8-17D8-4A4C-9019-B15B897186EE}">
      <dsp:nvSpPr>
        <dsp:cNvPr id="0" name=""/>
        <dsp:cNvSpPr/>
      </dsp:nvSpPr>
      <dsp:spPr>
        <a:xfrm>
          <a:off x="669471" y="291205"/>
          <a:ext cx="714878" cy="714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FB7EC-BD5F-4DBE-AE1A-D1A4DB259D63}">
      <dsp:nvSpPr>
        <dsp:cNvPr id="0" name=""/>
        <dsp:cNvSpPr/>
      </dsp:nvSpPr>
      <dsp:spPr>
        <a:xfrm>
          <a:off x="1907303" y="3237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Understand why raw read QC is crucial:</a:t>
          </a:r>
          <a:r>
            <a:rPr lang="en-US" sz="1500" kern="1200"/>
            <a:t> Identify common issues (low base quality, adapter contamination, etc.) in raw reads.</a:t>
          </a:r>
        </a:p>
      </dsp:txBody>
      <dsp:txXfrm>
        <a:off x="1907303" y="32370"/>
        <a:ext cx="2905295" cy="1232549"/>
      </dsp:txXfrm>
    </dsp:sp>
    <dsp:sp modelId="{810CFED1-F300-48D1-BA0A-049D5B884402}">
      <dsp:nvSpPr>
        <dsp:cNvPr id="0" name=""/>
        <dsp:cNvSpPr/>
      </dsp:nvSpPr>
      <dsp:spPr>
        <a:xfrm>
          <a:off x="5318825" y="32370"/>
          <a:ext cx="1232549" cy="12325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0DD2-55A3-47F6-88DA-2D7EA892D29D}">
      <dsp:nvSpPr>
        <dsp:cNvPr id="0" name=""/>
        <dsp:cNvSpPr/>
      </dsp:nvSpPr>
      <dsp:spPr>
        <a:xfrm>
          <a:off x="5577660" y="291205"/>
          <a:ext cx="714878" cy="714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87BB-F4B4-45B4-8EF9-EB6FD2121B26}">
      <dsp:nvSpPr>
        <dsp:cNvPr id="0" name=""/>
        <dsp:cNvSpPr/>
      </dsp:nvSpPr>
      <dsp:spPr>
        <a:xfrm>
          <a:off x="6815492" y="3237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Learn tools for QC &amp; cleaning:</a:t>
          </a:r>
          <a:r>
            <a:rPr lang="en-US" sz="1500" kern="1200" dirty="0"/>
            <a:t> </a:t>
          </a:r>
          <a:r>
            <a:rPr lang="en-US" sz="1500" kern="1200" dirty="0" err="1"/>
            <a:t>FastQC</a:t>
          </a:r>
          <a:r>
            <a:rPr lang="en-US" sz="1500" kern="1200" dirty="0"/>
            <a:t> for quality checks; </a:t>
          </a:r>
          <a:r>
            <a:rPr lang="en-US" sz="1500" kern="1200" dirty="0" err="1"/>
            <a:t>Trimmomatic</a:t>
          </a:r>
          <a:r>
            <a:rPr lang="en-US" sz="1500" kern="1200" dirty="0"/>
            <a:t> &amp; </a:t>
          </a:r>
          <a:r>
            <a:rPr lang="en-US" sz="1500" kern="1200" dirty="0" err="1"/>
            <a:t>fastp</a:t>
          </a:r>
          <a:r>
            <a:rPr lang="en-US" sz="1500" kern="1200" dirty="0"/>
            <a:t> for trimming; </a:t>
          </a:r>
          <a:r>
            <a:rPr lang="en-US" sz="1500" kern="1200" dirty="0" err="1"/>
            <a:t>MultiQC</a:t>
          </a:r>
          <a:r>
            <a:rPr lang="en-US" sz="1500" kern="1200" dirty="0"/>
            <a:t> for summarizing results.</a:t>
          </a:r>
        </a:p>
      </dsp:txBody>
      <dsp:txXfrm>
        <a:off x="6815492" y="32370"/>
        <a:ext cx="2905295" cy="1232549"/>
      </dsp:txXfrm>
    </dsp:sp>
    <dsp:sp modelId="{8C86DAF2-440C-4C27-B15A-D018249BE6A9}">
      <dsp:nvSpPr>
        <dsp:cNvPr id="0" name=""/>
        <dsp:cNvSpPr/>
      </dsp:nvSpPr>
      <dsp:spPr>
        <a:xfrm>
          <a:off x="410636" y="1783080"/>
          <a:ext cx="1232549" cy="12325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6EED2-FAE7-4886-880F-87D5134858FF}">
      <dsp:nvSpPr>
        <dsp:cNvPr id="0" name=""/>
        <dsp:cNvSpPr/>
      </dsp:nvSpPr>
      <dsp:spPr>
        <a:xfrm>
          <a:off x="669471" y="2041915"/>
          <a:ext cx="714878" cy="714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491C-D316-48AE-A136-58D8546A908C}">
      <dsp:nvSpPr>
        <dsp:cNvPr id="0" name=""/>
        <dsp:cNvSpPr/>
      </dsp:nvSpPr>
      <dsp:spPr>
        <a:xfrm>
          <a:off x="1907303" y="178308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 species identification:</a:t>
          </a:r>
          <a:r>
            <a:rPr lang="en-US" sz="1500" kern="1200" dirty="0"/>
            <a:t> Classify reads with Kraken2 and </a:t>
          </a:r>
          <a:r>
            <a:rPr lang="en-US" sz="1500" kern="1200" dirty="0" err="1"/>
            <a:t>Kmerfinder</a:t>
          </a:r>
          <a:r>
            <a:rPr lang="en-US" sz="1500" kern="1200" dirty="0"/>
            <a:t>.</a:t>
          </a:r>
        </a:p>
      </dsp:txBody>
      <dsp:txXfrm>
        <a:off x="1907303" y="1783080"/>
        <a:ext cx="2905295" cy="1232549"/>
      </dsp:txXfrm>
    </dsp:sp>
    <dsp:sp modelId="{5A84FB51-453A-4416-8C46-08237EE4FB94}">
      <dsp:nvSpPr>
        <dsp:cNvPr id="0" name=""/>
        <dsp:cNvSpPr/>
      </dsp:nvSpPr>
      <dsp:spPr>
        <a:xfrm>
          <a:off x="5318825" y="1783080"/>
          <a:ext cx="1232549" cy="12325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D634C-D580-49B0-AA45-7A7C3D4AD01A}">
      <dsp:nvSpPr>
        <dsp:cNvPr id="0" name=""/>
        <dsp:cNvSpPr/>
      </dsp:nvSpPr>
      <dsp:spPr>
        <a:xfrm>
          <a:off x="5577660" y="2041915"/>
          <a:ext cx="714878" cy="714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FDA-E9D8-4D5D-9CA2-8D1FB55D2296}">
      <dsp:nvSpPr>
        <dsp:cNvPr id="0" name=""/>
        <dsp:cNvSpPr/>
      </dsp:nvSpPr>
      <dsp:spPr>
        <a:xfrm>
          <a:off x="6815492" y="178308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Hands-on skills:</a:t>
          </a:r>
          <a:r>
            <a:rPr lang="en-US" sz="1500" kern="1200" dirty="0"/>
            <a:t> Running these tools on </a:t>
          </a:r>
          <a:r>
            <a:rPr lang="en-US" sz="1500" b="0" i="1" kern="1200" dirty="0"/>
            <a:t>Mycobacterium tuberculosis</a:t>
          </a:r>
          <a:r>
            <a:rPr lang="en-US" sz="1500" b="0" i="0" kern="1200" dirty="0"/>
            <a:t> (M. tb)</a:t>
          </a:r>
          <a:r>
            <a:rPr lang="en-US" sz="1500" kern="1200" dirty="0"/>
            <a:t> and </a:t>
          </a:r>
          <a:r>
            <a:rPr lang="en-US" sz="1500" b="0" i="1" kern="1200" dirty="0"/>
            <a:t>Vibrio cholerae </a:t>
          </a:r>
          <a:r>
            <a:rPr lang="en-US" sz="1500" b="1" i="1" kern="1200" dirty="0"/>
            <a:t>(</a:t>
          </a:r>
          <a:r>
            <a:rPr lang="en-US" sz="1500" i="1" kern="1200" dirty="0"/>
            <a:t>V. cholerae)</a:t>
          </a:r>
          <a:r>
            <a:rPr lang="en-US" sz="1500" kern="1200" dirty="0"/>
            <a:t> example datasets (20 samples each).</a:t>
          </a:r>
        </a:p>
      </dsp:txBody>
      <dsp:txXfrm>
        <a:off x="6815492" y="1783080"/>
        <a:ext cx="2905295" cy="123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5F497-04D1-435A-8144-6C2476C42CA1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CB4C-6199-4E96-A5DC-54E307D3236A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39CB1-C8B3-4EC6-9733-26C0D310040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Sequencing errors and artifacts:</a:t>
          </a:r>
          <a:r>
            <a:rPr lang="en-US" sz="1600" kern="1200"/>
            <a:t> Sequencing machines produce reads with varying quality along their length. Without QC, low-quality data can lead to false analyses.</a:t>
          </a:r>
        </a:p>
      </dsp:txBody>
      <dsp:txXfrm>
        <a:off x="1622283" y="600"/>
        <a:ext cx="4264007" cy="1404574"/>
      </dsp:txXfrm>
    </dsp:sp>
    <dsp:sp modelId="{B1AF2035-776F-4519-B2DF-3CF564B7D78A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4866-5377-4210-A8E9-74B2D32EC3C6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FA106-CAE8-400D-A9B9-4F5E208EAEF1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Common problems:</a:t>
          </a:r>
          <a:r>
            <a:rPr lang="en-US" sz="1600" kern="1200"/>
            <a:t> Poor quality at read ends, adapter sequences leftover in reads, PCR duplicates, and contamination.</a:t>
          </a:r>
        </a:p>
      </dsp:txBody>
      <dsp:txXfrm>
        <a:off x="1622283" y="1756318"/>
        <a:ext cx="4264007" cy="1404574"/>
      </dsp:txXfrm>
    </dsp:sp>
    <dsp:sp modelId="{C3C6C2A4-0EF2-455F-9AAD-6A30E83B8EF2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3D536-A2DF-40D5-A0BF-42BD9907900E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7A50C-8314-4B42-98FF-2F2942C733F3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Impact on downstream analysis:</a:t>
          </a:r>
          <a:r>
            <a:rPr lang="en-US" sz="1600" kern="1200"/>
            <a:t> Low-quality bases and adapters can cause misassemblies, mapping errors, or misclassification. Cleaning data improves reliability.</a:t>
          </a:r>
        </a:p>
      </dsp:txBody>
      <dsp:txXfrm>
        <a:off x="1622283" y="3512036"/>
        <a:ext cx="4264007" cy="140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921B4-5D9D-4D9D-A75D-B321EA1B421F}">
      <dsp:nvSpPr>
        <dsp:cNvPr id="0" name=""/>
        <dsp:cNvSpPr/>
      </dsp:nvSpPr>
      <dsp:spPr>
        <a:xfrm>
          <a:off x="2691379" y="608782"/>
          <a:ext cx="46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3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547" y="651999"/>
        <a:ext cx="24996" cy="5004"/>
      </dsp:txXfrm>
    </dsp:sp>
    <dsp:sp modelId="{072B2799-024C-42F3-A967-829F2F5EE789}">
      <dsp:nvSpPr>
        <dsp:cNvPr id="0" name=""/>
        <dsp:cNvSpPr/>
      </dsp:nvSpPr>
      <dsp:spPr>
        <a:xfrm>
          <a:off x="519560" y="2416"/>
          <a:ext cx="2173618" cy="1304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FastQC</a:t>
          </a:r>
          <a:r>
            <a:rPr lang="en-US" sz="1200" b="1" kern="1200" dirty="0"/>
            <a:t>:</a:t>
          </a:r>
          <a:r>
            <a:rPr lang="en-US" sz="1200" kern="1200" dirty="0"/>
            <a:t> A tool providing a quick visual report on read quality, GC content, length distribution, adapter content, overrepresented sequences, etc. It flags warnings/failures for unusual patterns.</a:t>
          </a:r>
        </a:p>
      </dsp:txBody>
      <dsp:txXfrm>
        <a:off x="519560" y="2416"/>
        <a:ext cx="2173618" cy="1304171"/>
      </dsp:txXfrm>
    </dsp:sp>
    <dsp:sp modelId="{F9EF7756-1C29-4E32-B27D-3D3E25EA2B7B}">
      <dsp:nvSpPr>
        <dsp:cNvPr id="0" name=""/>
        <dsp:cNvSpPr/>
      </dsp:nvSpPr>
      <dsp:spPr>
        <a:xfrm>
          <a:off x="1606370" y="1304787"/>
          <a:ext cx="2673550" cy="469332"/>
        </a:xfrm>
        <a:custGeom>
          <a:avLst/>
          <a:gdLst/>
          <a:ahLst/>
          <a:cxnLst/>
          <a:rect l="0" t="0" r="0" b="0"/>
          <a:pathLst>
            <a:path>
              <a:moveTo>
                <a:pt x="2673550" y="0"/>
              </a:moveTo>
              <a:lnTo>
                <a:pt x="2673550" y="251766"/>
              </a:lnTo>
              <a:lnTo>
                <a:pt x="0" y="251766"/>
              </a:lnTo>
              <a:lnTo>
                <a:pt x="0" y="46933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148" y="1536951"/>
        <a:ext cx="135994" cy="5004"/>
      </dsp:txXfrm>
    </dsp:sp>
    <dsp:sp modelId="{993E3308-D9DD-47E0-A892-939358DB4847}">
      <dsp:nvSpPr>
        <dsp:cNvPr id="0" name=""/>
        <dsp:cNvSpPr/>
      </dsp:nvSpPr>
      <dsp:spPr>
        <a:xfrm>
          <a:off x="3193111" y="2416"/>
          <a:ext cx="2173618" cy="13041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Trimmomatic</a:t>
          </a:r>
          <a:r>
            <a:rPr lang="en-US" sz="1200" b="1" kern="1200" dirty="0"/>
            <a:t>:</a:t>
          </a:r>
          <a:r>
            <a:rPr lang="en-US" sz="1200" kern="1200" dirty="0"/>
            <a:t> A read </a:t>
          </a:r>
          <a:r>
            <a:rPr lang="en-US" sz="1200" b="1" kern="1200" dirty="0"/>
            <a:t>trimming</a:t>
          </a:r>
          <a:r>
            <a:rPr lang="en-US" sz="1200" kern="1200" dirty="0"/>
            <a:t> tool (Java-based) that removes adapters and low-quality bases using sliding windows and other filters. Keeps paired reads in sync and can drop short reads.</a:t>
          </a:r>
        </a:p>
      </dsp:txBody>
      <dsp:txXfrm>
        <a:off x="3193111" y="2416"/>
        <a:ext cx="2173618" cy="1304171"/>
      </dsp:txXfrm>
    </dsp:sp>
    <dsp:sp modelId="{0647E514-999B-4CB6-8CC5-3CF6B352E791}">
      <dsp:nvSpPr>
        <dsp:cNvPr id="0" name=""/>
        <dsp:cNvSpPr/>
      </dsp:nvSpPr>
      <dsp:spPr>
        <a:xfrm>
          <a:off x="2691379" y="2412885"/>
          <a:ext cx="46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332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547" y="2456103"/>
        <a:ext cx="24996" cy="5004"/>
      </dsp:txXfrm>
    </dsp:sp>
    <dsp:sp modelId="{17830E26-E60C-4091-84B4-2EEC31A0806F}">
      <dsp:nvSpPr>
        <dsp:cNvPr id="0" name=""/>
        <dsp:cNvSpPr/>
      </dsp:nvSpPr>
      <dsp:spPr>
        <a:xfrm>
          <a:off x="519560" y="1806519"/>
          <a:ext cx="2173618" cy="13041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Fastp</a:t>
          </a:r>
          <a:r>
            <a:rPr lang="en-US" sz="1200" b="1" kern="1200" dirty="0"/>
            <a:t>:</a:t>
          </a:r>
          <a:r>
            <a:rPr lang="en-US" sz="1200" kern="1200" dirty="0"/>
            <a:t> </a:t>
          </a:r>
          <a:r>
            <a:rPr lang="en-US" sz="1200" b="0" kern="1200" dirty="0"/>
            <a:t>A fast all-in-one quality filtering and trimming tool (written in C++). Automatically detects adapters, removes low-quality or poly-G tails, and outputs a comprehensive HTML report.</a:t>
          </a:r>
        </a:p>
      </dsp:txBody>
      <dsp:txXfrm>
        <a:off x="519560" y="1806519"/>
        <a:ext cx="2173618" cy="1304171"/>
      </dsp:txXfrm>
    </dsp:sp>
    <dsp:sp modelId="{BB13A6F3-436B-4B11-9040-54AA73D9E602}">
      <dsp:nvSpPr>
        <dsp:cNvPr id="0" name=""/>
        <dsp:cNvSpPr/>
      </dsp:nvSpPr>
      <dsp:spPr>
        <a:xfrm>
          <a:off x="1606370" y="3108891"/>
          <a:ext cx="2673550" cy="469332"/>
        </a:xfrm>
        <a:custGeom>
          <a:avLst/>
          <a:gdLst/>
          <a:ahLst/>
          <a:cxnLst/>
          <a:rect l="0" t="0" r="0" b="0"/>
          <a:pathLst>
            <a:path>
              <a:moveTo>
                <a:pt x="2673550" y="0"/>
              </a:moveTo>
              <a:lnTo>
                <a:pt x="2673550" y="251766"/>
              </a:lnTo>
              <a:lnTo>
                <a:pt x="0" y="251766"/>
              </a:lnTo>
              <a:lnTo>
                <a:pt x="0" y="469332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148" y="3341055"/>
        <a:ext cx="135994" cy="5004"/>
      </dsp:txXfrm>
    </dsp:sp>
    <dsp:sp modelId="{8B482EAA-4A06-4DA4-990C-9F6FC41FB131}">
      <dsp:nvSpPr>
        <dsp:cNvPr id="0" name=""/>
        <dsp:cNvSpPr/>
      </dsp:nvSpPr>
      <dsp:spPr>
        <a:xfrm>
          <a:off x="3193111" y="1806519"/>
          <a:ext cx="2173618" cy="13041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MultiQC</a:t>
          </a:r>
          <a:r>
            <a:rPr lang="en-US" sz="1200" b="1" kern="1200" dirty="0"/>
            <a:t>:</a:t>
          </a:r>
          <a:r>
            <a:rPr lang="en-US" sz="1200" kern="1200" dirty="0"/>
            <a:t> Aggregates results from QC tools (</a:t>
          </a:r>
          <a:r>
            <a:rPr lang="en-US" sz="1200" kern="1200" dirty="0" err="1"/>
            <a:t>FastQC</a:t>
          </a:r>
          <a:r>
            <a:rPr lang="en-US" sz="1200" kern="1200" dirty="0"/>
            <a:t>, </a:t>
          </a:r>
          <a:r>
            <a:rPr lang="en-US" sz="1200" kern="1200" dirty="0" err="1"/>
            <a:t>fastp</a:t>
          </a:r>
          <a:r>
            <a:rPr lang="en-US" sz="1200" kern="1200" dirty="0"/>
            <a:t>, etc.) across multiple samples into one report for easy comparison.</a:t>
          </a:r>
        </a:p>
      </dsp:txBody>
      <dsp:txXfrm>
        <a:off x="3193111" y="1806519"/>
        <a:ext cx="2173618" cy="1304171"/>
      </dsp:txXfrm>
    </dsp:sp>
    <dsp:sp modelId="{C5489788-26A6-424C-89B1-7683C745FD64}">
      <dsp:nvSpPr>
        <dsp:cNvPr id="0" name=""/>
        <dsp:cNvSpPr/>
      </dsp:nvSpPr>
      <dsp:spPr>
        <a:xfrm>
          <a:off x="2691379" y="4216988"/>
          <a:ext cx="46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332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547" y="4260206"/>
        <a:ext cx="24996" cy="5004"/>
      </dsp:txXfrm>
    </dsp:sp>
    <dsp:sp modelId="{1E3CC0A1-0978-4D01-A90A-F535740D83F6}">
      <dsp:nvSpPr>
        <dsp:cNvPr id="0" name=""/>
        <dsp:cNvSpPr/>
      </dsp:nvSpPr>
      <dsp:spPr>
        <a:xfrm>
          <a:off x="519560" y="3610623"/>
          <a:ext cx="2173618" cy="13041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Kraken2</a:t>
          </a:r>
          <a:r>
            <a:rPr lang="en-US" sz="1200" b="1" kern="1200" dirty="0"/>
            <a:t>:</a:t>
          </a:r>
          <a:r>
            <a:rPr lang="en-US" sz="1200" kern="1200" dirty="0"/>
            <a:t> A taxonomic classification tool that uses k-</a:t>
          </a:r>
          <a:r>
            <a:rPr lang="en-US" sz="1200" kern="1200" dirty="0" err="1"/>
            <a:t>mer</a:t>
          </a:r>
          <a:r>
            <a:rPr lang="en-US" sz="1200" kern="1200" dirty="0"/>
            <a:t> matches to assign reads to species with high speed and accuracy.</a:t>
          </a:r>
        </a:p>
      </dsp:txBody>
      <dsp:txXfrm>
        <a:off x="519560" y="3610623"/>
        <a:ext cx="2173618" cy="1304171"/>
      </dsp:txXfrm>
    </dsp:sp>
    <dsp:sp modelId="{C329AA0A-0026-45A7-A438-D050DF7D647C}">
      <dsp:nvSpPr>
        <dsp:cNvPr id="0" name=""/>
        <dsp:cNvSpPr/>
      </dsp:nvSpPr>
      <dsp:spPr>
        <a:xfrm>
          <a:off x="3193111" y="3610623"/>
          <a:ext cx="2173618" cy="1304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KmerFinder</a:t>
          </a:r>
          <a:r>
            <a:rPr lang="en-US" sz="1200" b="1" kern="1200" dirty="0"/>
            <a:t>: </a:t>
          </a:r>
          <a:r>
            <a:rPr lang="en-US" sz="1200" kern="1200" dirty="0"/>
            <a:t>Matches your reads against a bacterial species k-</a:t>
          </a:r>
          <a:r>
            <a:rPr lang="en-US" sz="1200" kern="1200" dirty="0" err="1"/>
            <a:t>mer</a:t>
          </a:r>
          <a:r>
            <a:rPr lang="en-US" sz="1200" kern="1200" dirty="0"/>
            <a:t> DB. Lightweight, can run on laptops.</a:t>
          </a:r>
        </a:p>
      </dsp:txBody>
      <dsp:txXfrm>
        <a:off x="3193111" y="3610623"/>
        <a:ext cx="2173618" cy="1304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0E86-E0B2-42DD-87BB-DCF85D8235FA}">
      <dsp:nvSpPr>
        <dsp:cNvPr id="0" name=""/>
        <dsp:cNvSpPr/>
      </dsp:nvSpPr>
      <dsp:spPr>
        <a:xfrm>
          <a:off x="0" y="372"/>
          <a:ext cx="10131425" cy="8706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C2393-50BB-42C6-8E6A-FFFCA4CE989E}">
      <dsp:nvSpPr>
        <dsp:cNvPr id="0" name=""/>
        <dsp:cNvSpPr/>
      </dsp:nvSpPr>
      <dsp:spPr>
        <a:xfrm>
          <a:off x="263369" y="196267"/>
          <a:ext cx="478854" cy="478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749F2-0DD9-4C7D-9953-3CF8B39B1800}">
      <dsp:nvSpPr>
        <dsp:cNvPr id="0" name=""/>
        <dsp:cNvSpPr/>
      </dsp:nvSpPr>
      <dsp:spPr>
        <a:xfrm>
          <a:off x="1005594" y="372"/>
          <a:ext cx="9125830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FastQC lists sequences that occur unusually often. Adapter sequences often appear here if not removed.</a:t>
          </a:r>
        </a:p>
      </dsp:txBody>
      <dsp:txXfrm>
        <a:off x="1005594" y="372"/>
        <a:ext cx="9125830" cy="870644"/>
      </dsp:txXfrm>
    </dsp:sp>
    <dsp:sp modelId="{A76C35CA-12FD-4FA3-86C3-472BE403EA30}">
      <dsp:nvSpPr>
        <dsp:cNvPr id="0" name=""/>
        <dsp:cNvSpPr/>
      </dsp:nvSpPr>
      <dsp:spPr>
        <a:xfrm>
          <a:off x="0" y="1088677"/>
          <a:ext cx="10131425" cy="8706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50AE0-40B1-4B40-8B3C-215CB4DF0083}">
      <dsp:nvSpPr>
        <dsp:cNvPr id="0" name=""/>
        <dsp:cNvSpPr/>
      </dsp:nvSpPr>
      <dsp:spPr>
        <a:xfrm>
          <a:off x="263369" y="1284572"/>
          <a:ext cx="478854" cy="478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E516C-BF4E-4DBB-9F23-C530F26973FF}">
      <dsp:nvSpPr>
        <dsp:cNvPr id="0" name=""/>
        <dsp:cNvSpPr/>
      </dsp:nvSpPr>
      <dsp:spPr>
        <a:xfrm>
          <a:off x="1005594" y="1088677"/>
          <a:ext cx="9125830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FastQC’s “Adapter Content” module (if adapters are present) shows cumulative % of reads containing adapter bases at each position. A rising line at the end indicates many reads have adapter sequence in their tails.</a:t>
          </a:r>
        </a:p>
      </dsp:txBody>
      <dsp:txXfrm>
        <a:off x="1005594" y="1088677"/>
        <a:ext cx="9125830" cy="870644"/>
      </dsp:txXfrm>
    </dsp:sp>
    <dsp:sp modelId="{D33CBFD5-5268-4CFD-B7F7-579F6768B301}">
      <dsp:nvSpPr>
        <dsp:cNvPr id="0" name=""/>
        <dsp:cNvSpPr/>
      </dsp:nvSpPr>
      <dsp:spPr>
        <a:xfrm>
          <a:off x="0" y="2176983"/>
          <a:ext cx="10131425" cy="8706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78D73-6B2D-4962-A4B3-990081C53798}">
      <dsp:nvSpPr>
        <dsp:cNvPr id="0" name=""/>
        <dsp:cNvSpPr/>
      </dsp:nvSpPr>
      <dsp:spPr>
        <a:xfrm>
          <a:off x="263369" y="2372878"/>
          <a:ext cx="478854" cy="478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1F5D6-4F0C-4AA1-9DAA-92F8C37D69C8}">
      <dsp:nvSpPr>
        <dsp:cNvPr id="0" name=""/>
        <dsp:cNvSpPr/>
      </dsp:nvSpPr>
      <dsp:spPr>
        <a:xfrm>
          <a:off x="1005594" y="2176983"/>
          <a:ext cx="4559141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understand the Fastqc report:</a:t>
          </a:r>
        </a:p>
      </dsp:txBody>
      <dsp:txXfrm>
        <a:off x="1005594" y="2176983"/>
        <a:ext cx="4559141" cy="870644"/>
      </dsp:txXfrm>
    </dsp:sp>
    <dsp:sp modelId="{479C57D5-F984-40D6-84CE-977EAD1ED84B}">
      <dsp:nvSpPr>
        <dsp:cNvPr id="0" name=""/>
        <dsp:cNvSpPr/>
      </dsp:nvSpPr>
      <dsp:spPr>
        <a:xfrm>
          <a:off x="5564735" y="2176983"/>
          <a:ext cx="4566689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7"/>
            </a:rPr>
            <a:t>Using FastQC to check the quality of high throughput sequence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8"/>
            </a:rPr>
            <a:t>FastQC_Manual.pdf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9"/>
            </a:rPr>
            <a:t>Quality Control and Trimming of NGS sequences - Pseudo Tribulations</a:t>
          </a:r>
          <a:endParaRPr lang="en-US" sz="1100" kern="1200" dirty="0"/>
        </a:p>
      </dsp:txBody>
      <dsp:txXfrm>
        <a:off x="5564735" y="2176983"/>
        <a:ext cx="4566689" cy="870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65F04-D0A0-4664-9A33-DDD51E5B87A0}">
      <dsp:nvSpPr>
        <dsp:cNvPr id="0" name=""/>
        <dsp:cNvSpPr/>
      </dsp:nvSpPr>
      <dsp:spPr>
        <a:xfrm>
          <a:off x="0" y="19973"/>
          <a:ext cx="10131425" cy="14824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Trimmomatic</a:t>
          </a:r>
          <a:r>
            <a:rPr lang="en-US" sz="1500" kern="1200" dirty="0"/>
            <a:t>: A widely used tool to </a:t>
          </a:r>
          <a:r>
            <a:rPr lang="en-US" sz="1500" b="1" kern="1200" dirty="0"/>
            <a:t>trim adapters and low-quality bases</a:t>
          </a:r>
          <a:r>
            <a:rPr lang="en-US" sz="1500" kern="1200" dirty="0"/>
            <a:t> from reads. It can process paired-end data, ensuring both reads in a pair are retained or removed together.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sz="15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72366" y="92339"/>
        <a:ext cx="9986693" cy="1337694"/>
      </dsp:txXfrm>
    </dsp:sp>
    <dsp:sp modelId="{480CFF8A-EEFD-449B-B7DF-F0522421C64D}">
      <dsp:nvSpPr>
        <dsp:cNvPr id="0" name=""/>
        <dsp:cNvSpPr/>
      </dsp:nvSpPr>
      <dsp:spPr>
        <a:xfrm>
          <a:off x="0" y="1545600"/>
          <a:ext cx="10131425" cy="14824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How it works:</a:t>
          </a:r>
          <a:r>
            <a:rPr lang="en-US" sz="1500" kern="1200" dirty="0"/>
            <a:t> Uses a combination of operations – e.g., </a:t>
          </a:r>
          <a:r>
            <a:rPr lang="en-US" sz="1500" b="1" kern="1200" dirty="0"/>
            <a:t>ILLUMINACLIP</a:t>
          </a:r>
          <a:r>
            <a:rPr lang="en-US" sz="1500" kern="1200" dirty="0"/>
            <a:t> to remove adapter sequences (requires adapter FASTA file), </a:t>
          </a:r>
          <a:r>
            <a:rPr lang="en-US" sz="1500" b="1" kern="1200" dirty="0"/>
            <a:t>SLIDINGWINDOW</a:t>
          </a:r>
          <a:r>
            <a:rPr lang="en-US" sz="1500" kern="1200" dirty="0"/>
            <a:t> to trim once average quality in a window falls below threshold, and </a:t>
          </a:r>
          <a:r>
            <a:rPr lang="en-US" sz="1500" b="1" kern="1200" dirty="0"/>
            <a:t>MINLEN</a:t>
          </a:r>
          <a:r>
            <a:rPr lang="en-US" sz="1500" kern="1200" dirty="0"/>
            <a:t> to drop very short reads. Options also exist to trim poor-quality bases from the start or end (LEADING/TRAILING).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sz="15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2366" y="1617966"/>
        <a:ext cx="9986693" cy="1337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65F04-D0A0-4664-9A33-DDD51E5B87A0}">
      <dsp:nvSpPr>
        <dsp:cNvPr id="0" name=""/>
        <dsp:cNvSpPr/>
      </dsp:nvSpPr>
      <dsp:spPr>
        <a:xfrm>
          <a:off x="0" y="162479"/>
          <a:ext cx="10131425" cy="133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600" b="1" kern="1200" dirty="0" err="1"/>
            <a:t>Fastp</a:t>
          </a:r>
          <a:r>
            <a:rPr lang="en-US" sz="1600" b="1" kern="1200" dirty="0"/>
            <a:t>:</a:t>
          </a:r>
          <a:r>
            <a:rPr lang="en-US" sz="1600" kern="1200" dirty="0"/>
            <a:t> A fast, all-in-one tool that </a:t>
          </a:r>
          <a:r>
            <a:rPr lang="en-US" sz="1600" b="1" kern="1200" dirty="0"/>
            <a:t>automates adapter trimming, quality filtering, and per-read quality cutting</a:t>
          </a:r>
          <a:r>
            <a:rPr lang="en-US" sz="1600" kern="1200" dirty="0">
              <a:hlinkClick xmlns:r="http://schemas.openxmlformats.org/officeDocument/2006/relationships" r:id="rId1"/>
            </a:rPr>
            <a:t>[5]</a:t>
          </a:r>
          <a:r>
            <a:rPr lang="en-US" sz="1600" kern="1200" dirty="0"/>
            <a:t>. It’s lightweight (no Java needed) and very user-friendly.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600" kern="1200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OpenGene</a:t>
          </a: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sz="1600" kern="1200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fastp</a:t>
          </a: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An ultra-fast all-in-one FASTQ preprocessor (QC/adapters/trimming/filtering/splitting/merging...)</a:t>
          </a:r>
          <a:endParaRPr lang="en-US" sz="16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65339" y="227818"/>
        <a:ext cx="10000747" cy="1207802"/>
      </dsp:txXfrm>
    </dsp:sp>
    <dsp:sp modelId="{480CFF8A-EEFD-449B-B7DF-F0522421C64D}">
      <dsp:nvSpPr>
        <dsp:cNvPr id="0" name=""/>
        <dsp:cNvSpPr/>
      </dsp:nvSpPr>
      <dsp:spPr>
        <a:xfrm>
          <a:off x="0" y="1547040"/>
          <a:ext cx="10131425" cy="133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it works: </a:t>
          </a:r>
          <a:r>
            <a:rPr lang="en-US" sz="1600" b="1" kern="1200" dirty="0" err="1"/>
            <a:t>F</a:t>
          </a:r>
          <a:r>
            <a:rPr lang="en-US" sz="1600" kern="1200" dirty="0" err="1"/>
            <a:t>astp</a:t>
          </a:r>
          <a:r>
            <a:rPr lang="en-US" sz="1600" kern="1200" dirty="0"/>
            <a:t> ca</a:t>
          </a:r>
          <a:r>
            <a:rPr lang="en-US" sz="1600" b="0" kern="1200" dirty="0"/>
            <a:t>n find and remove adapters automatically without needing a provided adapter fil</a:t>
          </a:r>
          <a:r>
            <a:rPr lang="en-US" sz="1600" kern="1200" dirty="0"/>
            <a:t>e. It also trims poly-G tails from newer Illumina machines by default (those appear as long G strings in </a:t>
          </a:r>
          <a:r>
            <a:rPr lang="en-US" sz="1600" kern="1200" dirty="0" err="1"/>
            <a:t>NextSeq</a:t>
          </a:r>
          <a:r>
            <a:rPr lang="en-US" sz="1600" kern="1200" dirty="0"/>
            <a:t>/</a:t>
          </a:r>
          <a:r>
            <a:rPr lang="en-US" sz="1600" kern="1200" dirty="0" err="1"/>
            <a:t>NovaSeq</a:t>
          </a:r>
          <a:r>
            <a:rPr lang="en-US" sz="1600" kern="1200" dirty="0"/>
            <a:t> reads).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Trimming reads and removing adapter sequences and </a:t>
          </a:r>
          <a:r>
            <a:rPr lang="en-US" sz="1600" kern="1200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polyG</a:t>
          </a: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tails | Speciation &amp; Population Genomics: a how-to-guide</a:t>
          </a:r>
          <a:endParaRPr lang="en-US" sz="16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5339" y="1612379"/>
        <a:ext cx="10000747" cy="120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77C6-C769-4C27-A1AE-2EB9FCD91777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85CC-C80F-44DC-9BE8-74C77994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Help/3%20Analysis%20Modules/2%20Per%20Base%20Sequence%20Quality.html#:~:text=A%20warning%20will%20be%20issued,base%20is%20less%20than%202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b="1" dirty="0"/>
              <a:t>Example issues:</a:t>
            </a:r>
            <a:r>
              <a:rPr lang="en-US" dirty="0"/>
              <a:t> In this sample, quality drops into the warning/fail range by ~100 bp. This triggers </a:t>
            </a:r>
            <a:r>
              <a:rPr lang="en-US" dirty="0" err="1"/>
              <a:t>FastQC</a:t>
            </a:r>
            <a:r>
              <a:rPr lang="en-US" dirty="0"/>
              <a:t> warnings (yellow/red) indicating the run’s tail-end is low quality</a:t>
            </a:r>
            <a:r>
              <a:rPr lang="en-US" dirty="0">
                <a:hlinkClick r:id="rId3"/>
              </a:rPr>
              <a:t>[3]</a:t>
            </a:r>
            <a:r>
              <a:rPr lang="en-US" dirty="0"/>
              <a:t>. Such reads likely require trimming.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185CC-C80F-44DC-9BE8-74C7799455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0C50CD-E178-4744-9B35-B2F624D6C5E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0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A0EE-4257-49A9-9F1F-B617BEAB9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E5348-45DD-459B-A663-A2FC6BA22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43B7B-BFFC-40F4-A675-871E6177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B2B52-F1AF-420F-8F44-1FDEC7F5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0255-D891-4D06-B4AD-FABF8CF9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10119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5CC1-00B8-4778-98EF-3F2BA932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D4A94-8249-4FA4-9FD3-106A05683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CB35A-86DD-46AD-A9BE-BD112207D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12DF9-19F4-459D-89BF-974D9977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E013F-1801-429A-98BC-DA723548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1109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80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417-3F86-4654-8CD1-F9419278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E9124-9438-4505-9834-5C7A76A4C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59EC-231B-401C-99FC-0C7F2B843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3015F2-B18A-452C-8C3F-FABC24659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DAB12-FB56-4257-BF79-0EA388DB3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166761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E40BF-95CF-4808-8C0A-F0DC4B4A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B36AC-2BD7-4F09-85F4-BB858E7806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7065A-7756-445F-9D27-180EA51DE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B50C5-932A-4E2D-84EA-D08D4EB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899C-8797-4793-BC14-AB66CBD3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49C66-E8D6-4F36-B274-9A3A76489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67570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F8B21-5E03-4A35-A7DF-E585781C7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D6D27-3661-47BC-8272-F6BB13A61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F989DC-3227-4DC9-943F-CCA65D993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7D1DAF-8F09-4CCB-B461-111C13AA4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C217E-522C-48A1-92DA-6AF99B2BC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AD6102-645C-4238-AB90-5C0FFB24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446C9-EE33-4D42-A5F4-43BC7FA2D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E5402-98A9-4A76-9080-44A771BE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12347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F0D6-5387-43A5-AC0C-4D0EF5EA0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8F014D-266C-4C83-8841-AD680B2C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92F26-D7AF-4C8F-BFFA-3CFE9212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0D59A4-6834-487A-97C5-8E0AA2D1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47820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1261F5-0A08-4EB3-8DE7-7B45390C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7EAD2-4295-4B11-92C4-1069E38AB133}" type="datetime1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B93BB1-ABDD-46B8-992A-E326FC0AB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Computational Biology Division (CBIO), UCT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21CEA2-DBCB-4ED6-BC11-839E948B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D8120-2729-4EA6-A26C-F7FBA51D6E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7621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D2EFF-E765-4404-AEE9-007186599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696F2-A119-460B-BCB8-CA92AE113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E0CA91-3E51-432D-B2D7-26AC7E51C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C93FD2-6C6B-4DDC-860C-160434DC6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F0B5F-2750-4C9C-B651-24222AEEB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8F0F1-39BF-48D9-BAA5-3AFC64E1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013304"/>
      </p:ext>
    </p:extLst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B48B4-6D60-483D-8592-E604799F5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830196-DA50-45CF-B61A-D77CEA41DE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57EF8-A780-45FE-AF90-B36029BF1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BE517-4982-4427-8860-53EEFFC6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1908D6-4B8C-449D-BB29-719DCB1C2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AA73-DAB9-4D7E-B518-F7C34791C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942703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F4EFD-99E9-4270-81CA-542E8C2C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139DE-3F1B-4191-A1ED-156D82878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85844-02BB-4EC5-94D1-E9E01E170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86E0C-CCA8-4B1A-84E1-3BE8E83E9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901AB-FC59-4CB6-864C-95C206F13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33745"/>
      </p:ext>
    </p:extLst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8AA887-087E-4640-9FFE-25672515D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7206B-432A-45E2-881F-BACC624C23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90924-9BA1-454F-A395-32D7EFD6A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93973-DB05-44D8-9B24-A465AB92B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3FD0F-96E2-4710-856F-EFB9D8980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811830"/>
      </p:ext>
    </p:extLst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89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C50CD-E178-4744-9B35-B2F624D6C5E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C1F546-AA97-4B31-8436-C3EFA3D06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E6438-3F11-4FE1-9169-85DD92D47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FA4C9-FB35-4B39-87A6-5E317F776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DBC32-C9FC-44D5-B87E-9BAF7926B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8DAA6-329A-4EB7-AFB5-E5F27DA62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50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o-che.info/articles/2018-06-19-cutting-adapters#:~:text=In%20any%20case%2C%20simply%20trimming,40bp%20fixed%20pretty%20much%20everyth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rickWood/kraken2/wiki/Manu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atin.github.io/microbiome-bioinformatics/Kraken-to-Krona/#:~:text=In%20a%20Kraken%20report%2C%20these,columns%203%20and%205%2C%20respective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informatics.babraham.ac.uk/projects/fastqc/Help/3%20Analysis%20Modules/2%20Per%20Base%20Sequence%20Quality.html#:~:text=The%20y,the%20end%20of%20a%20rea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909D-978A-92C0-E384-853F789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/>
              <a:t>Quality Control (QC), Cleaning, and Species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63B0-C396-C3AA-55FE-E6AAEB86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/>
              <a:t>Arash Iranzadeh Ph.D.</a:t>
            </a:r>
          </a:p>
          <a:p>
            <a:pPr algn="ctr"/>
            <a:r>
              <a:rPr lang="en-US" sz="1800"/>
              <a:t>University of cape town</a:t>
            </a:r>
          </a:p>
          <a:p>
            <a:pPr algn="ctr"/>
            <a:r>
              <a:rPr lang="en-US" sz="1800"/>
              <a:t>September 2025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2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FE8C-8D83-2DCD-2707-4F01538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Post-trimming Quality Check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8B65-639C-BAEC-D10D-BC6FAA99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700" dirty="0"/>
            </a:br>
            <a:r>
              <a:rPr lang="en-US" sz="1700" b="1" dirty="0"/>
              <a:t>Re-run </a:t>
            </a:r>
            <a:r>
              <a:rPr lang="en-US" sz="1700" b="1" dirty="0" err="1"/>
              <a:t>FastQC</a:t>
            </a:r>
            <a:r>
              <a:rPr lang="en-US" sz="1700" b="1" dirty="0"/>
              <a:t>:</a:t>
            </a:r>
            <a:r>
              <a:rPr lang="en-US" sz="1700" dirty="0"/>
              <a:t> After cleaning, it’s good practice to run </a:t>
            </a:r>
            <a:r>
              <a:rPr lang="en-US" sz="1700" dirty="0" err="1"/>
              <a:t>FastQC</a:t>
            </a:r>
            <a:r>
              <a:rPr lang="en-US" sz="1700" dirty="0"/>
              <a:t> on your trimmed files to verify improvements. You may notice reads are shorter now  but with a better quality. This is expected because low-quality ends and adapter sequences were removed. </a:t>
            </a:r>
            <a:r>
              <a:rPr lang="en-US" sz="1700" dirty="0" err="1"/>
              <a:t>FastQC</a:t>
            </a:r>
            <a:r>
              <a:rPr lang="en-US" sz="1700" dirty="0"/>
              <a:t> might flag “</a:t>
            </a:r>
            <a:r>
              <a:rPr lang="en-US" sz="1700" b="1" dirty="0"/>
              <a:t>Sequence Length</a:t>
            </a:r>
            <a:r>
              <a:rPr lang="en-US" sz="1700" dirty="0"/>
              <a:t>” as varying (a warning) – that’s normal after trimming.</a:t>
            </a:r>
          </a:p>
          <a:p>
            <a:pPr marL="0" indent="0">
              <a:buNone/>
            </a:pPr>
            <a:r>
              <a:rPr lang="en-US" sz="1700" dirty="0">
                <a:hlinkClick r:id="rId3"/>
              </a:rPr>
              <a:t>Sometimes all you need is to cut adapters</a:t>
            </a:r>
            <a:endParaRPr lang="en-US" sz="1700" dirty="0"/>
          </a:p>
          <a:p>
            <a:pPr marL="0" indent="0">
              <a:buNone/>
            </a:pPr>
            <a:br>
              <a:rPr lang="en-US" sz="1700" dirty="0"/>
            </a:br>
            <a:r>
              <a:rPr lang="en-US" sz="1700" b="1" dirty="0"/>
              <a:t>Re-run </a:t>
            </a:r>
            <a:r>
              <a:rPr lang="en-US" sz="1700" b="1" dirty="0" err="1"/>
              <a:t>MultiQC</a:t>
            </a:r>
            <a:r>
              <a:rPr lang="en-US" sz="1700" b="1" dirty="0"/>
              <a:t>:</a:t>
            </a:r>
            <a:r>
              <a:rPr lang="en-US" sz="1700" dirty="0"/>
              <a:t> If you processed many samples, generate a new </a:t>
            </a:r>
            <a:r>
              <a:rPr lang="en-US" sz="1700" dirty="0" err="1"/>
              <a:t>MultiQC</a:t>
            </a:r>
            <a:r>
              <a:rPr lang="en-US" sz="1700" dirty="0"/>
              <a:t> report on the trimmed </a:t>
            </a:r>
            <a:r>
              <a:rPr lang="en-US" sz="1700" dirty="0" err="1"/>
              <a:t>FastQC</a:t>
            </a:r>
            <a:r>
              <a:rPr lang="en-US" sz="1700" dirty="0"/>
              <a:t> outputs. This will let you confirm all samples improved and identify any that still have issues.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8ABB82F9-7DDE-5FCD-82DC-38856E1B4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764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FF4-ED2F-E549-F334-08EABE9C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3" y="1432035"/>
            <a:ext cx="7754006" cy="1456267"/>
          </a:xfrm>
        </p:spPr>
        <p:txBody>
          <a:bodyPr>
            <a:normAutofit/>
          </a:bodyPr>
          <a:lstStyle/>
          <a:p>
            <a:r>
              <a:rPr lang="en-US" dirty="0"/>
              <a:t>Species Identification with Kraken2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E0DF-7524-9FD5-5B83-3BC2B926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1" y="2888302"/>
            <a:ext cx="9624848" cy="364913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b="1" dirty="0"/>
              <a:t>Why classify reads?</a:t>
            </a:r>
            <a:r>
              <a:rPr lang="en-US" sz="2000" dirty="0"/>
              <a:t> After QC, we want to confirm what organism our data is from (and check for contaminants). In a typical scenario, reads from a pure culture should mostly map to the intended species. In more complex samples (metagenomes, or contaminated isolates), multiple species might be present.</a:t>
            </a:r>
          </a:p>
          <a:p>
            <a:pPr lvl="0">
              <a:lnSpc>
                <a:spcPct val="90000"/>
              </a:lnSpc>
            </a:pPr>
            <a:r>
              <a:rPr lang="en-US" sz="2000" b="1" dirty="0"/>
              <a:t>Kraken2 approach:</a:t>
            </a:r>
            <a:r>
              <a:rPr lang="en-US" sz="2000" dirty="0"/>
              <a:t> Kraken2 uses a k-</a:t>
            </a:r>
            <a:r>
              <a:rPr lang="en-US" sz="2000" dirty="0" err="1"/>
              <a:t>mer</a:t>
            </a:r>
            <a:r>
              <a:rPr lang="en-US" sz="2000" dirty="0"/>
              <a:t> database of reference genomes to classify each read by the lowest common ancestor match. It can handle millions of reads in minutes, using exact k-</a:t>
            </a:r>
            <a:r>
              <a:rPr lang="en-US" sz="2000" dirty="0" err="1"/>
              <a:t>mer</a:t>
            </a:r>
            <a:r>
              <a:rPr lang="en-US" sz="2000" dirty="0"/>
              <a:t> matching to known sequences.</a:t>
            </a:r>
          </a:p>
          <a:p>
            <a:pPr lvl="0">
              <a:lnSpc>
                <a:spcPct val="90000"/>
              </a:lnSpc>
            </a:pPr>
            <a:r>
              <a:rPr lang="en-US" sz="2000" b="1" dirty="0"/>
              <a:t>Database:</a:t>
            </a:r>
            <a:r>
              <a:rPr lang="en-US" sz="2000" dirty="0"/>
              <a:t> Requires a pre-built database (e.g., Standard Kraken2 DB  or Bacteria DB).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hlinkClick r:id="rId3"/>
              </a:rPr>
              <a:t>Manual · </a:t>
            </a:r>
            <a:r>
              <a:rPr lang="en-US" sz="2000" dirty="0" err="1">
                <a:hlinkClick r:id="rId3"/>
              </a:rPr>
              <a:t>DerrickWood</a:t>
            </a:r>
            <a:r>
              <a:rPr lang="en-US" sz="2000" dirty="0">
                <a:hlinkClick r:id="rId3"/>
              </a:rPr>
              <a:t>/kraken2 Wiki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25A5C5F0-18C7-F6BD-CEE7-7D1DE3359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400" r="5789" b="-2"/>
          <a:stretch>
            <a:fillRect/>
          </a:stretch>
        </p:blipFill>
        <p:spPr>
          <a:xfrm>
            <a:off x="8973561" y="143880"/>
            <a:ext cx="3108960" cy="29967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81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6405-B5C4-099E-A463-3F1E61C0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Visualizing Taxonomy with Krona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D5E3-2C58-E06B-64CD-418DD31C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Krona</a:t>
            </a:r>
            <a:r>
              <a:rPr lang="en-US" dirty="0"/>
              <a:t>: A visualization tool that takes Kraken (or similar) output and creates an interactive </a:t>
            </a:r>
            <a:r>
              <a:rPr lang="en-US" b="1" dirty="0"/>
              <a:t>multi-layered pie chart</a:t>
            </a:r>
            <a:r>
              <a:rPr lang="en-US" dirty="0"/>
              <a:t>. Each ring of the pie corresponds to a taxonomic level, and you can zoom into sectors. It’s great for metagenomic community data, but also useful to show minor contaminants in what should be a pure sample.</a:t>
            </a:r>
          </a:p>
          <a:p>
            <a:r>
              <a:rPr lang="en-US" b="1" dirty="0"/>
              <a:t>Using Krona on Kraken2 results:</a:t>
            </a:r>
            <a:r>
              <a:rPr lang="en-US" dirty="0"/>
              <a:t> We can convert Kraken’s report to a Krona chart using the </a:t>
            </a:r>
            <a:r>
              <a:rPr lang="en-US" dirty="0" err="1"/>
              <a:t>ktImportTaxonomy</a:t>
            </a:r>
            <a:r>
              <a:rPr lang="en-US" dirty="0"/>
              <a:t> script (comes with Krona Tools). For example: </a:t>
            </a:r>
            <a:br>
              <a:rPr lang="en-US" dirty="0"/>
            </a:br>
            <a:r>
              <a:rPr lang="en-US" dirty="0" err="1"/>
              <a:t>ktImportTaxonomy</a:t>
            </a:r>
            <a:r>
              <a:rPr lang="en-US" dirty="0"/>
              <a:t> -t 5 -m 3 -o sample_krona.html sample.kraken2.report</a:t>
            </a:r>
            <a:br>
              <a:rPr lang="en-US" dirty="0"/>
            </a:br>
            <a:r>
              <a:rPr lang="en-US" dirty="0"/>
              <a:t>– This tells Krona which columns in our Kraken report contain the </a:t>
            </a:r>
            <a:r>
              <a:rPr lang="en-US" dirty="0" err="1"/>
              <a:t>TaxID</a:t>
            </a:r>
            <a:r>
              <a:rPr lang="en-US" dirty="0"/>
              <a:t> (-t 5) and the read counts (-m 3) It generates an HTML file where you can interactively explore the classification.</a:t>
            </a:r>
            <a:br>
              <a:rPr lang="en-US" dirty="0"/>
            </a:br>
            <a:r>
              <a:rPr lang="en-US" dirty="0">
                <a:hlinkClick r:id="rId2"/>
              </a:rPr>
              <a:t>Generating Krona plots from Kraken data | Microbiome </a:t>
            </a:r>
            <a:r>
              <a:rPr lang="en-US" dirty="0" err="1">
                <a:hlinkClick r:id="rId2"/>
              </a:rPr>
              <a:t>binfies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59C78-940E-854D-6D98-8D342FF0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Session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F3ED09-8909-D0AD-5EC5-378479D99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8580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109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433B4-AC2A-86EC-4496-952F519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Sequence Quality Control?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58CC2-7EEB-60F5-9BC2-134438481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3499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990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30A03-ADA8-306E-B754-5F4E80F1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Tools for QC and Cleaning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86B4-D46F-361F-6AFA-356EC50D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927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587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30E73-5A77-0C75-3FD1-EA230EC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Fastqc</a:t>
            </a:r>
            <a:r>
              <a:rPr lang="en-US" sz="2800" b="1" dirty="0"/>
              <a:t> : Per Base Sequence Quality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6BB5-C93F-B9B9-71A1-0A37B915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b="1" dirty="0"/>
              <a:t>Per-base quality:</a:t>
            </a:r>
            <a:r>
              <a:rPr lang="en-US" dirty="0"/>
              <a:t> </a:t>
            </a:r>
            <a:r>
              <a:rPr lang="en-US" dirty="0" err="1"/>
              <a:t>FastQC</a:t>
            </a:r>
            <a:r>
              <a:rPr lang="en-US" dirty="0"/>
              <a:t> shows each base position’s quality score distribution across all reads. Green background = good (Phred ~&gt;28), orange=okay, red=poor (</a:t>
            </a:r>
            <a:r>
              <a:rPr lang="en-US" dirty="0">
                <a:hlinkClick r:id="rId4"/>
              </a:rPr>
              <a:t>Per Base Sequence Quality</a:t>
            </a:r>
            <a:r>
              <a:rPr lang="en-US" dirty="0"/>
              <a:t>).</a:t>
            </a:r>
          </a:p>
          <a:p>
            <a:r>
              <a:rPr lang="en-US" b="1" dirty="0"/>
              <a:t>Typical Illumina pattern:</a:t>
            </a:r>
            <a:r>
              <a:rPr lang="en-US" dirty="0"/>
              <a:t> High quality at start, gradually dropping towards the end of the read. In paired-end runs, read 2 often has slightly lower quality than read 1.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2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DEDE78-F7B2-E87F-6FF1-C670DE5A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Fastqc</a:t>
            </a:r>
            <a:r>
              <a:rPr lang="en-US" sz="4000" dirty="0">
                <a:solidFill>
                  <a:srgbClr val="FFFFFF"/>
                </a:solidFill>
              </a:rPr>
              <a:t> :Detecting Adapter Contamination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A2DD6-C427-B2B5-F621-60660A94B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57176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049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3967C2-8768-ED93-8A8A-C767C4392EB6}"/>
              </a:ext>
            </a:extLst>
          </p:cNvPr>
          <p:cNvSpPr txBox="1"/>
          <p:nvPr/>
        </p:nvSpPr>
        <p:spPr>
          <a:xfrm>
            <a:off x="25455" y="0"/>
            <a:ext cx="12215446" cy="53608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What are sequencing adaptors and barcodes?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Insert (Blue):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This is the segment of the DNA/RNA to be sequenced. </a:t>
            </a:r>
          </a:p>
          <a:p>
            <a:pPr marL="285750" marR="0" lvl="0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q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Adaptors (Green):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Function: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Adaptors are synthetic DNA sequences added to the ends of the insert. They serve crucial purposes:</a:t>
            </a:r>
          </a:p>
          <a:p>
            <a:pPr marL="1200150" lvl="2" indent="-285750">
              <a:buFont typeface="Wingdings" panose="05000000000000000000" pitchFamily="2" charset="2"/>
              <a:buChar char="ü"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Binding to the Sequencing Platform: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Adaptors contain sequences that are complementary to the oligonucleotides (oligos) present on the sequencing flow cell. This allows the DNA fragments to attach to the sequencing machine.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Priming Sites: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They provide priming sites for the sequencing primers, enabling the initiation of the sequencing reaction.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Structure: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Typically, adaptors have a structure that includes the following components: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Binding Region: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Sequences that hybridize with the oligos on the flow cell of the sequencing machine.</a:t>
            </a:r>
          </a:p>
          <a:p>
            <a:pPr marL="1200150" marR="0" lvl="2" indent="-2857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Index or Barcode Region: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 Unique sequences that differentiate between different samples.</a:t>
            </a:r>
          </a:p>
          <a:p>
            <a:pPr marL="914400" marR="0" lvl="2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FF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FF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In DNA sequencing, multiplexing puts DNA fragments from different samples together for sequencing, and de-multiplexing sorts out the sequenced DNA reads back into their original samples for analysis. Index or barcodes are used for multiplexing and de-multiplexing.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E3C1E11E-9DD6-1B24-4D04-5B28040A16DC}"/>
              </a:ext>
            </a:extLst>
          </p:cNvPr>
          <p:cNvGrpSpPr>
            <a:grpSpLocks noChangeAspect="1"/>
          </p:cNvGrpSpPr>
          <p:nvPr/>
        </p:nvGrpSpPr>
        <p:grpSpPr>
          <a:xfrm>
            <a:off x="2036077" y="4126411"/>
            <a:ext cx="8119846" cy="2468880"/>
            <a:chOff x="3060192" y="4823817"/>
            <a:chExt cx="6315455" cy="19907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A6072A4-2627-FB9A-585C-0864CEDA1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233" y="5260039"/>
              <a:ext cx="4826880" cy="155448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7A5729A-0D07-ACD2-1EBD-82830B2E8D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60192" y="4823817"/>
              <a:ext cx="6315455" cy="457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3381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EF256-6853-2DE2-58D5-060C135D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Trimming &amp; Cleaning Reads – Approach A (Trimmomatic)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D6F5A-A52A-6084-D751-C21284967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4966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984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23059-0D65-E5C9-0AA0-48DB1E56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D552E-659F-C17F-AA0D-14A513F9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51BC8-082B-48C9-2DBD-26553EFA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E2A57-D2A0-69C8-3B21-0393022C4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41D1AB-8CD3-C12D-0307-80266FA2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48FD9-EC0A-CD87-3339-BE430E0C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Trimming &amp; Cleaning Reads – Approach B (</a:t>
            </a:r>
            <a:r>
              <a:rPr lang="en-US" dirty="0" err="1">
                <a:solidFill>
                  <a:schemeClr val="bg1"/>
                </a:solidFill>
              </a:rPr>
              <a:t>fastp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sz="41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CDECB-BBA5-1C33-91A6-973AEA62F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46563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055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C76BB8-9FCD-47CC-923C-8EEC2D43646D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214</TotalTime>
  <Words>1424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Symbol</vt:lpstr>
      <vt:lpstr>Wingdings</vt:lpstr>
      <vt:lpstr>Celestial</vt:lpstr>
      <vt:lpstr>2_Office Theme</vt:lpstr>
      <vt:lpstr>Quality Control (QC), Cleaning, and Species Identification</vt:lpstr>
      <vt:lpstr>Session Objectives</vt:lpstr>
      <vt:lpstr>Why Sequence Quality Control?</vt:lpstr>
      <vt:lpstr>Tools for QC and Cleaning </vt:lpstr>
      <vt:lpstr>Fastqc : Per Base Sequence Quality plot</vt:lpstr>
      <vt:lpstr>Fastqc :Detecting Adapter Contamination </vt:lpstr>
      <vt:lpstr>PowerPoint Presentation</vt:lpstr>
      <vt:lpstr>Trimming &amp; Cleaning Reads – Approach A (Trimmomatic)</vt:lpstr>
      <vt:lpstr>Trimming &amp; Cleaning Reads – Approach B (fastp)</vt:lpstr>
      <vt:lpstr>Post-trimming Quality Check </vt:lpstr>
      <vt:lpstr>Species Identification with Kraken2</vt:lpstr>
      <vt:lpstr>(Optional) Visualizing Taxonomy with Krona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Arash Iranzadeh</dc:creator>
  <cp:lastModifiedBy>Arash Iranzadeh</cp:lastModifiedBy>
  <cp:revision>4</cp:revision>
  <dcterms:created xsi:type="dcterms:W3CDTF">2025-08-27T12:30:04Z</dcterms:created>
  <dcterms:modified xsi:type="dcterms:W3CDTF">2025-08-28T12:47:47Z</dcterms:modified>
</cp:coreProperties>
</file>