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CB7C4-63CC-4840-812E-B88D4C6ECC59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825B70-2137-4EAF-9585-43B8BF67CE3A}">
      <dgm:prSet/>
      <dgm:spPr/>
      <dgm:t>
        <a:bodyPr/>
        <a:lstStyle/>
        <a:p>
          <a:r>
            <a:rPr lang="en-US"/>
            <a:t>Pathogen: Causes cholera, a severe diarrheal disease.</a:t>
          </a:r>
        </a:p>
      </dgm:t>
    </dgm:pt>
    <dgm:pt modelId="{ECD9E3C1-0B09-4808-B5ED-A264BC7AC849}" type="parTrans" cxnId="{B1D6A948-3A8F-4FC5-A833-A0BF3B638B68}">
      <dgm:prSet/>
      <dgm:spPr/>
      <dgm:t>
        <a:bodyPr/>
        <a:lstStyle/>
        <a:p>
          <a:endParaRPr lang="en-US"/>
        </a:p>
      </dgm:t>
    </dgm:pt>
    <dgm:pt modelId="{C280A262-8ADB-4591-8A80-26D9AC4A5E59}" type="sibTrans" cxnId="{B1D6A948-3A8F-4FC5-A833-A0BF3B638B68}">
      <dgm:prSet/>
      <dgm:spPr/>
      <dgm:t>
        <a:bodyPr/>
        <a:lstStyle/>
        <a:p>
          <a:endParaRPr lang="en-US"/>
        </a:p>
      </dgm:t>
    </dgm:pt>
    <dgm:pt modelId="{5369D291-D338-4537-8304-288722718AE4}">
      <dgm:prSet/>
      <dgm:spPr/>
      <dgm:t>
        <a:bodyPr/>
        <a:lstStyle/>
        <a:p>
          <a:r>
            <a:rPr lang="en-US"/>
            <a:t>Morphology: A gram-negative, comma-shaped bacterium.</a:t>
          </a:r>
        </a:p>
      </dgm:t>
    </dgm:pt>
    <dgm:pt modelId="{1C85A71B-371D-4B4E-A142-04A4E1499EF5}" type="parTrans" cxnId="{64BAA406-1884-4B2F-B9CD-72CB011D6177}">
      <dgm:prSet/>
      <dgm:spPr/>
      <dgm:t>
        <a:bodyPr/>
        <a:lstStyle/>
        <a:p>
          <a:endParaRPr lang="en-US"/>
        </a:p>
      </dgm:t>
    </dgm:pt>
    <dgm:pt modelId="{AB99CBEB-5EAA-4B8C-AEA5-BDCBFD7FFBF1}" type="sibTrans" cxnId="{64BAA406-1884-4B2F-B9CD-72CB011D6177}">
      <dgm:prSet/>
      <dgm:spPr/>
      <dgm:t>
        <a:bodyPr/>
        <a:lstStyle/>
        <a:p>
          <a:endParaRPr lang="en-US"/>
        </a:p>
      </dgm:t>
    </dgm:pt>
    <dgm:pt modelId="{B7FC4334-40D3-4A59-BB5A-7AD311B7A665}">
      <dgm:prSet/>
      <dgm:spPr/>
      <dgm:t>
        <a:bodyPr/>
        <a:lstStyle/>
        <a:p>
          <a:r>
            <a:rPr lang="en-US"/>
            <a:t>Transmission: Spreads through contaminated water and food.</a:t>
          </a:r>
        </a:p>
      </dgm:t>
    </dgm:pt>
    <dgm:pt modelId="{80AA138E-F208-4D58-8D2E-F1805704A4AC}" type="parTrans" cxnId="{9D75E643-FFBB-4EAC-87DA-42483DD164D9}">
      <dgm:prSet/>
      <dgm:spPr/>
      <dgm:t>
        <a:bodyPr/>
        <a:lstStyle/>
        <a:p>
          <a:endParaRPr lang="en-US"/>
        </a:p>
      </dgm:t>
    </dgm:pt>
    <dgm:pt modelId="{1F92C49C-E61F-4969-B2A2-97977B8A18B2}" type="sibTrans" cxnId="{9D75E643-FFBB-4EAC-87DA-42483DD164D9}">
      <dgm:prSet/>
      <dgm:spPr/>
      <dgm:t>
        <a:bodyPr/>
        <a:lstStyle/>
        <a:p>
          <a:endParaRPr lang="en-US"/>
        </a:p>
      </dgm:t>
    </dgm:pt>
    <dgm:pt modelId="{9DCC8D7E-3DCE-4196-9AD9-1001AF0A2081}">
      <dgm:prSet/>
      <dgm:spPr/>
      <dgm:t>
        <a:bodyPr/>
        <a:lstStyle/>
        <a:p>
          <a:r>
            <a:rPr lang="en-US"/>
            <a:t>Global Impact: Caused multiple pandemics throughout history, still a major public health issue in many parts of the world.</a:t>
          </a:r>
        </a:p>
      </dgm:t>
    </dgm:pt>
    <dgm:pt modelId="{5A8E9766-9265-47C0-A545-E85236F43FE7}" type="parTrans" cxnId="{6BDB78E0-85AE-4253-93C1-79661AF2E429}">
      <dgm:prSet/>
      <dgm:spPr/>
      <dgm:t>
        <a:bodyPr/>
        <a:lstStyle/>
        <a:p>
          <a:endParaRPr lang="en-US"/>
        </a:p>
      </dgm:t>
    </dgm:pt>
    <dgm:pt modelId="{335B6218-B715-48E0-BC06-0D8DD4E29D55}" type="sibTrans" cxnId="{6BDB78E0-85AE-4253-93C1-79661AF2E429}">
      <dgm:prSet/>
      <dgm:spPr/>
      <dgm:t>
        <a:bodyPr/>
        <a:lstStyle/>
        <a:p>
          <a:endParaRPr lang="en-US"/>
        </a:p>
      </dgm:t>
    </dgm:pt>
    <dgm:pt modelId="{9239FD19-2B0F-45B4-BBC1-D4B018B4C13F}" type="pres">
      <dgm:prSet presAssocID="{304CB7C4-63CC-4840-812E-B88D4C6ECC59}" presName="vert0" presStyleCnt="0">
        <dgm:presLayoutVars>
          <dgm:dir/>
          <dgm:animOne val="branch"/>
          <dgm:animLvl val="lvl"/>
        </dgm:presLayoutVars>
      </dgm:prSet>
      <dgm:spPr/>
    </dgm:pt>
    <dgm:pt modelId="{47CB9100-2F25-4677-9079-4CD687E25BCA}" type="pres">
      <dgm:prSet presAssocID="{AF825B70-2137-4EAF-9585-43B8BF67CE3A}" presName="thickLine" presStyleLbl="alignNode1" presStyleIdx="0" presStyleCnt="4"/>
      <dgm:spPr/>
    </dgm:pt>
    <dgm:pt modelId="{17C61299-16A8-4F44-BD77-1601DC279DE1}" type="pres">
      <dgm:prSet presAssocID="{AF825B70-2137-4EAF-9585-43B8BF67CE3A}" presName="horz1" presStyleCnt="0"/>
      <dgm:spPr/>
    </dgm:pt>
    <dgm:pt modelId="{5AAEEDE9-20AA-4A1C-BE8C-3909D1926C6F}" type="pres">
      <dgm:prSet presAssocID="{AF825B70-2137-4EAF-9585-43B8BF67CE3A}" presName="tx1" presStyleLbl="revTx" presStyleIdx="0" presStyleCnt="4"/>
      <dgm:spPr/>
    </dgm:pt>
    <dgm:pt modelId="{05A2ADD6-6411-47AB-879B-5A855B023F1D}" type="pres">
      <dgm:prSet presAssocID="{AF825B70-2137-4EAF-9585-43B8BF67CE3A}" presName="vert1" presStyleCnt="0"/>
      <dgm:spPr/>
    </dgm:pt>
    <dgm:pt modelId="{F6731A93-11A4-4100-9A98-7F25FBDD170E}" type="pres">
      <dgm:prSet presAssocID="{5369D291-D338-4537-8304-288722718AE4}" presName="thickLine" presStyleLbl="alignNode1" presStyleIdx="1" presStyleCnt="4"/>
      <dgm:spPr/>
    </dgm:pt>
    <dgm:pt modelId="{24F43997-D6C8-4BDF-90C9-5E9BBF5497B4}" type="pres">
      <dgm:prSet presAssocID="{5369D291-D338-4537-8304-288722718AE4}" presName="horz1" presStyleCnt="0"/>
      <dgm:spPr/>
    </dgm:pt>
    <dgm:pt modelId="{D573BC88-F9F3-47BB-88EA-47AF1658EE0F}" type="pres">
      <dgm:prSet presAssocID="{5369D291-D338-4537-8304-288722718AE4}" presName="tx1" presStyleLbl="revTx" presStyleIdx="1" presStyleCnt="4"/>
      <dgm:spPr/>
    </dgm:pt>
    <dgm:pt modelId="{E420CF8E-F980-44A7-8341-B63C10A5CF48}" type="pres">
      <dgm:prSet presAssocID="{5369D291-D338-4537-8304-288722718AE4}" presName="vert1" presStyleCnt="0"/>
      <dgm:spPr/>
    </dgm:pt>
    <dgm:pt modelId="{CE4A38B8-C6AB-4365-B500-139DD51A3E4C}" type="pres">
      <dgm:prSet presAssocID="{B7FC4334-40D3-4A59-BB5A-7AD311B7A665}" presName="thickLine" presStyleLbl="alignNode1" presStyleIdx="2" presStyleCnt="4"/>
      <dgm:spPr/>
    </dgm:pt>
    <dgm:pt modelId="{5CD5F3C7-4B56-4D4A-96D1-D6105B63AAD1}" type="pres">
      <dgm:prSet presAssocID="{B7FC4334-40D3-4A59-BB5A-7AD311B7A665}" presName="horz1" presStyleCnt="0"/>
      <dgm:spPr/>
    </dgm:pt>
    <dgm:pt modelId="{D83CD64D-CD7B-4632-9B77-12D221427CDC}" type="pres">
      <dgm:prSet presAssocID="{B7FC4334-40D3-4A59-BB5A-7AD311B7A665}" presName="tx1" presStyleLbl="revTx" presStyleIdx="2" presStyleCnt="4"/>
      <dgm:spPr/>
    </dgm:pt>
    <dgm:pt modelId="{53F1F333-EDA6-4A73-981A-49C9DABE3D71}" type="pres">
      <dgm:prSet presAssocID="{B7FC4334-40D3-4A59-BB5A-7AD311B7A665}" presName="vert1" presStyleCnt="0"/>
      <dgm:spPr/>
    </dgm:pt>
    <dgm:pt modelId="{A9910444-88A3-4B86-A65D-A13639A5BF6C}" type="pres">
      <dgm:prSet presAssocID="{9DCC8D7E-3DCE-4196-9AD9-1001AF0A2081}" presName="thickLine" presStyleLbl="alignNode1" presStyleIdx="3" presStyleCnt="4"/>
      <dgm:spPr/>
    </dgm:pt>
    <dgm:pt modelId="{266AAD20-30A2-4194-8E01-03C218968902}" type="pres">
      <dgm:prSet presAssocID="{9DCC8D7E-3DCE-4196-9AD9-1001AF0A2081}" presName="horz1" presStyleCnt="0"/>
      <dgm:spPr/>
    </dgm:pt>
    <dgm:pt modelId="{4402DC16-5E17-4BC6-8B5B-F2C538000EAA}" type="pres">
      <dgm:prSet presAssocID="{9DCC8D7E-3DCE-4196-9AD9-1001AF0A2081}" presName="tx1" presStyleLbl="revTx" presStyleIdx="3" presStyleCnt="4"/>
      <dgm:spPr/>
    </dgm:pt>
    <dgm:pt modelId="{F6BC3D63-8429-48A2-BED6-46645163DA66}" type="pres">
      <dgm:prSet presAssocID="{9DCC8D7E-3DCE-4196-9AD9-1001AF0A2081}" presName="vert1" presStyleCnt="0"/>
      <dgm:spPr/>
    </dgm:pt>
  </dgm:ptLst>
  <dgm:cxnLst>
    <dgm:cxn modelId="{64BAA406-1884-4B2F-B9CD-72CB011D6177}" srcId="{304CB7C4-63CC-4840-812E-B88D4C6ECC59}" destId="{5369D291-D338-4537-8304-288722718AE4}" srcOrd="1" destOrd="0" parTransId="{1C85A71B-371D-4B4E-A142-04A4E1499EF5}" sibTransId="{AB99CBEB-5EAA-4B8C-AEA5-BDCBFD7FFBF1}"/>
    <dgm:cxn modelId="{9D75E643-FFBB-4EAC-87DA-42483DD164D9}" srcId="{304CB7C4-63CC-4840-812E-B88D4C6ECC59}" destId="{B7FC4334-40D3-4A59-BB5A-7AD311B7A665}" srcOrd="2" destOrd="0" parTransId="{80AA138E-F208-4D58-8D2E-F1805704A4AC}" sibTransId="{1F92C49C-E61F-4969-B2A2-97977B8A18B2}"/>
    <dgm:cxn modelId="{B1D6A948-3A8F-4FC5-A833-A0BF3B638B68}" srcId="{304CB7C4-63CC-4840-812E-B88D4C6ECC59}" destId="{AF825B70-2137-4EAF-9585-43B8BF67CE3A}" srcOrd="0" destOrd="0" parTransId="{ECD9E3C1-0B09-4808-B5ED-A264BC7AC849}" sibTransId="{C280A262-8ADB-4591-8A80-26D9AC4A5E59}"/>
    <dgm:cxn modelId="{33700A8E-CB61-4B9C-A840-9E4CE6B346CD}" type="presOf" srcId="{B7FC4334-40D3-4A59-BB5A-7AD311B7A665}" destId="{D83CD64D-CD7B-4632-9B77-12D221427CDC}" srcOrd="0" destOrd="0" presId="urn:microsoft.com/office/officeart/2008/layout/LinedList"/>
    <dgm:cxn modelId="{79D74CA5-0CE5-4879-979A-B276B69A80BE}" type="presOf" srcId="{304CB7C4-63CC-4840-812E-B88D4C6ECC59}" destId="{9239FD19-2B0F-45B4-BBC1-D4B018B4C13F}" srcOrd="0" destOrd="0" presId="urn:microsoft.com/office/officeart/2008/layout/LinedList"/>
    <dgm:cxn modelId="{674F97B2-0EEB-424F-BF1D-147F198E2564}" type="presOf" srcId="{5369D291-D338-4537-8304-288722718AE4}" destId="{D573BC88-F9F3-47BB-88EA-47AF1658EE0F}" srcOrd="0" destOrd="0" presId="urn:microsoft.com/office/officeart/2008/layout/LinedList"/>
    <dgm:cxn modelId="{261F6FD6-2442-4B04-A9B4-CA2A7810C004}" type="presOf" srcId="{9DCC8D7E-3DCE-4196-9AD9-1001AF0A2081}" destId="{4402DC16-5E17-4BC6-8B5B-F2C538000EAA}" srcOrd="0" destOrd="0" presId="urn:microsoft.com/office/officeart/2008/layout/LinedList"/>
    <dgm:cxn modelId="{6BDB78E0-85AE-4253-93C1-79661AF2E429}" srcId="{304CB7C4-63CC-4840-812E-B88D4C6ECC59}" destId="{9DCC8D7E-3DCE-4196-9AD9-1001AF0A2081}" srcOrd="3" destOrd="0" parTransId="{5A8E9766-9265-47C0-A545-E85236F43FE7}" sibTransId="{335B6218-B715-48E0-BC06-0D8DD4E29D55}"/>
    <dgm:cxn modelId="{076505ED-17EF-4A36-A9B5-F845F17FD453}" type="presOf" srcId="{AF825B70-2137-4EAF-9585-43B8BF67CE3A}" destId="{5AAEEDE9-20AA-4A1C-BE8C-3909D1926C6F}" srcOrd="0" destOrd="0" presId="urn:microsoft.com/office/officeart/2008/layout/LinedList"/>
    <dgm:cxn modelId="{4A66A166-EEF1-4E56-BB8E-17E27FF2B9ED}" type="presParOf" srcId="{9239FD19-2B0F-45B4-BBC1-D4B018B4C13F}" destId="{47CB9100-2F25-4677-9079-4CD687E25BCA}" srcOrd="0" destOrd="0" presId="urn:microsoft.com/office/officeart/2008/layout/LinedList"/>
    <dgm:cxn modelId="{176FF3C1-B905-4D46-BC01-B815609BA793}" type="presParOf" srcId="{9239FD19-2B0F-45B4-BBC1-D4B018B4C13F}" destId="{17C61299-16A8-4F44-BD77-1601DC279DE1}" srcOrd="1" destOrd="0" presId="urn:microsoft.com/office/officeart/2008/layout/LinedList"/>
    <dgm:cxn modelId="{BE7D4EF4-0969-48AE-88D9-F7BC4F2CDF81}" type="presParOf" srcId="{17C61299-16A8-4F44-BD77-1601DC279DE1}" destId="{5AAEEDE9-20AA-4A1C-BE8C-3909D1926C6F}" srcOrd="0" destOrd="0" presId="urn:microsoft.com/office/officeart/2008/layout/LinedList"/>
    <dgm:cxn modelId="{06B67AB1-4C2D-4595-9105-7492E5D03AAB}" type="presParOf" srcId="{17C61299-16A8-4F44-BD77-1601DC279DE1}" destId="{05A2ADD6-6411-47AB-879B-5A855B023F1D}" srcOrd="1" destOrd="0" presId="urn:microsoft.com/office/officeart/2008/layout/LinedList"/>
    <dgm:cxn modelId="{FCED3FBE-AD7A-4D7C-B6F3-FE5FD3968751}" type="presParOf" srcId="{9239FD19-2B0F-45B4-BBC1-D4B018B4C13F}" destId="{F6731A93-11A4-4100-9A98-7F25FBDD170E}" srcOrd="2" destOrd="0" presId="urn:microsoft.com/office/officeart/2008/layout/LinedList"/>
    <dgm:cxn modelId="{BD923925-DCB7-4465-974A-499FD0F29A03}" type="presParOf" srcId="{9239FD19-2B0F-45B4-BBC1-D4B018B4C13F}" destId="{24F43997-D6C8-4BDF-90C9-5E9BBF5497B4}" srcOrd="3" destOrd="0" presId="urn:microsoft.com/office/officeart/2008/layout/LinedList"/>
    <dgm:cxn modelId="{9BC57022-2113-41D9-9C9E-19D68943D1CC}" type="presParOf" srcId="{24F43997-D6C8-4BDF-90C9-5E9BBF5497B4}" destId="{D573BC88-F9F3-47BB-88EA-47AF1658EE0F}" srcOrd="0" destOrd="0" presId="urn:microsoft.com/office/officeart/2008/layout/LinedList"/>
    <dgm:cxn modelId="{AD4414FF-7545-469C-A8D9-07D64510C141}" type="presParOf" srcId="{24F43997-D6C8-4BDF-90C9-5E9BBF5497B4}" destId="{E420CF8E-F980-44A7-8341-B63C10A5CF48}" srcOrd="1" destOrd="0" presId="urn:microsoft.com/office/officeart/2008/layout/LinedList"/>
    <dgm:cxn modelId="{6DAF6885-BE47-4620-A5C9-ABD275857FC5}" type="presParOf" srcId="{9239FD19-2B0F-45B4-BBC1-D4B018B4C13F}" destId="{CE4A38B8-C6AB-4365-B500-139DD51A3E4C}" srcOrd="4" destOrd="0" presId="urn:microsoft.com/office/officeart/2008/layout/LinedList"/>
    <dgm:cxn modelId="{8F41591A-72D0-4958-89A2-984C75B68F91}" type="presParOf" srcId="{9239FD19-2B0F-45B4-BBC1-D4B018B4C13F}" destId="{5CD5F3C7-4B56-4D4A-96D1-D6105B63AAD1}" srcOrd="5" destOrd="0" presId="urn:microsoft.com/office/officeart/2008/layout/LinedList"/>
    <dgm:cxn modelId="{81A8E1D8-F193-4684-AE53-66F0DD217DBF}" type="presParOf" srcId="{5CD5F3C7-4B56-4D4A-96D1-D6105B63AAD1}" destId="{D83CD64D-CD7B-4632-9B77-12D221427CDC}" srcOrd="0" destOrd="0" presId="urn:microsoft.com/office/officeart/2008/layout/LinedList"/>
    <dgm:cxn modelId="{D97F9CC3-6822-45A7-89C6-E6CE7929D294}" type="presParOf" srcId="{5CD5F3C7-4B56-4D4A-96D1-D6105B63AAD1}" destId="{53F1F333-EDA6-4A73-981A-49C9DABE3D71}" srcOrd="1" destOrd="0" presId="urn:microsoft.com/office/officeart/2008/layout/LinedList"/>
    <dgm:cxn modelId="{495AA29F-7124-4817-A82E-9834D880041C}" type="presParOf" srcId="{9239FD19-2B0F-45B4-BBC1-D4B018B4C13F}" destId="{A9910444-88A3-4B86-A65D-A13639A5BF6C}" srcOrd="6" destOrd="0" presId="urn:microsoft.com/office/officeart/2008/layout/LinedList"/>
    <dgm:cxn modelId="{9ADB1C03-E80D-48A8-BD2F-92DFFBBE0EF0}" type="presParOf" srcId="{9239FD19-2B0F-45B4-BBC1-D4B018B4C13F}" destId="{266AAD20-30A2-4194-8E01-03C218968902}" srcOrd="7" destOrd="0" presId="urn:microsoft.com/office/officeart/2008/layout/LinedList"/>
    <dgm:cxn modelId="{358BE28A-8F02-4990-9C47-CB5A01C5017E}" type="presParOf" srcId="{266AAD20-30A2-4194-8E01-03C218968902}" destId="{4402DC16-5E17-4BC6-8B5B-F2C538000EAA}" srcOrd="0" destOrd="0" presId="urn:microsoft.com/office/officeart/2008/layout/LinedList"/>
    <dgm:cxn modelId="{FF3F72C0-DA10-4AE1-A64F-6A24F7835545}" type="presParOf" srcId="{266AAD20-30A2-4194-8E01-03C218968902}" destId="{F6BC3D63-8429-48A2-BED6-46645163DA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B9100-2F25-4677-9079-4CD687E25BCA}">
      <dsp:nvSpPr>
        <dsp:cNvPr id="0" name=""/>
        <dsp:cNvSpPr/>
      </dsp:nvSpPr>
      <dsp:spPr>
        <a:xfrm>
          <a:off x="0" y="0"/>
          <a:ext cx="62822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AEEDE9-20AA-4A1C-BE8C-3909D1926C6F}">
      <dsp:nvSpPr>
        <dsp:cNvPr id="0" name=""/>
        <dsp:cNvSpPr/>
      </dsp:nvSpPr>
      <dsp:spPr>
        <a:xfrm>
          <a:off x="0" y="0"/>
          <a:ext cx="6282266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Pathogen: Causes cholera, a severe diarrheal disease.</a:t>
          </a:r>
        </a:p>
      </dsp:txBody>
      <dsp:txXfrm>
        <a:off x="0" y="0"/>
        <a:ext cx="6282266" cy="912283"/>
      </dsp:txXfrm>
    </dsp:sp>
    <dsp:sp modelId="{F6731A93-11A4-4100-9A98-7F25FBDD170E}">
      <dsp:nvSpPr>
        <dsp:cNvPr id="0" name=""/>
        <dsp:cNvSpPr/>
      </dsp:nvSpPr>
      <dsp:spPr>
        <a:xfrm>
          <a:off x="0" y="912283"/>
          <a:ext cx="6282266" cy="0"/>
        </a:xfrm>
        <a:prstGeom prst="line">
          <a:avLst/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 w="19050" cap="rnd" cmpd="sng" algn="ctr">
          <a:solidFill>
            <a:schemeClr val="accent5">
              <a:hueOff val="-668312"/>
              <a:satOff val="367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73BC88-F9F3-47BB-88EA-47AF1658EE0F}">
      <dsp:nvSpPr>
        <dsp:cNvPr id="0" name=""/>
        <dsp:cNvSpPr/>
      </dsp:nvSpPr>
      <dsp:spPr>
        <a:xfrm>
          <a:off x="0" y="912283"/>
          <a:ext cx="6282266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Morphology: A gram-negative, comma-shaped bacterium.</a:t>
          </a:r>
        </a:p>
      </dsp:txBody>
      <dsp:txXfrm>
        <a:off x="0" y="912283"/>
        <a:ext cx="6282266" cy="912283"/>
      </dsp:txXfrm>
    </dsp:sp>
    <dsp:sp modelId="{CE4A38B8-C6AB-4365-B500-139DD51A3E4C}">
      <dsp:nvSpPr>
        <dsp:cNvPr id="0" name=""/>
        <dsp:cNvSpPr/>
      </dsp:nvSpPr>
      <dsp:spPr>
        <a:xfrm>
          <a:off x="0" y="1824566"/>
          <a:ext cx="6282266" cy="0"/>
        </a:xfrm>
        <a:prstGeom prst="line">
          <a:avLst/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 w="19050" cap="rnd" cmpd="sng" algn="ctr">
          <a:solidFill>
            <a:schemeClr val="accent5">
              <a:hueOff val="-1336625"/>
              <a:satOff val="73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3CD64D-CD7B-4632-9B77-12D221427CDC}">
      <dsp:nvSpPr>
        <dsp:cNvPr id="0" name=""/>
        <dsp:cNvSpPr/>
      </dsp:nvSpPr>
      <dsp:spPr>
        <a:xfrm>
          <a:off x="0" y="1824566"/>
          <a:ext cx="6282266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Transmission: Spreads through contaminated water and food.</a:t>
          </a:r>
        </a:p>
      </dsp:txBody>
      <dsp:txXfrm>
        <a:off x="0" y="1824566"/>
        <a:ext cx="6282266" cy="912283"/>
      </dsp:txXfrm>
    </dsp:sp>
    <dsp:sp modelId="{A9910444-88A3-4B86-A65D-A13639A5BF6C}">
      <dsp:nvSpPr>
        <dsp:cNvPr id="0" name=""/>
        <dsp:cNvSpPr/>
      </dsp:nvSpPr>
      <dsp:spPr>
        <a:xfrm>
          <a:off x="0" y="2736849"/>
          <a:ext cx="6282266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02DC16-5E17-4BC6-8B5B-F2C538000EAA}">
      <dsp:nvSpPr>
        <dsp:cNvPr id="0" name=""/>
        <dsp:cNvSpPr/>
      </dsp:nvSpPr>
      <dsp:spPr>
        <a:xfrm>
          <a:off x="0" y="2736849"/>
          <a:ext cx="6282266" cy="9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 Impact: Caused multiple pandemics throughout history, still a major public health issue in many parts of the world.</a:t>
          </a:r>
        </a:p>
      </dsp:txBody>
      <dsp:txXfrm>
        <a:off x="0" y="2736849"/>
        <a:ext cx="6282266" cy="91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77C6-C769-4C27-A1AE-2EB9FCD9177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85CC-C80F-44DC-9BE8-74C77994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Help/3%20Analysis%20Modules/2%20Per%20Base%20Sequence%20Quality.html#:~:text=A%20warning%20will%20be%20issued,base%20is%20less%20than%202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b="1" dirty="0"/>
              <a:t>Example issues:</a:t>
            </a:r>
            <a:r>
              <a:rPr lang="en-US" dirty="0"/>
              <a:t> In this sample, quality drops into the warning/fail range by ~100 bp. This triggers </a:t>
            </a:r>
            <a:r>
              <a:rPr lang="en-US" dirty="0" err="1"/>
              <a:t>FastQC</a:t>
            </a:r>
            <a:r>
              <a:rPr lang="en-US" dirty="0"/>
              <a:t> warnings (yellow/red) indicating the run’s tail-end is low quality</a:t>
            </a:r>
            <a:r>
              <a:rPr lang="en-US" dirty="0">
                <a:hlinkClick r:id="rId3"/>
              </a:rPr>
              <a:t>[3]</a:t>
            </a:r>
            <a:r>
              <a:rPr lang="en-US" dirty="0"/>
              <a:t>. Such reads likely require trimming.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185CC-C80F-44DC-9BE8-74C7799455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0C50CD-E178-4744-9B35-B2F624D6C5E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lst.org/multilocus-sequence-typ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909D-978A-92C0-E384-853F789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" y="962147"/>
            <a:ext cx="11338560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Bacterial Typing</a:t>
            </a:r>
            <a:br>
              <a:rPr lang="en-US" dirty="0"/>
            </a:br>
            <a:r>
              <a:rPr lang="en-US" sz="2400" dirty="0"/>
              <a:t>A practical guide using </a:t>
            </a:r>
            <a:r>
              <a:rPr lang="en-US" sz="2400" i="1" dirty="0"/>
              <a:t>Vibrio cholerae</a:t>
            </a:r>
            <a:r>
              <a:rPr lang="en-US" sz="2400" dirty="0"/>
              <a:t> and </a:t>
            </a:r>
            <a:r>
              <a:rPr lang="en-US" sz="2400" i="1" dirty="0"/>
              <a:t>Mycobacterium tuberculosis</a:t>
            </a:r>
            <a:r>
              <a:rPr lang="en-US" sz="2400" dirty="0"/>
              <a:t> </a:t>
            </a:r>
            <a:endParaRPr lang="en-US" sz="5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63B0-C396-C3AA-55FE-E6AAEB86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/>
              <a:t>Arash Iranzadeh Ph.D.</a:t>
            </a:r>
          </a:p>
          <a:p>
            <a:pPr algn="ctr"/>
            <a:r>
              <a:rPr lang="en-US" sz="1800" dirty="0"/>
              <a:t>University of cape town</a:t>
            </a:r>
          </a:p>
          <a:p>
            <a:pPr algn="ctr"/>
            <a:r>
              <a:rPr lang="en-US" sz="1800" dirty="0"/>
              <a:t>September 2025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9C78-940E-854D-6D98-8D342FF0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What is Bacterial Typing?</a:t>
            </a:r>
            <a:br>
              <a:rPr lang="en-US" dirty="0"/>
            </a:br>
            <a:r>
              <a:rPr lang="en-US" sz="1200" dirty="0">
                <a:hlinkClick r:id="rId3"/>
              </a:rPr>
              <a:t>Multi-Locus Sequence Typing | </a:t>
            </a:r>
            <a:r>
              <a:rPr lang="en-US" sz="1200" dirty="0" err="1">
                <a:hlinkClick r:id="rId3"/>
              </a:rPr>
              <a:t>PubMLST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5DC8F7-BEC3-40B6-561A-0494B4F9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92" r="33783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A710-2465-6CEE-6764-9C761204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Google Sans"/>
              </a:rPr>
              <a:t>The process of classifying and distinguishing different strains of a</a:t>
            </a:r>
            <a:r>
              <a:rPr lang="en-US" dirty="0">
                <a:latin typeface="Google Sans"/>
              </a:rPr>
              <a:t> </a:t>
            </a:r>
            <a:r>
              <a:rPr lang="en-US" b="0" i="0" dirty="0">
                <a:effectLst/>
                <a:latin typeface="Google Sans"/>
              </a:rPr>
              <a:t>single bacterial species</a:t>
            </a:r>
            <a:r>
              <a:rPr lang="en-US" dirty="0">
                <a:latin typeface="Google Sans"/>
              </a:rPr>
              <a:t>, which</a:t>
            </a:r>
            <a:r>
              <a:rPr lang="en-US" b="0" i="0" dirty="0">
                <a:effectLst/>
                <a:latin typeface="Google Sans"/>
              </a:rPr>
              <a:t> is essential for: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Epidemiology: Tracing disease outbreaks to their source.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Pathogen Evolution: Understanding how bacteria spread and evolve.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Public Health: Monitoring important pathogens.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Google Sans"/>
              </a:rPr>
              <a:t>Typing Methods: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Phenotypic: Based on observable traits (e.g., serotyping).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Genotypic: Based on genetic makeup (e.g., MLST).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9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33B4-AC2A-86EC-4496-952F519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03632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1" dirty="0"/>
              <a:t>Vibrio cholerae</a:t>
            </a:r>
            <a:br>
              <a:rPr lang="en-US" sz="3100" dirty="0"/>
            </a:br>
            <a:br>
              <a:rPr lang="en-US" sz="3100" dirty="0"/>
            </a:br>
            <a:endParaRPr lang="en-US" sz="3100" dirty="0"/>
          </a:p>
        </p:txBody>
      </p:sp>
      <p:pic>
        <p:nvPicPr>
          <p:cNvPr id="6" name="Picture 5" descr="Purple bacteria floating in the air&#10;&#10;AI-generated content may be incorrect.">
            <a:extLst>
              <a:ext uri="{FF2B5EF4-FFF2-40B4-BE49-F238E27FC236}">
                <a16:creationId xmlns:a16="http://schemas.microsoft.com/office/drawing/2014/main" id="{8B6C2636-97F7-EDDC-B927-87B9E199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8" r="1293" b="1"/>
          <a:stretch>
            <a:fillRect/>
          </a:stretch>
        </p:blipFill>
        <p:spPr>
          <a:xfrm>
            <a:off x="685800" y="1030288"/>
            <a:ext cx="3445714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C5F4B211-3CE5-E226-34F2-4F43DF79C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20845"/>
              </p:ext>
            </p:extLst>
          </p:nvPr>
        </p:nvGraphicFramePr>
        <p:xfrm>
          <a:off x="4754384" y="2142066"/>
          <a:ext cx="6282266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5C3644-1079-05AB-C379-E0E65F00262D}"/>
              </a:ext>
            </a:extLst>
          </p:cNvPr>
          <p:cNvSpPr txBox="1"/>
          <p:nvPr/>
        </p:nvSpPr>
        <p:spPr>
          <a:xfrm>
            <a:off x="685800" y="5827712"/>
            <a:ext cx="34747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CDC Yellow Book: :</a:t>
            </a:r>
            <a:r>
              <a:rPr lang="en-US" sz="700" b="0" i="0" dirty="0">
                <a:effectLst/>
                <a:latin typeface="Nunito" pitchFamily="2" charset="0"/>
              </a:rPr>
              <a:t>Kristen Heitzinger, Michael J. Hughes, and David C. Shih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399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0A03-ADA8-306E-B754-5F4E80F1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Serotyping for </a:t>
            </a:r>
            <a:r>
              <a:rPr lang="en-US" b="1" i="1" dirty="0"/>
              <a:t>Vibrio cholerae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6D250-278F-AD7F-79A7-D959F79B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Definition: A typing method that classifies strains based on variations in the O-antigen part of the bacterial cell wall (lipopolysaccharide).</a:t>
            </a:r>
          </a:p>
          <a:p>
            <a:pPr>
              <a:lnSpc>
                <a:spcPct val="90000"/>
              </a:lnSpc>
            </a:pPr>
            <a:r>
              <a:rPr lang="en-US" dirty="0"/>
              <a:t>The serogroup of vibrio cholera is mostly determined by the O-antigen gene cluster (OAGC) on chromosome I of Vibrio cholera. </a:t>
            </a:r>
            <a:br>
              <a:rPr lang="en-US" dirty="0"/>
            </a:br>
            <a:r>
              <a:rPr lang="en-US" dirty="0"/>
              <a:t>Epidemiological Importance: For </a:t>
            </a:r>
            <a:r>
              <a:rPr lang="en-US" i="1" dirty="0"/>
              <a:t>V. cholerae</a:t>
            </a:r>
            <a:r>
              <a:rPr lang="en-US" dirty="0"/>
              <a:t>, the O1 and O139 serogroups are responsible for epidemic cholera. Rapid identification of these serogroups is crucial for public health surveillance.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F771E-C817-A704-0EC0-5CDF6AE2C338}"/>
              </a:ext>
            </a:extLst>
          </p:cNvPr>
          <p:cNvSpPr txBox="1"/>
          <p:nvPr/>
        </p:nvSpPr>
        <p:spPr>
          <a:xfrm>
            <a:off x="304800" y="52038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Blokesch, Melanie, and Gary K. Schoolnik. "Serogroup conversion of Vibrio cholerae in aquatic reservoirs." </a:t>
            </a:r>
            <a:r>
              <a:rPr lang="en-US" i="1"/>
              <a:t>PLoS pathogens</a:t>
            </a:r>
            <a:r>
              <a:rPr lang="en-US"/>
              <a:t> 3.6 (2007): e81.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B88631B-E249-65CD-06C3-C2F1B337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60526"/>
            <a:ext cx="6035040" cy="31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0E73-5A77-0C75-3FD1-EA230EC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/>
              <a:t>MLST for </a:t>
            </a:r>
            <a:r>
              <a:rPr lang="en-US" i="1"/>
              <a:t>Vibrio cholerae</a:t>
            </a:r>
            <a:endParaRPr lang="en-US"/>
          </a:p>
        </p:txBody>
      </p:sp>
      <p:pic>
        <p:nvPicPr>
          <p:cNvPr id="10" name="Picture 9" descr="Colorful math learning objects">
            <a:extLst>
              <a:ext uri="{FF2B5EF4-FFF2-40B4-BE49-F238E27FC236}">
                <a16:creationId xmlns:a16="http://schemas.microsoft.com/office/drawing/2014/main" id="{A44C8DF5-33AE-B3D2-0A16-66DBA71C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066" r="33811" b="-2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6BB5-C93F-B9B9-71A1-0A37B915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 </a:t>
            </a:r>
            <a:r>
              <a:rPr lang="en-US" dirty="0" err="1"/>
              <a:t>Multilocus</a:t>
            </a:r>
            <a:r>
              <a:rPr lang="en-US" dirty="0"/>
              <a:t> Sequence Typing (MLST) is a genotypic method using sequencing data from seven housekeeping genes.</a:t>
            </a:r>
            <a:br>
              <a:rPr lang="en-US" dirty="0"/>
            </a:br>
            <a:r>
              <a:rPr lang="en-US" dirty="0"/>
              <a:t>Process:</a:t>
            </a:r>
          </a:p>
          <a:p>
            <a:r>
              <a:rPr lang="en-US" dirty="0"/>
              <a:t>Sequence fragments of the seven genes.</a:t>
            </a:r>
          </a:p>
          <a:p>
            <a:r>
              <a:rPr lang="en-US" dirty="0"/>
              <a:t>Each unique sequence is an "allele."</a:t>
            </a:r>
          </a:p>
          <a:p>
            <a:r>
              <a:rPr lang="en-US" dirty="0"/>
              <a:t>A unique combination of seven alleles is assigned a "Sequence Type" (ST).</a:t>
            </a:r>
          </a:p>
          <a:p>
            <a:r>
              <a:rPr lang="en-US" dirty="0"/>
              <a:t>Tools: </a:t>
            </a:r>
          </a:p>
          <a:p>
            <a:pPr lvl="1"/>
            <a:r>
              <a:rPr lang="en-US" dirty="0"/>
              <a:t>Ariba </a:t>
            </a:r>
          </a:p>
          <a:p>
            <a:pPr lvl="1"/>
            <a:r>
              <a:rPr lang="en-US" dirty="0" err="1"/>
              <a:t>Mlst</a:t>
            </a:r>
            <a:r>
              <a:rPr lang="en-US" dirty="0"/>
              <a:t> (GitHub: </a:t>
            </a:r>
            <a:r>
              <a:rPr lang="en-US" dirty="0" err="1"/>
              <a:t>tseemann</a:t>
            </a:r>
            <a:r>
              <a:rPr lang="en-US" dirty="0"/>
              <a:t>/</a:t>
            </a:r>
            <a:r>
              <a:rPr lang="en-US" dirty="0" err="1"/>
              <a:t>mlst</a:t>
            </a:r>
            <a:r>
              <a:rPr lang="en-US" dirty="0"/>
              <a:t>). A fast and simple command-line tool that uses </a:t>
            </a:r>
            <a:r>
              <a:rPr lang="en-US" dirty="0" err="1"/>
              <a:t>PubMLST</a:t>
            </a:r>
            <a:r>
              <a:rPr lang="en-US" dirty="0"/>
              <a:t> databases to determine the ST directly from assembled genomes or raw reads.</a:t>
            </a:r>
          </a:p>
          <a:p>
            <a:pPr lvl="1"/>
            <a:r>
              <a:rPr lang="en-US" dirty="0" err="1"/>
              <a:t>FastMLST</a:t>
            </a:r>
            <a:r>
              <a:rPr lang="en-US" dirty="0"/>
              <a:t> (GitHub: </a:t>
            </a:r>
            <a:r>
              <a:rPr lang="en-US" dirty="0" err="1"/>
              <a:t>EnzoAndree</a:t>
            </a:r>
            <a:r>
              <a:rPr lang="en-US" dirty="0"/>
              <a:t>/</a:t>
            </a:r>
            <a:r>
              <a:rPr lang="en-US" dirty="0" err="1"/>
              <a:t>FastMLST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52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DE78-F7B2-E87F-6FF1-C670DE5A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 i="1" dirty="0"/>
              <a:t>Mycobacterium tuberculosis (</a:t>
            </a:r>
            <a:r>
              <a:rPr lang="en-US" b="1" i="1" dirty="0" err="1"/>
              <a:t>Mtb</a:t>
            </a:r>
            <a:r>
              <a:rPr lang="en-US" b="1" i="1" dirty="0"/>
              <a:t>)</a:t>
            </a:r>
            <a:endParaRPr lang="en-US" b="1" dirty="0"/>
          </a:p>
        </p:txBody>
      </p:sp>
      <p:pic>
        <p:nvPicPr>
          <p:cNvPr id="2050" name="Picture 2" descr="Mycobacterium Tuberculosis Bacteria, the Cause of TB">
            <a:extLst>
              <a:ext uri="{FF2B5EF4-FFF2-40B4-BE49-F238E27FC236}">
                <a16:creationId xmlns:a16="http://schemas.microsoft.com/office/drawing/2014/main" id="{26BA23A3-E48A-3AAF-3552-45004194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8" r="19342" b="-2"/>
          <a:stretch>
            <a:fillRect/>
          </a:stretch>
        </p:blipFill>
        <p:spPr bwMode="auto">
          <a:xfrm>
            <a:off x="20" y="975"/>
            <a:ext cx="4635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70900-20B4-3D46-CA87-BC2A3C0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Morphology: An acid-fast, slow-growing bacterium with a waxy cell wall.</a:t>
            </a:r>
          </a:p>
          <a:p>
            <a:r>
              <a:rPr lang="en-US" dirty="0"/>
              <a:t>Transmission: Transmitted through airborne droplets.</a:t>
            </a:r>
          </a:p>
          <a:p>
            <a:r>
              <a:rPr lang="en-US" dirty="0"/>
              <a:t>Genetic Makeup: The </a:t>
            </a:r>
            <a:r>
              <a:rPr lang="en-US" i="1" dirty="0"/>
              <a:t>Mycobacterium tuberculosis</a:t>
            </a:r>
            <a:r>
              <a:rPr lang="en-US" dirty="0"/>
              <a:t> complex (MTBC) is highly clonal, meaning different strains have very little genetic variation.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01DC5-87AB-3AA6-9D9E-80F1D8C8777F}"/>
              </a:ext>
            </a:extLst>
          </p:cNvPr>
          <p:cNvSpPr txBox="1"/>
          <p:nvPr/>
        </p:nvSpPr>
        <p:spPr>
          <a:xfrm>
            <a:off x="0" y="6441527"/>
            <a:ext cx="34747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Figure from:</a:t>
            </a:r>
          </a:p>
          <a:p>
            <a:r>
              <a:rPr lang="en-US" sz="1050" dirty="0"/>
              <a:t>https://www.yourgenome.org/theme/what-is-tuberculosis/</a:t>
            </a:r>
          </a:p>
        </p:txBody>
      </p:sp>
    </p:spTree>
    <p:extLst>
      <p:ext uri="{BB962C8B-B14F-4D97-AF65-F5344CB8AC3E}">
        <p14:creationId xmlns:p14="http://schemas.microsoft.com/office/powerpoint/2010/main" val="320049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EF256-6853-2DE2-58D5-060C135D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spcBef>
                <a:spcPts val="2250"/>
              </a:spcBef>
              <a:spcAft>
                <a:spcPts val="1200"/>
              </a:spcAft>
            </a:pPr>
            <a:r>
              <a:rPr lang="en-US" sz="4100">
                <a:latin typeface="Google Sans"/>
              </a:rPr>
              <a:t>The Typing Challenge with </a:t>
            </a:r>
            <a:r>
              <a:rPr lang="en-US" sz="4100" i="1">
                <a:latin typeface="Google Sans"/>
              </a:rPr>
              <a:t>M. tuberculosis</a:t>
            </a:r>
            <a:endParaRPr lang="en-US" sz="4100"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7F846-D3A4-1EA0-ABBD-BA406ACF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b="0" i="0" dirty="0">
                <a:effectLst/>
                <a:latin typeface="Google Sans"/>
              </a:rPr>
              <a:t>Standard MLST is Insufficient: 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b="0" i="0" dirty="0">
                <a:effectLst/>
                <a:latin typeface="Google Sans"/>
              </a:rPr>
              <a:t>Due to the low genetic diversity of </a:t>
            </a:r>
            <a:r>
              <a:rPr lang="en-US" sz="2000" b="0" i="0" dirty="0" err="1">
                <a:effectLst/>
                <a:latin typeface="Google Sans"/>
              </a:rPr>
              <a:t>Mtb</a:t>
            </a:r>
            <a:r>
              <a:rPr lang="en-US" sz="2000" b="0" i="0" dirty="0">
                <a:effectLst/>
                <a:latin typeface="Google Sans"/>
              </a:rPr>
              <a:t>, standard 7-gene MLST lacks the discriminatory power to differentiate between strains effectively for outbreak tracing.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b="0" i="0" dirty="0">
                <a:effectLst/>
                <a:latin typeface="Google Sans"/>
              </a:rPr>
              <a:t>Whole-genome sequencing (WGS) is the standard for high-resolution </a:t>
            </a:r>
            <a:r>
              <a:rPr lang="en-US" sz="2000" b="0" i="0" dirty="0" err="1">
                <a:effectLst/>
                <a:latin typeface="Google Sans"/>
              </a:rPr>
              <a:t>Mtb</a:t>
            </a:r>
            <a:r>
              <a:rPr lang="en-US" sz="2000" b="0" i="0" dirty="0">
                <a:effectLst/>
                <a:latin typeface="Google Sans"/>
              </a:rPr>
              <a:t> typing.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b="0" i="0" dirty="0">
                <a:effectLst/>
                <a:latin typeface="Google Sans"/>
              </a:rPr>
              <a:t>Serotyping is Not Applicable: The waxy cell wall prevents effective serotyping based on standard surface antigens.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b="0" i="0" dirty="0">
              <a:effectLst/>
              <a:latin typeface="Google Sans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98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23059-0D65-E5C9-0AA0-48DB1E56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48FD9-EC0A-CD87-3339-BE430E0C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cap="none">
                <a:ln>
                  <a:noFill/>
                </a:ln>
                <a:latin typeface="Google Sans"/>
              </a:rPr>
              <a:t> </a:t>
            </a:r>
            <a:r>
              <a:rPr lang="en-US" altLang="en-US" i="1" cap="none">
                <a:ln>
                  <a:noFill/>
                </a:ln>
                <a:latin typeface="Google Sans"/>
              </a:rPr>
              <a:t>M. tuberculosis</a:t>
            </a:r>
            <a:r>
              <a:rPr lang="en-US" altLang="en-US" cap="none">
                <a:ln>
                  <a:noFill/>
                </a:ln>
                <a:latin typeface="Google Sans"/>
              </a:rPr>
              <a:t> typing</a:t>
            </a:r>
            <a:endParaRPr lang="en-US" altLang="en-US" cap="none">
              <a:ln>
                <a:noFill/>
              </a:ln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3FEBB35-A1CD-F5E0-0C8E-1766ADB58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61457"/>
            <a:ext cx="7402285" cy="3392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92046" rIns="0" bIns="92046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Mycobacterium tuberculosis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Google Sans"/>
              </a:rPr>
              <a:t>spoligotyping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 is a molecular technique that detects genetic variations within the Direct Repeat (DR) locus of the bacteria to classify strains into different lineages and study tuberculosis transmission.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Google Sans"/>
              </a:rPr>
              <a:t>Tools: </a:t>
            </a:r>
            <a:r>
              <a:rPr lang="en-US" altLang="en-US" sz="2400" dirty="0" err="1">
                <a:latin typeface="Google Sans"/>
              </a:rPr>
              <a:t>TBProfiler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5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190-CB2E-CBC2-2352-F592B1BF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2881"/>
            <a:ext cx="10131425" cy="7315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DD11-4E22-DF81-FB0C-1A3309CC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14401"/>
            <a:ext cx="10131425" cy="6136639"/>
          </a:xfrm>
        </p:spPr>
        <p:txBody>
          <a:bodyPr>
            <a:noAutofit/>
          </a:bodyPr>
          <a:lstStyle/>
          <a:p>
            <a:r>
              <a:rPr lang="en-US" sz="1600" dirty="0"/>
              <a:t>MTB is extremely clonal/monomorphic. The classic 7-locus MLST targets housekeeping genes that, in TB, are too conserved to separate strains meaningfully. </a:t>
            </a:r>
          </a:p>
          <a:p>
            <a:r>
              <a:rPr lang="en-US" sz="1600" dirty="0"/>
              <a:t>Little/no homologous recombination. MLST assumes allelic diversity across loci; TB mostly accumulates rare SNPs on a single clonal backbone.  TB is routinely typed by SNP barcodes/lineages (e.g., TB-Profiler), or legacy </a:t>
            </a:r>
            <a:r>
              <a:rPr lang="en-US" sz="1600" dirty="0" err="1"/>
              <a:t>spoligotyping</a:t>
            </a:r>
            <a:r>
              <a:rPr lang="en-US" sz="1600" dirty="0"/>
              <a:t> and MIRU-VNTR—not MLST.</a:t>
            </a:r>
          </a:p>
          <a:p>
            <a:r>
              <a:rPr lang="en-US" sz="1600" dirty="0"/>
              <a:t>Is there a serotype or MLST scheme for TB?  No, serotype is based on variable surface antigens (e.g., O/H antigens in Enterobacteriaceae or Vibrio). Mycobacterium has a waxy, mycolic-acid-rich cell wall and no standard serotyping system.</a:t>
            </a:r>
          </a:p>
          <a:p>
            <a:r>
              <a:rPr lang="en-US" sz="1600" dirty="0"/>
              <a:t>TB vs Vibrio: clonality &amp; pangenome</a:t>
            </a:r>
          </a:p>
          <a:p>
            <a:pPr lvl="1"/>
            <a:r>
              <a:rPr lang="en-US" sz="1400" dirty="0"/>
              <a:t>TB (MTBC): Highly clonal, “closed” (or nearly closed) pangenome. Gene content is very stable; accessory genome is tiny.</a:t>
            </a:r>
          </a:p>
          <a:p>
            <a:pPr lvl="1"/>
            <a:r>
              <a:rPr lang="en-US" sz="1400" dirty="0"/>
              <a:t>Best analyses: reference-based mapping, core SNP phylogeny, lineage &amp; AMR calling (TB-Profiler), outbreak SNVs.</a:t>
            </a:r>
          </a:p>
          <a:p>
            <a:r>
              <a:rPr lang="en-US" sz="1600" dirty="0"/>
              <a:t>Vibrio cholerae: </a:t>
            </a:r>
          </a:p>
          <a:p>
            <a:pPr lvl="1"/>
            <a:r>
              <a:rPr lang="en-US" sz="1400" dirty="0"/>
              <a:t>Recombining, diverse, “open” pangenome. Mobile elements (CTX</a:t>
            </a:r>
            <a:r>
              <a:rPr lang="el-GR" sz="1400" dirty="0"/>
              <a:t>φ, </a:t>
            </a:r>
            <a:r>
              <a:rPr lang="en-US" sz="1400" dirty="0"/>
              <a:t>SXT), islands, plasmids, and variable O-antigen loci.</a:t>
            </a:r>
          </a:p>
          <a:p>
            <a:pPr lvl="1"/>
            <a:r>
              <a:rPr lang="en-US" dirty="0"/>
              <a:t>Best analyses: de novo assembly, QUAST, </a:t>
            </a:r>
            <a:r>
              <a:rPr lang="en-US" dirty="0" err="1"/>
              <a:t>Prokka</a:t>
            </a:r>
            <a:r>
              <a:rPr lang="en-US" dirty="0"/>
              <a:t>, </a:t>
            </a:r>
            <a:r>
              <a:rPr lang="en-US" dirty="0" err="1"/>
              <a:t>Panaroo</a:t>
            </a:r>
            <a:r>
              <a:rPr lang="en-US" dirty="0"/>
              <a:t> pangenome, MLST, O1/O139 </a:t>
            </a:r>
            <a:r>
              <a:rPr lang="en-US" dirty="0" err="1"/>
              <a:t>serogrouping</a:t>
            </a:r>
            <a:r>
              <a:rPr lang="en-US" dirty="0"/>
              <a:t>.</a:t>
            </a:r>
          </a:p>
          <a:p>
            <a:r>
              <a:rPr lang="en-US" sz="1600" dirty="0"/>
              <a:t>One-slide takeaway you can say aloud</a:t>
            </a:r>
          </a:p>
          <a:p>
            <a:pPr lvl="1"/>
            <a:r>
              <a:rPr lang="en-US" sz="1400" dirty="0"/>
              <a:t>“Use MLST/</a:t>
            </a:r>
            <a:r>
              <a:rPr lang="en-US" sz="1400" dirty="0" err="1"/>
              <a:t>serogrouping</a:t>
            </a:r>
            <a:r>
              <a:rPr lang="en-US" sz="1400" dirty="0"/>
              <a:t> for Vibrio cholerae (diverse, open pangenome).</a:t>
            </a:r>
          </a:p>
          <a:p>
            <a:pPr lvl="1"/>
            <a:r>
              <a:rPr lang="en-US" sz="1400" dirty="0"/>
              <a:t>Use SNP barcodes/lineage calling and reference-based SNP phylogeny for M. tuberculosis (clonal, near-closed pangenome).</a:t>
            </a:r>
          </a:p>
          <a:p>
            <a:pPr lvl="1"/>
            <a:r>
              <a:rPr lang="en-US" sz="1400" dirty="0"/>
              <a:t>Pangenome is informative for Vibrio, not very informative for TB.”</a:t>
            </a:r>
          </a:p>
        </p:txBody>
      </p:sp>
    </p:spTree>
    <p:extLst>
      <p:ext uri="{BB962C8B-B14F-4D97-AF65-F5344CB8AC3E}">
        <p14:creationId xmlns:p14="http://schemas.microsoft.com/office/powerpoint/2010/main" val="3473112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C76BB8-9FCD-47CC-923C-8EEC2D43646D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461</TotalTime>
  <Words>890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Google Sans</vt:lpstr>
      <vt:lpstr>Nunito</vt:lpstr>
      <vt:lpstr>Celestial</vt:lpstr>
      <vt:lpstr>Bacterial Typing A practical guide using Vibrio cholerae and Mycobacterium tuberculosis </vt:lpstr>
      <vt:lpstr>What is Bacterial Typing? Multi-Locus Sequence Typing | PubMLST</vt:lpstr>
      <vt:lpstr>Vibrio cholerae  </vt:lpstr>
      <vt:lpstr>Serotyping for Vibrio cholerae</vt:lpstr>
      <vt:lpstr>MLST for Vibrio cholerae</vt:lpstr>
      <vt:lpstr>Mycobacterium tuberculosis (Mtb)</vt:lpstr>
      <vt:lpstr>The Typing Challenge with M. tuberculosis</vt:lpstr>
      <vt:lpstr> M. tuberculosis typing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Arash Iranzadeh</dc:creator>
  <cp:lastModifiedBy>Arash Iranzadeh</cp:lastModifiedBy>
  <cp:revision>9</cp:revision>
  <dcterms:created xsi:type="dcterms:W3CDTF">2025-08-27T12:30:04Z</dcterms:created>
  <dcterms:modified xsi:type="dcterms:W3CDTF">2025-09-05T08:18:29Z</dcterms:modified>
</cp:coreProperties>
</file>