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ECAEA47E.xml" ContentType="application/vnd.ms-powerpoint.comments+xml"/>
  <Override PartName="/ppt/comments/modernComment_102_4FBDC027.xml" ContentType="application/vnd.ms-powerpoint.comments+xml"/>
  <Override PartName="/ppt/comments/modernComment_103_BA776037.xml" ContentType="application/vnd.ms-powerpoint.comments+xml"/>
  <Override PartName="/ppt/comments/modernComment_104_8D12FAC8.xml" ContentType="application/vnd.ms-powerpoint.comments+xml"/>
  <Override PartName="/ppt/comments/modernComment_105_8DC6FE43.xml" ContentType="application/vnd.ms-powerpoint.comments+xml"/>
  <Override PartName="/ppt/comments/modernComment_106_4D3650E7.xml" ContentType="application/vnd.ms-powerpoint.comments+xml"/>
  <Override PartName="/ppt/comments/modernComment_107_DCDFC718.xml" ContentType="application/vnd.ms-powerpoint.comments+xml"/>
  <Override PartName="/ppt/comments/modernComment_108_9521C2FC.xml" ContentType="application/vnd.ms-powerpoint.comments+xml"/>
  <Override PartName="/ppt/comments/modernComment_109_84824328.xml" ContentType="application/vnd.ms-powerpoint.comments+xml"/>
  <Override PartName="/ppt/comments/modernComment_10A_EF469B59.xml" ContentType="application/vnd.ms-powerpoint.comments+xml"/>
  <Override PartName="/ppt/comments/modernComment_10B_477AA141.xml" ContentType="application/vnd.ms-powerpoint.comments+xml"/>
  <Override PartName="/ppt/comments/modernComment_10C_413EA659.xml" ContentType="application/vnd.ms-powerpoint.comments+xml"/>
  <Override PartName="/ppt/comments/modernComment_10D_650407C1.xml" ContentType="application/vnd.ms-powerpoint.comments+xml"/>
  <Override PartName="/ppt/comments/modernComment_10E_39CE6995.xml" ContentType="application/vnd.ms-powerpoint.comments+xml"/>
  <Override PartName="/ppt/comments/modernComment_10F_925541D2.xml" ContentType="application/vnd.ms-powerpoint.comments+xml"/>
  <Override PartName="/ppt/comments/modernComment_110_3976D638.xml" ContentType="application/vnd.ms-powerpoint.comments+xml"/>
  <Override PartName="/ppt/comments/modernComment_111_430D5961.xml" ContentType="application/vnd.ms-powerpoint.comments+xml"/>
  <Override PartName="/ppt/comments/modernComment_112_2B772D01.xml" ContentType="application/vnd.ms-powerpoint.comments+xml"/>
  <Override PartName="/ppt/comments/modernComment_113_CA58E74D.xml" ContentType="application/vnd.ms-powerpoint.comments+xml"/>
  <Override PartName="/ppt/comments/modernComment_114_7D36415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9" r:id="rId14"/>
    <p:sldId id="278" r:id="rId15"/>
    <p:sldId id="280" r:id="rId16"/>
    <p:sldId id="281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40BB1E-A0BF-F34C-A336-840C358C9094}" name="arash amiri" initials="aa" userId="f7c84228617f64d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9" autoAdjust="0"/>
    <p:restoredTop sz="94716" autoAdjust="0"/>
  </p:normalViewPr>
  <p:slideViewPr>
    <p:cSldViewPr snapToGrid="0">
      <p:cViewPr varScale="1">
        <p:scale>
          <a:sx n="79" d="100"/>
          <a:sy n="79" d="100"/>
        </p:scale>
        <p:origin x="859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1_ECAEA4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A1AD28-0055-4823-A4A0-4D12097E9EB0}" authorId="{AB40BB1E-A0BF-F34C-A336-840C358C9094}" created="2024-03-11T11:38:47.5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70868350" sldId="257"/>
      <ac:spMk id="4" creationId="{175A95A9-7570-9756-C1B0-538EEE67E4BE}"/>
    </ac:deMkLst>
    <p188:txBody>
      <a:bodyPr/>
      <a:lstStyle/>
      <a:p>
        <a:r>
          <a:rPr lang="en-US"/>
          <a:t>Briefly introduce the topic of CMOS image sensors.</a:t>
        </a:r>
      </a:p>
    </p188:txBody>
  </p188:cm>
</p188:cmLst>
</file>

<file path=ppt/comments/modernComment_102_4FBDC0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ECE603-0EBD-422C-9A96-323CABD89DF6}" authorId="{AB40BB1E-A0BF-F34C-A336-840C358C9094}" created="2024-03-11T11:39:22.8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37835559" sldId="258"/>
      <ac:spMk id="4" creationId="{175A95A9-7570-9756-C1B0-538EEE67E4BE}"/>
    </ac:deMkLst>
    <p188:txBody>
      <a:bodyPr/>
      <a:lstStyle/>
      <a:p>
        <a:r>
          <a:rPr lang="en-US"/>
          <a:t>Highlight the importance of image quality in various applications.</a:t>
        </a:r>
      </a:p>
    </p188:txBody>
  </p188:cm>
</p188:cmLst>
</file>

<file path=ppt/comments/modernComment_103_BA7760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BC3CAF-E89B-4227-AF65-861C5C05ED44}" authorId="{AB40BB1E-A0BF-F34C-A336-840C358C9094}" created="2024-03-11T11:39:37.7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28385591" sldId="259"/>
      <ac:spMk id="4" creationId="{175A95A9-7570-9756-C1B0-538EEE67E4BE}"/>
    </ac:deMkLst>
    <p188:txBody>
      <a:bodyPr/>
      <a:lstStyle/>
      <a:p>
        <a:r>
          <a:rPr lang="en-US"/>
          <a:t>Introduce the concept of dark current and its impact on image quality.</a:t>
        </a:r>
      </a:p>
    </p188:txBody>
  </p188:cm>
</p188:cmLst>
</file>

<file path=ppt/comments/modernComment_104_8D12FA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4D90ED-E128-4E38-9F48-EA4FBEF45071}" authorId="{AB40BB1E-A0BF-F34C-A336-840C358C9094}" created="2024-03-11T11:40:19.9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66831304" sldId="260"/>
      <ac:spMk id="4" creationId="{175A95A9-7570-9756-C1B0-538EEE67E4BE}"/>
    </ac:deMkLst>
    <p188:txBody>
      <a:bodyPr/>
      <a:lstStyle/>
      <a:p>
        <a:r>
          <a:rPr lang="en-US"/>
          <a:t>Explain what dark current is in the context of CMOS image sensors.</a:t>
        </a:r>
      </a:p>
    </p188:txBody>
  </p188:cm>
</p188:cmLst>
</file>

<file path=ppt/comments/modernComment_105_8DC6FE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48555-EB69-4DA7-9B4C-B78B5EDCD6BD}" authorId="{AB40BB1E-A0BF-F34C-A336-840C358C9094}" created="2024-03-11T11:40:34.7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78628675" sldId="261"/>
      <ac:spMk id="4" creationId="{175A95A9-7570-9756-C1B0-538EEE67E4BE}"/>
    </ac:deMkLst>
    <p188:txBody>
      <a:bodyPr/>
      <a:lstStyle/>
      <a:p>
        <a:r>
          <a:rPr lang="en-US"/>
          <a:t>Discuss the sources of dark current, such as thermal effects and manufacturing variations.</a:t>
        </a:r>
      </a:p>
    </p188:txBody>
  </p188:cm>
</p188:cmLst>
</file>

<file path=ppt/comments/modernComment_106_4D3650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708056-E6D7-4868-9DDE-7249A6F17BD1}" authorId="{AB40BB1E-A0BF-F34C-A336-840C358C9094}" created="2024-03-11T11:41:45.9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5405287" sldId="262"/>
      <ac:spMk id="4" creationId="{175A95A9-7570-9756-C1B0-538EEE67E4BE}"/>
    </ac:deMkLst>
    <p188:txBody>
      <a:bodyPr/>
      <a:lstStyle/>
      <a:p>
        <a:r>
          <a:rPr lang="en-US"/>
          <a:t>Highlight the challenges posed by dark current in terms of image quality and sensor performance</a:t>
        </a:r>
      </a:p>
    </p188:txBody>
  </p188:cm>
</p188:cmLst>
</file>

<file path=ppt/comments/modernComment_107_DCDFC7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7148E3-CC8B-4E07-A852-62E5D13E61C8}" authorId="{AB40BB1E-A0BF-F34C-A336-840C358C9094}" created="2024-03-11T11:42:36.9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05653016" sldId="263"/>
      <ac:spMk id="4" creationId="{175A95A9-7570-9756-C1B0-538EEE67E4BE}"/>
    </ac:deMkLst>
    <p188:txBody>
      <a:bodyPr/>
      <a:lstStyle/>
      <a:p>
        <a:r>
          <a:rPr lang="en-US"/>
          <a:t>Explain why dark current compensation is necessary for maintaining image quality.</a:t>
        </a:r>
      </a:p>
    </p188:txBody>
  </p188:cm>
</p188:cmLst>
</file>

<file path=ppt/comments/modernComment_108_9521C2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0D87E8-C5F7-44DC-8DAD-C7B0A026AEE8}" authorId="{AB40BB1E-A0BF-F34C-A336-840C358C9094}" created="2024-03-11T11:37:52.9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2017788" sldId="264"/>
      <ac:spMk id="4" creationId="{175A95A9-7570-9756-C1B0-538EEE67E4BE}"/>
    </ac:deMkLst>
    <p188:txBody>
      <a:bodyPr/>
      <a:lstStyle/>
      <a:p>
        <a:r>
          <a:rPr lang="en-US"/>
          <a:t>Discuss the potential negative effects of uncorrected dark current, such as image noise and reduced dynamic range.</a:t>
        </a:r>
      </a:p>
    </p188:txBody>
  </p188:cm>
</p188:cmLst>
</file>

<file path=ppt/comments/modernComment_109_848243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6AACEB-7EA5-464A-B231-589BDACB1C4C}" authorId="{AB40BB1E-A0BF-F34C-A336-840C358C9094}" created="2024-03-11T11:43:46.2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23129384" sldId="265"/>
      <ac:spMk id="4" creationId="{175A95A9-7570-9756-C1B0-538EEE67E4BE}"/>
    </ac:deMkLst>
    <p188:txBody>
      <a:bodyPr/>
      <a:lstStyle/>
      <a:p>
        <a:r>
          <a:rPr lang="en-US"/>
          <a:t>Present various techniques and methods used for dark current compensation in CMOS image sensors.</a:t>
        </a:r>
      </a:p>
    </p188:txBody>
  </p188:cm>
</p188:cmLst>
</file>

<file path=ppt/comments/modernComment_10A_EF469B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7E8FE0-DDD3-4925-83EF-A7125FEBD33E}" authorId="{AB40BB1E-A0BF-F34C-A336-840C358C9094}" created="2024-03-11T11:44:03.1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14381913" sldId="266"/>
      <ac:spMk id="4" creationId="{175A95A9-7570-9756-C1B0-538EEE67E4BE}"/>
    </ac:deMkLst>
    <p188:txBody>
      <a:bodyPr/>
      <a:lstStyle/>
      <a:p>
        <a:r>
          <a:rPr lang="en-US"/>
          <a:t>Discuss the advantages and limitations of each method.</a:t>
        </a:r>
      </a:p>
    </p188:txBody>
  </p188:cm>
</p188:cmLst>
</file>

<file path=ppt/comments/modernComment_10B_477AA1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285A66-AE19-46A2-95C3-EBF6C39C5CD0}" authorId="{AB40BB1E-A0BF-F34C-A336-840C358C9094}" created="2024-03-11T11:44:34.9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99219009" sldId="267"/>
      <ac:spMk id="4" creationId="{175A95A9-7570-9756-C1B0-538EEE67E4BE}"/>
    </ac:deMkLst>
    <p188:txBody>
      <a:bodyPr/>
      <a:lstStyle/>
      <a:p>
        <a:r>
          <a:rPr lang="en-US"/>
          <a:t>Include topics such as correlated double sampling (CDS), pixel reset techniques, and advanced signal processing algorithms.</a:t>
        </a:r>
      </a:p>
    </p188:txBody>
  </p188:cm>
</p188:cmLst>
</file>

<file path=ppt/comments/modernComment_10C_413EA6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5953D5-3C01-4467-B2BA-2A6D44D2764E}" authorId="{AB40BB1E-A0BF-F34C-A336-840C358C9094}" created="2024-03-11T11:44:51.8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94624857" sldId="268"/>
      <ac:spMk id="4" creationId="{175A95A9-7570-9756-C1B0-538EEE67E4BE}"/>
    </ac:deMkLst>
    <p188:txBody>
      <a:bodyPr/>
      <a:lstStyle/>
      <a:p>
        <a:r>
          <a:rPr lang="en-US"/>
          <a:t>Describe how dark current compensation is implemented in practical scenarios.</a:t>
        </a:r>
      </a:p>
    </p188:txBody>
  </p188:cm>
</p188:cmLst>
</file>

<file path=ppt/comments/modernComment_10D_650407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CF01A9-178F-4AB0-A9FA-139EE43D44C5}" authorId="{AB40BB1E-A0BF-F34C-A336-840C358C9094}" created="2024-03-11T11:45:20.4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94762945" sldId="269"/>
      <ac:spMk id="4" creationId="{175A95A9-7570-9756-C1B0-538EEE67E4BE}"/>
    </ac:deMkLst>
    <p188:txBody>
      <a:bodyPr/>
      <a:lstStyle/>
      <a:p>
        <a:r>
          <a:rPr lang="en-US"/>
          <a:t>Discuss the integration of compensation techniques into the overall sensor design.</a:t>
        </a:r>
      </a:p>
    </p188:txBody>
  </p188:cm>
</p188:cmLst>
</file>

<file path=ppt/comments/modernComment_10E_39CE69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2BF3D5-66E0-4884-B1C3-59EB6FA17A67}" authorId="{AB40BB1E-A0BF-F34C-A336-840C358C9094}" created="2024-03-11T11:46:39.7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69828757" sldId="270"/>
      <ac:spMk id="4" creationId="{175A95A9-7570-9756-C1B0-538EEE67E4BE}"/>
    </ac:deMkLst>
    <p188:txBody>
      <a:bodyPr/>
      <a:lstStyle/>
      <a:p>
        <a:r>
          <a:rPr lang="en-US"/>
          <a:t>Address considerations for real-time processing and computational efficiency.</a:t>
        </a:r>
      </a:p>
    </p188:txBody>
  </p188:cm>
</p188:cmLst>
</file>

<file path=ppt/comments/modernComment_10F_925541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F66CAE-9B51-4FA1-9694-2EFDE9EB10C6}" authorId="{AB40BB1E-A0BF-F34C-A336-840C358C9094}" created="2024-03-11T11:47:21.4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55060946" sldId="271"/>
      <ac:spMk id="4" creationId="{175A95A9-7570-9756-C1B0-538EEE67E4BE}"/>
    </ac:deMkLst>
    <p188:txBody>
      <a:bodyPr/>
      <a:lstStyle/>
      <a:p>
        <a:r>
          <a:rPr lang="en-US"/>
          <a:t>Present metrics used to evaluate the effectiveness of dark current compensation methods.</a:t>
        </a:r>
      </a:p>
    </p188:txBody>
  </p188:cm>
</p188:cmLst>
</file>

<file path=ppt/comments/modernComment_110_3976D6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6E2C11-69DA-405A-BB8D-73938B7ABEA5}" authorId="{AB40BB1E-A0BF-F34C-A336-840C358C9094}" created="2024-03-11T11:47:34.2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64089400" sldId="272"/>
      <ac:spMk id="4" creationId="{175A95A9-7570-9756-C1B0-538EEE67E4BE}"/>
    </ac:deMkLst>
    <p188:txBody>
      <a:bodyPr/>
      <a:lstStyle/>
      <a:p>
        <a:r>
          <a:rPr lang="en-US"/>
          <a:t>Show examples or case studies comparing images with and without compensation.</a:t>
        </a:r>
      </a:p>
    </p188:txBody>
  </p188:cm>
</p188:cmLst>
</file>

<file path=ppt/comments/modernComment_111_430D59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970D72-2238-4042-8ACD-CDEB58F921AF}" authorId="{AB40BB1E-A0BF-F34C-A336-840C358C9094}" created="2024-03-11T11:47:43.8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4948321" sldId="273"/>
      <ac:spMk id="4" creationId="{175A95A9-7570-9756-C1B0-538EEE67E4BE}"/>
    </ac:deMkLst>
    <p188:txBody>
      <a:bodyPr/>
      <a:lstStyle/>
      <a:p>
        <a:r>
          <a:rPr lang="en-US"/>
          <a:t>Discuss any trade-offs or compromises associated with different compensation approaches.</a:t>
        </a:r>
      </a:p>
    </p188:txBody>
  </p188:cm>
</p188:cmLst>
</file>

<file path=ppt/comments/modernComment_112_2B772D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3C7E4B-2D07-4E7D-832F-4A29D25CD7A1}" authorId="{AB40BB1E-A0BF-F34C-A336-840C358C9094}" created="2024-03-11T11:47:52.8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29230593" sldId="274"/>
      <ac:spMk id="4" creationId="{175A95A9-7570-9756-C1B0-538EEE67E4BE}"/>
    </ac:deMkLst>
    <p188:txBody>
      <a:bodyPr/>
      <a:lstStyle/>
      <a:p>
        <a:r>
          <a:rPr lang="en-US"/>
          <a:t>Provide an overview of the latest advancements in dark current compensation technology.</a:t>
        </a:r>
      </a:p>
    </p188:txBody>
  </p188:cm>
</p188:cmLst>
</file>

<file path=ppt/comments/modernComment_113_CA58E7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1D6ABC-D821-4A82-86A1-457242BAF548}" authorId="{AB40BB1E-A0BF-F34C-A336-840C358C9094}" created="2024-03-11T11:48:04.1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94824013" sldId="275"/>
      <ac:spMk id="4" creationId="{175A95A9-7570-9756-C1B0-538EEE67E4BE}"/>
      <ac:txMk cp="0" len="70">
        <ac:context len="71" hash="2571280869"/>
      </ac:txMk>
    </ac:txMkLst>
    <p188:txBody>
      <a:bodyPr/>
      <a:lstStyle/>
      <a:p>
        <a:r>
          <a:rPr lang="en-US"/>
          <a:t>Discuss ongoing research and potential future directions in the field.</a:t>
        </a:r>
      </a:p>
    </p188:txBody>
  </p188:cm>
</p188:cmLst>
</file>

<file path=ppt/comments/modernComment_114_7D3641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762E05-027E-4B63-ABBC-12B7553C4838}" authorId="{AB40BB1E-A0BF-F34C-A336-840C358C9094}" created="2024-03-11T11:48:18.7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00707675" sldId="276"/>
      <ac:spMk id="4" creationId="{175A95A9-7570-9756-C1B0-538EEE67E4BE}"/>
    </ac:deMkLst>
    <p188:txBody>
      <a:bodyPr/>
      <a:lstStyle/>
      <a:p>
        <a:r>
          <a:rPr lang="en-US"/>
          <a:t>Summarize the key points discussed in the presentation.
Emphasize the significance of dark current compensation in enhancing CMOS image sensor performance.
Invite questions and discussions from the audience.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DDA9-E630-4884-9993-2F339B2D8A0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7F18-15D9-43DB-80B0-2162E5F0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67F18-15D9-43DB-80B0-2162E5F01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0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D80CA1-77E8-49E2-AFE9-F4F8EEFAD3B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18EACF-7E10-48EE-891E-4906594A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5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9521C2FC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9_848243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EF469B5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477AA14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413EA65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650407C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39CE699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925541D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3976D63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430D596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2B772D0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CA58E74D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7D36415B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CAEA47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4FBDC0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BA7760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8D12FAC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8DC6FE4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4D3650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DCDFC71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D7AFC7-C734-4FB6-1E93-EDCE62F7397E}"/>
              </a:ext>
            </a:extLst>
          </p:cNvPr>
          <p:cNvSpPr txBox="1"/>
          <p:nvPr/>
        </p:nvSpPr>
        <p:spPr>
          <a:xfrm>
            <a:off x="1342139" y="2551837"/>
            <a:ext cx="9507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B Nazanin" panose="00000400000000000000" pitchFamily="2" charset="-78"/>
              </a:rPr>
              <a:t>Dark current compensation of a CMOS image sensor by using in pixel temperature </a:t>
            </a:r>
          </a:p>
        </p:txBody>
      </p:sp>
    </p:spTree>
    <p:extLst>
      <p:ext uri="{BB962C8B-B14F-4D97-AF65-F5344CB8AC3E}">
        <p14:creationId xmlns:p14="http://schemas.microsoft.com/office/powerpoint/2010/main" val="235541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Importance of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20177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72109" y="89372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cs typeface="B Nazanin" panose="00000400000000000000" pitchFamily="2" charset="-78"/>
              </a:rPr>
              <a:t>Differential Pixel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45" y="1467665"/>
            <a:ext cx="8553709" cy="4923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8BE9-9080-5FC5-89FB-C3107644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789" y="1719470"/>
            <a:ext cx="275295" cy="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293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72109" y="89372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cs typeface="B Nazanin" panose="00000400000000000000" pitchFamily="2" charset="-78"/>
              </a:rPr>
              <a:t>Differential Pixel Architecture (APS)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8BE9-9080-5FC5-89FB-C3107644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9" y="1914446"/>
            <a:ext cx="11500401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7670-D749-FC50-8E23-778CD083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48" y="350972"/>
            <a:ext cx="11600552" cy="1905000"/>
          </a:xfrm>
        </p:spPr>
        <p:txBody>
          <a:bodyPr/>
          <a:lstStyle/>
          <a:p>
            <a:r>
              <a:rPr lang="en-US" dirty="0"/>
              <a:t>CMOS Image Sensor with In-Pixel Temperature Sensors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80F8CFC-DE0F-5926-E726-29A7AD2512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167981" cy="70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41345-A654-3054-F849-E14F0484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9" y="1924936"/>
            <a:ext cx="2841009" cy="3008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1D6E0-F8F8-FDE9-AA35-AF883179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8" r="2598" b="10488"/>
          <a:stretch/>
        </p:blipFill>
        <p:spPr>
          <a:xfrm>
            <a:off x="3209496" y="4152955"/>
            <a:ext cx="3748987" cy="2554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9604E-88EA-2190-F126-162F6BF1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003" y="1510960"/>
            <a:ext cx="7531252" cy="2554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B6BB7-4A70-6A72-B520-64F364873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29" y="4156900"/>
            <a:ext cx="3391373" cy="2629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98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52230" y="794337"/>
            <a:ext cx="6713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Imager based temperature sensor front-end 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CCA200-9706-63B6-C1FF-1D81C078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1593769"/>
            <a:ext cx="5367018" cy="3805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6D338-23B2-C3C4-5EC4-FD4D8952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59" y="1348394"/>
            <a:ext cx="3934374" cy="4020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2951B-27A7-7CA2-5BB2-C705CA352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7" y="1738085"/>
            <a:ext cx="5873071" cy="3381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691DF-8432-8D53-5CFA-5B74755CD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30" y="1348394"/>
            <a:ext cx="10651672" cy="51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9BE2-15EF-A620-616B-2072ECF99DB7}"/>
              </a:ext>
            </a:extLst>
          </p:cNvPr>
          <p:cNvSpPr txBox="1"/>
          <p:nvPr/>
        </p:nvSpPr>
        <p:spPr>
          <a:xfrm>
            <a:off x="452229" y="794337"/>
            <a:ext cx="9795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Proximity gettering of slow diffuser contaminants in CMOS image sensors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C39E2-B5C6-0DCC-928E-8B0C4478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" y="2004545"/>
            <a:ext cx="3601574" cy="3190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B8BB1-5E80-A518-E29E-797EF3FE5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503" y="2004545"/>
            <a:ext cx="3737640" cy="3970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4BEAA2-65A5-2119-BC3A-A91FDA1B8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92" y="2035615"/>
            <a:ext cx="4117427" cy="3361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417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67981" cy="70194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6E9F-16FA-54AC-0E71-7BF0CE54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43" y="0"/>
            <a:ext cx="148803" cy="8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F0DE6-301F-C2A6-3325-6E78FDAC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" y="1091155"/>
            <a:ext cx="4422913" cy="3273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5C0EA-BE68-AA23-47EE-621EC319EB74}"/>
              </a:ext>
            </a:extLst>
          </p:cNvPr>
          <p:cNvSpPr txBox="1"/>
          <p:nvPr/>
        </p:nvSpPr>
        <p:spPr>
          <a:xfrm>
            <a:off x="402535" y="701945"/>
            <a:ext cx="976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In-pixel temperature sensors for dark current compensation of a CMOS image sensor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37B3CD-3B2D-0732-ABBF-1C03CB86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54" y="4151690"/>
            <a:ext cx="5350098" cy="2263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A8D36-4A72-A590-D57E-48F9FF771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03" y="1119307"/>
            <a:ext cx="3245693" cy="2707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3BC74F-A642-7F02-3339-DA9042666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535" y="1119307"/>
            <a:ext cx="4082796" cy="2545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296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43819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92190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4624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7973E-E6E7-1296-CC9A-F6DCF5EF7C61}"/>
              </a:ext>
            </a:extLst>
          </p:cNvPr>
          <p:cNvSpPr txBox="1"/>
          <p:nvPr/>
        </p:nvSpPr>
        <p:spPr>
          <a:xfrm>
            <a:off x="536713" y="223253"/>
            <a:ext cx="22387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581EB-4F74-5018-354E-C3DB3C8A3B88}"/>
              </a:ext>
            </a:extLst>
          </p:cNvPr>
          <p:cNvSpPr txBox="1"/>
          <p:nvPr/>
        </p:nvSpPr>
        <p:spPr>
          <a:xfrm>
            <a:off x="350353" y="1340990"/>
            <a:ext cx="902224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cs typeface="B Nazanin" panose="00000400000000000000" pitchFamily="2" charset="-78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Background on Dark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Importance of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Methods of Dark Current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Recent Developments and Future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Conclusion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072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47629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Implementation Strategies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98287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50609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40894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Performance Evaluation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49483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Recent Developments and Future Trends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9230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Recent Developments and Future Trends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48240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66" y="460092"/>
            <a:ext cx="11505237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Conclusion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707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228599"/>
            <a:ext cx="4767214" cy="8382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70868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228599"/>
            <a:ext cx="4767214" cy="8382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78355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228599"/>
            <a:ext cx="4767214" cy="8382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28385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 on Dark Current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313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 on Dark Current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8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Background on Dark Current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052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51399-A567-36E8-953C-8093E7D74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91" y="309621"/>
            <a:ext cx="9595413" cy="8382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  <a:cs typeface="B Nazanin" panose="00000400000000000000" pitchFamily="2" charset="-78"/>
              </a:rPr>
              <a:t>Importance of Compensation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5653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624</TotalTime>
  <Words>165</Words>
  <Application>Microsoft Office PowerPoint</Application>
  <PresentationFormat>Widescreen</PresentationFormat>
  <Paragraphs>42</Paragraphs>
  <Slides>27</Slides>
  <Notes>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 Nazanin</vt:lpstr>
      <vt:lpstr>Calibri</vt:lpstr>
      <vt:lpstr>Century Gothic</vt:lpstr>
      <vt:lpstr>Söhne</vt:lpstr>
      <vt:lpstr>Mesh</vt:lpstr>
      <vt:lpstr>PowerPoint Presentation</vt:lpstr>
      <vt:lpstr>PowerPoint Presentation</vt:lpstr>
      <vt:lpstr>introduction</vt:lpstr>
      <vt:lpstr>introduction</vt:lpstr>
      <vt:lpstr>introduction</vt:lpstr>
      <vt:lpstr>Background on Dark Current</vt:lpstr>
      <vt:lpstr>Background on Dark Current</vt:lpstr>
      <vt:lpstr>Background on Dark Current</vt:lpstr>
      <vt:lpstr>Importance of Compensation</vt:lpstr>
      <vt:lpstr>Importance of Compensation</vt:lpstr>
      <vt:lpstr>Methods of Dark Current Compensation</vt:lpstr>
      <vt:lpstr>Methods of Dark Current Compensation</vt:lpstr>
      <vt:lpstr>CMOS Image Sensor with In-Pixel Temperature Sensors</vt:lpstr>
      <vt:lpstr>Methods of Dark Current Compensation</vt:lpstr>
      <vt:lpstr>Methods of Dark Current Compensation</vt:lpstr>
      <vt:lpstr>Methods of Dark Current Compensation</vt:lpstr>
      <vt:lpstr>Methods of Dark Current Compensation</vt:lpstr>
      <vt:lpstr>Methods of Dark Current Compensation</vt:lpstr>
      <vt:lpstr>Implementation Strategies</vt:lpstr>
      <vt:lpstr>Implementation Strategies</vt:lpstr>
      <vt:lpstr>Implementation Strategies</vt:lpstr>
      <vt:lpstr>Performance Evaluation</vt:lpstr>
      <vt:lpstr>Performance Evaluation</vt:lpstr>
      <vt:lpstr>Performance Evaluation</vt:lpstr>
      <vt:lpstr>Recent Developments and Future Trends</vt:lpstr>
      <vt:lpstr>Recent Developments and Future Trends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amiri</dc:creator>
  <cp:lastModifiedBy>arash amiri</cp:lastModifiedBy>
  <cp:revision>7</cp:revision>
  <dcterms:created xsi:type="dcterms:W3CDTF">2024-03-07T16:22:58Z</dcterms:created>
  <dcterms:modified xsi:type="dcterms:W3CDTF">2024-03-11T20:19:11Z</dcterms:modified>
</cp:coreProperties>
</file>