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61" r:id="rId2"/>
    <p:sldId id="256" r:id="rId3"/>
    <p:sldId id="257" r:id="rId4"/>
    <p:sldId id="259" r:id="rId5"/>
    <p:sldId id="260" r:id="rId6"/>
    <p:sldId id="262" r:id="rId7"/>
    <p:sldId id="263" r:id="rId8"/>
    <p:sldId id="264" r:id="rId9"/>
    <p:sldId id="265" r:id="rId10"/>
    <p:sldId id="266" r:id="rId11"/>
    <p:sldId id="269"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97" autoAdjust="0"/>
  </p:normalViewPr>
  <p:slideViewPr>
    <p:cSldViewPr snapToGrid="0">
      <p:cViewPr>
        <p:scale>
          <a:sx n="75" d="100"/>
          <a:sy n="75" d="100"/>
        </p:scale>
        <p:origin x="226" y="14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B108AA-C131-F32A-28A7-E4E67E565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dasd</a:t>
            </a:r>
          </a:p>
        </p:txBody>
      </p:sp>
      <p:sp>
        <p:nvSpPr>
          <p:cNvPr id="3" name="Date Placeholder 2">
            <a:extLst>
              <a:ext uri="{FF2B5EF4-FFF2-40B4-BE49-F238E27FC236}">
                <a16:creationId xmlns:a16="http://schemas.microsoft.com/office/drawing/2014/main" id="{D90F342E-4C41-220D-CE1E-93857F058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FB3199-15E7-40FA-865E-3E9D0F9E03B5}" type="datetimeFigureOut">
              <a:rPr lang="en-US" smtClean="0"/>
              <a:t>5/19/2024</a:t>
            </a:fld>
            <a:endParaRPr lang="en-US"/>
          </a:p>
        </p:txBody>
      </p:sp>
      <p:sp>
        <p:nvSpPr>
          <p:cNvPr id="4" name="Footer Placeholder 3">
            <a:extLst>
              <a:ext uri="{FF2B5EF4-FFF2-40B4-BE49-F238E27FC236}">
                <a16:creationId xmlns:a16="http://schemas.microsoft.com/office/drawing/2014/main" id="{0F96CDFC-49F3-85FB-E8F0-D977C0F61B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asdad</a:t>
            </a:r>
          </a:p>
        </p:txBody>
      </p:sp>
      <p:sp>
        <p:nvSpPr>
          <p:cNvPr id="5" name="Slide Number Placeholder 4">
            <a:extLst>
              <a:ext uri="{FF2B5EF4-FFF2-40B4-BE49-F238E27FC236}">
                <a16:creationId xmlns:a16="http://schemas.microsoft.com/office/drawing/2014/main" id="{79BF43A9-A084-F319-AB04-10F56D2E8B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D62813-432C-41DE-BAE4-C8281A56A6D3}" type="slidenum">
              <a:rPr lang="en-US" smtClean="0"/>
              <a:t>‹#›</a:t>
            </a:fld>
            <a:endParaRPr lang="en-US"/>
          </a:p>
        </p:txBody>
      </p:sp>
    </p:spTree>
    <p:extLst>
      <p:ext uri="{BB962C8B-B14F-4D97-AF65-F5344CB8AC3E}">
        <p14:creationId xmlns:p14="http://schemas.microsoft.com/office/powerpoint/2010/main" val="155859382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dasd</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750CD-BF80-4BA9-93A0-FEF3438C9135}"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asdad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9567F-FE26-4AF7-B08D-87FC4D8D53A3}" type="slidenum">
              <a:rPr lang="en-US" smtClean="0"/>
              <a:t>‹#›</a:t>
            </a:fld>
            <a:endParaRPr lang="en-US"/>
          </a:p>
        </p:txBody>
      </p:sp>
    </p:spTree>
    <p:extLst>
      <p:ext uri="{BB962C8B-B14F-4D97-AF65-F5344CB8AC3E}">
        <p14:creationId xmlns:p14="http://schemas.microsoft.com/office/powerpoint/2010/main" val="354592505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ohne"/>
              </a:rPr>
              <a:t>The main part of the paper that should be presented in a seminar is the proposal and detailed description of the Multi-Task Deep Model with Margin Ranking Loss (MTMR-Net) for automated lung nodule analysis. This includes the model architecture, which consists of a feature extraction module, a classification module, and a regression module. The utilization of residual blocks for feature extraction, fully-connected layers for classification and regression, and the incorporation of margin ranking loss to enhance discrimination capability for marginal nodules should be highlighted. Additionally, the training process using cross entropy loss, mean square error loss, and margin ranking loss, as well as the evaluation metrics such as accuracy, sensitivity, specificity, AUC for classification, and absolute distance error for regression should be presented. The results showing improved performance compared to state-of-the-art methods and the validation on the LIDC-IDRI dataset through five-fold cross-validation should also be emphasized.</a:t>
            </a:r>
            <a:endParaRPr lang="en-US" dirty="0"/>
          </a:p>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2</a:t>
            </a:fld>
            <a:endParaRPr lang="en-US"/>
          </a:p>
        </p:txBody>
      </p:sp>
    </p:spTree>
    <p:extLst>
      <p:ext uri="{BB962C8B-B14F-4D97-AF65-F5344CB8AC3E}">
        <p14:creationId xmlns:p14="http://schemas.microsoft.com/office/powerpoint/2010/main" val="290038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11</a:t>
            </a:fld>
            <a:endParaRPr lang="en-US"/>
          </a:p>
        </p:txBody>
      </p:sp>
    </p:spTree>
    <p:extLst>
      <p:ext uri="{BB962C8B-B14F-4D97-AF65-F5344CB8AC3E}">
        <p14:creationId xmlns:p14="http://schemas.microsoft.com/office/powerpoint/2010/main" val="3270827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12</a:t>
            </a:fld>
            <a:endParaRPr lang="en-US"/>
          </a:p>
        </p:txBody>
      </p:sp>
    </p:spTree>
    <p:extLst>
      <p:ext uri="{BB962C8B-B14F-4D97-AF65-F5344CB8AC3E}">
        <p14:creationId xmlns:p14="http://schemas.microsoft.com/office/powerpoint/2010/main" val="1401523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13</a:t>
            </a:fld>
            <a:endParaRPr lang="en-US"/>
          </a:p>
        </p:txBody>
      </p:sp>
    </p:spTree>
    <p:extLst>
      <p:ext uri="{BB962C8B-B14F-4D97-AF65-F5344CB8AC3E}">
        <p14:creationId xmlns:p14="http://schemas.microsoft.com/office/powerpoint/2010/main" val="2266014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14</a:t>
            </a:fld>
            <a:endParaRPr lang="en-US"/>
          </a:p>
        </p:txBody>
      </p:sp>
    </p:spTree>
    <p:extLst>
      <p:ext uri="{BB962C8B-B14F-4D97-AF65-F5344CB8AC3E}">
        <p14:creationId xmlns:p14="http://schemas.microsoft.com/office/powerpoint/2010/main" val="284417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3</a:t>
            </a:fld>
            <a:endParaRPr lang="en-US"/>
          </a:p>
        </p:txBody>
      </p:sp>
    </p:spTree>
    <p:extLst>
      <p:ext uri="{BB962C8B-B14F-4D97-AF65-F5344CB8AC3E}">
        <p14:creationId xmlns:p14="http://schemas.microsoft.com/office/powerpoint/2010/main" val="11373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4</a:t>
            </a:fld>
            <a:endParaRPr lang="en-US"/>
          </a:p>
        </p:txBody>
      </p:sp>
    </p:spTree>
    <p:extLst>
      <p:ext uri="{BB962C8B-B14F-4D97-AF65-F5344CB8AC3E}">
        <p14:creationId xmlns:p14="http://schemas.microsoft.com/office/powerpoint/2010/main" val="156399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5</a:t>
            </a:fld>
            <a:endParaRPr lang="en-US"/>
          </a:p>
        </p:txBody>
      </p:sp>
    </p:spTree>
    <p:extLst>
      <p:ext uri="{BB962C8B-B14F-4D97-AF65-F5344CB8AC3E}">
        <p14:creationId xmlns:p14="http://schemas.microsoft.com/office/powerpoint/2010/main" val="424910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6</a:t>
            </a:fld>
            <a:endParaRPr lang="en-US"/>
          </a:p>
        </p:txBody>
      </p:sp>
    </p:spTree>
    <p:extLst>
      <p:ext uri="{BB962C8B-B14F-4D97-AF65-F5344CB8AC3E}">
        <p14:creationId xmlns:p14="http://schemas.microsoft.com/office/powerpoint/2010/main" val="224728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7</a:t>
            </a:fld>
            <a:endParaRPr lang="en-US"/>
          </a:p>
        </p:txBody>
      </p:sp>
    </p:spTree>
    <p:extLst>
      <p:ext uri="{BB962C8B-B14F-4D97-AF65-F5344CB8AC3E}">
        <p14:creationId xmlns:p14="http://schemas.microsoft.com/office/powerpoint/2010/main" val="256274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8</a:t>
            </a:fld>
            <a:endParaRPr lang="en-US"/>
          </a:p>
        </p:txBody>
      </p:sp>
    </p:spTree>
    <p:extLst>
      <p:ext uri="{BB962C8B-B14F-4D97-AF65-F5344CB8AC3E}">
        <p14:creationId xmlns:p14="http://schemas.microsoft.com/office/powerpoint/2010/main" val="3526711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9</a:t>
            </a:fld>
            <a:endParaRPr lang="en-US"/>
          </a:p>
        </p:txBody>
      </p:sp>
    </p:spTree>
    <p:extLst>
      <p:ext uri="{BB962C8B-B14F-4D97-AF65-F5344CB8AC3E}">
        <p14:creationId xmlns:p14="http://schemas.microsoft.com/office/powerpoint/2010/main" val="2943035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dasd</a:t>
            </a:r>
          </a:p>
        </p:txBody>
      </p:sp>
      <p:sp>
        <p:nvSpPr>
          <p:cNvPr id="5" name="Footer Placeholder 4"/>
          <p:cNvSpPr>
            <a:spLocks noGrp="1"/>
          </p:cNvSpPr>
          <p:nvPr>
            <p:ph type="ftr" sz="quarter" idx="4"/>
          </p:nvPr>
        </p:nvSpPr>
        <p:spPr/>
        <p:txBody>
          <a:bodyPr/>
          <a:lstStyle/>
          <a:p>
            <a:r>
              <a:rPr lang="en-US"/>
              <a:t>asdad</a:t>
            </a:r>
          </a:p>
        </p:txBody>
      </p:sp>
      <p:sp>
        <p:nvSpPr>
          <p:cNvPr id="6" name="Slide Number Placeholder 5"/>
          <p:cNvSpPr>
            <a:spLocks noGrp="1"/>
          </p:cNvSpPr>
          <p:nvPr>
            <p:ph type="sldNum" sz="quarter" idx="5"/>
          </p:nvPr>
        </p:nvSpPr>
        <p:spPr/>
        <p:txBody>
          <a:bodyPr/>
          <a:lstStyle/>
          <a:p>
            <a:fld id="{1F59567F-FE26-4AF7-B08D-87FC4D8D53A3}" type="slidenum">
              <a:rPr lang="en-US" smtClean="0"/>
              <a:t>10</a:t>
            </a:fld>
            <a:endParaRPr lang="en-US"/>
          </a:p>
        </p:txBody>
      </p:sp>
    </p:spTree>
    <p:extLst>
      <p:ext uri="{BB962C8B-B14F-4D97-AF65-F5344CB8AC3E}">
        <p14:creationId xmlns:p14="http://schemas.microsoft.com/office/powerpoint/2010/main" val="278719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F18E-4CC5-76B2-53A2-AD88A509B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6BEABC-6FD9-50C5-9198-394FA1AFE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31912B-0045-B6C6-5AD1-BBECB087A9E2}"/>
              </a:ext>
            </a:extLst>
          </p:cNvPr>
          <p:cNvSpPr>
            <a:spLocks noGrp="1"/>
          </p:cNvSpPr>
          <p:nvPr>
            <p:ph type="dt" sz="half" idx="10"/>
          </p:nvPr>
        </p:nvSpPr>
        <p:spPr/>
        <p:txBody>
          <a:bodyPr/>
          <a:lstStyle/>
          <a:p>
            <a:fld id="{5703CDA4-0F79-4630-999D-7FF7DD656FFA}" type="datetime1">
              <a:rPr lang="en-US" smtClean="0"/>
              <a:t>5/19/2024</a:t>
            </a:fld>
            <a:endParaRPr lang="en-US"/>
          </a:p>
        </p:txBody>
      </p:sp>
      <p:sp>
        <p:nvSpPr>
          <p:cNvPr id="5" name="Footer Placeholder 4">
            <a:extLst>
              <a:ext uri="{FF2B5EF4-FFF2-40B4-BE49-F238E27FC236}">
                <a16:creationId xmlns:a16="http://schemas.microsoft.com/office/drawing/2014/main" id="{4232B28A-73A5-4510-5F7E-92AB42A63655}"/>
              </a:ext>
            </a:extLst>
          </p:cNvPr>
          <p:cNvSpPr>
            <a:spLocks noGrp="1"/>
          </p:cNvSpPr>
          <p:nvPr>
            <p:ph type="ftr" sz="quarter" idx="11"/>
          </p:nvPr>
        </p:nvSpPr>
        <p:spPr/>
        <p:txBody>
          <a:bodyPr/>
          <a:lstStyle/>
          <a:p>
            <a:r>
              <a:rPr lang="en-US"/>
              <a:t>Mh Amiri</a:t>
            </a:r>
          </a:p>
        </p:txBody>
      </p:sp>
      <p:sp>
        <p:nvSpPr>
          <p:cNvPr id="6" name="Slide Number Placeholder 5">
            <a:extLst>
              <a:ext uri="{FF2B5EF4-FFF2-40B4-BE49-F238E27FC236}">
                <a16:creationId xmlns:a16="http://schemas.microsoft.com/office/drawing/2014/main" id="{5BE9708F-4F48-81AB-6B14-E080E44CEE58}"/>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413242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7939-D4C2-C552-A440-ED47E13C34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B18103-6C3F-2E6F-3C08-09C40119A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15861-472A-FEFD-0A94-D66170EE5694}"/>
              </a:ext>
            </a:extLst>
          </p:cNvPr>
          <p:cNvSpPr>
            <a:spLocks noGrp="1"/>
          </p:cNvSpPr>
          <p:nvPr>
            <p:ph type="dt" sz="half" idx="10"/>
          </p:nvPr>
        </p:nvSpPr>
        <p:spPr/>
        <p:txBody>
          <a:bodyPr/>
          <a:lstStyle/>
          <a:p>
            <a:fld id="{EA1D6AFF-6914-40FA-98C5-BEED4C2AAB13}" type="datetime1">
              <a:rPr lang="en-US" smtClean="0"/>
              <a:t>5/19/2024</a:t>
            </a:fld>
            <a:endParaRPr lang="en-US"/>
          </a:p>
        </p:txBody>
      </p:sp>
      <p:sp>
        <p:nvSpPr>
          <p:cNvPr id="5" name="Footer Placeholder 4">
            <a:extLst>
              <a:ext uri="{FF2B5EF4-FFF2-40B4-BE49-F238E27FC236}">
                <a16:creationId xmlns:a16="http://schemas.microsoft.com/office/drawing/2014/main" id="{C04EF5CF-A2C9-3E96-8B92-46DDA850240B}"/>
              </a:ext>
            </a:extLst>
          </p:cNvPr>
          <p:cNvSpPr>
            <a:spLocks noGrp="1"/>
          </p:cNvSpPr>
          <p:nvPr>
            <p:ph type="ftr" sz="quarter" idx="11"/>
          </p:nvPr>
        </p:nvSpPr>
        <p:spPr/>
        <p:txBody>
          <a:bodyPr/>
          <a:lstStyle/>
          <a:p>
            <a:r>
              <a:rPr lang="en-US"/>
              <a:t>Mh Amiri</a:t>
            </a:r>
          </a:p>
        </p:txBody>
      </p:sp>
      <p:sp>
        <p:nvSpPr>
          <p:cNvPr id="6" name="Slide Number Placeholder 5">
            <a:extLst>
              <a:ext uri="{FF2B5EF4-FFF2-40B4-BE49-F238E27FC236}">
                <a16:creationId xmlns:a16="http://schemas.microsoft.com/office/drawing/2014/main" id="{4867C85E-6C43-D523-B66E-D727C6735693}"/>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319906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8AFBA-E0A6-A3B7-D06F-1913F4D662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0C32E8-4D4D-7678-53CB-D06F22414B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870B8-D460-ABE5-CD8B-3E21F16B0B24}"/>
              </a:ext>
            </a:extLst>
          </p:cNvPr>
          <p:cNvSpPr>
            <a:spLocks noGrp="1"/>
          </p:cNvSpPr>
          <p:nvPr>
            <p:ph type="dt" sz="half" idx="10"/>
          </p:nvPr>
        </p:nvSpPr>
        <p:spPr/>
        <p:txBody>
          <a:bodyPr/>
          <a:lstStyle/>
          <a:p>
            <a:fld id="{0CB10F77-D18B-4A1E-B2A3-19943456B667}" type="datetime1">
              <a:rPr lang="en-US" smtClean="0"/>
              <a:t>5/19/2024</a:t>
            </a:fld>
            <a:endParaRPr lang="en-US"/>
          </a:p>
        </p:txBody>
      </p:sp>
      <p:sp>
        <p:nvSpPr>
          <p:cNvPr id="5" name="Footer Placeholder 4">
            <a:extLst>
              <a:ext uri="{FF2B5EF4-FFF2-40B4-BE49-F238E27FC236}">
                <a16:creationId xmlns:a16="http://schemas.microsoft.com/office/drawing/2014/main" id="{C3A213F4-A592-6D13-6AFA-55C36F7F414A}"/>
              </a:ext>
            </a:extLst>
          </p:cNvPr>
          <p:cNvSpPr>
            <a:spLocks noGrp="1"/>
          </p:cNvSpPr>
          <p:nvPr>
            <p:ph type="ftr" sz="quarter" idx="11"/>
          </p:nvPr>
        </p:nvSpPr>
        <p:spPr/>
        <p:txBody>
          <a:bodyPr/>
          <a:lstStyle/>
          <a:p>
            <a:r>
              <a:rPr lang="en-US"/>
              <a:t>Mh Amiri</a:t>
            </a:r>
          </a:p>
        </p:txBody>
      </p:sp>
      <p:sp>
        <p:nvSpPr>
          <p:cNvPr id="6" name="Slide Number Placeholder 5">
            <a:extLst>
              <a:ext uri="{FF2B5EF4-FFF2-40B4-BE49-F238E27FC236}">
                <a16:creationId xmlns:a16="http://schemas.microsoft.com/office/drawing/2014/main" id="{EB4056E1-75A0-1A8D-A3F8-62F9BF4DF743}"/>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130070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7153-7D48-C540-0854-7A9021DD2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8B9CD-CAF0-88EC-E7F7-87AAC4E6F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0AFBD-9060-935A-D414-C22D79DC5C20}"/>
              </a:ext>
            </a:extLst>
          </p:cNvPr>
          <p:cNvSpPr>
            <a:spLocks noGrp="1"/>
          </p:cNvSpPr>
          <p:nvPr>
            <p:ph type="dt" sz="half" idx="10"/>
          </p:nvPr>
        </p:nvSpPr>
        <p:spPr/>
        <p:txBody>
          <a:bodyPr/>
          <a:lstStyle/>
          <a:p>
            <a:fld id="{96C40D58-B58F-4B1E-BCBA-1CC4EFD19BC3}" type="datetime1">
              <a:rPr lang="en-US" smtClean="0"/>
              <a:t>5/19/2024</a:t>
            </a:fld>
            <a:endParaRPr lang="en-US"/>
          </a:p>
        </p:txBody>
      </p:sp>
      <p:sp>
        <p:nvSpPr>
          <p:cNvPr id="5" name="Footer Placeholder 4">
            <a:extLst>
              <a:ext uri="{FF2B5EF4-FFF2-40B4-BE49-F238E27FC236}">
                <a16:creationId xmlns:a16="http://schemas.microsoft.com/office/drawing/2014/main" id="{2C9A6A43-CF5B-4583-88B3-443C92657F01}"/>
              </a:ext>
            </a:extLst>
          </p:cNvPr>
          <p:cNvSpPr>
            <a:spLocks noGrp="1"/>
          </p:cNvSpPr>
          <p:nvPr>
            <p:ph type="ftr" sz="quarter" idx="11"/>
          </p:nvPr>
        </p:nvSpPr>
        <p:spPr/>
        <p:txBody>
          <a:bodyPr/>
          <a:lstStyle/>
          <a:p>
            <a:r>
              <a:rPr lang="en-US"/>
              <a:t>Mh Amiri</a:t>
            </a:r>
          </a:p>
        </p:txBody>
      </p:sp>
      <p:sp>
        <p:nvSpPr>
          <p:cNvPr id="6" name="Slide Number Placeholder 5">
            <a:extLst>
              <a:ext uri="{FF2B5EF4-FFF2-40B4-BE49-F238E27FC236}">
                <a16:creationId xmlns:a16="http://schemas.microsoft.com/office/drawing/2014/main" id="{894BDB42-A1E5-097D-FE94-9F93EB9EC09B}"/>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2806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DEBF-7318-BD10-7458-7EE3D42EA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80BFB6-9C2A-B7C7-4A6C-F53131F9B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486CE-88FA-8ADD-FF14-322EC5CF0E36}"/>
              </a:ext>
            </a:extLst>
          </p:cNvPr>
          <p:cNvSpPr>
            <a:spLocks noGrp="1"/>
          </p:cNvSpPr>
          <p:nvPr>
            <p:ph type="dt" sz="half" idx="10"/>
          </p:nvPr>
        </p:nvSpPr>
        <p:spPr/>
        <p:txBody>
          <a:bodyPr/>
          <a:lstStyle/>
          <a:p>
            <a:fld id="{DA95AF3E-0351-452A-ADA7-A9E5DBCFCBD1}" type="datetime1">
              <a:rPr lang="en-US" smtClean="0"/>
              <a:t>5/19/2024</a:t>
            </a:fld>
            <a:endParaRPr lang="en-US"/>
          </a:p>
        </p:txBody>
      </p:sp>
      <p:sp>
        <p:nvSpPr>
          <p:cNvPr id="5" name="Footer Placeholder 4">
            <a:extLst>
              <a:ext uri="{FF2B5EF4-FFF2-40B4-BE49-F238E27FC236}">
                <a16:creationId xmlns:a16="http://schemas.microsoft.com/office/drawing/2014/main" id="{B8187C45-E666-CA6F-4926-A0E5232EFC8A}"/>
              </a:ext>
            </a:extLst>
          </p:cNvPr>
          <p:cNvSpPr>
            <a:spLocks noGrp="1"/>
          </p:cNvSpPr>
          <p:nvPr>
            <p:ph type="ftr" sz="quarter" idx="11"/>
          </p:nvPr>
        </p:nvSpPr>
        <p:spPr/>
        <p:txBody>
          <a:bodyPr/>
          <a:lstStyle/>
          <a:p>
            <a:r>
              <a:rPr lang="en-US"/>
              <a:t>Mh Amiri</a:t>
            </a:r>
          </a:p>
        </p:txBody>
      </p:sp>
      <p:sp>
        <p:nvSpPr>
          <p:cNvPr id="6" name="Slide Number Placeholder 5">
            <a:extLst>
              <a:ext uri="{FF2B5EF4-FFF2-40B4-BE49-F238E27FC236}">
                <a16:creationId xmlns:a16="http://schemas.microsoft.com/office/drawing/2014/main" id="{947F5952-626D-7890-CEF6-27545F0CAA3F}"/>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66813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591F-FF01-9BF1-63A8-CED81ABB79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4ABFB-5459-0B16-53C2-637E45523C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77647-66F6-D966-C037-C6E767D0B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280D33-B7EE-A845-5CB1-64168206DD3B}"/>
              </a:ext>
            </a:extLst>
          </p:cNvPr>
          <p:cNvSpPr>
            <a:spLocks noGrp="1"/>
          </p:cNvSpPr>
          <p:nvPr>
            <p:ph type="dt" sz="half" idx="10"/>
          </p:nvPr>
        </p:nvSpPr>
        <p:spPr/>
        <p:txBody>
          <a:bodyPr/>
          <a:lstStyle/>
          <a:p>
            <a:fld id="{37CE9D03-D09A-4089-952B-CCA4B2D4A939}" type="datetime1">
              <a:rPr lang="en-US" smtClean="0"/>
              <a:t>5/19/2024</a:t>
            </a:fld>
            <a:endParaRPr lang="en-US"/>
          </a:p>
        </p:txBody>
      </p:sp>
      <p:sp>
        <p:nvSpPr>
          <p:cNvPr id="6" name="Footer Placeholder 5">
            <a:extLst>
              <a:ext uri="{FF2B5EF4-FFF2-40B4-BE49-F238E27FC236}">
                <a16:creationId xmlns:a16="http://schemas.microsoft.com/office/drawing/2014/main" id="{E2977EB9-1362-6A5A-8DC9-DAD2CE3571F4}"/>
              </a:ext>
            </a:extLst>
          </p:cNvPr>
          <p:cNvSpPr>
            <a:spLocks noGrp="1"/>
          </p:cNvSpPr>
          <p:nvPr>
            <p:ph type="ftr" sz="quarter" idx="11"/>
          </p:nvPr>
        </p:nvSpPr>
        <p:spPr/>
        <p:txBody>
          <a:bodyPr/>
          <a:lstStyle/>
          <a:p>
            <a:r>
              <a:rPr lang="en-US"/>
              <a:t>Mh Amiri</a:t>
            </a:r>
          </a:p>
        </p:txBody>
      </p:sp>
      <p:sp>
        <p:nvSpPr>
          <p:cNvPr id="7" name="Slide Number Placeholder 6">
            <a:extLst>
              <a:ext uri="{FF2B5EF4-FFF2-40B4-BE49-F238E27FC236}">
                <a16:creationId xmlns:a16="http://schemas.microsoft.com/office/drawing/2014/main" id="{636EAD92-4150-DE7C-F14E-C8DF29493568}"/>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15921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56D2-A662-8325-E36A-77B5E719C7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B6568B-37DF-7106-5F76-6CE0B8AE7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841120-0E82-A9F0-0DF8-2E21F10CA4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329D17-5F0C-D7A6-BD6A-0374BE464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10B28-AE3F-BCA8-486A-1ED564E1A3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FD5E7C-101E-8782-6106-26054F14280A}"/>
              </a:ext>
            </a:extLst>
          </p:cNvPr>
          <p:cNvSpPr>
            <a:spLocks noGrp="1"/>
          </p:cNvSpPr>
          <p:nvPr>
            <p:ph type="dt" sz="half" idx="10"/>
          </p:nvPr>
        </p:nvSpPr>
        <p:spPr/>
        <p:txBody>
          <a:bodyPr/>
          <a:lstStyle/>
          <a:p>
            <a:fld id="{335EC767-27E2-4AF4-A1DC-CB991B0B2C9F}" type="datetime1">
              <a:rPr lang="en-US" smtClean="0"/>
              <a:t>5/19/2024</a:t>
            </a:fld>
            <a:endParaRPr lang="en-US"/>
          </a:p>
        </p:txBody>
      </p:sp>
      <p:sp>
        <p:nvSpPr>
          <p:cNvPr id="8" name="Footer Placeholder 7">
            <a:extLst>
              <a:ext uri="{FF2B5EF4-FFF2-40B4-BE49-F238E27FC236}">
                <a16:creationId xmlns:a16="http://schemas.microsoft.com/office/drawing/2014/main" id="{4F935B95-A68A-D477-6926-A28F9436CFBE}"/>
              </a:ext>
            </a:extLst>
          </p:cNvPr>
          <p:cNvSpPr>
            <a:spLocks noGrp="1"/>
          </p:cNvSpPr>
          <p:nvPr>
            <p:ph type="ftr" sz="quarter" idx="11"/>
          </p:nvPr>
        </p:nvSpPr>
        <p:spPr/>
        <p:txBody>
          <a:bodyPr/>
          <a:lstStyle/>
          <a:p>
            <a:r>
              <a:rPr lang="en-US"/>
              <a:t>Mh Amiri</a:t>
            </a:r>
          </a:p>
        </p:txBody>
      </p:sp>
      <p:sp>
        <p:nvSpPr>
          <p:cNvPr id="9" name="Slide Number Placeholder 8">
            <a:extLst>
              <a:ext uri="{FF2B5EF4-FFF2-40B4-BE49-F238E27FC236}">
                <a16:creationId xmlns:a16="http://schemas.microsoft.com/office/drawing/2014/main" id="{A1A3B93B-9071-9F29-9D58-E661E0677C5B}"/>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4742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2F61-BCA8-6E65-86D7-7FA45AAE1E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B79D6-9FAA-9343-4CC7-D386CAEE1DD7}"/>
              </a:ext>
            </a:extLst>
          </p:cNvPr>
          <p:cNvSpPr>
            <a:spLocks noGrp="1"/>
          </p:cNvSpPr>
          <p:nvPr>
            <p:ph type="dt" sz="half" idx="10"/>
          </p:nvPr>
        </p:nvSpPr>
        <p:spPr/>
        <p:txBody>
          <a:bodyPr/>
          <a:lstStyle/>
          <a:p>
            <a:fld id="{6DFFCBD4-84C3-4820-BB4E-63DEC8CD3BAF}" type="datetime1">
              <a:rPr lang="en-US" smtClean="0"/>
              <a:t>5/19/2024</a:t>
            </a:fld>
            <a:endParaRPr lang="en-US"/>
          </a:p>
        </p:txBody>
      </p:sp>
      <p:sp>
        <p:nvSpPr>
          <p:cNvPr id="4" name="Footer Placeholder 3">
            <a:extLst>
              <a:ext uri="{FF2B5EF4-FFF2-40B4-BE49-F238E27FC236}">
                <a16:creationId xmlns:a16="http://schemas.microsoft.com/office/drawing/2014/main" id="{C4F995DD-0870-DDF6-C47B-911688EB3174}"/>
              </a:ext>
            </a:extLst>
          </p:cNvPr>
          <p:cNvSpPr>
            <a:spLocks noGrp="1"/>
          </p:cNvSpPr>
          <p:nvPr>
            <p:ph type="ftr" sz="quarter" idx="11"/>
          </p:nvPr>
        </p:nvSpPr>
        <p:spPr/>
        <p:txBody>
          <a:bodyPr/>
          <a:lstStyle/>
          <a:p>
            <a:r>
              <a:rPr lang="en-US"/>
              <a:t>Mh Amiri</a:t>
            </a:r>
          </a:p>
        </p:txBody>
      </p:sp>
      <p:sp>
        <p:nvSpPr>
          <p:cNvPr id="5" name="Slide Number Placeholder 4">
            <a:extLst>
              <a:ext uri="{FF2B5EF4-FFF2-40B4-BE49-F238E27FC236}">
                <a16:creationId xmlns:a16="http://schemas.microsoft.com/office/drawing/2014/main" id="{98E33994-F95F-BF81-ABE9-F231F6D5B8C4}"/>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208563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8EE75-A8C5-7520-3DAF-561DBCAB18D8}"/>
              </a:ext>
            </a:extLst>
          </p:cNvPr>
          <p:cNvSpPr>
            <a:spLocks noGrp="1"/>
          </p:cNvSpPr>
          <p:nvPr>
            <p:ph type="dt" sz="half" idx="10"/>
          </p:nvPr>
        </p:nvSpPr>
        <p:spPr/>
        <p:txBody>
          <a:bodyPr/>
          <a:lstStyle/>
          <a:p>
            <a:fld id="{07D5AF36-EAE9-48EE-ADA4-0DDA783C9CA0}" type="datetime1">
              <a:rPr lang="en-US" smtClean="0"/>
              <a:t>5/19/2024</a:t>
            </a:fld>
            <a:endParaRPr lang="en-US"/>
          </a:p>
        </p:txBody>
      </p:sp>
      <p:sp>
        <p:nvSpPr>
          <p:cNvPr id="3" name="Footer Placeholder 2">
            <a:extLst>
              <a:ext uri="{FF2B5EF4-FFF2-40B4-BE49-F238E27FC236}">
                <a16:creationId xmlns:a16="http://schemas.microsoft.com/office/drawing/2014/main" id="{C9FABEBA-3D10-8399-3C8B-F1302D9F47CD}"/>
              </a:ext>
            </a:extLst>
          </p:cNvPr>
          <p:cNvSpPr>
            <a:spLocks noGrp="1"/>
          </p:cNvSpPr>
          <p:nvPr>
            <p:ph type="ftr" sz="quarter" idx="11"/>
          </p:nvPr>
        </p:nvSpPr>
        <p:spPr/>
        <p:txBody>
          <a:bodyPr/>
          <a:lstStyle/>
          <a:p>
            <a:r>
              <a:rPr lang="en-US"/>
              <a:t>Mh Amiri</a:t>
            </a:r>
          </a:p>
        </p:txBody>
      </p:sp>
      <p:sp>
        <p:nvSpPr>
          <p:cNvPr id="4" name="Slide Number Placeholder 3">
            <a:extLst>
              <a:ext uri="{FF2B5EF4-FFF2-40B4-BE49-F238E27FC236}">
                <a16:creationId xmlns:a16="http://schemas.microsoft.com/office/drawing/2014/main" id="{5AEE0358-D234-6876-E378-908135257763}"/>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382356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B94B-C1BD-A282-6BC1-25692858C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3D6254-065B-0A06-EC65-0A8F064C0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41D2F8-9A7B-AC3C-7A44-AE01765A0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C9074-E12A-B3E7-6994-E2F6C198DB55}"/>
              </a:ext>
            </a:extLst>
          </p:cNvPr>
          <p:cNvSpPr>
            <a:spLocks noGrp="1"/>
          </p:cNvSpPr>
          <p:nvPr>
            <p:ph type="dt" sz="half" idx="10"/>
          </p:nvPr>
        </p:nvSpPr>
        <p:spPr/>
        <p:txBody>
          <a:bodyPr/>
          <a:lstStyle/>
          <a:p>
            <a:fld id="{7221C21C-18B4-4449-B579-C9D026DC0DFB}" type="datetime1">
              <a:rPr lang="en-US" smtClean="0"/>
              <a:t>5/19/2024</a:t>
            </a:fld>
            <a:endParaRPr lang="en-US"/>
          </a:p>
        </p:txBody>
      </p:sp>
      <p:sp>
        <p:nvSpPr>
          <p:cNvPr id="6" name="Footer Placeholder 5">
            <a:extLst>
              <a:ext uri="{FF2B5EF4-FFF2-40B4-BE49-F238E27FC236}">
                <a16:creationId xmlns:a16="http://schemas.microsoft.com/office/drawing/2014/main" id="{8640B366-5AE2-EED8-0A89-B1877EE16785}"/>
              </a:ext>
            </a:extLst>
          </p:cNvPr>
          <p:cNvSpPr>
            <a:spLocks noGrp="1"/>
          </p:cNvSpPr>
          <p:nvPr>
            <p:ph type="ftr" sz="quarter" idx="11"/>
          </p:nvPr>
        </p:nvSpPr>
        <p:spPr/>
        <p:txBody>
          <a:bodyPr/>
          <a:lstStyle/>
          <a:p>
            <a:r>
              <a:rPr lang="en-US"/>
              <a:t>Mh Amiri</a:t>
            </a:r>
          </a:p>
        </p:txBody>
      </p:sp>
      <p:sp>
        <p:nvSpPr>
          <p:cNvPr id="7" name="Slide Number Placeholder 6">
            <a:extLst>
              <a:ext uri="{FF2B5EF4-FFF2-40B4-BE49-F238E27FC236}">
                <a16:creationId xmlns:a16="http://schemas.microsoft.com/office/drawing/2014/main" id="{20494C4B-5EE3-FF62-1381-CFF2E50F9696}"/>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130272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3AFE-5436-75C9-9A1E-BFB512789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5925F7-9772-710D-D1E0-0D481D656D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1DCAC4-09EF-899A-BF2A-C52ECFF39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6B791-912C-2531-429B-D666D666524A}"/>
              </a:ext>
            </a:extLst>
          </p:cNvPr>
          <p:cNvSpPr>
            <a:spLocks noGrp="1"/>
          </p:cNvSpPr>
          <p:nvPr>
            <p:ph type="dt" sz="half" idx="10"/>
          </p:nvPr>
        </p:nvSpPr>
        <p:spPr/>
        <p:txBody>
          <a:bodyPr/>
          <a:lstStyle/>
          <a:p>
            <a:fld id="{15D38911-5565-479B-ACA3-E95BB040EAE6}" type="datetime1">
              <a:rPr lang="en-US" smtClean="0"/>
              <a:t>5/19/2024</a:t>
            </a:fld>
            <a:endParaRPr lang="en-US"/>
          </a:p>
        </p:txBody>
      </p:sp>
      <p:sp>
        <p:nvSpPr>
          <p:cNvPr id="6" name="Footer Placeholder 5">
            <a:extLst>
              <a:ext uri="{FF2B5EF4-FFF2-40B4-BE49-F238E27FC236}">
                <a16:creationId xmlns:a16="http://schemas.microsoft.com/office/drawing/2014/main" id="{0EB42B37-201B-916E-A73C-76CC6EB86408}"/>
              </a:ext>
            </a:extLst>
          </p:cNvPr>
          <p:cNvSpPr>
            <a:spLocks noGrp="1"/>
          </p:cNvSpPr>
          <p:nvPr>
            <p:ph type="ftr" sz="quarter" idx="11"/>
          </p:nvPr>
        </p:nvSpPr>
        <p:spPr/>
        <p:txBody>
          <a:bodyPr/>
          <a:lstStyle/>
          <a:p>
            <a:r>
              <a:rPr lang="en-US"/>
              <a:t>Mh Amiri</a:t>
            </a:r>
          </a:p>
        </p:txBody>
      </p:sp>
      <p:sp>
        <p:nvSpPr>
          <p:cNvPr id="7" name="Slide Number Placeholder 6">
            <a:extLst>
              <a:ext uri="{FF2B5EF4-FFF2-40B4-BE49-F238E27FC236}">
                <a16:creationId xmlns:a16="http://schemas.microsoft.com/office/drawing/2014/main" id="{4548D4B8-2D60-26EB-5883-E6F28169C0CB}"/>
              </a:ext>
            </a:extLst>
          </p:cNvPr>
          <p:cNvSpPr>
            <a:spLocks noGrp="1"/>
          </p:cNvSpPr>
          <p:nvPr>
            <p:ph type="sldNum" sz="quarter" idx="12"/>
          </p:nvPr>
        </p:nvSpPr>
        <p:spPr/>
        <p:txBody>
          <a:bodyPr/>
          <a:lstStyle/>
          <a:p>
            <a:fld id="{1E514BF4-6BA4-4B6D-B381-84BD509D6AE8}" type="slidenum">
              <a:rPr lang="en-US" smtClean="0"/>
              <a:t>‹#›</a:t>
            </a:fld>
            <a:endParaRPr lang="en-US"/>
          </a:p>
        </p:txBody>
      </p:sp>
    </p:spTree>
    <p:extLst>
      <p:ext uri="{BB962C8B-B14F-4D97-AF65-F5344CB8AC3E}">
        <p14:creationId xmlns:p14="http://schemas.microsoft.com/office/powerpoint/2010/main" val="346333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25EFF-FB37-B94C-206D-60BC1E89D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67366-D963-F152-85A5-F83661A11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4CBDA-8496-867C-28C9-FAEF444BF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7B05-A035-4F06-8349-D18FDF3C4CB6}" type="datetime1">
              <a:rPr lang="en-US" smtClean="0"/>
              <a:t>5/19/2024</a:t>
            </a:fld>
            <a:endParaRPr lang="en-US"/>
          </a:p>
        </p:txBody>
      </p:sp>
      <p:sp>
        <p:nvSpPr>
          <p:cNvPr id="5" name="Footer Placeholder 4">
            <a:extLst>
              <a:ext uri="{FF2B5EF4-FFF2-40B4-BE49-F238E27FC236}">
                <a16:creationId xmlns:a16="http://schemas.microsoft.com/office/drawing/2014/main" id="{C60DD61B-D15A-0CCC-88F5-F187C1EA9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Mh Amiri</a:t>
            </a:r>
          </a:p>
        </p:txBody>
      </p:sp>
      <p:sp>
        <p:nvSpPr>
          <p:cNvPr id="6" name="Slide Number Placeholder 5">
            <a:extLst>
              <a:ext uri="{FF2B5EF4-FFF2-40B4-BE49-F238E27FC236}">
                <a16:creationId xmlns:a16="http://schemas.microsoft.com/office/drawing/2014/main" id="{031E6E3F-488D-4AB4-BFD8-228B43A4C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14BF4-6BA4-4B6D-B381-84BD509D6AE8}" type="slidenum">
              <a:rPr lang="en-US" smtClean="0"/>
              <a:t>‹#›</a:t>
            </a:fld>
            <a:endParaRPr lang="en-US"/>
          </a:p>
        </p:txBody>
      </p:sp>
    </p:spTree>
    <p:extLst>
      <p:ext uri="{BB962C8B-B14F-4D97-AF65-F5344CB8AC3E}">
        <p14:creationId xmlns:p14="http://schemas.microsoft.com/office/powerpoint/2010/main" val="359756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84AC170-E579-4C1E-5FA7-9081578A1FE4}"/>
              </a:ext>
            </a:extLst>
          </p:cNvPr>
          <p:cNvSpPr>
            <a:spLocks noGrp="1"/>
          </p:cNvSpPr>
          <p:nvPr>
            <p:ph type="sldNum" sz="quarter" idx="12"/>
          </p:nvPr>
        </p:nvSpPr>
        <p:spPr/>
        <p:txBody>
          <a:bodyPr/>
          <a:lstStyle/>
          <a:p>
            <a:fld id="{1E514BF4-6BA4-4B6D-B381-84BD509D6AE8}" type="slidenum">
              <a:rPr lang="en-US" smtClean="0"/>
              <a:t>1</a:t>
            </a:fld>
            <a:endParaRPr lang="en-US"/>
          </a:p>
        </p:txBody>
      </p:sp>
      <p:pic>
        <p:nvPicPr>
          <p:cNvPr id="7" name="Picture 6">
            <a:extLst>
              <a:ext uri="{FF2B5EF4-FFF2-40B4-BE49-F238E27FC236}">
                <a16:creationId xmlns:a16="http://schemas.microsoft.com/office/drawing/2014/main" id="{A77F9BC2-7A9B-6619-083D-F51FD267DEAE}"/>
              </a:ext>
            </a:extLst>
          </p:cNvPr>
          <p:cNvPicPr>
            <a:picLocks noChangeAspect="1"/>
          </p:cNvPicPr>
          <p:nvPr/>
        </p:nvPicPr>
        <p:blipFill>
          <a:blip r:embed="rId2"/>
          <a:stretch>
            <a:fillRect/>
          </a:stretch>
        </p:blipFill>
        <p:spPr>
          <a:xfrm>
            <a:off x="1513835" y="833075"/>
            <a:ext cx="9164329" cy="5191850"/>
          </a:xfrm>
          <a:prstGeom prst="rect">
            <a:avLst/>
          </a:prstGeom>
        </p:spPr>
      </p:pic>
    </p:spTree>
    <p:extLst>
      <p:ext uri="{BB962C8B-B14F-4D97-AF65-F5344CB8AC3E}">
        <p14:creationId xmlns:p14="http://schemas.microsoft.com/office/powerpoint/2010/main" val="47547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10</a:t>
            </a:fld>
            <a:endParaRPr lang="en-US"/>
          </a:p>
        </p:txBody>
      </p:sp>
      <p:sp>
        <p:nvSpPr>
          <p:cNvPr id="4" name="TextBox 3">
            <a:extLst>
              <a:ext uri="{FF2B5EF4-FFF2-40B4-BE49-F238E27FC236}">
                <a16:creationId xmlns:a16="http://schemas.microsoft.com/office/drawing/2014/main" id="{643DA649-DA60-C356-FC08-B7A6DB826776}"/>
              </a:ext>
            </a:extLst>
          </p:cNvPr>
          <p:cNvSpPr txBox="1"/>
          <p:nvPr/>
        </p:nvSpPr>
        <p:spPr>
          <a:xfrm>
            <a:off x="899159" y="701068"/>
            <a:ext cx="7631997" cy="369332"/>
          </a:xfrm>
          <a:prstGeom prst="rect">
            <a:avLst/>
          </a:prstGeom>
          <a:noFill/>
        </p:spPr>
        <p:txBody>
          <a:bodyPr wrap="square">
            <a:spAutoFit/>
          </a:bodyPr>
          <a:lstStyle/>
          <a:p>
            <a:r>
              <a:rPr lang="en-US" dirty="0">
                <a:solidFill>
                  <a:schemeClr val="accent5"/>
                </a:solidFill>
              </a:rPr>
              <a:t>Evaluation Metrics</a:t>
            </a:r>
          </a:p>
        </p:txBody>
      </p:sp>
      <p:grpSp>
        <p:nvGrpSpPr>
          <p:cNvPr id="15" name="Group 14">
            <a:extLst>
              <a:ext uri="{FF2B5EF4-FFF2-40B4-BE49-F238E27FC236}">
                <a16:creationId xmlns:a16="http://schemas.microsoft.com/office/drawing/2014/main" id="{C5CEBC94-2AC6-14BB-F6A9-50DB65382C43}"/>
              </a:ext>
            </a:extLst>
          </p:cNvPr>
          <p:cNvGrpSpPr/>
          <p:nvPr/>
        </p:nvGrpSpPr>
        <p:grpSpPr>
          <a:xfrm>
            <a:off x="560502" y="1157490"/>
            <a:ext cx="6001588" cy="2333950"/>
            <a:chOff x="3166553" y="1477929"/>
            <a:chExt cx="6001588" cy="2333950"/>
          </a:xfrm>
        </p:grpSpPr>
        <p:pic>
          <p:nvPicPr>
            <p:cNvPr id="3" name="Picture 2">
              <a:extLst>
                <a:ext uri="{FF2B5EF4-FFF2-40B4-BE49-F238E27FC236}">
                  <a16:creationId xmlns:a16="http://schemas.microsoft.com/office/drawing/2014/main" id="{F95A5220-BBA2-F5B4-C82F-4F9A0C4F7A8A}"/>
                </a:ext>
              </a:extLst>
            </p:cNvPr>
            <p:cNvPicPr>
              <a:picLocks noChangeAspect="1"/>
            </p:cNvPicPr>
            <p:nvPr/>
          </p:nvPicPr>
          <p:blipFill>
            <a:blip r:embed="rId3"/>
            <a:stretch>
              <a:fillRect/>
            </a:stretch>
          </p:blipFill>
          <p:spPr>
            <a:xfrm>
              <a:off x="3166553" y="1477929"/>
              <a:ext cx="5849166" cy="1514686"/>
            </a:xfrm>
            <a:prstGeom prst="rect">
              <a:avLst/>
            </a:prstGeom>
          </p:spPr>
        </p:pic>
        <p:pic>
          <p:nvPicPr>
            <p:cNvPr id="14" name="Picture 13">
              <a:extLst>
                <a:ext uri="{FF2B5EF4-FFF2-40B4-BE49-F238E27FC236}">
                  <a16:creationId xmlns:a16="http://schemas.microsoft.com/office/drawing/2014/main" id="{55EAAFEA-EF08-76E8-FD36-AAE1BE729808}"/>
                </a:ext>
              </a:extLst>
            </p:cNvPr>
            <p:cNvPicPr>
              <a:picLocks noChangeAspect="1"/>
            </p:cNvPicPr>
            <p:nvPr/>
          </p:nvPicPr>
          <p:blipFill>
            <a:blip r:embed="rId4"/>
            <a:stretch>
              <a:fillRect/>
            </a:stretch>
          </p:blipFill>
          <p:spPr>
            <a:xfrm>
              <a:off x="3166553" y="2992615"/>
              <a:ext cx="6001588" cy="819264"/>
            </a:xfrm>
            <a:prstGeom prst="rect">
              <a:avLst/>
            </a:prstGeom>
          </p:spPr>
        </p:pic>
      </p:grpSp>
      <p:pic>
        <p:nvPicPr>
          <p:cNvPr id="22" name="Picture 21">
            <a:extLst>
              <a:ext uri="{FF2B5EF4-FFF2-40B4-BE49-F238E27FC236}">
                <a16:creationId xmlns:a16="http://schemas.microsoft.com/office/drawing/2014/main" id="{AF0FE128-D82B-AA2D-5F03-7C9550A67182}"/>
              </a:ext>
            </a:extLst>
          </p:cNvPr>
          <p:cNvPicPr>
            <a:picLocks noChangeAspect="1"/>
          </p:cNvPicPr>
          <p:nvPr/>
        </p:nvPicPr>
        <p:blipFill>
          <a:blip r:embed="rId5"/>
          <a:stretch>
            <a:fillRect/>
          </a:stretch>
        </p:blipFill>
        <p:spPr>
          <a:xfrm>
            <a:off x="3561296" y="2350009"/>
            <a:ext cx="8475583" cy="3019892"/>
          </a:xfrm>
          <a:prstGeom prst="rect">
            <a:avLst/>
          </a:prstGeom>
        </p:spPr>
      </p:pic>
      <p:sp>
        <p:nvSpPr>
          <p:cNvPr id="24" name="Flowchart: Process 23">
            <a:extLst>
              <a:ext uri="{FF2B5EF4-FFF2-40B4-BE49-F238E27FC236}">
                <a16:creationId xmlns:a16="http://schemas.microsoft.com/office/drawing/2014/main" id="{C87763E9-0A59-BE99-618C-8CAD13FFD63E}"/>
              </a:ext>
            </a:extLst>
          </p:cNvPr>
          <p:cNvSpPr/>
          <p:nvPr/>
        </p:nvSpPr>
        <p:spPr>
          <a:xfrm>
            <a:off x="5327650" y="1427871"/>
            <a:ext cx="2468880" cy="973924"/>
          </a:xfrm>
          <a:prstGeom prst="flowChart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4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11</a:t>
            </a:fld>
            <a:endParaRPr lang="en-US"/>
          </a:p>
        </p:txBody>
      </p:sp>
      <p:sp>
        <p:nvSpPr>
          <p:cNvPr id="4" name="TextBox 3">
            <a:extLst>
              <a:ext uri="{FF2B5EF4-FFF2-40B4-BE49-F238E27FC236}">
                <a16:creationId xmlns:a16="http://schemas.microsoft.com/office/drawing/2014/main" id="{643DA649-DA60-C356-FC08-B7A6DB826776}"/>
              </a:ext>
            </a:extLst>
          </p:cNvPr>
          <p:cNvSpPr txBox="1"/>
          <p:nvPr/>
        </p:nvSpPr>
        <p:spPr>
          <a:xfrm>
            <a:off x="899159" y="701068"/>
            <a:ext cx="7631997" cy="369332"/>
          </a:xfrm>
          <a:prstGeom prst="rect">
            <a:avLst/>
          </a:prstGeom>
          <a:noFill/>
        </p:spPr>
        <p:txBody>
          <a:bodyPr wrap="square">
            <a:spAutoFit/>
          </a:bodyPr>
          <a:lstStyle/>
          <a:p>
            <a:r>
              <a:rPr lang="en-US" dirty="0">
                <a:solidFill>
                  <a:schemeClr val="accent5"/>
                </a:solidFill>
              </a:rPr>
              <a:t>Evaluation Metrics</a:t>
            </a:r>
          </a:p>
        </p:txBody>
      </p:sp>
      <p:sp>
        <p:nvSpPr>
          <p:cNvPr id="24" name="Flowchart: Process 23">
            <a:extLst>
              <a:ext uri="{FF2B5EF4-FFF2-40B4-BE49-F238E27FC236}">
                <a16:creationId xmlns:a16="http://schemas.microsoft.com/office/drawing/2014/main" id="{C87763E9-0A59-BE99-618C-8CAD13FFD63E}"/>
              </a:ext>
            </a:extLst>
          </p:cNvPr>
          <p:cNvSpPr/>
          <p:nvPr/>
        </p:nvSpPr>
        <p:spPr>
          <a:xfrm>
            <a:off x="5327650" y="1427871"/>
            <a:ext cx="2468880" cy="973924"/>
          </a:xfrm>
          <a:prstGeom prst="flowChart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798879C-5189-FD9D-57A3-816213D92368}"/>
              </a:ext>
            </a:extLst>
          </p:cNvPr>
          <p:cNvPicPr>
            <a:picLocks noChangeAspect="1"/>
          </p:cNvPicPr>
          <p:nvPr/>
        </p:nvPicPr>
        <p:blipFill>
          <a:blip r:embed="rId3"/>
          <a:stretch>
            <a:fillRect/>
          </a:stretch>
        </p:blipFill>
        <p:spPr>
          <a:xfrm>
            <a:off x="531066" y="1427871"/>
            <a:ext cx="11120140" cy="3309566"/>
          </a:xfrm>
          <a:prstGeom prst="rect">
            <a:avLst/>
          </a:prstGeom>
        </p:spPr>
      </p:pic>
    </p:spTree>
    <p:extLst>
      <p:ext uri="{BB962C8B-B14F-4D97-AF65-F5344CB8AC3E}">
        <p14:creationId xmlns:p14="http://schemas.microsoft.com/office/powerpoint/2010/main" val="323303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12</a:t>
            </a:fld>
            <a:endParaRPr lang="en-US"/>
          </a:p>
        </p:txBody>
      </p:sp>
      <p:sp>
        <p:nvSpPr>
          <p:cNvPr id="4" name="TextBox 3">
            <a:extLst>
              <a:ext uri="{FF2B5EF4-FFF2-40B4-BE49-F238E27FC236}">
                <a16:creationId xmlns:a16="http://schemas.microsoft.com/office/drawing/2014/main" id="{643DA649-DA60-C356-FC08-B7A6DB826776}"/>
              </a:ext>
            </a:extLst>
          </p:cNvPr>
          <p:cNvSpPr txBox="1"/>
          <p:nvPr/>
        </p:nvSpPr>
        <p:spPr>
          <a:xfrm>
            <a:off x="899159" y="701068"/>
            <a:ext cx="7631997" cy="369332"/>
          </a:xfrm>
          <a:prstGeom prst="rect">
            <a:avLst/>
          </a:prstGeom>
          <a:noFill/>
        </p:spPr>
        <p:txBody>
          <a:bodyPr wrap="square">
            <a:spAutoFit/>
          </a:bodyPr>
          <a:lstStyle/>
          <a:p>
            <a:r>
              <a:rPr lang="en-US" dirty="0">
                <a:solidFill>
                  <a:schemeClr val="accent5"/>
                </a:solidFill>
              </a:rPr>
              <a:t>Evaluation Metrics</a:t>
            </a:r>
          </a:p>
        </p:txBody>
      </p:sp>
      <p:sp>
        <p:nvSpPr>
          <p:cNvPr id="24" name="Flowchart: Process 23">
            <a:extLst>
              <a:ext uri="{FF2B5EF4-FFF2-40B4-BE49-F238E27FC236}">
                <a16:creationId xmlns:a16="http://schemas.microsoft.com/office/drawing/2014/main" id="{C87763E9-0A59-BE99-618C-8CAD13FFD63E}"/>
              </a:ext>
            </a:extLst>
          </p:cNvPr>
          <p:cNvSpPr/>
          <p:nvPr/>
        </p:nvSpPr>
        <p:spPr>
          <a:xfrm>
            <a:off x="5327650" y="1427871"/>
            <a:ext cx="2468880" cy="973924"/>
          </a:xfrm>
          <a:prstGeom prst="flowChart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50B277B-A11E-C0FB-DCFA-1C30EEACF64F}"/>
              </a:ext>
            </a:extLst>
          </p:cNvPr>
          <p:cNvPicPr>
            <a:picLocks noChangeAspect="1"/>
          </p:cNvPicPr>
          <p:nvPr/>
        </p:nvPicPr>
        <p:blipFill>
          <a:blip r:embed="rId3"/>
          <a:stretch>
            <a:fillRect/>
          </a:stretch>
        </p:blipFill>
        <p:spPr>
          <a:xfrm>
            <a:off x="1283085" y="1353208"/>
            <a:ext cx="9985541" cy="4415294"/>
          </a:xfrm>
          <a:prstGeom prst="rect">
            <a:avLst/>
          </a:prstGeom>
        </p:spPr>
      </p:pic>
    </p:spTree>
    <p:extLst>
      <p:ext uri="{BB962C8B-B14F-4D97-AF65-F5344CB8AC3E}">
        <p14:creationId xmlns:p14="http://schemas.microsoft.com/office/powerpoint/2010/main" val="221206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13</a:t>
            </a:fld>
            <a:endParaRPr lang="en-US"/>
          </a:p>
        </p:txBody>
      </p:sp>
      <p:sp>
        <p:nvSpPr>
          <p:cNvPr id="24" name="Flowchart: Process 23">
            <a:extLst>
              <a:ext uri="{FF2B5EF4-FFF2-40B4-BE49-F238E27FC236}">
                <a16:creationId xmlns:a16="http://schemas.microsoft.com/office/drawing/2014/main" id="{C87763E9-0A59-BE99-618C-8CAD13FFD63E}"/>
              </a:ext>
            </a:extLst>
          </p:cNvPr>
          <p:cNvSpPr/>
          <p:nvPr/>
        </p:nvSpPr>
        <p:spPr>
          <a:xfrm>
            <a:off x="5327650" y="1427871"/>
            <a:ext cx="2468880" cy="973924"/>
          </a:xfrm>
          <a:prstGeom prst="flowChart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0820D1-00F0-3034-818F-6D4DBF6F2183}"/>
              </a:ext>
            </a:extLst>
          </p:cNvPr>
          <p:cNvPicPr>
            <a:picLocks noChangeAspect="1"/>
          </p:cNvPicPr>
          <p:nvPr/>
        </p:nvPicPr>
        <p:blipFill>
          <a:blip r:embed="rId3"/>
          <a:stretch>
            <a:fillRect/>
          </a:stretch>
        </p:blipFill>
        <p:spPr>
          <a:xfrm>
            <a:off x="1527488" y="1239992"/>
            <a:ext cx="9127295" cy="4577434"/>
          </a:xfrm>
          <a:prstGeom prst="rect">
            <a:avLst/>
          </a:prstGeom>
        </p:spPr>
      </p:pic>
      <p:sp>
        <p:nvSpPr>
          <p:cNvPr id="9" name="TextBox 8">
            <a:extLst>
              <a:ext uri="{FF2B5EF4-FFF2-40B4-BE49-F238E27FC236}">
                <a16:creationId xmlns:a16="http://schemas.microsoft.com/office/drawing/2014/main" id="{4C4C8D87-E54C-45BE-7A0D-F68BF4A93124}"/>
              </a:ext>
            </a:extLst>
          </p:cNvPr>
          <p:cNvSpPr txBox="1"/>
          <p:nvPr/>
        </p:nvSpPr>
        <p:spPr>
          <a:xfrm>
            <a:off x="838200" y="705414"/>
            <a:ext cx="6096000" cy="369332"/>
          </a:xfrm>
          <a:prstGeom prst="rect">
            <a:avLst/>
          </a:prstGeom>
          <a:noFill/>
        </p:spPr>
        <p:txBody>
          <a:bodyPr wrap="square">
            <a:spAutoFit/>
          </a:bodyPr>
          <a:lstStyle/>
          <a:p>
            <a:r>
              <a:rPr lang="en-US" dirty="0">
                <a:solidFill>
                  <a:schemeClr val="accent5"/>
                </a:solidFill>
              </a:rPr>
              <a:t>t-SNE visualizations</a:t>
            </a:r>
          </a:p>
        </p:txBody>
      </p:sp>
    </p:spTree>
    <p:extLst>
      <p:ext uri="{BB962C8B-B14F-4D97-AF65-F5344CB8AC3E}">
        <p14:creationId xmlns:p14="http://schemas.microsoft.com/office/powerpoint/2010/main" val="346383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14</a:t>
            </a:fld>
            <a:endParaRPr lang="en-US"/>
          </a:p>
        </p:txBody>
      </p:sp>
      <p:sp>
        <p:nvSpPr>
          <p:cNvPr id="24" name="Flowchart: Process 23">
            <a:extLst>
              <a:ext uri="{FF2B5EF4-FFF2-40B4-BE49-F238E27FC236}">
                <a16:creationId xmlns:a16="http://schemas.microsoft.com/office/drawing/2014/main" id="{C87763E9-0A59-BE99-618C-8CAD13FFD63E}"/>
              </a:ext>
            </a:extLst>
          </p:cNvPr>
          <p:cNvSpPr/>
          <p:nvPr/>
        </p:nvSpPr>
        <p:spPr>
          <a:xfrm>
            <a:off x="5327650" y="1427871"/>
            <a:ext cx="2468880" cy="973924"/>
          </a:xfrm>
          <a:prstGeom prst="flowChart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15A40A4-3FE0-A7C9-0A2B-80757387F8B4}"/>
              </a:ext>
            </a:extLst>
          </p:cNvPr>
          <p:cNvSpPr txBox="1"/>
          <p:nvPr/>
        </p:nvSpPr>
        <p:spPr>
          <a:xfrm>
            <a:off x="1100036" y="2401795"/>
            <a:ext cx="9982200" cy="1862048"/>
          </a:xfrm>
          <a:prstGeom prst="rect">
            <a:avLst/>
          </a:prstGeom>
          <a:noFill/>
        </p:spPr>
        <p:txBody>
          <a:bodyPr wrap="square" rtlCol="0">
            <a:spAutoFit/>
          </a:bodyPr>
          <a:lstStyle/>
          <a:p>
            <a:pPr algn="ctr"/>
            <a:r>
              <a:rPr lang="en-US" sz="11500" dirty="0">
                <a:solidFill>
                  <a:schemeClr val="accent5"/>
                </a:solidFill>
              </a:rPr>
              <a:t>THE END</a:t>
            </a:r>
          </a:p>
        </p:txBody>
      </p:sp>
    </p:spTree>
    <p:extLst>
      <p:ext uri="{BB962C8B-B14F-4D97-AF65-F5344CB8AC3E}">
        <p14:creationId xmlns:p14="http://schemas.microsoft.com/office/powerpoint/2010/main" val="19261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E4C1-591A-5F51-CB0D-4E02BFBE6A60}"/>
              </a:ext>
            </a:extLst>
          </p:cNvPr>
          <p:cNvSpPr>
            <a:spLocks noGrp="1"/>
          </p:cNvSpPr>
          <p:nvPr>
            <p:ph type="ctrTitle"/>
          </p:nvPr>
        </p:nvSpPr>
        <p:spPr>
          <a:xfrm>
            <a:off x="885216" y="1697492"/>
            <a:ext cx="10421566" cy="2621603"/>
          </a:xfrm>
        </p:spPr>
        <p:txBody>
          <a:bodyPr>
            <a:normAutofit/>
          </a:bodyPr>
          <a:lstStyle/>
          <a:p>
            <a:r>
              <a:rPr lang="en-US" dirty="0">
                <a:cs typeface="B Nazanin" panose="00000400000000000000" pitchFamily="2" charset="-78"/>
              </a:rPr>
              <a:t>Multi-Task</a:t>
            </a:r>
            <a:r>
              <a:rPr lang="en-US" dirty="0"/>
              <a:t> Deep Model With Margin Ranking Loss for Lung Nodule Analysis</a:t>
            </a:r>
          </a:p>
        </p:txBody>
      </p:sp>
      <p:sp>
        <p:nvSpPr>
          <p:cNvPr id="4" name="Title 1">
            <a:extLst>
              <a:ext uri="{FF2B5EF4-FFF2-40B4-BE49-F238E27FC236}">
                <a16:creationId xmlns:a16="http://schemas.microsoft.com/office/drawing/2014/main" id="{BDA0A030-DB1A-FED0-5D34-ED2529E2343A}"/>
              </a:ext>
            </a:extLst>
          </p:cNvPr>
          <p:cNvSpPr txBox="1">
            <a:spLocks/>
          </p:cNvSpPr>
          <p:nvPr/>
        </p:nvSpPr>
        <p:spPr>
          <a:xfrm>
            <a:off x="3735116" y="5829097"/>
            <a:ext cx="4500663" cy="5950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lumMod val="50000"/>
                  </a:schemeClr>
                </a:solidFill>
                <a:cs typeface="B Nazanin" panose="00000400000000000000" pitchFamily="2" charset="-78"/>
              </a:rPr>
              <a:t>Dr. Mousavi</a:t>
            </a:r>
            <a:endParaRPr lang="en-US" sz="3200" b="1" dirty="0">
              <a:solidFill>
                <a:schemeClr val="bg1">
                  <a:lumMod val="50000"/>
                </a:schemeClr>
              </a:solidFill>
            </a:endParaRPr>
          </a:p>
        </p:txBody>
      </p:sp>
      <p:pic>
        <p:nvPicPr>
          <p:cNvPr id="6" name="Picture 5">
            <a:extLst>
              <a:ext uri="{FF2B5EF4-FFF2-40B4-BE49-F238E27FC236}">
                <a16:creationId xmlns:a16="http://schemas.microsoft.com/office/drawing/2014/main" id="{7732A3B5-5C74-3F15-DA6F-F7BBFFC44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816" y="279263"/>
            <a:ext cx="1239265" cy="1239265"/>
          </a:xfrm>
          <a:prstGeom prst="rect">
            <a:avLst/>
          </a:prstGeom>
        </p:spPr>
      </p:pic>
      <p:sp>
        <p:nvSpPr>
          <p:cNvPr id="7" name="Title 1">
            <a:extLst>
              <a:ext uri="{FF2B5EF4-FFF2-40B4-BE49-F238E27FC236}">
                <a16:creationId xmlns:a16="http://schemas.microsoft.com/office/drawing/2014/main" id="{B7AA8416-795A-CEF4-1C77-C7D852E06350}"/>
              </a:ext>
            </a:extLst>
          </p:cNvPr>
          <p:cNvSpPr txBox="1">
            <a:spLocks/>
          </p:cNvSpPr>
          <p:nvPr/>
        </p:nvSpPr>
        <p:spPr>
          <a:xfrm>
            <a:off x="3845668" y="5281553"/>
            <a:ext cx="4500663" cy="5950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lumMod val="50000"/>
                  </a:schemeClr>
                </a:solidFill>
                <a:cs typeface="B Nazanin" panose="00000400000000000000" pitchFamily="2" charset="-78"/>
              </a:rPr>
              <a:t>MohammadHossein Amiri</a:t>
            </a:r>
            <a:endParaRPr lang="en-US" sz="3200" b="1" dirty="0">
              <a:solidFill>
                <a:schemeClr val="bg1">
                  <a:lumMod val="50000"/>
                </a:schemeClr>
              </a:solidFill>
            </a:endParaRPr>
          </a:p>
        </p:txBody>
      </p:sp>
      <p:sp>
        <p:nvSpPr>
          <p:cNvPr id="5" name="TextBox 4">
            <a:extLst>
              <a:ext uri="{FF2B5EF4-FFF2-40B4-BE49-F238E27FC236}">
                <a16:creationId xmlns:a16="http://schemas.microsoft.com/office/drawing/2014/main" id="{81108F4F-44C5-35E8-75CC-DBFC49035D55}"/>
              </a:ext>
            </a:extLst>
          </p:cNvPr>
          <p:cNvSpPr txBox="1"/>
          <p:nvPr/>
        </p:nvSpPr>
        <p:spPr>
          <a:xfrm>
            <a:off x="5159811" y="4565889"/>
            <a:ext cx="3075968" cy="584775"/>
          </a:xfrm>
          <a:prstGeom prst="rect">
            <a:avLst/>
          </a:prstGeom>
          <a:noFill/>
        </p:spPr>
        <p:txBody>
          <a:bodyPr wrap="square">
            <a:spAutoFit/>
          </a:bodyPr>
          <a:lstStyle/>
          <a:p>
            <a:r>
              <a:rPr lang="en-US" sz="3200" dirty="0" err="1">
                <a:solidFill>
                  <a:schemeClr val="accent3">
                    <a:lumMod val="75000"/>
                  </a:schemeClr>
                </a:solidFill>
              </a:rPr>
              <a:t>Lihao</a:t>
            </a:r>
            <a:r>
              <a:rPr lang="en-US" sz="3200" dirty="0">
                <a:solidFill>
                  <a:schemeClr val="accent3">
                    <a:lumMod val="75000"/>
                  </a:schemeClr>
                </a:solidFill>
              </a:rPr>
              <a:t> Liu et al. </a:t>
            </a:r>
            <a:endParaRPr lang="en-US" sz="3200" b="1" dirty="0">
              <a:solidFill>
                <a:schemeClr val="accent3">
                  <a:lumMod val="75000"/>
                </a:schemeClr>
              </a:solidFill>
            </a:endParaRPr>
          </a:p>
        </p:txBody>
      </p:sp>
    </p:spTree>
    <p:extLst>
      <p:ext uri="{BB962C8B-B14F-4D97-AF65-F5344CB8AC3E}">
        <p14:creationId xmlns:p14="http://schemas.microsoft.com/office/powerpoint/2010/main" val="318622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749064"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749064"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18945"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3</a:t>
            </a:fld>
            <a:endParaRPr lang="en-US" dirty="0"/>
          </a:p>
        </p:txBody>
      </p:sp>
      <p:sp>
        <p:nvSpPr>
          <p:cNvPr id="12" name="TextBox 11">
            <a:extLst>
              <a:ext uri="{FF2B5EF4-FFF2-40B4-BE49-F238E27FC236}">
                <a16:creationId xmlns:a16="http://schemas.microsoft.com/office/drawing/2014/main" id="{BCD7351D-06A9-EFA8-7DA1-EEB6D5B43A9D}"/>
              </a:ext>
            </a:extLst>
          </p:cNvPr>
          <p:cNvSpPr txBox="1"/>
          <p:nvPr/>
        </p:nvSpPr>
        <p:spPr>
          <a:xfrm>
            <a:off x="828472" y="589558"/>
            <a:ext cx="2206558" cy="369332"/>
          </a:xfrm>
          <a:prstGeom prst="rect">
            <a:avLst/>
          </a:prstGeom>
          <a:noFill/>
        </p:spPr>
        <p:txBody>
          <a:bodyPr wrap="square" rtlCol="0">
            <a:spAutoFit/>
          </a:bodyPr>
          <a:lstStyle/>
          <a:p>
            <a:r>
              <a:rPr lang="en-US" dirty="0">
                <a:solidFill>
                  <a:schemeClr val="accent5"/>
                </a:solidFill>
              </a:rPr>
              <a:t>What is the Problem </a:t>
            </a:r>
          </a:p>
        </p:txBody>
      </p:sp>
      <p:pic>
        <p:nvPicPr>
          <p:cNvPr id="13" name="Picture 12">
            <a:extLst>
              <a:ext uri="{FF2B5EF4-FFF2-40B4-BE49-F238E27FC236}">
                <a16:creationId xmlns:a16="http://schemas.microsoft.com/office/drawing/2014/main" id="{EDA6095F-1349-BFAA-0DF9-A1F2425AC42A}"/>
              </a:ext>
            </a:extLst>
          </p:cNvPr>
          <p:cNvPicPr>
            <a:picLocks noChangeAspect="1"/>
          </p:cNvPicPr>
          <p:nvPr/>
        </p:nvPicPr>
        <p:blipFill>
          <a:blip r:embed="rId3"/>
          <a:stretch>
            <a:fillRect/>
          </a:stretch>
        </p:blipFill>
        <p:spPr>
          <a:xfrm>
            <a:off x="4933745" y="1475904"/>
            <a:ext cx="6592235" cy="3155483"/>
          </a:xfrm>
          <a:prstGeom prst="rect">
            <a:avLst/>
          </a:prstGeom>
        </p:spPr>
      </p:pic>
      <p:pic>
        <p:nvPicPr>
          <p:cNvPr id="3" name="Picture 2">
            <a:extLst>
              <a:ext uri="{FF2B5EF4-FFF2-40B4-BE49-F238E27FC236}">
                <a16:creationId xmlns:a16="http://schemas.microsoft.com/office/drawing/2014/main" id="{FD55F216-8DEF-8D6D-4B67-7BC0BA696CF7}"/>
              </a:ext>
            </a:extLst>
          </p:cNvPr>
          <p:cNvPicPr>
            <a:picLocks noChangeAspect="1"/>
          </p:cNvPicPr>
          <p:nvPr/>
        </p:nvPicPr>
        <p:blipFill>
          <a:blip r:embed="rId4"/>
          <a:stretch>
            <a:fillRect/>
          </a:stretch>
        </p:blipFill>
        <p:spPr>
          <a:xfrm>
            <a:off x="828472" y="1396197"/>
            <a:ext cx="1971950" cy="2219635"/>
          </a:xfrm>
          <a:prstGeom prst="rect">
            <a:avLst/>
          </a:prstGeom>
        </p:spPr>
      </p:pic>
      <p:pic>
        <p:nvPicPr>
          <p:cNvPr id="6" name="Picture 5">
            <a:extLst>
              <a:ext uri="{FF2B5EF4-FFF2-40B4-BE49-F238E27FC236}">
                <a16:creationId xmlns:a16="http://schemas.microsoft.com/office/drawing/2014/main" id="{3743E929-C30F-BD2B-D920-9A146ECD5E3F}"/>
              </a:ext>
            </a:extLst>
          </p:cNvPr>
          <p:cNvPicPr>
            <a:picLocks noChangeAspect="1"/>
          </p:cNvPicPr>
          <p:nvPr/>
        </p:nvPicPr>
        <p:blipFill>
          <a:blip r:embed="rId5">
            <a:alphaModFix/>
          </a:blip>
          <a:stretch>
            <a:fillRect/>
          </a:stretch>
        </p:blipFill>
        <p:spPr>
          <a:xfrm>
            <a:off x="2885872" y="1415249"/>
            <a:ext cx="1943371" cy="2181529"/>
          </a:xfrm>
          <a:prstGeom prst="rect">
            <a:avLst/>
          </a:prstGeom>
        </p:spPr>
      </p:pic>
      <p:pic>
        <p:nvPicPr>
          <p:cNvPr id="9" name="Picture 8">
            <a:extLst>
              <a:ext uri="{FF2B5EF4-FFF2-40B4-BE49-F238E27FC236}">
                <a16:creationId xmlns:a16="http://schemas.microsoft.com/office/drawing/2014/main" id="{F4E1BAEA-335D-8BA6-E99F-CC59E62D11D0}"/>
              </a:ext>
            </a:extLst>
          </p:cNvPr>
          <p:cNvPicPr>
            <a:picLocks noChangeAspect="1"/>
          </p:cNvPicPr>
          <p:nvPr/>
        </p:nvPicPr>
        <p:blipFill>
          <a:blip r:embed="rId6"/>
          <a:stretch>
            <a:fillRect/>
          </a:stretch>
        </p:blipFill>
        <p:spPr>
          <a:xfrm>
            <a:off x="818945" y="3625078"/>
            <a:ext cx="1981477" cy="2143424"/>
          </a:xfrm>
          <a:prstGeom prst="rect">
            <a:avLst/>
          </a:prstGeom>
        </p:spPr>
      </p:pic>
      <p:pic>
        <p:nvPicPr>
          <p:cNvPr id="16" name="Picture 15">
            <a:extLst>
              <a:ext uri="{FF2B5EF4-FFF2-40B4-BE49-F238E27FC236}">
                <a16:creationId xmlns:a16="http://schemas.microsoft.com/office/drawing/2014/main" id="{6041E06F-5496-E4F3-900D-025A73004690}"/>
              </a:ext>
            </a:extLst>
          </p:cNvPr>
          <p:cNvPicPr>
            <a:picLocks noChangeAspect="1"/>
          </p:cNvPicPr>
          <p:nvPr/>
        </p:nvPicPr>
        <p:blipFill>
          <a:blip r:embed="rId7"/>
          <a:stretch>
            <a:fillRect/>
          </a:stretch>
        </p:blipFill>
        <p:spPr>
          <a:xfrm>
            <a:off x="2885872" y="3625078"/>
            <a:ext cx="1943371" cy="2181529"/>
          </a:xfrm>
          <a:prstGeom prst="rect">
            <a:avLst/>
          </a:prstGeom>
        </p:spPr>
      </p:pic>
      <p:sp>
        <p:nvSpPr>
          <p:cNvPr id="4" name="TextBox 3">
            <a:extLst>
              <a:ext uri="{FF2B5EF4-FFF2-40B4-BE49-F238E27FC236}">
                <a16:creationId xmlns:a16="http://schemas.microsoft.com/office/drawing/2014/main" id="{DB45ADD8-DC65-4781-F0BE-A77D98C5FD3E}"/>
              </a:ext>
            </a:extLst>
          </p:cNvPr>
          <p:cNvSpPr txBox="1"/>
          <p:nvPr/>
        </p:nvSpPr>
        <p:spPr>
          <a:xfrm>
            <a:off x="4933745" y="4748492"/>
            <a:ext cx="6782348" cy="830997"/>
          </a:xfrm>
          <a:prstGeom prst="rect">
            <a:avLst/>
          </a:prstGeom>
          <a:noFill/>
        </p:spPr>
        <p:txBody>
          <a:bodyPr wrap="square">
            <a:spAutoFit/>
          </a:bodyPr>
          <a:lstStyle/>
          <a:p>
            <a:r>
              <a:rPr lang="en-US" sz="2400" b="1" dirty="0">
                <a:solidFill>
                  <a:schemeClr val="accent5"/>
                </a:solidFill>
              </a:rPr>
              <a:t>subtlety, internal structure, calcification, sphericity, margin, spiculation, lobulation and texture.</a:t>
            </a:r>
          </a:p>
        </p:txBody>
      </p:sp>
    </p:spTree>
    <p:extLst>
      <p:ext uri="{BB962C8B-B14F-4D97-AF65-F5344CB8AC3E}">
        <p14:creationId xmlns:p14="http://schemas.microsoft.com/office/powerpoint/2010/main" val="2115273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4</a:t>
            </a:fld>
            <a:endParaRPr lang="en-US"/>
          </a:p>
        </p:txBody>
      </p:sp>
      <p:sp>
        <p:nvSpPr>
          <p:cNvPr id="12" name="TextBox 11">
            <a:extLst>
              <a:ext uri="{FF2B5EF4-FFF2-40B4-BE49-F238E27FC236}">
                <a16:creationId xmlns:a16="http://schemas.microsoft.com/office/drawing/2014/main" id="{BCD7351D-06A9-EFA8-7DA1-EEB6D5B43A9D}"/>
              </a:ext>
            </a:extLst>
          </p:cNvPr>
          <p:cNvSpPr txBox="1"/>
          <p:nvPr/>
        </p:nvSpPr>
        <p:spPr>
          <a:xfrm>
            <a:off x="828472" y="638435"/>
            <a:ext cx="9839528" cy="369332"/>
          </a:xfrm>
          <a:prstGeom prst="rect">
            <a:avLst/>
          </a:prstGeom>
          <a:noFill/>
        </p:spPr>
        <p:txBody>
          <a:bodyPr wrap="square" rtlCol="0">
            <a:spAutoFit/>
          </a:bodyPr>
          <a:lstStyle/>
          <a:p>
            <a:r>
              <a:rPr lang="en-US" dirty="0">
                <a:solidFill>
                  <a:schemeClr val="accent5"/>
                </a:solidFill>
              </a:rPr>
              <a:t>Hussein et al. 3D CNN-based multi-task learning framework</a:t>
            </a:r>
          </a:p>
        </p:txBody>
      </p:sp>
      <p:pic>
        <p:nvPicPr>
          <p:cNvPr id="3" name="Picture 2">
            <a:extLst>
              <a:ext uri="{FF2B5EF4-FFF2-40B4-BE49-F238E27FC236}">
                <a16:creationId xmlns:a16="http://schemas.microsoft.com/office/drawing/2014/main" id="{25C36309-B9D6-FC14-957B-BB505DE15E3C}"/>
              </a:ext>
            </a:extLst>
          </p:cNvPr>
          <p:cNvPicPr>
            <a:picLocks noChangeAspect="1"/>
          </p:cNvPicPr>
          <p:nvPr/>
        </p:nvPicPr>
        <p:blipFill>
          <a:blip r:embed="rId3"/>
          <a:stretch>
            <a:fillRect/>
          </a:stretch>
        </p:blipFill>
        <p:spPr>
          <a:xfrm>
            <a:off x="2901004" y="1843303"/>
            <a:ext cx="5709596" cy="3996717"/>
          </a:xfrm>
          <a:prstGeom prst="rect">
            <a:avLst/>
          </a:prstGeom>
        </p:spPr>
      </p:pic>
      <p:sp>
        <p:nvSpPr>
          <p:cNvPr id="4" name="TextBox 3">
            <a:extLst>
              <a:ext uri="{FF2B5EF4-FFF2-40B4-BE49-F238E27FC236}">
                <a16:creationId xmlns:a16="http://schemas.microsoft.com/office/drawing/2014/main" id="{8EF07208-7D3F-59FA-0D46-E28FC73D66BD}"/>
              </a:ext>
            </a:extLst>
          </p:cNvPr>
          <p:cNvSpPr txBox="1"/>
          <p:nvPr/>
        </p:nvSpPr>
        <p:spPr>
          <a:xfrm>
            <a:off x="246839" y="1448107"/>
            <a:ext cx="11688594" cy="369332"/>
          </a:xfrm>
          <a:prstGeom prst="rect">
            <a:avLst/>
          </a:prstGeom>
          <a:noFill/>
        </p:spPr>
        <p:txBody>
          <a:bodyPr wrap="square">
            <a:spAutoFit/>
          </a:bodyPr>
          <a:lstStyle/>
          <a:p>
            <a:r>
              <a:rPr lang="en-US" dirty="0"/>
              <a:t>3D CNN-based multi-task learning framework to explore the internal relationship between malignancy and attribute score</a:t>
            </a:r>
          </a:p>
        </p:txBody>
      </p:sp>
    </p:spTree>
    <p:extLst>
      <p:ext uri="{BB962C8B-B14F-4D97-AF65-F5344CB8AC3E}">
        <p14:creationId xmlns:p14="http://schemas.microsoft.com/office/powerpoint/2010/main" val="394786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5</a:t>
            </a:fld>
            <a:endParaRPr lang="en-US"/>
          </a:p>
        </p:txBody>
      </p:sp>
      <p:sp>
        <p:nvSpPr>
          <p:cNvPr id="2" name="TextBox 1">
            <a:extLst>
              <a:ext uri="{FF2B5EF4-FFF2-40B4-BE49-F238E27FC236}">
                <a16:creationId xmlns:a16="http://schemas.microsoft.com/office/drawing/2014/main" id="{C704C90E-5EE4-2AE0-672F-6A9D7649365D}"/>
              </a:ext>
            </a:extLst>
          </p:cNvPr>
          <p:cNvSpPr txBox="1"/>
          <p:nvPr/>
        </p:nvSpPr>
        <p:spPr>
          <a:xfrm>
            <a:off x="828472" y="569388"/>
            <a:ext cx="2451370" cy="369332"/>
          </a:xfrm>
          <a:prstGeom prst="rect">
            <a:avLst/>
          </a:prstGeom>
          <a:noFill/>
        </p:spPr>
        <p:txBody>
          <a:bodyPr wrap="square" rtlCol="0">
            <a:spAutoFit/>
          </a:bodyPr>
          <a:lstStyle/>
          <a:p>
            <a:r>
              <a:rPr lang="en-US" dirty="0">
                <a:solidFill>
                  <a:schemeClr val="accent5"/>
                </a:solidFill>
              </a:rPr>
              <a:t>The Main contributions</a:t>
            </a:r>
          </a:p>
        </p:txBody>
      </p:sp>
      <p:sp>
        <p:nvSpPr>
          <p:cNvPr id="4" name="Rectangle: Rounded Corners 3">
            <a:extLst>
              <a:ext uri="{FF2B5EF4-FFF2-40B4-BE49-F238E27FC236}">
                <a16:creationId xmlns:a16="http://schemas.microsoft.com/office/drawing/2014/main" id="{B269386E-3780-CA5B-A4EC-2BF8C32D7C09}"/>
              </a:ext>
            </a:extLst>
          </p:cNvPr>
          <p:cNvSpPr/>
          <p:nvPr/>
        </p:nvSpPr>
        <p:spPr>
          <a:xfrm>
            <a:off x="585280" y="1477929"/>
            <a:ext cx="3665706" cy="2082394"/>
          </a:xfrm>
          <a:prstGeom prst="round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multi-task deep learning model </a:t>
            </a:r>
            <a:r>
              <a:rPr lang="en-US" dirty="0">
                <a:solidFill>
                  <a:schemeClr val="tx1"/>
                </a:solidFill>
              </a:rPr>
              <a:t>which explicitly explores the relatedness between lung nodule benign-malignant classification and </a:t>
            </a:r>
            <a:r>
              <a:rPr lang="en-US" b="1" dirty="0">
                <a:solidFill>
                  <a:schemeClr val="tx1"/>
                </a:solidFill>
              </a:rPr>
              <a:t>attribute regression</a:t>
            </a:r>
            <a:r>
              <a:rPr lang="en-US" dirty="0">
                <a:solidFill>
                  <a:schemeClr val="tx1"/>
                </a:solidFill>
              </a:rPr>
              <a:t> in a cause-and-effect manner.</a:t>
            </a:r>
          </a:p>
        </p:txBody>
      </p:sp>
      <p:sp>
        <p:nvSpPr>
          <p:cNvPr id="6" name="Rectangle: Rounded Corners 5">
            <a:extLst>
              <a:ext uri="{FF2B5EF4-FFF2-40B4-BE49-F238E27FC236}">
                <a16:creationId xmlns:a16="http://schemas.microsoft.com/office/drawing/2014/main" id="{45DDC858-6D39-918A-33AB-0FB635778697}"/>
              </a:ext>
            </a:extLst>
          </p:cNvPr>
          <p:cNvSpPr/>
          <p:nvPr/>
        </p:nvSpPr>
        <p:spPr>
          <a:xfrm>
            <a:off x="4281790" y="1509543"/>
            <a:ext cx="3665706" cy="2082394"/>
          </a:xfrm>
          <a:prstGeom prst="round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renowned </a:t>
            </a:r>
            <a:r>
              <a:rPr lang="en-US" b="1" dirty="0">
                <a:solidFill>
                  <a:schemeClr val="tx1"/>
                </a:solidFill>
              </a:rPr>
              <a:t>Siamese network architecture</a:t>
            </a:r>
          </a:p>
          <a:p>
            <a:pPr algn="ctr"/>
            <a:r>
              <a:rPr lang="en-US" dirty="0">
                <a:solidFill>
                  <a:schemeClr val="tx1"/>
                </a:solidFill>
              </a:rPr>
              <a:t>to better harness the heterogeneity of ambiguous lung nodules</a:t>
            </a:r>
          </a:p>
        </p:txBody>
      </p:sp>
      <p:sp>
        <p:nvSpPr>
          <p:cNvPr id="8" name="Rectangle: Rounded Corners 7">
            <a:extLst>
              <a:ext uri="{FF2B5EF4-FFF2-40B4-BE49-F238E27FC236}">
                <a16:creationId xmlns:a16="http://schemas.microsoft.com/office/drawing/2014/main" id="{B38D08A1-149D-CDC3-D839-59E364484DBB}"/>
              </a:ext>
            </a:extLst>
          </p:cNvPr>
          <p:cNvSpPr/>
          <p:nvPr/>
        </p:nvSpPr>
        <p:spPr>
          <a:xfrm>
            <a:off x="7978301" y="1477929"/>
            <a:ext cx="3665706" cy="2082394"/>
          </a:xfrm>
          <a:prstGeom prst="round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validated our proposed framework on the public benchmark LIDC-IDRI dataset using 5-fold cross validation.</a:t>
            </a:r>
          </a:p>
        </p:txBody>
      </p:sp>
    </p:spTree>
    <p:extLst>
      <p:ext uri="{BB962C8B-B14F-4D97-AF65-F5344CB8AC3E}">
        <p14:creationId xmlns:p14="http://schemas.microsoft.com/office/powerpoint/2010/main" val="183603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6</a:t>
            </a:fld>
            <a:endParaRPr lang="en-US"/>
          </a:p>
        </p:txBody>
      </p:sp>
      <p:sp>
        <p:nvSpPr>
          <p:cNvPr id="2" name="TextBox 1">
            <a:extLst>
              <a:ext uri="{FF2B5EF4-FFF2-40B4-BE49-F238E27FC236}">
                <a16:creationId xmlns:a16="http://schemas.microsoft.com/office/drawing/2014/main" id="{C704C90E-5EE4-2AE0-672F-6A9D7649365D}"/>
              </a:ext>
            </a:extLst>
          </p:cNvPr>
          <p:cNvSpPr txBox="1"/>
          <p:nvPr/>
        </p:nvSpPr>
        <p:spPr>
          <a:xfrm>
            <a:off x="828471" y="569388"/>
            <a:ext cx="5718243" cy="369332"/>
          </a:xfrm>
          <a:prstGeom prst="rect">
            <a:avLst/>
          </a:prstGeom>
          <a:noFill/>
        </p:spPr>
        <p:txBody>
          <a:bodyPr wrap="square" rtlCol="0">
            <a:spAutoFit/>
          </a:bodyPr>
          <a:lstStyle/>
          <a:p>
            <a:r>
              <a:rPr lang="en-US" dirty="0">
                <a:solidFill>
                  <a:schemeClr val="accent5"/>
                </a:solidFill>
              </a:rPr>
              <a:t>The schematic illustration of the proposed network</a:t>
            </a:r>
          </a:p>
        </p:txBody>
      </p:sp>
      <p:pic>
        <p:nvPicPr>
          <p:cNvPr id="9" name="Picture 8">
            <a:extLst>
              <a:ext uri="{FF2B5EF4-FFF2-40B4-BE49-F238E27FC236}">
                <a16:creationId xmlns:a16="http://schemas.microsoft.com/office/drawing/2014/main" id="{7A934009-627F-0E11-7EB3-1E8BB4E8C8DB}"/>
              </a:ext>
            </a:extLst>
          </p:cNvPr>
          <p:cNvPicPr>
            <a:picLocks noChangeAspect="1"/>
          </p:cNvPicPr>
          <p:nvPr/>
        </p:nvPicPr>
        <p:blipFill>
          <a:blip r:embed="rId3"/>
          <a:stretch>
            <a:fillRect/>
          </a:stretch>
        </p:blipFill>
        <p:spPr>
          <a:xfrm>
            <a:off x="2269974" y="1194562"/>
            <a:ext cx="7642324" cy="4468875"/>
          </a:xfrm>
          <a:prstGeom prst="rect">
            <a:avLst/>
          </a:prstGeom>
        </p:spPr>
      </p:pic>
      <p:sp>
        <p:nvSpPr>
          <p:cNvPr id="12" name="TextBox 11">
            <a:extLst>
              <a:ext uri="{FF2B5EF4-FFF2-40B4-BE49-F238E27FC236}">
                <a16:creationId xmlns:a16="http://schemas.microsoft.com/office/drawing/2014/main" id="{F4A5BD9D-F120-7855-A29C-67B7BD3F25BE}"/>
              </a:ext>
            </a:extLst>
          </p:cNvPr>
          <p:cNvSpPr txBox="1"/>
          <p:nvPr/>
        </p:nvSpPr>
        <p:spPr>
          <a:xfrm>
            <a:off x="5603132" y="1471127"/>
            <a:ext cx="1235414" cy="369332"/>
          </a:xfrm>
          <a:prstGeom prst="rect">
            <a:avLst/>
          </a:prstGeom>
          <a:noFill/>
        </p:spPr>
        <p:txBody>
          <a:bodyPr wrap="square" rtlCol="0">
            <a:spAutoFit/>
          </a:bodyPr>
          <a:lstStyle/>
          <a:p>
            <a:r>
              <a:rPr lang="en-US" dirty="0"/>
              <a:t>lobulation</a:t>
            </a:r>
          </a:p>
        </p:txBody>
      </p:sp>
      <p:sp>
        <p:nvSpPr>
          <p:cNvPr id="14" name="TextBox 13">
            <a:extLst>
              <a:ext uri="{FF2B5EF4-FFF2-40B4-BE49-F238E27FC236}">
                <a16:creationId xmlns:a16="http://schemas.microsoft.com/office/drawing/2014/main" id="{54C9D425-76EB-9907-415A-D812CBE04073}"/>
              </a:ext>
            </a:extLst>
          </p:cNvPr>
          <p:cNvSpPr txBox="1"/>
          <p:nvPr/>
        </p:nvSpPr>
        <p:spPr>
          <a:xfrm>
            <a:off x="5603132" y="3652896"/>
            <a:ext cx="6094378" cy="369332"/>
          </a:xfrm>
          <a:prstGeom prst="rect">
            <a:avLst/>
          </a:prstGeom>
          <a:noFill/>
        </p:spPr>
        <p:txBody>
          <a:bodyPr wrap="square">
            <a:spAutoFit/>
          </a:bodyPr>
          <a:lstStyle/>
          <a:p>
            <a:r>
              <a:rPr lang="en-US" dirty="0"/>
              <a:t>spiculation</a:t>
            </a:r>
          </a:p>
        </p:txBody>
      </p:sp>
    </p:spTree>
    <p:extLst>
      <p:ext uri="{BB962C8B-B14F-4D97-AF65-F5344CB8AC3E}">
        <p14:creationId xmlns:p14="http://schemas.microsoft.com/office/powerpoint/2010/main" val="278373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7</a:t>
            </a:fld>
            <a:endParaRPr lang="en-US"/>
          </a:p>
        </p:txBody>
      </p:sp>
      <p:sp>
        <p:nvSpPr>
          <p:cNvPr id="4" name="TextBox 3">
            <a:extLst>
              <a:ext uri="{FF2B5EF4-FFF2-40B4-BE49-F238E27FC236}">
                <a16:creationId xmlns:a16="http://schemas.microsoft.com/office/drawing/2014/main" id="{643DA649-DA60-C356-FC08-B7A6DB826776}"/>
              </a:ext>
            </a:extLst>
          </p:cNvPr>
          <p:cNvSpPr txBox="1"/>
          <p:nvPr/>
        </p:nvSpPr>
        <p:spPr>
          <a:xfrm>
            <a:off x="899160" y="701068"/>
            <a:ext cx="6096000" cy="369332"/>
          </a:xfrm>
          <a:prstGeom prst="rect">
            <a:avLst/>
          </a:prstGeom>
          <a:noFill/>
        </p:spPr>
        <p:txBody>
          <a:bodyPr wrap="square">
            <a:spAutoFit/>
          </a:bodyPr>
          <a:lstStyle/>
          <a:p>
            <a:r>
              <a:rPr lang="en-US" dirty="0">
                <a:solidFill>
                  <a:schemeClr val="accent5"/>
                </a:solidFill>
              </a:rPr>
              <a:t>METHOD</a:t>
            </a:r>
            <a:r>
              <a:rPr lang="fa-IR" dirty="0">
                <a:solidFill>
                  <a:schemeClr val="accent5"/>
                </a:solidFill>
              </a:rPr>
              <a:t>:</a:t>
            </a:r>
            <a:r>
              <a:rPr lang="en-US" dirty="0">
                <a:solidFill>
                  <a:schemeClr val="accent5"/>
                </a:solidFill>
              </a:rPr>
              <a:t> Multi-Task Learning for Lung Nodule Analysis</a:t>
            </a:r>
          </a:p>
        </p:txBody>
      </p:sp>
      <p:sp>
        <p:nvSpPr>
          <p:cNvPr id="8" name="TextBox 7">
            <a:extLst>
              <a:ext uri="{FF2B5EF4-FFF2-40B4-BE49-F238E27FC236}">
                <a16:creationId xmlns:a16="http://schemas.microsoft.com/office/drawing/2014/main" id="{CB6897B2-2435-90CD-3E69-01BE70AAF27E}"/>
              </a:ext>
            </a:extLst>
          </p:cNvPr>
          <p:cNvSpPr txBox="1"/>
          <p:nvPr/>
        </p:nvSpPr>
        <p:spPr>
          <a:xfrm>
            <a:off x="828472" y="1293263"/>
            <a:ext cx="6094378" cy="369332"/>
          </a:xfrm>
          <a:prstGeom prst="rect">
            <a:avLst/>
          </a:prstGeom>
          <a:noFill/>
        </p:spPr>
        <p:txBody>
          <a:bodyPr wrap="square">
            <a:spAutoFit/>
          </a:bodyPr>
          <a:lstStyle/>
          <a:p>
            <a:r>
              <a:rPr lang="en-US" dirty="0"/>
              <a:t>1) Benign-Malignant Classification</a:t>
            </a:r>
          </a:p>
        </p:txBody>
      </p:sp>
      <p:pic>
        <p:nvPicPr>
          <p:cNvPr id="13" name="Picture 12">
            <a:extLst>
              <a:ext uri="{FF2B5EF4-FFF2-40B4-BE49-F238E27FC236}">
                <a16:creationId xmlns:a16="http://schemas.microsoft.com/office/drawing/2014/main" id="{61B373AB-7344-7D40-0C0E-B7A5F625DB57}"/>
              </a:ext>
            </a:extLst>
          </p:cNvPr>
          <p:cNvPicPr>
            <a:picLocks noChangeAspect="1"/>
          </p:cNvPicPr>
          <p:nvPr/>
        </p:nvPicPr>
        <p:blipFill>
          <a:blip r:embed="rId3"/>
          <a:stretch>
            <a:fillRect/>
          </a:stretch>
        </p:blipFill>
        <p:spPr>
          <a:xfrm>
            <a:off x="3257053" y="2030059"/>
            <a:ext cx="5668166" cy="638264"/>
          </a:xfrm>
          <a:prstGeom prst="rect">
            <a:avLst/>
          </a:prstGeom>
        </p:spPr>
      </p:pic>
      <p:sp>
        <p:nvSpPr>
          <p:cNvPr id="15" name="TextBox 14">
            <a:extLst>
              <a:ext uri="{FF2B5EF4-FFF2-40B4-BE49-F238E27FC236}">
                <a16:creationId xmlns:a16="http://schemas.microsoft.com/office/drawing/2014/main" id="{E6D8FFF8-6876-0BAF-F428-44A41563EAD8}"/>
              </a:ext>
            </a:extLst>
          </p:cNvPr>
          <p:cNvSpPr txBox="1"/>
          <p:nvPr/>
        </p:nvSpPr>
        <p:spPr>
          <a:xfrm>
            <a:off x="1158310" y="2164525"/>
            <a:ext cx="2098743" cy="369332"/>
          </a:xfrm>
          <a:prstGeom prst="rect">
            <a:avLst/>
          </a:prstGeom>
          <a:noFill/>
        </p:spPr>
        <p:txBody>
          <a:bodyPr wrap="square">
            <a:spAutoFit/>
          </a:bodyPr>
          <a:lstStyle/>
          <a:p>
            <a:r>
              <a:rPr lang="en-US" dirty="0"/>
              <a:t>cross entropy loss</a:t>
            </a:r>
          </a:p>
        </p:txBody>
      </p:sp>
      <p:sp>
        <p:nvSpPr>
          <p:cNvPr id="17" name="TextBox 16">
            <a:extLst>
              <a:ext uri="{FF2B5EF4-FFF2-40B4-BE49-F238E27FC236}">
                <a16:creationId xmlns:a16="http://schemas.microsoft.com/office/drawing/2014/main" id="{2040785E-EE34-22D9-27A8-BCE9C688D70B}"/>
              </a:ext>
            </a:extLst>
          </p:cNvPr>
          <p:cNvSpPr txBox="1"/>
          <p:nvPr/>
        </p:nvSpPr>
        <p:spPr>
          <a:xfrm>
            <a:off x="900782" y="3261259"/>
            <a:ext cx="6094378" cy="369332"/>
          </a:xfrm>
          <a:prstGeom prst="rect">
            <a:avLst/>
          </a:prstGeom>
          <a:noFill/>
        </p:spPr>
        <p:txBody>
          <a:bodyPr wrap="square">
            <a:spAutoFit/>
          </a:bodyPr>
          <a:lstStyle/>
          <a:p>
            <a:r>
              <a:rPr lang="en-US" dirty="0"/>
              <a:t>2) Nodule Attribute Score Regression</a:t>
            </a:r>
          </a:p>
        </p:txBody>
      </p:sp>
      <p:pic>
        <p:nvPicPr>
          <p:cNvPr id="19" name="Picture 18">
            <a:extLst>
              <a:ext uri="{FF2B5EF4-FFF2-40B4-BE49-F238E27FC236}">
                <a16:creationId xmlns:a16="http://schemas.microsoft.com/office/drawing/2014/main" id="{D0D4D36D-2A2C-E22B-3B40-CA150AA3B233}"/>
              </a:ext>
            </a:extLst>
          </p:cNvPr>
          <p:cNvPicPr>
            <a:picLocks noChangeAspect="1"/>
          </p:cNvPicPr>
          <p:nvPr/>
        </p:nvPicPr>
        <p:blipFill>
          <a:blip r:embed="rId4"/>
          <a:stretch>
            <a:fillRect/>
          </a:stretch>
        </p:blipFill>
        <p:spPr>
          <a:xfrm>
            <a:off x="2207681" y="3719001"/>
            <a:ext cx="5572903" cy="685896"/>
          </a:xfrm>
          <a:prstGeom prst="rect">
            <a:avLst/>
          </a:prstGeom>
        </p:spPr>
      </p:pic>
      <p:pic>
        <p:nvPicPr>
          <p:cNvPr id="21" name="Picture 20">
            <a:extLst>
              <a:ext uri="{FF2B5EF4-FFF2-40B4-BE49-F238E27FC236}">
                <a16:creationId xmlns:a16="http://schemas.microsoft.com/office/drawing/2014/main" id="{1450526C-C06D-43E6-EA18-3285DB009A6C}"/>
              </a:ext>
            </a:extLst>
          </p:cNvPr>
          <p:cNvPicPr>
            <a:picLocks noChangeAspect="1"/>
          </p:cNvPicPr>
          <p:nvPr/>
        </p:nvPicPr>
        <p:blipFill>
          <a:blip r:embed="rId5"/>
          <a:stretch>
            <a:fillRect/>
          </a:stretch>
        </p:blipFill>
        <p:spPr>
          <a:xfrm>
            <a:off x="8386981" y="3528474"/>
            <a:ext cx="1076475" cy="381053"/>
          </a:xfrm>
          <a:prstGeom prst="rect">
            <a:avLst/>
          </a:prstGeom>
        </p:spPr>
      </p:pic>
      <p:pic>
        <p:nvPicPr>
          <p:cNvPr id="23" name="Picture 22">
            <a:extLst>
              <a:ext uri="{FF2B5EF4-FFF2-40B4-BE49-F238E27FC236}">
                <a16:creationId xmlns:a16="http://schemas.microsoft.com/office/drawing/2014/main" id="{D924D09C-EE9D-CD96-2135-94C1BF5EACF6}"/>
              </a:ext>
            </a:extLst>
          </p:cNvPr>
          <p:cNvPicPr>
            <a:picLocks noChangeAspect="1"/>
          </p:cNvPicPr>
          <p:nvPr/>
        </p:nvPicPr>
        <p:blipFill>
          <a:blip r:embed="rId6"/>
          <a:stretch>
            <a:fillRect/>
          </a:stretch>
        </p:blipFill>
        <p:spPr>
          <a:xfrm>
            <a:off x="8386981" y="4061949"/>
            <a:ext cx="1305107" cy="333422"/>
          </a:xfrm>
          <a:prstGeom prst="rect">
            <a:avLst/>
          </a:prstGeom>
        </p:spPr>
      </p:pic>
    </p:spTree>
    <p:extLst>
      <p:ext uri="{BB962C8B-B14F-4D97-AF65-F5344CB8AC3E}">
        <p14:creationId xmlns:p14="http://schemas.microsoft.com/office/powerpoint/2010/main" val="397818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8</a:t>
            </a:fld>
            <a:endParaRPr lang="en-US"/>
          </a:p>
        </p:txBody>
      </p:sp>
      <p:sp>
        <p:nvSpPr>
          <p:cNvPr id="4" name="TextBox 3">
            <a:extLst>
              <a:ext uri="{FF2B5EF4-FFF2-40B4-BE49-F238E27FC236}">
                <a16:creationId xmlns:a16="http://schemas.microsoft.com/office/drawing/2014/main" id="{643DA649-DA60-C356-FC08-B7A6DB826776}"/>
              </a:ext>
            </a:extLst>
          </p:cNvPr>
          <p:cNvSpPr txBox="1"/>
          <p:nvPr/>
        </p:nvSpPr>
        <p:spPr>
          <a:xfrm>
            <a:off x="899159" y="701068"/>
            <a:ext cx="7631997" cy="369332"/>
          </a:xfrm>
          <a:prstGeom prst="rect">
            <a:avLst/>
          </a:prstGeom>
          <a:noFill/>
        </p:spPr>
        <p:txBody>
          <a:bodyPr wrap="square">
            <a:spAutoFit/>
          </a:bodyPr>
          <a:lstStyle/>
          <a:p>
            <a:r>
              <a:rPr lang="en-US" dirty="0">
                <a:solidFill>
                  <a:schemeClr val="accent5"/>
                </a:solidFill>
              </a:rPr>
              <a:t>METHOD</a:t>
            </a:r>
            <a:r>
              <a:rPr lang="fa-IR" dirty="0">
                <a:solidFill>
                  <a:schemeClr val="accent5"/>
                </a:solidFill>
              </a:rPr>
              <a:t>:</a:t>
            </a:r>
            <a:r>
              <a:rPr lang="en-US" dirty="0">
                <a:solidFill>
                  <a:schemeClr val="accent5"/>
                </a:solidFill>
              </a:rPr>
              <a:t> Margin Ranking Loss for Discriminating Marginal Nodules</a:t>
            </a:r>
          </a:p>
        </p:txBody>
      </p:sp>
      <p:pic>
        <p:nvPicPr>
          <p:cNvPr id="3" name="Picture 2">
            <a:extLst>
              <a:ext uri="{FF2B5EF4-FFF2-40B4-BE49-F238E27FC236}">
                <a16:creationId xmlns:a16="http://schemas.microsoft.com/office/drawing/2014/main" id="{9897F6A2-E34B-C965-F800-5F95ED78AA7A}"/>
              </a:ext>
            </a:extLst>
          </p:cNvPr>
          <p:cNvPicPr>
            <a:picLocks noChangeAspect="1"/>
          </p:cNvPicPr>
          <p:nvPr/>
        </p:nvPicPr>
        <p:blipFill>
          <a:blip r:embed="rId3"/>
          <a:stretch>
            <a:fillRect/>
          </a:stretch>
        </p:blipFill>
        <p:spPr>
          <a:xfrm>
            <a:off x="604045" y="1437997"/>
            <a:ext cx="6411220" cy="1991003"/>
          </a:xfrm>
          <a:prstGeom prst="rect">
            <a:avLst/>
          </a:prstGeom>
        </p:spPr>
      </p:pic>
      <p:pic>
        <p:nvPicPr>
          <p:cNvPr id="9" name="Picture 8">
            <a:extLst>
              <a:ext uri="{FF2B5EF4-FFF2-40B4-BE49-F238E27FC236}">
                <a16:creationId xmlns:a16="http://schemas.microsoft.com/office/drawing/2014/main" id="{A5C03E23-A00C-6741-45C5-7B7E91EC430B}"/>
              </a:ext>
            </a:extLst>
          </p:cNvPr>
          <p:cNvPicPr>
            <a:picLocks noChangeAspect="1"/>
          </p:cNvPicPr>
          <p:nvPr/>
        </p:nvPicPr>
        <p:blipFill>
          <a:blip r:embed="rId4"/>
          <a:stretch>
            <a:fillRect/>
          </a:stretch>
        </p:blipFill>
        <p:spPr>
          <a:xfrm>
            <a:off x="1263576" y="3817430"/>
            <a:ext cx="5306165" cy="895475"/>
          </a:xfrm>
          <a:prstGeom prst="rect">
            <a:avLst/>
          </a:prstGeom>
        </p:spPr>
      </p:pic>
    </p:spTree>
    <p:extLst>
      <p:ext uri="{BB962C8B-B14F-4D97-AF65-F5344CB8AC3E}">
        <p14:creationId xmlns:p14="http://schemas.microsoft.com/office/powerpoint/2010/main" val="102622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AB61BE-FC9B-C466-A8B9-18B6BBD6D767}"/>
              </a:ext>
            </a:extLst>
          </p:cNvPr>
          <p:cNvCxnSpPr>
            <a:cxnSpLocks/>
          </p:cNvCxnSpPr>
          <p:nvPr/>
        </p:nvCxnSpPr>
        <p:spPr>
          <a:xfrm>
            <a:off x="828472" y="1089498"/>
            <a:ext cx="10525328" cy="0"/>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3C3986D-B33C-1B45-1843-DCCE2BB172E2}"/>
              </a:ext>
            </a:extLst>
          </p:cNvPr>
          <p:cNvCxnSpPr>
            <a:cxnSpLocks/>
          </p:cNvCxnSpPr>
          <p:nvPr/>
        </p:nvCxnSpPr>
        <p:spPr>
          <a:xfrm>
            <a:off x="828472" y="5967919"/>
            <a:ext cx="10525328" cy="0"/>
          </a:xfrm>
          <a:prstGeom prst="line">
            <a:avLst/>
          </a:prstGeom>
          <a:ln w="28575"/>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 name="Footer Placeholder 9">
            <a:extLst>
              <a:ext uri="{FF2B5EF4-FFF2-40B4-BE49-F238E27FC236}">
                <a16:creationId xmlns:a16="http://schemas.microsoft.com/office/drawing/2014/main" id="{2A27F289-BD66-6421-072D-12839BCA21B5}"/>
              </a:ext>
            </a:extLst>
          </p:cNvPr>
          <p:cNvSpPr>
            <a:spLocks noGrp="1"/>
          </p:cNvSpPr>
          <p:nvPr>
            <p:ph type="ftr" sz="quarter" idx="11"/>
          </p:nvPr>
        </p:nvSpPr>
        <p:spPr>
          <a:xfrm>
            <a:off x="838200" y="6356350"/>
            <a:ext cx="4114800" cy="365125"/>
          </a:xfrm>
        </p:spPr>
        <p:txBody>
          <a:bodyPr/>
          <a:lstStyle/>
          <a:p>
            <a:pPr algn="l"/>
            <a:r>
              <a:rPr lang="en-US" dirty="0" err="1"/>
              <a:t>Mh</a:t>
            </a:r>
            <a:r>
              <a:rPr lang="en-US" dirty="0"/>
              <a:t> Amiri</a:t>
            </a:r>
          </a:p>
        </p:txBody>
      </p:sp>
      <p:sp>
        <p:nvSpPr>
          <p:cNvPr id="11" name="Slide Number Placeholder 10">
            <a:extLst>
              <a:ext uri="{FF2B5EF4-FFF2-40B4-BE49-F238E27FC236}">
                <a16:creationId xmlns:a16="http://schemas.microsoft.com/office/drawing/2014/main" id="{96A2A231-0986-5A79-B193-9D0D1462B906}"/>
              </a:ext>
            </a:extLst>
          </p:cNvPr>
          <p:cNvSpPr>
            <a:spLocks noGrp="1"/>
          </p:cNvSpPr>
          <p:nvPr>
            <p:ph type="sldNum" sz="quarter" idx="12"/>
          </p:nvPr>
        </p:nvSpPr>
        <p:spPr/>
        <p:txBody>
          <a:bodyPr/>
          <a:lstStyle/>
          <a:p>
            <a:fld id="{1E514BF4-6BA4-4B6D-B381-84BD509D6AE8}" type="slidenum">
              <a:rPr lang="en-US" smtClean="0"/>
              <a:t>9</a:t>
            </a:fld>
            <a:endParaRPr lang="en-US"/>
          </a:p>
        </p:txBody>
      </p:sp>
      <p:sp>
        <p:nvSpPr>
          <p:cNvPr id="4" name="TextBox 3">
            <a:extLst>
              <a:ext uri="{FF2B5EF4-FFF2-40B4-BE49-F238E27FC236}">
                <a16:creationId xmlns:a16="http://schemas.microsoft.com/office/drawing/2014/main" id="{643DA649-DA60-C356-FC08-B7A6DB826776}"/>
              </a:ext>
            </a:extLst>
          </p:cNvPr>
          <p:cNvSpPr txBox="1"/>
          <p:nvPr/>
        </p:nvSpPr>
        <p:spPr>
          <a:xfrm>
            <a:off x="899159" y="701068"/>
            <a:ext cx="7631997" cy="369332"/>
          </a:xfrm>
          <a:prstGeom prst="rect">
            <a:avLst/>
          </a:prstGeom>
          <a:noFill/>
        </p:spPr>
        <p:txBody>
          <a:bodyPr wrap="square">
            <a:spAutoFit/>
          </a:bodyPr>
          <a:lstStyle/>
          <a:p>
            <a:r>
              <a:rPr lang="en-US" dirty="0">
                <a:solidFill>
                  <a:schemeClr val="accent5"/>
                </a:solidFill>
              </a:rPr>
              <a:t>EXPERIMENTS</a:t>
            </a:r>
          </a:p>
        </p:txBody>
      </p:sp>
      <p:sp>
        <p:nvSpPr>
          <p:cNvPr id="6" name="TextBox 5">
            <a:extLst>
              <a:ext uri="{FF2B5EF4-FFF2-40B4-BE49-F238E27FC236}">
                <a16:creationId xmlns:a16="http://schemas.microsoft.com/office/drawing/2014/main" id="{EF3B718A-555C-211B-56B1-0E64F5E9DA8B}"/>
              </a:ext>
            </a:extLst>
          </p:cNvPr>
          <p:cNvSpPr txBox="1"/>
          <p:nvPr/>
        </p:nvSpPr>
        <p:spPr>
          <a:xfrm>
            <a:off x="1777660" y="1354552"/>
            <a:ext cx="2730152" cy="523220"/>
          </a:xfrm>
          <a:prstGeom prst="rect">
            <a:avLst/>
          </a:prstGeom>
          <a:noFill/>
        </p:spPr>
        <p:txBody>
          <a:bodyPr wrap="square">
            <a:spAutoFit/>
          </a:bodyPr>
          <a:lstStyle/>
          <a:p>
            <a:r>
              <a:rPr lang="en-US" sz="2800" dirty="0"/>
              <a:t>LIDC-IDRI Dataset</a:t>
            </a:r>
          </a:p>
        </p:txBody>
      </p:sp>
      <p:sp>
        <p:nvSpPr>
          <p:cNvPr id="12" name="TextBox 11">
            <a:extLst>
              <a:ext uri="{FF2B5EF4-FFF2-40B4-BE49-F238E27FC236}">
                <a16:creationId xmlns:a16="http://schemas.microsoft.com/office/drawing/2014/main" id="{4D276A28-61F6-2EC2-1018-BFBA6DFE2324}"/>
              </a:ext>
            </a:extLst>
          </p:cNvPr>
          <p:cNvSpPr txBox="1"/>
          <p:nvPr/>
        </p:nvSpPr>
        <p:spPr>
          <a:xfrm>
            <a:off x="2292782" y="1941700"/>
            <a:ext cx="1836096" cy="369332"/>
          </a:xfrm>
          <a:prstGeom prst="rect">
            <a:avLst/>
          </a:prstGeom>
          <a:noFill/>
        </p:spPr>
        <p:txBody>
          <a:bodyPr wrap="square">
            <a:spAutoFit/>
          </a:bodyPr>
          <a:lstStyle/>
          <a:p>
            <a:r>
              <a:rPr lang="en-US" dirty="0"/>
              <a:t>1018 CT scans</a:t>
            </a:r>
          </a:p>
        </p:txBody>
      </p:sp>
      <p:sp>
        <p:nvSpPr>
          <p:cNvPr id="17" name="TextBox 16">
            <a:extLst>
              <a:ext uri="{FF2B5EF4-FFF2-40B4-BE49-F238E27FC236}">
                <a16:creationId xmlns:a16="http://schemas.microsoft.com/office/drawing/2014/main" id="{BCF0FFFF-847F-EA80-C6C1-FC0A316BF425}"/>
              </a:ext>
            </a:extLst>
          </p:cNvPr>
          <p:cNvSpPr txBox="1"/>
          <p:nvPr/>
        </p:nvSpPr>
        <p:spPr>
          <a:xfrm>
            <a:off x="2223067" y="2461867"/>
            <a:ext cx="1905811" cy="369332"/>
          </a:xfrm>
          <a:prstGeom prst="rect">
            <a:avLst/>
          </a:prstGeom>
          <a:noFill/>
        </p:spPr>
        <p:txBody>
          <a:bodyPr wrap="square">
            <a:spAutoFit/>
          </a:bodyPr>
          <a:lstStyle/>
          <a:p>
            <a:r>
              <a:rPr lang="en-US" dirty="0"/>
              <a:t>1422 lung nodules</a:t>
            </a:r>
          </a:p>
        </p:txBody>
      </p:sp>
      <p:sp>
        <p:nvSpPr>
          <p:cNvPr id="19" name="TextBox 18">
            <a:extLst>
              <a:ext uri="{FF2B5EF4-FFF2-40B4-BE49-F238E27FC236}">
                <a16:creationId xmlns:a16="http://schemas.microsoft.com/office/drawing/2014/main" id="{04B1FABE-E4B5-A215-05F9-8D04F38AD147}"/>
              </a:ext>
            </a:extLst>
          </p:cNvPr>
          <p:cNvSpPr txBox="1"/>
          <p:nvPr/>
        </p:nvSpPr>
        <p:spPr>
          <a:xfrm>
            <a:off x="2599203" y="2991170"/>
            <a:ext cx="1223254" cy="369332"/>
          </a:xfrm>
          <a:prstGeom prst="rect">
            <a:avLst/>
          </a:prstGeom>
          <a:noFill/>
        </p:spPr>
        <p:txBody>
          <a:bodyPr wrap="square">
            <a:spAutoFit/>
          </a:bodyPr>
          <a:lstStyle/>
          <a:p>
            <a:r>
              <a:rPr lang="en-US" dirty="0"/>
              <a:t>972 benign</a:t>
            </a:r>
          </a:p>
        </p:txBody>
      </p:sp>
      <p:sp>
        <p:nvSpPr>
          <p:cNvPr id="21" name="TextBox 20">
            <a:extLst>
              <a:ext uri="{FF2B5EF4-FFF2-40B4-BE49-F238E27FC236}">
                <a16:creationId xmlns:a16="http://schemas.microsoft.com/office/drawing/2014/main" id="{3CF703A6-F231-65DB-125F-E78EC3F58E5E}"/>
              </a:ext>
            </a:extLst>
          </p:cNvPr>
          <p:cNvSpPr txBox="1"/>
          <p:nvPr/>
        </p:nvSpPr>
        <p:spPr>
          <a:xfrm>
            <a:off x="2419241" y="3520473"/>
            <a:ext cx="1583177" cy="369332"/>
          </a:xfrm>
          <a:prstGeom prst="rect">
            <a:avLst/>
          </a:prstGeom>
          <a:noFill/>
        </p:spPr>
        <p:txBody>
          <a:bodyPr wrap="square">
            <a:spAutoFit/>
          </a:bodyPr>
          <a:lstStyle/>
          <a:p>
            <a:r>
              <a:rPr lang="en-US" dirty="0"/>
              <a:t>450 malignant</a:t>
            </a:r>
          </a:p>
        </p:txBody>
      </p:sp>
      <p:sp>
        <p:nvSpPr>
          <p:cNvPr id="23" name="TextBox 22">
            <a:extLst>
              <a:ext uri="{FF2B5EF4-FFF2-40B4-BE49-F238E27FC236}">
                <a16:creationId xmlns:a16="http://schemas.microsoft.com/office/drawing/2014/main" id="{32D5ADCF-EF1B-4B46-64AA-B29F35B5D060}"/>
              </a:ext>
            </a:extLst>
          </p:cNvPr>
          <p:cNvSpPr txBox="1"/>
          <p:nvPr/>
        </p:nvSpPr>
        <p:spPr>
          <a:xfrm>
            <a:off x="1777660" y="4049776"/>
            <a:ext cx="2817702" cy="369332"/>
          </a:xfrm>
          <a:prstGeom prst="rect">
            <a:avLst/>
          </a:prstGeom>
          <a:noFill/>
        </p:spPr>
        <p:txBody>
          <a:bodyPr wrap="square">
            <a:spAutoFit/>
          </a:bodyPr>
          <a:lstStyle/>
          <a:p>
            <a:r>
              <a:rPr lang="en-US" dirty="0"/>
              <a:t>3 to 30 mm (3 to 30 slices)</a:t>
            </a:r>
          </a:p>
        </p:txBody>
      </p:sp>
      <p:sp>
        <p:nvSpPr>
          <p:cNvPr id="25" name="TextBox 24">
            <a:extLst>
              <a:ext uri="{FF2B5EF4-FFF2-40B4-BE49-F238E27FC236}">
                <a16:creationId xmlns:a16="http://schemas.microsoft.com/office/drawing/2014/main" id="{4553F4F0-BAC5-9F30-9190-906F884E40EE}"/>
              </a:ext>
            </a:extLst>
          </p:cNvPr>
          <p:cNvSpPr txBox="1"/>
          <p:nvPr/>
        </p:nvSpPr>
        <p:spPr>
          <a:xfrm>
            <a:off x="1520151" y="4579079"/>
            <a:ext cx="3245169" cy="646331"/>
          </a:xfrm>
          <a:prstGeom prst="rect">
            <a:avLst/>
          </a:prstGeom>
          <a:noFill/>
        </p:spPr>
        <p:txBody>
          <a:bodyPr wrap="square">
            <a:spAutoFit/>
          </a:bodyPr>
          <a:lstStyle/>
          <a:p>
            <a:pPr algn="ctr"/>
            <a:r>
              <a:rPr lang="en-US" dirty="0"/>
              <a:t>9520 2D slices (6221 benign and 3299 malignant 2D slices).</a:t>
            </a:r>
          </a:p>
        </p:txBody>
      </p:sp>
      <p:sp>
        <p:nvSpPr>
          <p:cNvPr id="27" name="TextBox 26">
            <a:extLst>
              <a:ext uri="{FF2B5EF4-FFF2-40B4-BE49-F238E27FC236}">
                <a16:creationId xmlns:a16="http://schemas.microsoft.com/office/drawing/2014/main" id="{A4CC4846-1340-5FC4-5747-F53FB639CF8A}"/>
              </a:ext>
            </a:extLst>
          </p:cNvPr>
          <p:cNvSpPr txBox="1"/>
          <p:nvPr/>
        </p:nvSpPr>
        <p:spPr>
          <a:xfrm>
            <a:off x="2185777" y="5385381"/>
            <a:ext cx="1836096" cy="369332"/>
          </a:xfrm>
          <a:prstGeom prst="rect">
            <a:avLst/>
          </a:prstGeom>
          <a:noFill/>
        </p:spPr>
        <p:txBody>
          <a:bodyPr wrap="square">
            <a:spAutoFit/>
          </a:bodyPr>
          <a:lstStyle/>
          <a:p>
            <a:r>
              <a:rPr lang="en-US" dirty="0"/>
              <a:t>rated from 1 to 5</a:t>
            </a:r>
          </a:p>
        </p:txBody>
      </p:sp>
      <p:sp>
        <p:nvSpPr>
          <p:cNvPr id="29" name="TextBox 28">
            <a:extLst>
              <a:ext uri="{FF2B5EF4-FFF2-40B4-BE49-F238E27FC236}">
                <a16:creationId xmlns:a16="http://schemas.microsoft.com/office/drawing/2014/main" id="{DC3A9E43-0D2E-30BE-3E17-E8B93AFE8229}"/>
              </a:ext>
            </a:extLst>
          </p:cNvPr>
          <p:cNvSpPr txBox="1"/>
          <p:nvPr/>
        </p:nvSpPr>
        <p:spPr>
          <a:xfrm>
            <a:off x="6756029" y="1517228"/>
            <a:ext cx="3944397" cy="523220"/>
          </a:xfrm>
          <a:prstGeom prst="rect">
            <a:avLst/>
          </a:prstGeom>
          <a:noFill/>
        </p:spPr>
        <p:txBody>
          <a:bodyPr wrap="square">
            <a:spAutoFit/>
          </a:bodyPr>
          <a:lstStyle/>
          <a:p>
            <a:r>
              <a:rPr lang="en-US" sz="2800" dirty="0"/>
              <a:t>Five-Fold Cross Validation</a:t>
            </a:r>
          </a:p>
        </p:txBody>
      </p:sp>
      <p:cxnSp>
        <p:nvCxnSpPr>
          <p:cNvPr id="30" name="Straight Connector 29">
            <a:extLst>
              <a:ext uri="{FF2B5EF4-FFF2-40B4-BE49-F238E27FC236}">
                <a16:creationId xmlns:a16="http://schemas.microsoft.com/office/drawing/2014/main" id="{2FFCB821-716C-0FEC-73C1-AF6C41AB7248}"/>
              </a:ext>
            </a:extLst>
          </p:cNvPr>
          <p:cNvCxnSpPr>
            <a:cxnSpLocks/>
          </p:cNvCxnSpPr>
          <p:nvPr/>
        </p:nvCxnSpPr>
        <p:spPr>
          <a:xfrm>
            <a:off x="5890267" y="1669394"/>
            <a:ext cx="0" cy="3508302"/>
          </a:xfrm>
          <a:prstGeom prst="line">
            <a:avLst/>
          </a:prstGeom>
          <a:ln w="28575">
            <a:solidFill>
              <a:schemeClr val="accent1"/>
            </a:solidFill>
          </a:ln>
          <a:effectLst>
            <a:outerShdw blurRad="50800" dist="38100" dir="8100000" algn="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D1E8503B-2094-6480-7130-3964E8529899}"/>
              </a:ext>
            </a:extLst>
          </p:cNvPr>
          <p:cNvSpPr txBox="1"/>
          <p:nvPr/>
        </p:nvSpPr>
        <p:spPr>
          <a:xfrm>
            <a:off x="7025802" y="2445819"/>
            <a:ext cx="3674624" cy="369332"/>
          </a:xfrm>
          <a:prstGeom prst="rect">
            <a:avLst/>
          </a:prstGeom>
          <a:noFill/>
        </p:spPr>
        <p:txBody>
          <a:bodyPr wrap="square">
            <a:spAutoFit/>
          </a:bodyPr>
          <a:lstStyle/>
          <a:p>
            <a:r>
              <a:rPr lang="en-US" dirty="0"/>
              <a:t>randomly split the data into 5 folds</a:t>
            </a:r>
          </a:p>
        </p:txBody>
      </p:sp>
      <p:sp>
        <p:nvSpPr>
          <p:cNvPr id="37" name="TextBox 36">
            <a:extLst>
              <a:ext uri="{FF2B5EF4-FFF2-40B4-BE49-F238E27FC236}">
                <a16:creationId xmlns:a16="http://schemas.microsoft.com/office/drawing/2014/main" id="{A8FB01CC-7CB9-AF47-0ECF-2C76B736DC2E}"/>
              </a:ext>
            </a:extLst>
          </p:cNvPr>
          <p:cNvSpPr txBox="1"/>
          <p:nvPr/>
        </p:nvSpPr>
        <p:spPr>
          <a:xfrm>
            <a:off x="7675849" y="3054213"/>
            <a:ext cx="1905809" cy="369332"/>
          </a:xfrm>
          <a:prstGeom prst="rect">
            <a:avLst/>
          </a:prstGeom>
          <a:noFill/>
        </p:spPr>
        <p:txBody>
          <a:bodyPr wrap="square">
            <a:spAutoFit/>
          </a:bodyPr>
          <a:lstStyle/>
          <a:p>
            <a:r>
              <a:rPr lang="en-US" dirty="0"/>
              <a:t>250 lung nodules</a:t>
            </a:r>
          </a:p>
        </p:txBody>
      </p:sp>
      <p:sp>
        <p:nvSpPr>
          <p:cNvPr id="39" name="TextBox 38">
            <a:extLst>
              <a:ext uri="{FF2B5EF4-FFF2-40B4-BE49-F238E27FC236}">
                <a16:creationId xmlns:a16="http://schemas.microsoft.com/office/drawing/2014/main" id="{007B1388-6768-892C-4A55-C1C237208B78}"/>
              </a:ext>
            </a:extLst>
          </p:cNvPr>
          <p:cNvSpPr txBox="1"/>
          <p:nvPr/>
        </p:nvSpPr>
        <p:spPr>
          <a:xfrm>
            <a:off x="6890915" y="3557660"/>
            <a:ext cx="3674623" cy="369332"/>
          </a:xfrm>
          <a:prstGeom prst="rect">
            <a:avLst/>
          </a:prstGeom>
          <a:noFill/>
        </p:spPr>
        <p:txBody>
          <a:bodyPr wrap="square">
            <a:spAutoFit/>
          </a:bodyPr>
          <a:lstStyle/>
          <a:p>
            <a:r>
              <a:rPr lang="en-US" dirty="0"/>
              <a:t>150 epochs using the </a:t>
            </a:r>
            <a:r>
              <a:rPr lang="en-US" dirty="0" err="1"/>
              <a:t>Pytorch</a:t>
            </a:r>
            <a:r>
              <a:rPr lang="en-US" dirty="0"/>
              <a:t> library</a:t>
            </a: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81254E38-71D1-45BC-DAAC-D3E0A7155FB7}"/>
                  </a:ext>
                </a:extLst>
              </p:cNvPr>
              <p:cNvSpPr txBox="1"/>
              <p:nvPr/>
            </p:nvSpPr>
            <p:spPr>
              <a:xfrm>
                <a:off x="6991256" y="4107291"/>
                <a:ext cx="4509863" cy="369332"/>
              </a:xfrm>
              <a:prstGeom prst="rect">
                <a:avLst/>
              </a:prstGeom>
              <a:noFill/>
            </p:spPr>
            <p:txBody>
              <a:bodyPr wrap="square">
                <a:spAutoFit/>
              </a:bodyPr>
              <a:lstStyle/>
              <a:p>
                <a:r>
                  <a:rPr lang="en-US" dirty="0"/>
                  <a:t>grid-search </a:t>
                </a:r>
                <a14:m>
                  <m:oMath xmlns:m="http://schemas.openxmlformats.org/officeDocument/2006/math">
                    <m:r>
                      <a:rPr lang="en-US" b="0" i="1" smtClean="0">
                        <a:latin typeface="Cambria Math" panose="02040503050406030204" pitchFamily="18" charset="0"/>
                      </a:rPr>
                      <m:t>→</m:t>
                    </m:r>
                  </m:oMath>
                </a14:m>
                <a:r>
                  <a:rPr lang="en-US" dirty="0"/>
                  <a:t> </a:t>
                </a:r>
                <a:r>
                  <a:rPr lang="pt-BR" dirty="0"/>
                  <a:t>λ, β, </a:t>
                </a:r>
                <a14:m>
                  <m:oMath xmlns:m="http://schemas.openxmlformats.org/officeDocument/2006/math">
                    <m:r>
                      <a:rPr lang="pt-BR" i="1" dirty="0" smtClean="0">
                        <a:latin typeface="Cambria Math" panose="02040503050406030204" pitchFamily="18" charset="0"/>
                        <a:ea typeface="Cambria Math" panose="02040503050406030204" pitchFamily="18" charset="0"/>
                      </a:rPr>
                      <m:t>𝜂</m:t>
                    </m:r>
                  </m:oMath>
                </a14:m>
                <a:r>
                  <a:rPr lang="pt-BR" dirty="0"/>
                  <a:t> as 1, 5e-1, 1e-3</a:t>
                </a:r>
                <a:endParaRPr lang="en-US" dirty="0"/>
              </a:p>
            </p:txBody>
          </p:sp>
        </mc:Choice>
        <mc:Fallback>
          <p:sp>
            <p:nvSpPr>
              <p:cNvPr id="41" name="TextBox 40">
                <a:extLst>
                  <a:ext uri="{FF2B5EF4-FFF2-40B4-BE49-F238E27FC236}">
                    <a16:creationId xmlns:a16="http://schemas.microsoft.com/office/drawing/2014/main" id="{81254E38-71D1-45BC-DAAC-D3E0A7155FB7}"/>
                  </a:ext>
                </a:extLst>
              </p:cNvPr>
              <p:cNvSpPr txBox="1">
                <a:spLocks noRot="1" noChangeAspect="1" noMove="1" noResize="1" noEditPoints="1" noAdjustHandles="1" noChangeArrowheads="1" noChangeShapeType="1" noTextEdit="1"/>
              </p:cNvSpPr>
              <p:nvPr/>
            </p:nvSpPr>
            <p:spPr>
              <a:xfrm>
                <a:off x="6991256" y="4107291"/>
                <a:ext cx="4509863" cy="369332"/>
              </a:xfrm>
              <a:prstGeom prst="rect">
                <a:avLst/>
              </a:prstGeom>
              <a:blipFill>
                <a:blip r:embed="rId3"/>
                <a:stretch>
                  <a:fillRect l="-1216" t="-10000" b="-2666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BEF8E362-D954-3A45-0770-DE257406C3DF}"/>
              </a:ext>
            </a:extLst>
          </p:cNvPr>
          <p:cNvSpPr txBox="1"/>
          <p:nvPr/>
        </p:nvSpPr>
        <p:spPr>
          <a:xfrm>
            <a:off x="10762563" y="4098614"/>
            <a:ext cx="939089" cy="369332"/>
          </a:xfrm>
          <a:prstGeom prst="rect">
            <a:avLst/>
          </a:prstGeom>
          <a:noFill/>
        </p:spPr>
        <p:txBody>
          <a:bodyPr wrap="square">
            <a:spAutoFit/>
          </a:bodyPr>
          <a:lstStyle/>
          <a:p>
            <a:r>
              <a:rPr lang="el-GR" dirty="0"/>
              <a:t>γ</a:t>
            </a:r>
            <a:r>
              <a:rPr lang="en-US" dirty="0"/>
              <a:t> = 1e-1</a:t>
            </a:r>
          </a:p>
        </p:txBody>
      </p:sp>
    </p:spTree>
    <p:extLst>
      <p:ext uri="{BB962C8B-B14F-4D97-AF65-F5344CB8AC3E}">
        <p14:creationId xmlns:p14="http://schemas.microsoft.com/office/powerpoint/2010/main" val="1784875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TotalTime>
  <Words>485</Words>
  <Application>Microsoft Office PowerPoint</Application>
  <PresentationFormat>Widescreen</PresentationFormat>
  <Paragraphs>106</Paragraphs>
  <Slides>14</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 Nazanin</vt:lpstr>
      <vt:lpstr>Calibri</vt:lpstr>
      <vt:lpstr>Calibri Light</vt:lpstr>
      <vt:lpstr>Cambria Math</vt:lpstr>
      <vt:lpstr>Sohne</vt:lpstr>
      <vt:lpstr>Office Theme</vt:lpstr>
      <vt:lpstr>PowerPoint Presentation</vt:lpstr>
      <vt:lpstr>Multi-Task Deep Model With Margin Ranking Loss for Lung Nodule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Deep Model With Margin Ranking Loss for Lung Nodule Analysis</dc:title>
  <dc:creator>arash amiri</dc:creator>
  <cp:lastModifiedBy>arash amiri</cp:lastModifiedBy>
  <cp:revision>8</cp:revision>
  <dcterms:created xsi:type="dcterms:W3CDTF">2024-05-16T19:36:26Z</dcterms:created>
  <dcterms:modified xsi:type="dcterms:W3CDTF">2024-05-20T02:51:21Z</dcterms:modified>
</cp:coreProperties>
</file>