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50"/>
  </p:normalViewPr>
  <p:slideViewPr>
    <p:cSldViewPr snapToGrid="0" snapToObjects="1">
      <p:cViewPr varScale="1">
        <p:scale>
          <a:sx n="90" d="100"/>
          <a:sy n="90" d="100"/>
        </p:scale>
        <p:origin x="232"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AD0A8-5338-19D8-4535-4B02EEE760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5ACE03-8904-3DDD-7C65-453A75FBC1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B89211-725D-B1BB-4A31-E11A06B6AC98}"/>
              </a:ext>
            </a:extLst>
          </p:cNvPr>
          <p:cNvSpPr>
            <a:spLocks noGrp="1"/>
          </p:cNvSpPr>
          <p:nvPr>
            <p:ph type="dt" sz="half" idx="10"/>
          </p:nvPr>
        </p:nvSpPr>
        <p:spPr/>
        <p:txBody>
          <a:bodyPr/>
          <a:lstStyle/>
          <a:p>
            <a:fld id="{D3EDDC79-787C-5843-B1D2-521BC2C08B63}" type="datetimeFigureOut">
              <a:rPr lang="en-US" smtClean="0"/>
              <a:t>7/17/22</a:t>
            </a:fld>
            <a:endParaRPr lang="en-US"/>
          </a:p>
        </p:txBody>
      </p:sp>
      <p:sp>
        <p:nvSpPr>
          <p:cNvPr id="5" name="Footer Placeholder 4">
            <a:extLst>
              <a:ext uri="{FF2B5EF4-FFF2-40B4-BE49-F238E27FC236}">
                <a16:creationId xmlns:a16="http://schemas.microsoft.com/office/drawing/2014/main" id="{EB083A57-2ADD-999E-10F6-4DBB1AD8F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080D6-DDBC-F9B1-7649-9081CA7DBECB}"/>
              </a:ext>
            </a:extLst>
          </p:cNvPr>
          <p:cNvSpPr>
            <a:spLocks noGrp="1"/>
          </p:cNvSpPr>
          <p:nvPr>
            <p:ph type="sldNum" sz="quarter" idx="12"/>
          </p:nvPr>
        </p:nvSpPr>
        <p:spPr/>
        <p:txBody>
          <a:bodyPr/>
          <a:lstStyle/>
          <a:p>
            <a:fld id="{7F6263CB-ECA3-1248-A5C0-1A5F8F99A82C}" type="slidenum">
              <a:rPr lang="en-US" smtClean="0"/>
              <a:t>‹#›</a:t>
            </a:fld>
            <a:endParaRPr lang="en-US"/>
          </a:p>
        </p:txBody>
      </p:sp>
    </p:spTree>
    <p:extLst>
      <p:ext uri="{BB962C8B-B14F-4D97-AF65-F5344CB8AC3E}">
        <p14:creationId xmlns:p14="http://schemas.microsoft.com/office/powerpoint/2010/main" val="269059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A6E8-0481-B5D3-32AA-5DF68B5F46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0E87C-2042-E826-48C2-3B1DA99DFD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0C2F7-9CD2-31F2-0771-926739E8F145}"/>
              </a:ext>
            </a:extLst>
          </p:cNvPr>
          <p:cNvSpPr>
            <a:spLocks noGrp="1"/>
          </p:cNvSpPr>
          <p:nvPr>
            <p:ph type="dt" sz="half" idx="10"/>
          </p:nvPr>
        </p:nvSpPr>
        <p:spPr/>
        <p:txBody>
          <a:bodyPr/>
          <a:lstStyle/>
          <a:p>
            <a:fld id="{D3EDDC79-787C-5843-B1D2-521BC2C08B63}" type="datetimeFigureOut">
              <a:rPr lang="en-US" smtClean="0"/>
              <a:t>7/17/22</a:t>
            </a:fld>
            <a:endParaRPr lang="en-US"/>
          </a:p>
        </p:txBody>
      </p:sp>
      <p:sp>
        <p:nvSpPr>
          <p:cNvPr id="5" name="Footer Placeholder 4">
            <a:extLst>
              <a:ext uri="{FF2B5EF4-FFF2-40B4-BE49-F238E27FC236}">
                <a16:creationId xmlns:a16="http://schemas.microsoft.com/office/drawing/2014/main" id="{BC27FB39-A964-3143-2D43-5CD70B04C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0F62F-3428-74B3-7FDD-A88A9B0D1BE7}"/>
              </a:ext>
            </a:extLst>
          </p:cNvPr>
          <p:cNvSpPr>
            <a:spLocks noGrp="1"/>
          </p:cNvSpPr>
          <p:nvPr>
            <p:ph type="sldNum" sz="quarter" idx="12"/>
          </p:nvPr>
        </p:nvSpPr>
        <p:spPr/>
        <p:txBody>
          <a:bodyPr/>
          <a:lstStyle/>
          <a:p>
            <a:fld id="{7F6263CB-ECA3-1248-A5C0-1A5F8F99A82C}" type="slidenum">
              <a:rPr lang="en-US" smtClean="0"/>
              <a:t>‹#›</a:t>
            </a:fld>
            <a:endParaRPr lang="en-US"/>
          </a:p>
        </p:txBody>
      </p:sp>
    </p:spTree>
    <p:extLst>
      <p:ext uri="{BB962C8B-B14F-4D97-AF65-F5344CB8AC3E}">
        <p14:creationId xmlns:p14="http://schemas.microsoft.com/office/powerpoint/2010/main" val="1559835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579350-9DD8-B4C2-41EB-D6F666D2E5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6B8676-72C5-487E-21C4-7160564AEB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AA11D-A3BB-82E6-590E-ED3B5CCC7B88}"/>
              </a:ext>
            </a:extLst>
          </p:cNvPr>
          <p:cNvSpPr>
            <a:spLocks noGrp="1"/>
          </p:cNvSpPr>
          <p:nvPr>
            <p:ph type="dt" sz="half" idx="10"/>
          </p:nvPr>
        </p:nvSpPr>
        <p:spPr/>
        <p:txBody>
          <a:bodyPr/>
          <a:lstStyle/>
          <a:p>
            <a:fld id="{D3EDDC79-787C-5843-B1D2-521BC2C08B63}" type="datetimeFigureOut">
              <a:rPr lang="en-US" smtClean="0"/>
              <a:t>7/17/22</a:t>
            </a:fld>
            <a:endParaRPr lang="en-US"/>
          </a:p>
        </p:txBody>
      </p:sp>
      <p:sp>
        <p:nvSpPr>
          <p:cNvPr id="5" name="Footer Placeholder 4">
            <a:extLst>
              <a:ext uri="{FF2B5EF4-FFF2-40B4-BE49-F238E27FC236}">
                <a16:creationId xmlns:a16="http://schemas.microsoft.com/office/drawing/2014/main" id="{98D9A648-FB82-9F71-6045-0200CE5A9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8C115-1698-10F8-EE0E-8F4813339CC1}"/>
              </a:ext>
            </a:extLst>
          </p:cNvPr>
          <p:cNvSpPr>
            <a:spLocks noGrp="1"/>
          </p:cNvSpPr>
          <p:nvPr>
            <p:ph type="sldNum" sz="quarter" idx="12"/>
          </p:nvPr>
        </p:nvSpPr>
        <p:spPr/>
        <p:txBody>
          <a:bodyPr/>
          <a:lstStyle/>
          <a:p>
            <a:fld id="{7F6263CB-ECA3-1248-A5C0-1A5F8F99A82C}" type="slidenum">
              <a:rPr lang="en-US" smtClean="0"/>
              <a:t>‹#›</a:t>
            </a:fld>
            <a:endParaRPr lang="en-US"/>
          </a:p>
        </p:txBody>
      </p:sp>
    </p:spTree>
    <p:extLst>
      <p:ext uri="{BB962C8B-B14F-4D97-AF65-F5344CB8AC3E}">
        <p14:creationId xmlns:p14="http://schemas.microsoft.com/office/powerpoint/2010/main" val="44376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AD35-3B90-AFA1-105A-8C88C683EB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C078E-2C5F-2CA3-BE62-D5D1A2DEF2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6319A-E08C-4EE7-2197-B188C738783F}"/>
              </a:ext>
            </a:extLst>
          </p:cNvPr>
          <p:cNvSpPr>
            <a:spLocks noGrp="1"/>
          </p:cNvSpPr>
          <p:nvPr>
            <p:ph type="dt" sz="half" idx="10"/>
          </p:nvPr>
        </p:nvSpPr>
        <p:spPr/>
        <p:txBody>
          <a:bodyPr/>
          <a:lstStyle/>
          <a:p>
            <a:fld id="{D3EDDC79-787C-5843-B1D2-521BC2C08B63}" type="datetimeFigureOut">
              <a:rPr lang="en-US" smtClean="0"/>
              <a:t>7/17/22</a:t>
            </a:fld>
            <a:endParaRPr lang="en-US"/>
          </a:p>
        </p:txBody>
      </p:sp>
      <p:sp>
        <p:nvSpPr>
          <p:cNvPr id="5" name="Footer Placeholder 4">
            <a:extLst>
              <a:ext uri="{FF2B5EF4-FFF2-40B4-BE49-F238E27FC236}">
                <a16:creationId xmlns:a16="http://schemas.microsoft.com/office/drawing/2014/main" id="{19568BDC-90B8-790C-9213-4C2A17982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346DF2-FFA0-B1FB-0924-49300F8B1544}"/>
              </a:ext>
            </a:extLst>
          </p:cNvPr>
          <p:cNvSpPr>
            <a:spLocks noGrp="1"/>
          </p:cNvSpPr>
          <p:nvPr>
            <p:ph type="sldNum" sz="quarter" idx="12"/>
          </p:nvPr>
        </p:nvSpPr>
        <p:spPr/>
        <p:txBody>
          <a:bodyPr/>
          <a:lstStyle/>
          <a:p>
            <a:fld id="{7F6263CB-ECA3-1248-A5C0-1A5F8F99A82C}" type="slidenum">
              <a:rPr lang="en-US" smtClean="0"/>
              <a:t>‹#›</a:t>
            </a:fld>
            <a:endParaRPr lang="en-US"/>
          </a:p>
        </p:txBody>
      </p:sp>
    </p:spTree>
    <p:extLst>
      <p:ext uri="{BB962C8B-B14F-4D97-AF65-F5344CB8AC3E}">
        <p14:creationId xmlns:p14="http://schemas.microsoft.com/office/powerpoint/2010/main" val="412674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FF0F-D77C-5FA5-C0D1-BFB52F21E9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7BD6B0-E9DB-16AE-8517-A7D9442C47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4B6A36-53CB-09CC-3B64-668088FF1CE5}"/>
              </a:ext>
            </a:extLst>
          </p:cNvPr>
          <p:cNvSpPr>
            <a:spLocks noGrp="1"/>
          </p:cNvSpPr>
          <p:nvPr>
            <p:ph type="dt" sz="half" idx="10"/>
          </p:nvPr>
        </p:nvSpPr>
        <p:spPr/>
        <p:txBody>
          <a:bodyPr/>
          <a:lstStyle/>
          <a:p>
            <a:fld id="{D3EDDC79-787C-5843-B1D2-521BC2C08B63}" type="datetimeFigureOut">
              <a:rPr lang="en-US" smtClean="0"/>
              <a:t>7/17/22</a:t>
            </a:fld>
            <a:endParaRPr lang="en-US"/>
          </a:p>
        </p:txBody>
      </p:sp>
      <p:sp>
        <p:nvSpPr>
          <p:cNvPr id="5" name="Footer Placeholder 4">
            <a:extLst>
              <a:ext uri="{FF2B5EF4-FFF2-40B4-BE49-F238E27FC236}">
                <a16:creationId xmlns:a16="http://schemas.microsoft.com/office/drawing/2014/main" id="{0523A3EB-3729-AA03-819B-D7844461F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D69F0-98DF-0523-851F-F8EF0717D2FE}"/>
              </a:ext>
            </a:extLst>
          </p:cNvPr>
          <p:cNvSpPr>
            <a:spLocks noGrp="1"/>
          </p:cNvSpPr>
          <p:nvPr>
            <p:ph type="sldNum" sz="quarter" idx="12"/>
          </p:nvPr>
        </p:nvSpPr>
        <p:spPr/>
        <p:txBody>
          <a:bodyPr/>
          <a:lstStyle/>
          <a:p>
            <a:fld id="{7F6263CB-ECA3-1248-A5C0-1A5F8F99A82C}" type="slidenum">
              <a:rPr lang="en-US" smtClean="0"/>
              <a:t>‹#›</a:t>
            </a:fld>
            <a:endParaRPr lang="en-US"/>
          </a:p>
        </p:txBody>
      </p:sp>
    </p:spTree>
    <p:extLst>
      <p:ext uri="{BB962C8B-B14F-4D97-AF65-F5344CB8AC3E}">
        <p14:creationId xmlns:p14="http://schemas.microsoft.com/office/powerpoint/2010/main" val="1146331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D031-2C80-9859-7DC2-7B715643C1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5D273F-E8CA-DDFD-9A21-0E6E09B724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B5D220-5C2A-C47E-5B18-8F9DA91BA9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EC8F08-2E89-303A-6B08-F3A280024DC5}"/>
              </a:ext>
            </a:extLst>
          </p:cNvPr>
          <p:cNvSpPr>
            <a:spLocks noGrp="1"/>
          </p:cNvSpPr>
          <p:nvPr>
            <p:ph type="dt" sz="half" idx="10"/>
          </p:nvPr>
        </p:nvSpPr>
        <p:spPr/>
        <p:txBody>
          <a:bodyPr/>
          <a:lstStyle/>
          <a:p>
            <a:fld id="{D3EDDC79-787C-5843-B1D2-521BC2C08B63}" type="datetimeFigureOut">
              <a:rPr lang="en-US" smtClean="0"/>
              <a:t>7/17/22</a:t>
            </a:fld>
            <a:endParaRPr lang="en-US"/>
          </a:p>
        </p:txBody>
      </p:sp>
      <p:sp>
        <p:nvSpPr>
          <p:cNvPr id="6" name="Footer Placeholder 5">
            <a:extLst>
              <a:ext uri="{FF2B5EF4-FFF2-40B4-BE49-F238E27FC236}">
                <a16:creationId xmlns:a16="http://schemas.microsoft.com/office/drawing/2014/main" id="{33A7D1B8-2D81-98E7-9EC4-B15BEADA43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8C716-98B2-ED38-C18F-ECB5355411DE}"/>
              </a:ext>
            </a:extLst>
          </p:cNvPr>
          <p:cNvSpPr>
            <a:spLocks noGrp="1"/>
          </p:cNvSpPr>
          <p:nvPr>
            <p:ph type="sldNum" sz="quarter" idx="12"/>
          </p:nvPr>
        </p:nvSpPr>
        <p:spPr/>
        <p:txBody>
          <a:bodyPr/>
          <a:lstStyle/>
          <a:p>
            <a:fld id="{7F6263CB-ECA3-1248-A5C0-1A5F8F99A82C}" type="slidenum">
              <a:rPr lang="en-US" smtClean="0"/>
              <a:t>‹#›</a:t>
            </a:fld>
            <a:endParaRPr lang="en-US"/>
          </a:p>
        </p:txBody>
      </p:sp>
    </p:spTree>
    <p:extLst>
      <p:ext uri="{BB962C8B-B14F-4D97-AF65-F5344CB8AC3E}">
        <p14:creationId xmlns:p14="http://schemas.microsoft.com/office/powerpoint/2010/main" val="4093265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E773-E4EB-FB13-4900-012F930C68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63ADB4-B43D-FD4B-3806-C585A8DA4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7F9DEE-0104-F0C3-6E40-E070B6BF76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F3F1C1-A307-0079-4508-701A498714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58886A-7A87-3664-0DF1-D224C4A46F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5D144B-A9CD-B413-469B-52DF70C03D6C}"/>
              </a:ext>
            </a:extLst>
          </p:cNvPr>
          <p:cNvSpPr>
            <a:spLocks noGrp="1"/>
          </p:cNvSpPr>
          <p:nvPr>
            <p:ph type="dt" sz="half" idx="10"/>
          </p:nvPr>
        </p:nvSpPr>
        <p:spPr/>
        <p:txBody>
          <a:bodyPr/>
          <a:lstStyle/>
          <a:p>
            <a:fld id="{D3EDDC79-787C-5843-B1D2-521BC2C08B63}" type="datetimeFigureOut">
              <a:rPr lang="en-US" smtClean="0"/>
              <a:t>7/17/22</a:t>
            </a:fld>
            <a:endParaRPr lang="en-US"/>
          </a:p>
        </p:txBody>
      </p:sp>
      <p:sp>
        <p:nvSpPr>
          <p:cNvPr id="8" name="Footer Placeholder 7">
            <a:extLst>
              <a:ext uri="{FF2B5EF4-FFF2-40B4-BE49-F238E27FC236}">
                <a16:creationId xmlns:a16="http://schemas.microsoft.com/office/drawing/2014/main" id="{468F9344-2F52-3EAD-CA7D-3F9C6EE030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3C4F0A-E0F9-9F99-E9D5-20DC8D55037C}"/>
              </a:ext>
            </a:extLst>
          </p:cNvPr>
          <p:cNvSpPr>
            <a:spLocks noGrp="1"/>
          </p:cNvSpPr>
          <p:nvPr>
            <p:ph type="sldNum" sz="quarter" idx="12"/>
          </p:nvPr>
        </p:nvSpPr>
        <p:spPr/>
        <p:txBody>
          <a:bodyPr/>
          <a:lstStyle/>
          <a:p>
            <a:fld id="{7F6263CB-ECA3-1248-A5C0-1A5F8F99A82C}" type="slidenum">
              <a:rPr lang="en-US" smtClean="0"/>
              <a:t>‹#›</a:t>
            </a:fld>
            <a:endParaRPr lang="en-US"/>
          </a:p>
        </p:txBody>
      </p:sp>
    </p:spTree>
    <p:extLst>
      <p:ext uri="{BB962C8B-B14F-4D97-AF65-F5344CB8AC3E}">
        <p14:creationId xmlns:p14="http://schemas.microsoft.com/office/powerpoint/2010/main" val="340790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65B8-0A43-8B01-4644-AE8DF8B65D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F8A8A8-F923-B4E7-FD3C-7F4858E5762A}"/>
              </a:ext>
            </a:extLst>
          </p:cNvPr>
          <p:cNvSpPr>
            <a:spLocks noGrp="1"/>
          </p:cNvSpPr>
          <p:nvPr>
            <p:ph type="dt" sz="half" idx="10"/>
          </p:nvPr>
        </p:nvSpPr>
        <p:spPr/>
        <p:txBody>
          <a:bodyPr/>
          <a:lstStyle/>
          <a:p>
            <a:fld id="{D3EDDC79-787C-5843-B1D2-521BC2C08B63}" type="datetimeFigureOut">
              <a:rPr lang="en-US" smtClean="0"/>
              <a:t>7/17/22</a:t>
            </a:fld>
            <a:endParaRPr lang="en-US"/>
          </a:p>
        </p:txBody>
      </p:sp>
      <p:sp>
        <p:nvSpPr>
          <p:cNvPr id="4" name="Footer Placeholder 3">
            <a:extLst>
              <a:ext uri="{FF2B5EF4-FFF2-40B4-BE49-F238E27FC236}">
                <a16:creationId xmlns:a16="http://schemas.microsoft.com/office/drawing/2014/main" id="{1B96A6DC-AFB5-369D-8638-94E2F339FB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065502-F543-AE02-D450-77A79F8E4159}"/>
              </a:ext>
            </a:extLst>
          </p:cNvPr>
          <p:cNvSpPr>
            <a:spLocks noGrp="1"/>
          </p:cNvSpPr>
          <p:nvPr>
            <p:ph type="sldNum" sz="quarter" idx="12"/>
          </p:nvPr>
        </p:nvSpPr>
        <p:spPr/>
        <p:txBody>
          <a:bodyPr/>
          <a:lstStyle/>
          <a:p>
            <a:fld id="{7F6263CB-ECA3-1248-A5C0-1A5F8F99A82C}" type="slidenum">
              <a:rPr lang="en-US" smtClean="0"/>
              <a:t>‹#›</a:t>
            </a:fld>
            <a:endParaRPr lang="en-US"/>
          </a:p>
        </p:txBody>
      </p:sp>
    </p:spTree>
    <p:extLst>
      <p:ext uri="{BB962C8B-B14F-4D97-AF65-F5344CB8AC3E}">
        <p14:creationId xmlns:p14="http://schemas.microsoft.com/office/powerpoint/2010/main" val="2847870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96B985-5179-A783-3C57-A17D4AEB8930}"/>
              </a:ext>
            </a:extLst>
          </p:cNvPr>
          <p:cNvSpPr>
            <a:spLocks noGrp="1"/>
          </p:cNvSpPr>
          <p:nvPr>
            <p:ph type="dt" sz="half" idx="10"/>
          </p:nvPr>
        </p:nvSpPr>
        <p:spPr/>
        <p:txBody>
          <a:bodyPr/>
          <a:lstStyle/>
          <a:p>
            <a:fld id="{D3EDDC79-787C-5843-B1D2-521BC2C08B63}" type="datetimeFigureOut">
              <a:rPr lang="en-US" smtClean="0"/>
              <a:t>7/17/22</a:t>
            </a:fld>
            <a:endParaRPr lang="en-US"/>
          </a:p>
        </p:txBody>
      </p:sp>
      <p:sp>
        <p:nvSpPr>
          <p:cNvPr id="3" name="Footer Placeholder 2">
            <a:extLst>
              <a:ext uri="{FF2B5EF4-FFF2-40B4-BE49-F238E27FC236}">
                <a16:creationId xmlns:a16="http://schemas.microsoft.com/office/drawing/2014/main" id="{2762A526-9CC3-7C04-953F-AD1135F11B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169476-F1AF-886C-FFE7-AD1BFA1FC910}"/>
              </a:ext>
            </a:extLst>
          </p:cNvPr>
          <p:cNvSpPr>
            <a:spLocks noGrp="1"/>
          </p:cNvSpPr>
          <p:nvPr>
            <p:ph type="sldNum" sz="quarter" idx="12"/>
          </p:nvPr>
        </p:nvSpPr>
        <p:spPr/>
        <p:txBody>
          <a:bodyPr/>
          <a:lstStyle/>
          <a:p>
            <a:fld id="{7F6263CB-ECA3-1248-A5C0-1A5F8F99A82C}" type="slidenum">
              <a:rPr lang="en-US" smtClean="0"/>
              <a:t>‹#›</a:t>
            </a:fld>
            <a:endParaRPr lang="en-US"/>
          </a:p>
        </p:txBody>
      </p:sp>
    </p:spTree>
    <p:extLst>
      <p:ext uri="{BB962C8B-B14F-4D97-AF65-F5344CB8AC3E}">
        <p14:creationId xmlns:p14="http://schemas.microsoft.com/office/powerpoint/2010/main" val="190641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5239F-E975-A2E0-809E-F1C9EC792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138B87-099A-8FD4-2036-6D27C72E0F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7E21B3-3611-98F8-71FA-7322C162B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FF424-4090-7593-FB35-2575995FEE87}"/>
              </a:ext>
            </a:extLst>
          </p:cNvPr>
          <p:cNvSpPr>
            <a:spLocks noGrp="1"/>
          </p:cNvSpPr>
          <p:nvPr>
            <p:ph type="dt" sz="half" idx="10"/>
          </p:nvPr>
        </p:nvSpPr>
        <p:spPr/>
        <p:txBody>
          <a:bodyPr/>
          <a:lstStyle/>
          <a:p>
            <a:fld id="{D3EDDC79-787C-5843-B1D2-521BC2C08B63}" type="datetimeFigureOut">
              <a:rPr lang="en-US" smtClean="0"/>
              <a:t>7/17/22</a:t>
            </a:fld>
            <a:endParaRPr lang="en-US"/>
          </a:p>
        </p:txBody>
      </p:sp>
      <p:sp>
        <p:nvSpPr>
          <p:cNvPr id="6" name="Footer Placeholder 5">
            <a:extLst>
              <a:ext uri="{FF2B5EF4-FFF2-40B4-BE49-F238E27FC236}">
                <a16:creationId xmlns:a16="http://schemas.microsoft.com/office/drawing/2014/main" id="{FCF42F02-8A86-D4A8-1359-C011A32143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B1C26E-C197-208C-BA86-5DFC280901B1}"/>
              </a:ext>
            </a:extLst>
          </p:cNvPr>
          <p:cNvSpPr>
            <a:spLocks noGrp="1"/>
          </p:cNvSpPr>
          <p:nvPr>
            <p:ph type="sldNum" sz="quarter" idx="12"/>
          </p:nvPr>
        </p:nvSpPr>
        <p:spPr/>
        <p:txBody>
          <a:bodyPr/>
          <a:lstStyle/>
          <a:p>
            <a:fld id="{7F6263CB-ECA3-1248-A5C0-1A5F8F99A82C}" type="slidenum">
              <a:rPr lang="en-US" smtClean="0"/>
              <a:t>‹#›</a:t>
            </a:fld>
            <a:endParaRPr lang="en-US"/>
          </a:p>
        </p:txBody>
      </p:sp>
    </p:spTree>
    <p:extLst>
      <p:ext uri="{BB962C8B-B14F-4D97-AF65-F5344CB8AC3E}">
        <p14:creationId xmlns:p14="http://schemas.microsoft.com/office/powerpoint/2010/main" val="360638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5B1F-B294-63E5-8C34-1309638A9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219CC4-D947-7554-7385-F38F8429A5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B0F678-FE5F-7856-5303-B08678B0CD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F9D0F7-4CD1-C3EA-01F3-DDBB8EB70AD0}"/>
              </a:ext>
            </a:extLst>
          </p:cNvPr>
          <p:cNvSpPr>
            <a:spLocks noGrp="1"/>
          </p:cNvSpPr>
          <p:nvPr>
            <p:ph type="dt" sz="half" idx="10"/>
          </p:nvPr>
        </p:nvSpPr>
        <p:spPr/>
        <p:txBody>
          <a:bodyPr/>
          <a:lstStyle/>
          <a:p>
            <a:fld id="{D3EDDC79-787C-5843-B1D2-521BC2C08B63}" type="datetimeFigureOut">
              <a:rPr lang="en-US" smtClean="0"/>
              <a:t>7/17/22</a:t>
            </a:fld>
            <a:endParaRPr lang="en-US"/>
          </a:p>
        </p:txBody>
      </p:sp>
      <p:sp>
        <p:nvSpPr>
          <p:cNvPr id="6" name="Footer Placeholder 5">
            <a:extLst>
              <a:ext uri="{FF2B5EF4-FFF2-40B4-BE49-F238E27FC236}">
                <a16:creationId xmlns:a16="http://schemas.microsoft.com/office/drawing/2014/main" id="{AA4CDBDC-FA67-F990-68DB-72A8719F6C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3D0D6A-083F-DA6B-9CAB-8A16889F0E39}"/>
              </a:ext>
            </a:extLst>
          </p:cNvPr>
          <p:cNvSpPr>
            <a:spLocks noGrp="1"/>
          </p:cNvSpPr>
          <p:nvPr>
            <p:ph type="sldNum" sz="quarter" idx="12"/>
          </p:nvPr>
        </p:nvSpPr>
        <p:spPr/>
        <p:txBody>
          <a:bodyPr/>
          <a:lstStyle/>
          <a:p>
            <a:fld id="{7F6263CB-ECA3-1248-A5C0-1A5F8F99A82C}" type="slidenum">
              <a:rPr lang="en-US" smtClean="0"/>
              <a:t>‹#›</a:t>
            </a:fld>
            <a:endParaRPr lang="en-US"/>
          </a:p>
        </p:txBody>
      </p:sp>
    </p:spTree>
    <p:extLst>
      <p:ext uri="{BB962C8B-B14F-4D97-AF65-F5344CB8AC3E}">
        <p14:creationId xmlns:p14="http://schemas.microsoft.com/office/powerpoint/2010/main" val="3967829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74F761-EEC3-D19F-6C0F-5D31FBC7B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73BAA8-9236-E569-18E5-B693E402AC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587A54-D8D4-5439-3FD9-E44F23B5FB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DDC79-787C-5843-B1D2-521BC2C08B63}" type="datetimeFigureOut">
              <a:rPr lang="en-US" smtClean="0"/>
              <a:t>7/17/22</a:t>
            </a:fld>
            <a:endParaRPr lang="en-US"/>
          </a:p>
        </p:txBody>
      </p:sp>
      <p:sp>
        <p:nvSpPr>
          <p:cNvPr id="5" name="Footer Placeholder 4">
            <a:extLst>
              <a:ext uri="{FF2B5EF4-FFF2-40B4-BE49-F238E27FC236}">
                <a16:creationId xmlns:a16="http://schemas.microsoft.com/office/drawing/2014/main" id="{3F74111C-C7A2-D648-26A4-CA4DFCBE89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BF7900-1A58-95FD-7DF4-42F78F59C6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263CB-ECA3-1248-A5C0-1A5F8F99A82C}" type="slidenum">
              <a:rPr lang="en-US" smtClean="0"/>
              <a:t>‹#›</a:t>
            </a:fld>
            <a:endParaRPr lang="en-US"/>
          </a:p>
        </p:txBody>
      </p:sp>
    </p:spTree>
    <p:extLst>
      <p:ext uri="{BB962C8B-B14F-4D97-AF65-F5344CB8AC3E}">
        <p14:creationId xmlns:p14="http://schemas.microsoft.com/office/powerpoint/2010/main" val="4161733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Orange and blue numbers and graphs">
            <a:extLst>
              <a:ext uri="{FF2B5EF4-FFF2-40B4-BE49-F238E27FC236}">
                <a16:creationId xmlns:a16="http://schemas.microsoft.com/office/drawing/2014/main" id="{DCE0DFEF-EF19-A1B3-99F8-2BE41B73AE51}"/>
              </a:ext>
            </a:extLst>
          </p:cNvPr>
          <p:cNvPicPr>
            <a:picLocks noChangeAspect="1"/>
          </p:cNvPicPr>
          <p:nvPr/>
        </p:nvPicPr>
        <p:blipFill rotWithShape="1">
          <a:blip r:embed="rId2">
            <a:alphaModFix amt="50000"/>
          </a:blip>
          <a:srcRect t="6568" b="1595"/>
          <a:stretch/>
        </p:blipFill>
        <p:spPr>
          <a:xfrm>
            <a:off x="20" y="1"/>
            <a:ext cx="12191980" cy="6857999"/>
          </a:xfrm>
          <a:prstGeom prst="rect">
            <a:avLst/>
          </a:prstGeom>
        </p:spPr>
      </p:pic>
      <p:sp>
        <p:nvSpPr>
          <p:cNvPr id="2" name="Title 1">
            <a:extLst>
              <a:ext uri="{FF2B5EF4-FFF2-40B4-BE49-F238E27FC236}">
                <a16:creationId xmlns:a16="http://schemas.microsoft.com/office/drawing/2014/main" id="{E1DEF22E-8DD0-D352-C117-AE3552C02AC7}"/>
              </a:ext>
            </a:extLst>
          </p:cNvPr>
          <p:cNvSpPr>
            <a:spLocks noGrp="1"/>
          </p:cNvSpPr>
          <p:nvPr>
            <p:ph type="ctrTitle"/>
          </p:nvPr>
        </p:nvSpPr>
        <p:spPr>
          <a:xfrm>
            <a:off x="1524000" y="1122362"/>
            <a:ext cx="9144000" cy="2900518"/>
          </a:xfrm>
        </p:spPr>
        <p:txBody>
          <a:bodyPr>
            <a:normAutofit/>
          </a:bodyPr>
          <a:lstStyle/>
          <a:p>
            <a:r>
              <a:rPr lang="en-US">
                <a:solidFill>
                  <a:srgbClr val="FFFFFF"/>
                </a:solidFill>
              </a:rPr>
              <a:t>Cross Sectional Momentum Trading</a:t>
            </a:r>
          </a:p>
        </p:txBody>
      </p:sp>
      <p:sp>
        <p:nvSpPr>
          <p:cNvPr id="3" name="Subtitle 2">
            <a:extLst>
              <a:ext uri="{FF2B5EF4-FFF2-40B4-BE49-F238E27FC236}">
                <a16:creationId xmlns:a16="http://schemas.microsoft.com/office/drawing/2014/main" id="{11E51E4F-D242-9F93-A8CA-9AC7154407D3}"/>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Arash Barmas </a:t>
            </a:r>
          </a:p>
          <a:p>
            <a:r>
              <a:rPr lang="en-US">
                <a:solidFill>
                  <a:srgbClr val="FFFFFF"/>
                </a:solidFill>
              </a:rPr>
              <a:t>Financial Mathematics, UCLA</a:t>
            </a:r>
          </a:p>
        </p:txBody>
      </p:sp>
    </p:spTree>
    <p:extLst>
      <p:ext uri="{BB962C8B-B14F-4D97-AF65-F5344CB8AC3E}">
        <p14:creationId xmlns:p14="http://schemas.microsoft.com/office/powerpoint/2010/main" val="22111432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DC92-505D-64AA-340F-E709F983D718}"/>
              </a:ext>
            </a:extLst>
          </p:cNvPr>
          <p:cNvSpPr>
            <a:spLocks noGrp="1"/>
          </p:cNvSpPr>
          <p:nvPr>
            <p:ph type="title"/>
          </p:nvPr>
        </p:nvSpPr>
        <p:spPr>
          <a:xfrm>
            <a:off x="838200" y="0"/>
            <a:ext cx="10515600" cy="1325563"/>
          </a:xfrm>
        </p:spPr>
        <p:txBody>
          <a:bodyPr/>
          <a:lstStyle/>
          <a:p>
            <a:r>
              <a:rPr lang="en-US" dirty="0"/>
              <a:t>Data </a:t>
            </a:r>
          </a:p>
        </p:txBody>
      </p:sp>
      <p:sp>
        <p:nvSpPr>
          <p:cNvPr id="3" name="Content Placeholder 2">
            <a:extLst>
              <a:ext uri="{FF2B5EF4-FFF2-40B4-BE49-F238E27FC236}">
                <a16:creationId xmlns:a16="http://schemas.microsoft.com/office/drawing/2014/main" id="{AB05533F-0A8C-C624-DBB8-B01D06ED5DEF}"/>
              </a:ext>
            </a:extLst>
          </p:cNvPr>
          <p:cNvSpPr>
            <a:spLocks noGrp="1"/>
          </p:cNvSpPr>
          <p:nvPr>
            <p:ph idx="1"/>
          </p:nvPr>
        </p:nvSpPr>
        <p:spPr>
          <a:xfrm>
            <a:off x="838200" y="1253331"/>
            <a:ext cx="10515600" cy="4351338"/>
          </a:xfrm>
        </p:spPr>
        <p:txBody>
          <a:bodyPr/>
          <a:lstStyle/>
          <a:p>
            <a:r>
              <a:rPr lang="en-US" dirty="0"/>
              <a:t>Used S&amp;P 500 end of day data from 2013-07-01 till 2017-06-30.</a:t>
            </a:r>
          </a:p>
        </p:txBody>
      </p:sp>
      <p:pic>
        <p:nvPicPr>
          <p:cNvPr id="11" name="Picture 10" descr="Graphical user interface, text, application, email&#10;&#10;Description automatically generated with medium confidence">
            <a:extLst>
              <a:ext uri="{FF2B5EF4-FFF2-40B4-BE49-F238E27FC236}">
                <a16:creationId xmlns:a16="http://schemas.microsoft.com/office/drawing/2014/main" id="{A8CB8AD4-ADA1-B1D8-FF4D-8F329DFA9114}"/>
              </a:ext>
            </a:extLst>
          </p:cNvPr>
          <p:cNvPicPr>
            <a:picLocks noChangeAspect="1"/>
          </p:cNvPicPr>
          <p:nvPr/>
        </p:nvPicPr>
        <p:blipFill>
          <a:blip r:embed="rId2"/>
          <a:stretch>
            <a:fillRect/>
          </a:stretch>
        </p:blipFill>
        <p:spPr>
          <a:xfrm>
            <a:off x="342900" y="2198688"/>
            <a:ext cx="11506200" cy="3670300"/>
          </a:xfrm>
          <a:prstGeom prst="rect">
            <a:avLst/>
          </a:prstGeom>
        </p:spPr>
      </p:pic>
    </p:spTree>
    <p:extLst>
      <p:ext uri="{BB962C8B-B14F-4D97-AF65-F5344CB8AC3E}">
        <p14:creationId xmlns:p14="http://schemas.microsoft.com/office/powerpoint/2010/main" val="2313312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53AA-D136-6776-1587-0F417597BA63}"/>
              </a:ext>
            </a:extLst>
          </p:cNvPr>
          <p:cNvSpPr>
            <a:spLocks noGrp="1"/>
          </p:cNvSpPr>
          <p:nvPr>
            <p:ph type="title"/>
          </p:nvPr>
        </p:nvSpPr>
        <p:spPr>
          <a:xfrm>
            <a:off x="838200" y="0"/>
            <a:ext cx="10515600" cy="1325563"/>
          </a:xfrm>
        </p:spPr>
        <p:txBody>
          <a:bodyPr/>
          <a:lstStyle/>
          <a:p>
            <a:r>
              <a:rPr lang="en-US" dirty="0"/>
              <a:t>Resample Prices</a:t>
            </a:r>
          </a:p>
        </p:txBody>
      </p:sp>
      <p:sp>
        <p:nvSpPr>
          <p:cNvPr id="3" name="Content Placeholder 2">
            <a:extLst>
              <a:ext uri="{FF2B5EF4-FFF2-40B4-BE49-F238E27FC236}">
                <a16:creationId xmlns:a16="http://schemas.microsoft.com/office/drawing/2014/main" id="{3D790606-440D-B281-95B4-79FD6A5E3803}"/>
              </a:ext>
            </a:extLst>
          </p:cNvPr>
          <p:cNvSpPr>
            <a:spLocks noGrp="1"/>
          </p:cNvSpPr>
          <p:nvPr>
            <p:ph idx="1"/>
          </p:nvPr>
        </p:nvSpPr>
        <p:spPr>
          <a:xfrm>
            <a:off x="838200" y="1039812"/>
            <a:ext cx="10515600" cy="4351338"/>
          </a:xfrm>
        </p:spPr>
        <p:txBody>
          <a:bodyPr/>
          <a:lstStyle/>
          <a:p>
            <a:r>
              <a:rPr lang="en-US" dirty="0"/>
              <a:t>Our trading strategy is based on month-end prices. </a:t>
            </a:r>
          </a:p>
          <a:p>
            <a:r>
              <a:rPr lang="en-US" dirty="0"/>
              <a:t>The trading is performed once a month, so we resampled month end prices.</a:t>
            </a:r>
          </a:p>
          <a:p>
            <a:r>
              <a:rPr lang="en-US" dirty="0"/>
              <a:t>For AI or ML strategies, it might be useful to try CUSUM test for resampling. </a:t>
            </a:r>
          </a:p>
        </p:txBody>
      </p:sp>
      <p:pic>
        <p:nvPicPr>
          <p:cNvPr id="5" name="Picture 4" descr="Chart, line chart&#10;&#10;Description automatically generated">
            <a:extLst>
              <a:ext uri="{FF2B5EF4-FFF2-40B4-BE49-F238E27FC236}">
                <a16:creationId xmlns:a16="http://schemas.microsoft.com/office/drawing/2014/main" id="{9AB7779E-F97F-C7C7-4996-536795C23894}"/>
              </a:ext>
            </a:extLst>
          </p:cNvPr>
          <p:cNvPicPr>
            <a:picLocks noChangeAspect="1"/>
          </p:cNvPicPr>
          <p:nvPr/>
        </p:nvPicPr>
        <p:blipFill>
          <a:blip r:embed="rId2"/>
          <a:stretch>
            <a:fillRect/>
          </a:stretch>
        </p:blipFill>
        <p:spPr>
          <a:xfrm>
            <a:off x="2128838" y="3429000"/>
            <a:ext cx="7758111" cy="3126735"/>
          </a:xfrm>
          <a:prstGeom prst="rect">
            <a:avLst/>
          </a:prstGeom>
        </p:spPr>
      </p:pic>
    </p:spTree>
    <p:extLst>
      <p:ext uri="{BB962C8B-B14F-4D97-AF65-F5344CB8AC3E}">
        <p14:creationId xmlns:p14="http://schemas.microsoft.com/office/powerpoint/2010/main" val="2405969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8658-5C75-50B0-8400-4F624DB5CF73}"/>
              </a:ext>
            </a:extLst>
          </p:cNvPr>
          <p:cNvSpPr>
            <a:spLocks noGrp="1"/>
          </p:cNvSpPr>
          <p:nvPr>
            <p:ph type="title"/>
          </p:nvPr>
        </p:nvSpPr>
        <p:spPr>
          <a:xfrm>
            <a:off x="838200" y="236537"/>
            <a:ext cx="10515600" cy="1325563"/>
          </a:xfrm>
        </p:spPr>
        <p:txBody>
          <a:bodyPr/>
          <a:lstStyle/>
          <a:p>
            <a:r>
              <a:rPr lang="en-US" dirty="0"/>
              <a:t>Log Return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478EF0B-EFDD-20F2-C2D9-ECA04E0C3960}"/>
                  </a:ext>
                </a:extLst>
              </p:cNvPr>
              <p:cNvSpPr>
                <a:spLocks noGrp="1"/>
              </p:cNvSpPr>
              <p:nvPr>
                <p:ph idx="1"/>
              </p:nvPr>
            </p:nvSpPr>
            <p:spPr>
              <a:xfrm>
                <a:off x="838199" y="1425575"/>
                <a:ext cx="10515600" cy="4351338"/>
              </a:xfrm>
            </p:spPr>
            <p:txBody>
              <a:bodyPr/>
              <a:lstStyle/>
              <a:p>
                <a:r>
                  <a:rPr lang="en-US" dirty="0"/>
                  <a:t>We use monthly log return as a primary source of indicator for momentum signal</a:t>
                </a:r>
              </a:p>
              <a:p>
                <a:pPr marL="0" indent="0">
                  <a:buNone/>
                </a:pPr>
                <a14:m>
                  <m:oMathPara xmlns:m="http://schemas.openxmlformats.org/officeDocument/2006/math">
                    <m:oMathParaPr>
                      <m:jc m:val="center"/>
                    </m:oMathParaPr>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𝑅</m:t>
                          </m:r>
                        </m:e>
                        <m:sub>
                          <m:r>
                            <a:rPr lang="en-US" i="1" dirty="0" smtClean="0">
                              <a:latin typeface="Cambria Math" panose="02040503050406030204" pitchFamily="18" charset="0"/>
                            </a:rPr>
                            <m:t>𝑡</m:t>
                          </m:r>
                        </m:sub>
                      </m:sSub>
                      <m:r>
                        <a:rPr lang="en-US" i="1" dirty="0" smtClean="0">
                          <a:latin typeface="Cambria Math" panose="02040503050406030204" pitchFamily="18" charset="0"/>
                        </a:rPr>
                        <m:t>= </m:t>
                      </m:r>
                      <m:r>
                        <a:rPr lang="en-US" i="1" dirty="0" smtClean="0">
                          <a:latin typeface="Cambria Math" panose="02040503050406030204" pitchFamily="18" charset="0"/>
                        </a:rPr>
                        <m:t>𝑙𝑜</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𝑔</m:t>
                          </m:r>
                        </m:e>
                        <m:sub>
                          <m:r>
                            <a:rPr lang="en-US" i="1" dirty="0" smtClean="0">
                              <a:latin typeface="Cambria Math" panose="02040503050406030204" pitchFamily="18" charset="0"/>
                            </a:rPr>
                            <m:t>𝑒</m:t>
                          </m:r>
                        </m:sub>
                      </m:sSub>
                      <m:d>
                        <m:dPr>
                          <m:ctrlPr>
                            <a:rPr lang="en-US" i="1" dirty="0" smtClean="0">
                              <a:latin typeface="Cambria Math" panose="02040503050406030204" pitchFamily="18" charset="0"/>
                            </a:rPr>
                          </m:ctrlPr>
                        </m:dPr>
                        <m:e>
                          <m:r>
                            <a:rPr lang="en-US" b="0"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𝑃</m:t>
                              </m:r>
                            </m:e>
                            <m:sub>
                              <m:r>
                                <a:rPr lang="en-US" i="1" dirty="0" smtClean="0">
                                  <a:latin typeface="Cambria Math" panose="02040503050406030204" pitchFamily="18" charset="0"/>
                                </a:rPr>
                                <m:t>𝑡</m:t>
                              </m:r>
                            </m:sub>
                          </m:sSub>
                          <m:r>
                            <a:rPr lang="en-US" b="0" i="1" dirty="0" smtClean="0">
                              <a:latin typeface="Cambria Math" panose="02040503050406030204" pitchFamily="18" charset="0"/>
                            </a:rPr>
                            <m:t> </m:t>
                          </m:r>
                        </m:e>
                      </m:d>
                      <m:r>
                        <a:rPr lang="en-US" b="0" i="1" dirty="0" smtClean="0">
                          <a:latin typeface="Cambria Math" panose="02040503050406030204" pitchFamily="18" charset="0"/>
                        </a:rPr>
                        <m:t> </m:t>
                      </m:r>
                      <m:r>
                        <a:rPr lang="en-US" i="1" dirty="0" smtClean="0">
                          <a:latin typeface="Cambria Math" panose="02040503050406030204" pitchFamily="18" charset="0"/>
                        </a:rPr>
                        <m:t>- </m:t>
                      </m:r>
                      <m:r>
                        <a:rPr lang="en-US" b="0" i="1" dirty="0" smtClean="0">
                          <a:latin typeface="Cambria Math" panose="02040503050406030204" pitchFamily="18" charset="0"/>
                        </a:rPr>
                        <m:t> </m:t>
                      </m:r>
                      <m:r>
                        <a:rPr lang="en-US" i="1" dirty="0" smtClean="0">
                          <a:latin typeface="Cambria Math" panose="02040503050406030204" pitchFamily="18" charset="0"/>
                        </a:rPr>
                        <m:t>𝑙𝑜</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𝑔</m:t>
                          </m:r>
                        </m:e>
                        <m:sub>
                          <m:r>
                            <a:rPr lang="en-US" i="1" dirty="0" smtClean="0">
                              <a:latin typeface="Cambria Math" panose="02040503050406030204" pitchFamily="18" charset="0"/>
                            </a:rPr>
                            <m:t>𝑒</m:t>
                          </m:r>
                        </m:sub>
                      </m:sSub>
                      <m:r>
                        <a:rPr lang="en-US" i="1" dirty="0" smtClean="0">
                          <a:latin typeface="Cambria Math" panose="02040503050406030204" pitchFamily="18" charset="0"/>
                        </a:rPr>
                        <m:t>(</m:t>
                      </m:r>
                      <m:r>
                        <a:rPr lang="en-US" b="0"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 </m:t>
                          </m:r>
                          <m:r>
                            <a:rPr lang="en-US" i="1" dirty="0" smtClean="0">
                              <a:latin typeface="Cambria Math" panose="02040503050406030204" pitchFamily="18" charset="0"/>
                            </a:rPr>
                            <m:t>𝑃</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r>
                        <a:rPr lang="en-US" b="0" i="1" dirty="0" smtClean="0">
                          <a:latin typeface="Cambria Math" panose="02040503050406030204" pitchFamily="18" charset="0"/>
                        </a:rPr>
                        <m:t> </m:t>
                      </m:r>
                      <m:r>
                        <a:rPr lang="en-US" i="1" dirty="0" smtClean="0">
                          <a:latin typeface="Cambria Math" panose="02040503050406030204" pitchFamily="18" charset="0"/>
                        </a:rPr>
                        <m:t>)</m:t>
                      </m:r>
                    </m:oMath>
                  </m:oMathPara>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0"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5478EF0B-EFDD-20F2-C2D9-ECA04E0C3960}"/>
                  </a:ext>
                </a:extLst>
              </p:cNvPr>
              <p:cNvSpPr>
                <a:spLocks noGrp="1" noRot="1" noChangeAspect="1" noMove="1" noResize="1" noEditPoints="1" noAdjustHandles="1" noChangeArrowheads="1" noChangeShapeType="1" noTextEdit="1"/>
              </p:cNvSpPr>
              <p:nvPr>
                <p:ph idx="1"/>
              </p:nvPr>
            </p:nvSpPr>
            <p:spPr>
              <a:xfrm>
                <a:off x="838199" y="1425575"/>
                <a:ext cx="10515600" cy="4351338"/>
              </a:xfrm>
              <a:blipFill>
                <a:blip r:embed="rId2"/>
                <a:stretch>
                  <a:fillRect l="-965" t="-2326"/>
                </a:stretch>
              </a:blipFill>
            </p:spPr>
            <p:txBody>
              <a:bodyPr/>
              <a:lstStyle/>
              <a:p>
                <a:r>
                  <a:rPr lang="en-US">
                    <a:noFill/>
                  </a:rPr>
                  <a:t> </a:t>
                </a:r>
              </a:p>
            </p:txBody>
          </p:sp>
        </mc:Fallback>
      </mc:AlternateContent>
      <p:pic>
        <p:nvPicPr>
          <p:cNvPr id="5" name="Picture 4" descr="Chart, line chart&#10;&#10;Description automatically generated">
            <a:extLst>
              <a:ext uri="{FF2B5EF4-FFF2-40B4-BE49-F238E27FC236}">
                <a16:creationId xmlns:a16="http://schemas.microsoft.com/office/drawing/2014/main" id="{D145099D-E78E-D45F-C773-EB0D4D06E8E3}"/>
              </a:ext>
            </a:extLst>
          </p:cNvPr>
          <p:cNvPicPr>
            <a:picLocks noChangeAspect="1"/>
          </p:cNvPicPr>
          <p:nvPr/>
        </p:nvPicPr>
        <p:blipFill>
          <a:blip r:embed="rId3"/>
          <a:stretch>
            <a:fillRect/>
          </a:stretch>
        </p:blipFill>
        <p:spPr>
          <a:xfrm>
            <a:off x="2269331" y="3028950"/>
            <a:ext cx="7653337" cy="3194050"/>
          </a:xfrm>
          <a:prstGeom prst="rect">
            <a:avLst/>
          </a:prstGeom>
        </p:spPr>
      </p:pic>
    </p:spTree>
    <p:extLst>
      <p:ext uri="{BB962C8B-B14F-4D97-AF65-F5344CB8AC3E}">
        <p14:creationId xmlns:p14="http://schemas.microsoft.com/office/powerpoint/2010/main" val="195922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5993-E59B-883C-BE8D-DEE20DBF482F}"/>
              </a:ext>
            </a:extLst>
          </p:cNvPr>
          <p:cNvSpPr>
            <a:spLocks noGrp="1"/>
          </p:cNvSpPr>
          <p:nvPr>
            <p:ph type="title"/>
          </p:nvPr>
        </p:nvSpPr>
        <p:spPr>
          <a:xfrm>
            <a:off x="838200" y="207962"/>
            <a:ext cx="10515600" cy="1325563"/>
          </a:xfrm>
        </p:spPr>
        <p:txBody>
          <a:bodyPr/>
          <a:lstStyle/>
          <a:p>
            <a:r>
              <a:rPr lang="en-US" dirty="0"/>
              <a:t>Trading Strategy</a:t>
            </a:r>
          </a:p>
        </p:txBody>
      </p:sp>
      <p:sp>
        <p:nvSpPr>
          <p:cNvPr id="3" name="Content Placeholder 2">
            <a:extLst>
              <a:ext uri="{FF2B5EF4-FFF2-40B4-BE49-F238E27FC236}">
                <a16:creationId xmlns:a16="http://schemas.microsoft.com/office/drawing/2014/main" id="{70F5000D-366F-C9EE-08B2-A5D63A9CB147}"/>
              </a:ext>
            </a:extLst>
          </p:cNvPr>
          <p:cNvSpPr>
            <a:spLocks noGrp="1"/>
          </p:cNvSpPr>
          <p:nvPr>
            <p:ph idx="1"/>
          </p:nvPr>
        </p:nvSpPr>
        <p:spPr>
          <a:xfrm>
            <a:off x="838200" y="1411288"/>
            <a:ext cx="10515600" cy="4351338"/>
          </a:xfrm>
        </p:spPr>
        <p:txBody>
          <a:bodyPr/>
          <a:lstStyle/>
          <a:p>
            <a:pPr marL="0" indent="0">
              <a:buNone/>
            </a:pPr>
            <a:r>
              <a:rPr lang="en-US" dirty="0"/>
              <a:t>At the end of each month, we sort stocks based on their performance on last month. We go long on 50 top performers and short on 50 bottom performing stocks and create equally weighted portfolio.</a:t>
            </a:r>
          </a:p>
        </p:txBody>
      </p:sp>
      <p:pic>
        <p:nvPicPr>
          <p:cNvPr id="5" name="Picture 4" descr="Chart, line chart&#10;&#10;Description automatically generated">
            <a:extLst>
              <a:ext uri="{FF2B5EF4-FFF2-40B4-BE49-F238E27FC236}">
                <a16:creationId xmlns:a16="http://schemas.microsoft.com/office/drawing/2014/main" id="{D106ABE3-52B2-2FE4-F91E-5E7857123FBA}"/>
              </a:ext>
            </a:extLst>
          </p:cNvPr>
          <p:cNvPicPr>
            <a:picLocks noChangeAspect="1"/>
          </p:cNvPicPr>
          <p:nvPr/>
        </p:nvPicPr>
        <p:blipFill>
          <a:blip r:embed="rId2"/>
          <a:stretch>
            <a:fillRect/>
          </a:stretch>
        </p:blipFill>
        <p:spPr>
          <a:xfrm>
            <a:off x="1857375" y="3110156"/>
            <a:ext cx="7629526" cy="3539882"/>
          </a:xfrm>
          <a:prstGeom prst="rect">
            <a:avLst/>
          </a:prstGeom>
        </p:spPr>
      </p:pic>
    </p:spTree>
    <p:extLst>
      <p:ext uri="{BB962C8B-B14F-4D97-AF65-F5344CB8AC3E}">
        <p14:creationId xmlns:p14="http://schemas.microsoft.com/office/powerpoint/2010/main" val="4195060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4077-3578-3EDC-9DE8-00A638D4E6B5}"/>
              </a:ext>
            </a:extLst>
          </p:cNvPr>
          <p:cNvSpPr>
            <a:spLocks noGrp="1"/>
          </p:cNvSpPr>
          <p:nvPr>
            <p:ph type="title"/>
          </p:nvPr>
        </p:nvSpPr>
        <p:spPr/>
        <p:txBody>
          <a:bodyPr/>
          <a:lstStyle/>
          <a:p>
            <a:r>
              <a:rPr lang="en-US" dirty="0"/>
              <a:t>Parameters of the model</a:t>
            </a:r>
          </a:p>
        </p:txBody>
      </p:sp>
      <p:sp>
        <p:nvSpPr>
          <p:cNvPr id="3" name="Content Placeholder 2">
            <a:extLst>
              <a:ext uri="{FF2B5EF4-FFF2-40B4-BE49-F238E27FC236}">
                <a16:creationId xmlns:a16="http://schemas.microsoft.com/office/drawing/2014/main" id="{3CD770C9-5E77-A71D-C7E5-146BBE8338AE}"/>
              </a:ext>
            </a:extLst>
          </p:cNvPr>
          <p:cNvSpPr>
            <a:spLocks noGrp="1"/>
          </p:cNvSpPr>
          <p:nvPr>
            <p:ph idx="1"/>
          </p:nvPr>
        </p:nvSpPr>
        <p:spPr/>
        <p:txBody>
          <a:bodyPr/>
          <a:lstStyle/>
          <a:p>
            <a:r>
              <a:rPr lang="en-US" dirty="0"/>
              <a:t>Number of stocks to go long and short: 50(long) and 50(short)</a:t>
            </a:r>
          </a:p>
          <a:p>
            <a:r>
              <a:rPr lang="en-US" dirty="0"/>
              <a:t>Look back period to decide top and bottom performers: 1 month</a:t>
            </a:r>
          </a:p>
          <a:p>
            <a:r>
              <a:rPr lang="en-US" dirty="0"/>
              <a:t>Universe: S&amp;P 500</a:t>
            </a:r>
          </a:p>
          <a:p>
            <a:pPr marL="0" indent="0">
              <a:buNone/>
            </a:pPr>
            <a:endParaRPr lang="en-US" dirty="0"/>
          </a:p>
        </p:txBody>
      </p:sp>
    </p:spTree>
    <p:extLst>
      <p:ext uri="{BB962C8B-B14F-4D97-AF65-F5344CB8AC3E}">
        <p14:creationId xmlns:p14="http://schemas.microsoft.com/office/powerpoint/2010/main" val="3406907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7D518-CE78-7C68-C950-652C338ED5A6}"/>
              </a:ext>
            </a:extLst>
          </p:cNvPr>
          <p:cNvSpPr>
            <a:spLocks noGrp="1"/>
          </p:cNvSpPr>
          <p:nvPr>
            <p:ph type="title"/>
          </p:nvPr>
        </p:nvSpPr>
        <p:spPr>
          <a:xfrm>
            <a:off x="838200" y="18255"/>
            <a:ext cx="10515600" cy="1325563"/>
          </a:xfrm>
        </p:spPr>
        <p:txBody>
          <a:bodyPr/>
          <a:lstStyle/>
          <a:p>
            <a:r>
              <a:rPr lang="en-US" dirty="0"/>
              <a:t>Statistical Analysis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C49C270-1B36-31CE-2283-ADDEA8F09E6B}"/>
                  </a:ext>
                </a:extLst>
              </p:cNvPr>
              <p:cNvSpPr>
                <a:spLocks noGrp="1"/>
              </p:cNvSpPr>
              <p:nvPr>
                <p:ph idx="1"/>
              </p:nvPr>
            </p:nvSpPr>
            <p:spPr>
              <a:xfrm>
                <a:off x="838200" y="1253331"/>
                <a:ext cx="10515600" cy="4351338"/>
              </a:xfrm>
            </p:spPr>
            <p:txBody>
              <a:bodyPr/>
              <a:lstStyle/>
              <a:p>
                <a:pPr marL="0" indent="0">
                  <a:buNone/>
                </a:pPr>
                <a:r>
                  <a:rPr lang="en-US" dirty="0"/>
                  <a:t>This is an important step of quantitative research. We should be able to test our trading strategy with out falling into traps of data snooping or look ahead bias.</a:t>
                </a:r>
              </a:p>
              <a:p>
                <a:pPr marL="0" indent="0">
                  <a:buNone/>
                </a:pPr>
                <a:r>
                  <a:rPr lang="en-US" dirty="0"/>
                  <a:t>We perform one-sample T-test -&gt;</a:t>
                </a:r>
              </a:p>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𝑚𝑒𝑎𝑛</m:t>
                      </m:r>
                      <m:r>
                        <a:rPr lang="en-US" b="0" i="1" smtClean="0">
                          <a:latin typeface="Cambria Math" panose="02040503050406030204" pitchFamily="18" charset="0"/>
                        </a:rPr>
                        <m:t> </m:t>
                      </m:r>
                      <m:r>
                        <a:rPr lang="en-US" b="0" i="1" smtClean="0">
                          <a:latin typeface="Cambria Math" panose="02040503050406030204" pitchFamily="18" charset="0"/>
                        </a:rPr>
                        <m:t>𝑟𝑒𝑡𝑢𝑟𝑛</m:t>
                      </m:r>
                      <m:r>
                        <a:rPr lang="en-US" b="0" i="1" smtClean="0">
                          <a:latin typeface="Cambria Math" panose="02040503050406030204" pitchFamily="18" charset="0"/>
                        </a:rPr>
                        <m:t>=0</m:t>
                      </m:r>
                    </m:oMath>
                  </m:oMathPara>
                </a14:m>
                <a:endParaRPr lang="en-US" b="0" dirty="0"/>
              </a:p>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𝑚𝑒𝑎𝑛</m:t>
                      </m:r>
                      <m:r>
                        <a:rPr lang="en-US" b="0" i="1" smtClean="0">
                          <a:latin typeface="Cambria Math" panose="02040503050406030204" pitchFamily="18" charset="0"/>
                        </a:rPr>
                        <m:t> </m:t>
                      </m:r>
                      <m:r>
                        <a:rPr lang="en-US" b="0" i="1" smtClean="0">
                          <a:latin typeface="Cambria Math" panose="02040503050406030204" pitchFamily="18" charset="0"/>
                        </a:rPr>
                        <m:t>𝑟𝑒𝑡𝑢𝑟𝑛</m:t>
                      </m:r>
                      <m:r>
                        <a:rPr lang="en-US" b="0" i="1" smtClean="0">
                          <a:latin typeface="Cambria Math" panose="02040503050406030204" pitchFamily="18" charset="0"/>
                        </a:rPr>
                        <m:t> !=0</m:t>
                      </m:r>
                    </m:oMath>
                  </m:oMathPara>
                </a14:m>
                <a:endParaRPr lang="en-US" b="0" dirty="0"/>
              </a:p>
              <a:p>
                <a:pPr marL="0" indent="0" algn="just">
                  <a:buNone/>
                </a:pPr>
                <a:r>
                  <a:rPr lang="en-US" dirty="0"/>
                  <a:t>We infer to accept the Null hypothesis because p-values is bigger than alpha of 5%</a:t>
                </a:r>
                <a:endParaRPr lang="en-US" b="0" dirty="0"/>
              </a:p>
              <a:p>
                <a:pPr marL="0" indent="0">
                  <a:buNone/>
                </a:pPr>
                <a:endParaRPr lang="en-US" dirty="0"/>
              </a:p>
            </p:txBody>
          </p:sp>
        </mc:Choice>
        <mc:Fallback>
          <p:sp>
            <p:nvSpPr>
              <p:cNvPr id="3" name="Content Placeholder 2">
                <a:extLst>
                  <a:ext uri="{FF2B5EF4-FFF2-40B4-BE49-F238E27FC236}">
                    <a16:creationId xmlns:a16="http://schemas.microsoft.com/office/drawing/2014/main" id="{2C49C270-1B36-31CE-2283-ADDEA8F09E6B}"/>
                  </a:ext>
                </a:extLst>
              </p:cNvPr>
              <p:cNvSpPr>
                <a:spLocks noGrp="1" noRot="1" noChangeAspect="1" noMove="1" noResize="1" noEditPoints="1" noAdjustHandles="1" noChangeArrowheads="1" noChangeShapeType="1" noTextEdit="1"/>
              </p:cNvSpPr>
              <p:nvPr>
                <p:ph idx="1"/>
              </p:nvPr>
            </p:nvSpPr>
            <p:spPr>
              <a:xfrm>
                <a:off x="838200" y="1253331"/>
                <a:ext cx="10515600" cy="4351338"/>
              </a:xfrm>
              <a:blipFill>
                <a:blip r:embed="rId2"/>
                <a:stretch>
                  <a:fillRect l="-1206" t="-2326" r="-156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2C1CBD3-6C5B-7250-BFBB-7B2A409EF02F}"/>
              </a:ext>
            </a:extLst>
          </p:cNvPr>
          <p:cNvPicPr>
            <a:picLocks noChangeAspect="1"/>
          </p:cNvPicPr>
          <p:nvPr/>
        </p:nvPicPr>
        <p:blipFill>
          <a:blip r:embed="rId3"/>
          <a:stretch>
            <a:fillRect/>
          </a:stretch>
        </p:blipFill>
        <p:spPr>
          <a:xfrm>
            <a:off x="3986213" y="4931883"/>
            <a:ext cx="4802942" cy="1345571"/>
          </a:xfrm>
          <a:prstGeom prst="rect">
            <a:avLst/>
          </a:prstGeom>
        </p:spPr>
      </p:pic>
    </p:spTree>
    <p:extLst>
      <p:ext uri="{BB962C8B-B14F-4D97-AF65-F5344CB8AC3E}">
        <p14:creationId xmlns:p14="http://schemas.microsoft.com/office/powerpoint/2010/main" val="1654456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241</Words>
  <Application>Microsoft Macintosh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Cross Sectional Momentum Trading</vt:lpstr>
      <vt:lpstr>Data </vt:lpstr>
      <vt:lpstr>Resample Prices</vt:lpstr>
      <vt:lpstr>Log Return  </vt:lpstr>
      <vt:lpstr>Trading Strategy</vt:lpstr>
      <vt:lpstr>Parameters of the model</vt:lpstr>
      <vt:lpstr>Statistical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Sectional Momentum Trading</dc:title>
  <dc:creator>Arash Barmas</dc:creator>
  <cp:lastModifiedBy>Arash Barmas</cp:lastModifiedBy>
  <cp:revision>1</cp:revision>
  <dcterms:created xsi:type="dcterms:W3CDTF">2022-07-17T20:11:16Z</dcterms:created>
  <dcterms:modified xsi:type="dcterms:W3CDTF">2022-07-17T21:49:01Z</dcterms:modified>
</cp:coreProperties>
</file>