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sh N" initials="AN" lastIdx="1" clrIdx="0">
    <p:extLst>
      <p:ext uri="{19B8F6BF-5375-455C-9EA6-DF929625EA0E}">
        <p15:presenceInfo xmlns:p15="http://schemas.microsoft.com/office/powerpoint/2012/main" userId="60f75ed6ef0372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353535"/>
    <a:srgbClr val="DDDDD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646F-16EE-76A1-C525-953C16CB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4D7DC-11FA-19BE-701D-7EA21F3C8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6C07-078D-7845-017E-5DCA94D7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84B0-B97F-307B-1134-02C3FA6F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AFF4-B476-77EE-C23B-71D24F7F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5773-653A-B797-45F0-4C3E5D33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74C44-1178-B0C2-1942-BBB66ECD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4067-C7F6-BB63-FE19-0B71077B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38F0-716A-363F-9138-6E8EF672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565D-1689-7107-510B-1E9CEA8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AA6CB-E599-9B4F-03D1-955C4728F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5979-0632-D98B-26D5-DC1C8EAE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CA67-0B45-ABA3-F55E-2C3D4460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290C-F718-1EB1-0DEE-1D9605F1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8AFC-42A5-EB3D-F4BD-664A791B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00E0-0F4E-415C-1F3F-6836789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6313-A011-C0FC-16D2-CD078A27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BA09-73C7-EC19-72FD-A2DF00B6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F936-0AAF-DBDC-9D21-2AD764BB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1B47-DA35-51C1-09B1-E3673D99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856-4A30-811D-6C9C-51E2B2B6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68EC-27AB-93BC-FE36-82CEE7DC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7BDF-005B-AD0F-51EA-9D757A94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4E08-9C81-5A45-70CB-B0A56753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EA92-9BC3-8C4C-5365-849B83C7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224-5D35-8EF8-A685-9EF9A6A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A520-D9EA-4494-2CA4-00AD83482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ADA53-DAC1-1E4F-DE9A-1C30ECD7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AD19-B642-3215-1230-A38DE670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75F13-DBB6-1166-3095-C2E933F8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952D6-921C-E0E4-E426-194775D4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8E1F-BE8B-90FF-70D1-7E9C5BE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7D4F-775C-16D3-54AF-CDC4EF8A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1CD94-E5CB-85D1-7853-F99D814E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478E4-B2A6-7FAC-37F0-9F53CAC9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C0DE7-836B-D99C-8573-508C8D8F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CEFEE-183E-F462-244E-4839F4C2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90DEF-B86A-5E22-9E72-0C2BA86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A61A3-645B-45EB-3CD9-4DD75519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63DB-3868-CC7B-05D5-CCAEEE5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31BD6-F160-B137-5935-062E708E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047DE-0002-7D5A-067C-B2F5F22B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51D8-726A-83D7-D2AE-2A671FB8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E74EE-21EE-F066-DD08-9D293EC2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F3384-87EF-FD73-3C73-13527D7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BD00D-8D3D-F95D-5DD5-45D77BAC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209C-6F8B-9CCD-AF96-C191CFC8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B737-0491-E0D3-92BD-6093E1E1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014F-1AB6-8368-0E60-0935ED7B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421F-11C0-746E-560C-B7F1F948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0956-794F-9926-F778-BBB73C38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305-735A-A586-DC82-DDBF29CF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37CF-205F-6F81-591E-63C5FD30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B6557-8105-FA58-C2BC-2B692510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3A94-AA9D-5C86-CFA2-91DE2E25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E6E0-DC94-1F6C-4C75-BB367678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2150-AE29-F8F0-70D4-D80C74B9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A1E4-6F7C-05FB-581D-77C4C2A1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30F15-6D03-7DF6-9193-0550FDBC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D6E7-FBDD-4018-7193-065964B9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F558-245C-23CD-61C1-1DB2ED210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29E4-CFFB-4DDB-B4CA-88ABB3BBAC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8A49-03DB-A960-A5BD-E61A3995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66F8-5756-308A-192C-9C8AFCD7B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02C0-BC48-4D09-872F-4441330C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hN81/Solidiy-Simple-Project/tree/main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FF0A660-3B41-B1E8-7294-0E57E67218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1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956930" y="741532"/>
            <a:ext cx="61093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2A84B-A19A-DC67-B3B9-EAAB117B7317}"/>
              </a:ext>
            </a:extLst>
          </p:cNvPr>
          <p:cNvSpPr txBox="1"/>
          <p:nvPr/>
        </p:nvSpPr>
        <p:spPr>
          <a:xfrm>
            <a:off x="956930" y="2003416"/>
            <a:ext cx="59196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BRIEF INTRODUCTION TO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SOLIDITY</a:t>
            </a:r>
          </a:p>
        </p:txBody>
      </p:sp>
      <p:pic>
        <p:nvPicPr>
          <p:cNvPr id="1028" name="Picture 4" descr="programming languages (DragonSoft DS)">
            <a:extLst>
              <a:ext uri="{FF2B5EF4-FFF2-40B4-BE49-F238E27FC236}">
                <a16:creationId xmlns:a16="http://schemas.microsoft.com/office/drawing/2014/main" id="{62AC565C-7110-ED6A-F651-63B671B8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03" y="1028628"/>
            <a:ext cx="3096038" cy="48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680ED-4F37-0CCD-D719-ADBBE47FC4B5}"/>
              </a:ext>
            </a:extLst>
          </p:cNvPr>
          <p:cNvSpPr txBox="1"/>
          <p:nvPr/>
        </p:nvSpPr>
        <p:spPr>
          <a:xfrm>
            <a:off x="956930" y="4698800"/>
            <a:ext cx="18024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PROVIDERS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999FF-CC30-209F-81E8-8CFE87F3D4AF}"/>
              </a:ext>
            </a:extLst>
          </p:cNvPr>
          <p:cNvSpPr txBox="1"/>
          <p:nvPr/>
        </p:nvSpPr>
        <p:spPr>
          <a:xfrm>
            <a:off x="956930" y="5039250"/>
            <a:ext cx="54761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Arash </a:t>
            </a:r>
            <a:r>
              <a:rPr 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Namaki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, Mohammad </a:t>
            </a:r>
            <a:r>
              <a:rPr 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Kamali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Nasab</a:t>
            </a:r>
            <a:endParaRPr lang="en-US" sz="23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E0DB8-642A-5E24-16EE-D5900A028F9E}"/>
              </a:ext>
            </a:extLst>
          </p:cNvPr>
          <p:cNvSpPr txBox="1"/>
          <p:nvPr/>
        </p:nvSpPr>
        <p:spPr>
          <a:xfrm>
            <a:off x="10374097" y="5145076"/>
            <a:ext cx="17219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A3397-154F-F998-0DC4-1092235AA39C}"/>
              </a:ext>
            </a:extLst>
          </p:cNvPr>
          <p:cNvSpPr txBox="1"/>
          <p:nvPr/>
        </p:nvSpPr>
        <p:spPr>
          <a:xfrm>
            <a:off x="3317859" y="5347026"/>
            <a:ext cx="301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shamsipour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technical and vocational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3627388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2690336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3971933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PROJECT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8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82EB9F-6303-A0E1-0267-0415983E239C}"/>
              </a:ext>
            </a:extLst>
          </p:cNvPr>
          <p:cNvSpPr/>
          <p:nvPr/>
        </p:nvSpPr>
        <p:spPr>
          <a:xfrm>
            <a:off x="315685" y="-98779"/>
            <a:ext cx="197558" cy="19755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B0CD-2297-8B85-2724-B4954D40BF11}"/>
              </a:ext>
            </a:extLst>
          </p:cNvPr>
          <p:cNvSpPr txBox="1"/>
          <p:nvPr/>
        </p:nvSpPr>
        <p:spPr>
          <a:xfrm>
            <a:off x="2882900" y="4870825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SOLIDITY SIMPLE PROJECT</a:t>
            </a:r>
            <a:endParaRPr lang="en-US" sz="1600" dirty="0">
              <a:solidFill>
                <a:srgbClr val="00B05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39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3228945"/>
            <a:ext cx="1015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82EB9F-6303-A0E1-0267-0415983E239C}"/>
              </a:ext>
            </a:extLst>
          </p:cNvPr>
          <p:cNvSpPr/>
          <p:nvPr/>
        </p:nvSpPr>
        <p:spPr>
          <a:xfrm>
            <a:off x="315685" y="-98779"/>
            <a:ext cx="197558" cy="19755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3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A2214-7759-8EC4-5668-5ADE47040D55}"/>
              </a:ext>
            </a:extLst>
          </p:cNvPr>
          <p:cNvSpPr txBox="1"/>
          <p:nvPr/>
        </p:nvSpPr>
        <p:spPr>
          <a:xfrm>
            <a:off x="10374097" y="-1700413"/>
            <a:ext cx="17219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5F09276-A319-E3CB-6D34-869EA68620F1}"/>
              </a:ext>
            </a:extLst>
          </p:cNvPr>
          <p:cNvGrpSpPr/>
          <p:nvPr/>
        </p:nvGrpSpPr>
        <p:grpSpPr>
          <a:xfrm>
            <a:off x="1273108" y="2022745"/>
            <a:ext cx="10153784" cy="2812510"/>
            <a:chOff x="1019108" y="1843510"/>
            <a:chExt cx="10153784" cy="2812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0210E-4C08-4E54-2D0D-561E2419F564}"/>
                </a:ext>
              </a:extLst>
            </p:cNvPr>
            <p:cNvSpPr txBox="1"/>
            <p:nvPr/>
          </p:nvSpPr>
          <p:spPr>
            <a:xfrm>
              <a:off x="1019110" y="184351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WIKI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419FB4-683C-937C-81F0-31BAA8476912}"/>
                </a:ext>
              </a:extLst>
            </p:cNvPr>
            <p:cNvSpPr txBox="1"/>
            <p:nvPr/>
          </p:nvSpPr>
          <p:spPr>
            <a:xfrm>
              <a:off x="1019110" y="224362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EXPLANATION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1ADC9-FB5F-8469-C45F-6B4D44F697E2}"/>
                </a:ext>
              </a:extLst>
            </p:cNvPr>
            <p:cNvSpPr txBox="1"/>
            <p:nvPr/>
          </p:nvSpPr>
          <p:spPr>
            <a:xfrm>
              <a:off x="1019108" y="264373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COMPILER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E03DB-DA0E-C927-162C-E9798E1D5B0C}"/>
                </a:ext>
              </a:extLst>
            </p:cNvPr>
            <p:cNvSpPr txBox="1"/>
            <p:nvPr/>
          </p:nvSpPr>
          <p:spPr>
            <a:xfrm>
              <a:off x="1019108" y="304384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CONTRACT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07D26-BE2F-75EC-59FA-D4F54832FDEA}"/>
                </a:ext>
              </a:extLst>
            </p:cNvPr>
            <p:cNvSpPr txBox="1"/>
            <p:nvPr/>
          </p:nvSpPr>
          <p:spPr>
            <a:xfrm>
              <a:off x="1019108" y="344395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SYNTAX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6BB87-128F-9BCF-AC24-189BB10333CA}"/>
                </a:ext>
              </a:extLst>
            </p:cNvPr>
            <p:cNvSpPr txBox="1"/>
            <p:nvPr/>
          </p:nvSpPr>
          <p:spPr>
            <a:xfrm>
              <a:off x="1019108" y="384406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SYNTAX EXPLAINED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D1DCA7-CFC3-3312-7A52-BBB3E3959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00" y="2029730"/>
              <a:ext cx="6705600" cy="1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39ED85-0924-5CC9-70E4-6602751A38D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2428705"/>
              <a:ext cx="4000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0F3C11-F9CF-AEFB-970D-D78511D11E8F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00" y="2843785"/>
              <a:ext cx="5156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D3D283-5FD2-6BB2-BA8C-C20920371415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00" y="3243895"/>
              <a:ext cx="5156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1B8101-CD9A-44D4-1C67-47A951E7690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700" y="3644005"/>
              <a:ext cx="5918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00740C-F418-9690-281F-14441FB93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4100" y="4044115"/>
              <a:ext cx="2082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F5B158-0E63-062D-652D-D02FB754CB46}"/>
                </a:ext>
              </a:extLst>
            </p:cNvPr>
            <p:cNvSpPr txBox="1"/>
            <p:nvPr/>
          </p:nvSpPr>
          <p:spPr>
            <a:xfrm>
              <a:off x="9662578" y="184351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1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8758E479-8D33-28CB-1F38-292E0F1C4962}"/>
                </a:ext>
              </a:extLst>
            </p:cNvPr>
            <p:cNvSpPr txBox="1"/>
            <p:nvPr/>
          </p:nvSpPr>
          <p:spPr>
            <a:xfrm>
              <a:off x="9662578" y="222865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2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8520EFE8-7F87-3AE6-7F44-81584B4F36D1}"/>
                </a:ext>
              </a:extLst>
            </p:cNvPr>
            <p:cNvSpPr txBox="1"/>
            <p:nvPr/>
          </p:nvSpPr>
          <p:spPr>
            <a:xfrm>
              <a:off x="9662578" y="2630004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3-4</a:t>
              </a:r>
              <a:endParaRPr 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8710D636-2BF6-BDAA-1A27-3C6B3422C74F}"/>
                </a:ext>
              </a:extLst>
            </p:cNvPr>
            <p:cNvSpPr txBox="1"/>
            <p:nvPr/>
          </p:nvSpPr>
          <p:spPr>
            <a:xfrm>
              <a:off x="9662578" y="303060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7AD73B35-15EB-5C40-7B3C-94F310CE7F19}"/>
                </a:ext>
              </a:extLst>
            </p:cNvPr>
            <p:cNvSpPr txBox="1"/>
            <p:nvPr/>
          </p:nvSpPr>
          <p:spPr>
            <a:xfrm>
              <a:off x="9662578" y="344170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6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87F85BA-6AE5-B776-F079-82FB5C34A591}"/>
                </a:ext>
              </a:extLst>
            </p:cNvPr>
            <p:cNvSpPr txBox="1"/>
            <p:nvPr/>
          </p:nvSpPr>
          <p:spPr>
            <a:xfrm>
              <a:off x="9662578" y="384993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7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E92628BC-CBCA-BECF-47ED-EE22D0A766DA}"/>
                </a:ext>
              </a:extLst>
            </p:cNvPr>
            <p:cNvSpPr txBox="1"/>
            <p:nvPr/>
          </p:nvSpPr>
          <p:spPr>
            <a:xfrm>
              <a:off x="1019108" y="4250040"/>
              <a:ext cx="1015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PROJECT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B9C98B26-C054-7DFA-A27B-55ADE4B56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0" y="4450095"/>
              <a:ext cx="561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13C2204B-0E71-44C8-49FE-286389A4725A}"/>
                </a:ext>
              </a:extLst>
            </p:cNvPr>
            <p:cNvSpPr txBox="1"/>
            <p:nvPr/>
          </p:nvSpPr>
          <p:spPr>
            <a:xfrm>
              <a:off x="9662578" y="4255910"/>
              <a:ext cx="1334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2000" b="1" spc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8</a:t>
              </a:r>
              <a:endPara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8" name="Rectangle 1037">
            <a:hlinkClick r:id="rId2" action="ppaction://hlinksldjump"/>
            <a:extLst>
              <a:ext uri="{FF2B5EF4-FFF2-40B4-BE49-F238E27FC236}">
                <a16:creationId xmlns:a16="http://schemas.microsoft.com/office/drawing/2014/main" id="{13537EA3-7194-591D-E9D5-EA66D42E5D7E}"/>
              </a:ext>
            </a:extLst>
          </p:cNvPr>
          <p:cNvSpPr/>
          <p:nvPr/>
        </p:nvSpPr>
        <p:spPr>
          <a:xfrm>
            <a:off x="1273108" y="2007775"/>
            <a:ext cx="1431992" cy="4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hlinkClick r:id="rId3" action="ppaction://hlinksldjump"/>
            <a:extLst>
              <a:ext uri="{FF2B5EF4-FFF2-40B4-BE49-F238E27FC236}">
                <a16:creationId xmlns:a16="http://schemas.microsoft.com/office/drawing/2014/main" id="{35FBA27F-B88C-9869-6979-D1F1A148A145}"/>
              </a:ext>
            </a:extLst>
          </p:cNvPr>
          <p:cNvSpPr/>
          <p:nvPr/>
        </p:nvSpPr>
        <p:spPr>
          <a:xfrm>
            <a:off x="1273108" y="2436959"/>
            <a:ext cx="4291614" cy="4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hlinkClick r:id="rId4" action="ppaction://hlinksldjump"/>
            <a:extLst>
              <a:ext uri="{FF2B5EF4-FFF2-40B4-BE49-F238E27FC236}">
                <a16:creationId xmlns:a16="http://schemas.microsoft.com/office/drawing/2014/main" id="{D7E7AC40-3E90-A9BA-B3F3-474914BAA860}"/>
              </a:ext>
            </a:extLst>
          </p:cNvPr>
          <p:cNvSpPr/>
          <p:nvPr/>
        </p:nvSpPr>
        <p:spPr>
          <a:xfrm>
            <a:off x="1273108" y="2869190"/>
            <a:ext cx="4291614" cy="3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hlinkClick r:id="rId5" action="ppaction://hlinksldjump"/>
            <a:extLst>
              <a:ext uri="{FF2B5EF4-FFF2-40B4-BE49-F238E27FC236}">
                <a16:creationId xmlns:a16="http://schemas.microsoft.com/office/drawing/2014/main" id="{7D8693F0-D1E8-2779-D67B-A8FE48DB191A}"/>
              </a:ext>
            </a:extLst>
          </p:cNvPr>
          <p:cNvSpPr/>
          <p:nvPr/>
        </p:nvSpPr>
        <p:spPr>
          <a:xfrm>
            <a:off x="1273108" y="3225325"/>
            <a:ext cx="4291614" cy="3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hlinkClick r:id="rId6" action="ppaction://hlinksldjump"/>
            <a:extLst>
              <a:ext uri="{FF2B5EF4-FFF2-40B4-BE49-F238E27FC236}">
                <a16:creationId xmlns:a16="http://schemas.microsoft.com/office/drawing/2014/main" id="{6778EED6-CE4A-2531-0D65-0CCD61F38924}"/>
              </a:ext>
            </a:extLst>
          </p:cNvPr>
          <p:cNvSpPr/>
          <p:nvPr/>
        </p:nvSpPr>
        <p:spPr>
          <a:xfrm>
            <a:off x="1273108" y="3592505"/>
            <a:ext cx="4291614" cy="3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hlinkClick r:id="rId7" action="ppaction://hlinksldjump"/>
            <a:extLst>
              <a:ext uri="{FF2B5EF4-FFF2-40B4-BE49-F238E27FC236}">
                <a16:creationId xmlns:a16="http://schemas.microsoft.com/office/drawing/2014/main" id="{7B6A0467-4B56-29FB-8D96-D3D96B209F9B}"/>
              </a:ext>
            </a:extLst>
          </p:cNvPr>
          <p:cNvSpPr/>
          <p:nvPr/>
        </p:nvSpPr>
        <p:spPr>
          <a:xfrm>
            <a:off x="1273108" y="4056280"/>
            <a:ext cx="6209314" cy="3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hlinkClick r:id="rId8" action="ppaction://hlinksldjump"/>
            <a:extLst>
              <a:ext uri="{FF2B5EF4-FFF2-40B4-BE49-F238E27FC236}">
                <a16:creationId xmlns:a16="http://schemas.microsoft.com/office/drawing/2014/main" id="{4B1FF049-B457-F942-3108-FBAE8D9E087E}"/>
              </a:ext>
            </a:extLst>
          </p:cNvPr>
          <p:cNvSpPr/>
          <p:nvPr/>
        </p:nvSpPr>
        <p:spPr>
          <a:xfrm>
            <a:off x="1273108" y="4451637"/>
            <a:ext cx="2678714" cy="3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1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87B6431F-915D-01B1-E120-A8650DF554D8}"/>
              </a:ext>
            </a:extLst>
          </p:cNvPr>
          <p:cNvGrpSpPr/>
          <p:nvPr/>
        </p:nvGrpSpPr>
        <p:grpSpPr>
          <a:xfrm>
            <a:off x="898877" y="2617444"/>
            <a:ext cx="10394240" cy="2785983"/>
            <a:chOff x="898880" y="2219924"/>
            <a:chExt cx="10394240" cy="2785983"/>
          </a:xfrm>
        </p:grpSpPr>
        <p:grpSp>
          <p:nvGrpSpPr>
            <p:cNvPr id="2090" name="Group 2089">
              <a:extLst>
                <a:ext uri="{FF2B5EF4-FFF2-40B4-BE49-F238E27FC236}">
                  <a16:creationId xmlns:a16="http://schemas.microsoft.com/office/drawing/2014/main" id="{E9B4DDC6-A547-F926-1679-A594B4850892}"/>
                </a:ext>
              </a:extLst>
            </p:cNvPr>
            <p:cNvGrpSpPr/>
            <p:nvPr/>
          </p:nvGrpSpPr>
          <p:grpSpPr>
            <a:xfrm>
              <a:off x="898880" y="2275035"/>
              <a:ext cx="1587294" cy="2730872"/>
              <a:chOff x="866981" y="2372132"/>
              <a:chExt cx="1587294" cy="2730872"/>
            </a:xfrm>
          </p:grpSpPr>
          <p:pic>
            <p:nvPicPr>
              <p:cNvPr id="2064" name="Picture 16" descr="Outline Object-oriented Programming Vector Icon. Isolated Black Simple ...">
                <a:extLst>
                  <a:ext uri="{FF2B5EF4-FFF2-40B4-BE49-F238E27FC236}">
                    <a16:creationId xmlns:a16="http://schemas.microsoft.com/office/drawing/2014/main" id="{5B08690B-7F6C-A6F9-06EC-1376EB35C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98" t="8745" r="18998" b="32515"/>
              <a:stretch/>
            </p:blipFill>
            <p:spPr bwMode="auto">
              <a:xfrm>
                <a:off x="987128" y="3826908"/>
                <a:ext cx="1346998" cy="1276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8" name="Group 2087">
                <a:extLst>
                  <a:ext uri="{FF2B5EF4-FFF2-40B4-BE49-F238E27FC236}">
                    <a16:creationId xmlns:a16="http://schemas.microsoft.com/office/drawing/2014/main" id="{4D6CB120-72E1-318D-6864-C1805343F200}"/>
                  </a:ext>
                </a:extLst>
              </p:cNvPr>
              <p:cNvGrpSpPr/>
              <p:nvPr/>
            </p:nvGrpSpPr>
            <p:grpSpPr>
              <a:xfrm>
                <a:off x="866981" y="2372132"/>
                <a:ext cx="1587294" cy="1467410"/>
                <a:chOff x="616301" y="2915616"/>
                <a:chExt cx="1587294" cy="146741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2067F6C-71AF-C6CE-3A75-03B21CE48547}"/>
                    </a:ext>
                  </a:extLst>
                </p:cNvPr>
                <p:cNvGrpSpPr/>
                <p:nvPr/>
              </p:nvGrpSpPr>
              <p:grpSpPr>
                <a:xfrm>
                  <a:off x="616301" y="3544052"/>
                  <a:ext cx="1587294" cy="838974"/>
                  <a:chOff x="619821" y="3544052"/>
                  <a:chExt cx="1587294" cy="838974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45999FF-CC30-209F-81E8-8CFE87F3D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37" y="3982916"/>
                    <a:ext cx="71526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OOP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97B8C45-A60B-5325-36AF-A2A60E4E3E3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21" y="3544052"/>
                    <a:ext cx="1587294" cy="4462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Paradigm</a:t>
                    </a:r>
                  </a:p>
                </p:txBody>
              </p:sp>
            </p:grpSp>
            <p:pic>
              <p:nvPicPr>
                <p:cNvPr id="2066" name="Picture 18" descr="Paradigm Icons - Free SVG &amp; PNG Paradigm Images - Noun Project">
                  <a:extLst>
                    <a:ext uri="{FF2B5EF4-FFF2-40B4-BE49-F238E27FC236}">
                      <a16:creationId xmlns:a16="http://schemas.microsoft.com/office/drawing/2014/main" id="{050F82C9-9D0D-0B60-9796-6506CB60FB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4856" y="2915616"/>
                  <a:ext cx="637221" cy="6372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00E2EA53-EEDD-E178-2F32-31322D7F17DA}"/>
                </a:ext>
              </a:extLst>
            </p:cNvPr>
            <p:cNvGrpSpPr/>
            <p:nvPr/>
          </p:nvGrpSpPr>
          <p:grpSpPr>
            <a:xfrm>
              <a:off x="3186039" y="2219924"/>
              <a:ext cx="2013693" cy="2785983"/>
              <a:chOff x="2877461" y="2310556"/>
              <a:chExt cx="2013693" cy="2785983"/>
            </a:xfrm>
          </p:grpSpPr>
          <p:pic>
            <p:nvPicPr>
              <p:cNvPr id="2062" name="Picture 14" descr="Gavin Wood – Medium">
                <a:extLst>
                  <a:ext uri="{FF2B5EF4-FFF2-40B4-BE49-F238E27FC236}">
                    <a16:creationId xmlns:a16="http://schemas.microsoft.com/office/drawing/2014/main" id="{707C0327-7B80-4AF2-FD8D-CA988E9162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3472" y="3989963"/>
                <a:ext cx="1106578" cy="110657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7" name="Group 2086">
                <a:extLst>
                  <a:ext uri="{FF2B5EF4-FFF2-40B4-BE49-F238E27FC236}">
                    <a16:creationId xmlns:a16="http://schemas.microsoft.com/office/drawing/2014/main" id="{535DA509-218E-06EF-D632-8882AAA755A9}"/>
                  </a:ext>
                </a:extLst>
              </p:cNvPr>
              <p:cNvGrpSpPr/>
              <p:nvPr/>
            </p:nvGrpSpPr>
            <p:grpSpPr>
              <a:xfrm>
                <a:off x="2877461" y="2310556"/>
                <a:ext cx="2013693" cy="1452382"/>
                <a:chOff x="2626781" y="2854040"/>
                <a:chExt cx="2013693" cy="1452382"/>
              </a:xfrm>
            </p:grpSpPr>
            <p:pic>
              <p:nvPicPr>
                <p:cNvPr id="2068" name="Picture 20" descr="50 Graphic design icons vector free download">
                  <a:extLst>
                    <a:ext uri="{FF2B5EF4-FFF2-40B4-BE49-F238E27FC236}">
                      <a16:creationId xmlns:a16="http://schemas.microsoft.com/office/drawing/2014/main" id="{89517592-44DE-7126-06D4-33AABBB68C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89" t="-753" r="66094" b="66672"/>
                <a:stretch/>
              </p:blipFill>
              <p:spPr bwMode="auto">
                <a:xfrm>
                  <a:off x="3216247" y="2854040"/>
                  <a:ext cx="834758" cy="7896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278748C-BBDC-7809-74B9-5DDE6F7D06D8}"/>
                    </a:ext>
                  </a:extLst>
                </p:cNvPr>
                <p:cNvGrpSpPr/>
                <p:nvPr/>
              </p:nvGrpSpPr>
              <p:grpSpPr>
                <a:xfrm>
                  <a:off x="2626781" y="3467448"/>
                  <a:ext cx="2013693" cy="838974"/>
                  <a:chOff x="406622" y="3467448"/>
                  <a:chExt cx="2013693" cy="838974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3E48926-6F19-8E45-6CB8-E80F240E6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41" y="3906312"/>
                    <a:ext cx="15010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Gavin</a:t>
                    </a:r>
                    <a:r>
                      <a:rPr lang="en-US" sz="200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Wood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6280EAD-C081-F8B7-D3AB-DC369BBF24E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622" y="3467448"/>
                    <a:ext cx="201369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Designed</a:t>
                    </a:r>
                    <a:r>
                      <a:rPr 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rPr>
                      <a:t> </a:t>
                    </a:r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by</a:t>
                    </a:r>
                  </a:p>
                </p:txBody>
              </p:sp>
            </p:grpSp>
          </p:grp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BCADE399-3AE3-EC59-3C85-C33B65BE3050}"/>
                </a:ext>
              </a:extLst>
            </p:cNvPr>
            <p:cNvGrpSpPr/>
            <p:nvPr/>
          </p:nvGrpSpPr>
          <p:grpSpPr>
            <a:xfrm>
              <a:off x="9128745" y="2221514"/>
              <a:ext cx="2164375" cy="2487811"/>
              <a:chOff x="9160644" y="2312342"/>
              <a:chExt cx="2164375" cy="2487811"/>
            </a:xfrm>
          </p:grpSpPr>
          <p:grpSp>
            <p:nvGrpSpPr>
              <p:cNvPr id="2084" name="Group 2083">
                <a:extLst>
                  <a:ext uri="{FF2B5EF4-FFF2-40B4-BE49-F238E27FC236}">
                    <a16:creationId xmlns:a16="http://schemas.microsoft.com/office/drawing/2014/main" id="{0558113E-41C9-7F68-39A6-AEBF39C8D713}"/>
                  </a:ext>
                </a:extLst>
              </p:cNvPr>
              <p:cNvGrpSpPr/>
              <p:nvPr/>
            </p:nvGrpSpPr>
            <p:grpSpPr>
              <a:xfrm>
                <a:off x="9335796" y="4260574"/>
                <a:ext cx="1806085" cy="539579"/>
                <a:chOff x="8851140" y="5092708"/>
                <a:chExt cx="2591829" cy="774325"/>
              </a:xfrm>
            </p:grpSpPr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08421904-1B7F-B456-CC31-D90D4F866E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4512" y="5092708"/>
                  <a:ext cx="666707" cy="7495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F03A5FDC-EA39-68D1-999B-E950057898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51140" y="5119024"/>
                  <a:ext cx="696871" cy="6968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>
                  <a:extLst>
                    <a:ext uri="{FF2B5EF4-FFF2-40B4-BE49-F238E27FC236}">
                      <a16:creationId xmlns:a16="http://schemas.microsoft.com/office/drawing/2014/main" id="{C9CCB714-C3AD-F85B-DA2A-320D43F91E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76262" y="5136552"/>
                  <a:ext cx="666707" cy="7304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85" name="Group 2084">
                <a:extLst>
                  <a:ext uri="{FF2B5EF4-FFF2-40B4-BE49-F238E27FC236}">
                    <a16:creationId xmlns:a16="http://schemas.microsoft.com/office/drawing/2014/main" id="{722E4CD8-21F9-2A4B-3356-CDF3B8E478C0}"/>
                  </a:ext>
                </a:extLst>
              </p:cNvPr>
              <p:cNvGrpSpPr/>
              <p:nvPr/>
            </p:nvGrpSpPr>
            <p:grpSpPr>
              <a:xfrm>
                <a:off x="9160644" y="2312342"/>
                <a:ext cx="2164375" cy="1450596"/>
                <a:chOff x="8909964" y="2855826"/>
                <a:chExt cx="2164375" cy="145059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89ECEAB-228D-47F1-C945-557D08DE3C16}"/>
                    </a:ext>
                  </a:extLst>
                </p:cNvPr>
                <p:cNvGrpSpPr/>
                <p:nvPr/>
              </p:nvGrpSpPr>
              <p:grpSpPr>
                <a:xfrm>
                  <a:off x="8909964" y="3467448"/>
                  <a:ext cx="2164375" cy="838974"/>
                  <a:chOff x="331281" y="3467448"/>
                  <a:chExt cx="2164375" cy="838974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31222E3-587E-99D1-6434-5615ABC4CFB0}"/>
                      </a:ext>
                    </a:extLst>
                  </p:cNvPr>
                  <p:cNvSpPr txBox="1"/>
                  <p:nvPr/>
                </p:nvSpPr>
                <p:spPr>
                  <a:xfrm>
                    <a:off x="451505" y="3906312"/>
                    <a:ext cx="19239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JS  C++  Python</a:t>
                    </a:r>
                  </a:p>
                </p:txBody>
              </p:sp>
              <p:sp>
                <p:nvSpPr>
                  <p:cNvPr id="1024" name="TextBox 1023">
                    <a:extLst>
                      <a:ext uri="{FF2B5EF4-FFF2-40B4-BE49-F238E27FC236}">
                        <a16:creationId xmlns:a16="http://schemas.microsoft.com/office/drawing/2014/main" id="{803E762C-42CD-CB93-69DF-1E0FD3D0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81" y="3467448"/>
                    <a:ext cx="2164375" cy="4462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Influenced by</a:t>
                    </a:r>
                  </a:p>
                </p:txBody>
              </p:sp>
            </p:grpSp>
            <p:pic>
              <p:nvPicPr>
                <p:cNvPr id="1027" name="Picture 20" descr="50 Graphic design icons vector free download">
                  <a:extLst>
                    <a:ext uri="{FF2B5EF4-FFF2-40B4-BE49-F238E27FC236}">
                      <a16:creationId xmlns:a16="http://schemas.microsoft.com/office/drawing/2014/main" id="{CF2095F8-EE86-71DB-9B64-47008CC111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46" t="534" r="50137" b="65385"/>
                <a:stretch/>
              </p:blipFill>
              <p:spPr bwMode="auto">
                <a:xfrm>
                  <a:off x="9574978" y="2855826"/>
                  <a:ext cx="834344" cy="789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93" name="Group 2092">
              <a:extLst>
                <a:ext uri="{FF2B5EF4-FFF2-40B4-BE49-F238E27FC236}">
                  <a16:creationId xmlns:a16="http://schemas.microsoft.com/office/drawing/2014/main" id="{0467CB26-0DBC-37D9-4EE5-84772910C617}"/>
                </a:ext>
              </a:extLst>
            </p:cNvPr>
            <p:cNvGrpSpPr/>
            <p:nvPr/>
          </p:nvGrpSpPr>
          <p:grpSpPr>
            <a:xfrm>
              <a:off x="5963395" y="2310408"/>
              <a:ext cx="2401687" cy="2628774"/>
              <a:chOff x="5553032" y="2393006"/>
              <a:chExt cx="2401687" cy="2628774"/>
            </a:xfrm>
          </p:grpSpPr>
          <p:grpSp>
            <p:nvGrpSpPr>
              <p:cNvPr id="2086" name="Group 2085">
                <a:extLst>
                  <a:ext uri="{FF2B5EF4-FFF2-40B4-BE49-F238E27FC236}">
                    <a16:creationId xmlns:a16="http://schemas.microsoft.com/office/drawing/2014/main" id="{610134A1-A2B9-6E53-CB30-954A87D47EFA}"/>
                  </a:ext>
                </a:extLst>
              </p:cNvPr>
              <p:cNvGrpSpPr/>
              <p:nvPr/>
            </p:nvGrpSpPr>
            <p:grpSpPr>
              <a:xfrm>
                <a:off x="5553032" y="2393006"/>
                <a:ext cx="2401687" cy="1369932"/>
                <a:chOff x="5302352" y="2936490"/>
                <a:chExt cx="2401687" cy="136993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30D90B6-F6B1-DCEB-AF51-4F671A85CEB2}"/>
                    </a:ext>
                  </a:extLst>
                </p:cNvPr>
                <p:cNvGrpSpPr/>
                <p:nvPr/>
              </p:nvGrpSpPr>
              <p:grpSpPr>
                <a:xfrm>
                  <a:off x="5302352" y="3467448"/>
                  <a:ext cx="2401687" cy="838974"/>
                  <a:chOff x="619821" y="3467448"/>
                  <a:chExt cx="2013693" cy="838974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A40B514-6DEB-D90B-22FD-3C6F7C729D0B}"/>
                      </a:ext>
                    </a:extLst>
                  </p:cNvPr>
                  <p:cNvSpPr txBox="1"/>
                  <p:nvPr/>
                </p:nvSpPr>
                <p:spPr>
                  <a:xfrm>
                    <a:off x="994834" y="3906312"/>
                    <a:ext cx="12636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August 2014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7548E0C-7F41-E6FC-2724-B1A33E9A5D4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21" y="3467448"/>
                    <a:ext cx="201369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First</a:t>
                    </a:r>
                    <a: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rPr>
                      <a:t> </a:t>
                    </a:r>
                    <a:r>
                      <a:rPr lang="en-US" sz="2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appeared</a:t>
                    </a:r>
                  </a:p>
                </p:txBody>
              </p:sp>
            </p:grpSp>
            <p:pic>
              <p:nvPicPr>
                <p:cNvPr id="2070" name="Picture 22" descr="Membership - Protector's Toolkit">
                  <a:extLst>
                    <a:ext uri="{FF2B5EF4-FFF2-40B4-BE49-F238E27FC236}">
                      <a16:creationId xmlns:a16="http://schemas.microsoft.com/office/drawing/2014/main" id="{81BED519-0F19-A85A-15BF-73E184108D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5470" y="2936490"/>
                  <a:ext cx="595447" cy="595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83" name="Group 2082">
                <a:extLst>
                  <a:ext uri="{FF2B5EF4-FFF2-40B4-BE49-F238E27FC236}">
                    <a16:creationId xmlns:a16="http://schemas.microsoft.com/office/drawing/2014/main" id="{D890F48B-53D6-EAD2-1965-9B4BAFC3530D}"/>
                  </a:ext>
                </a:extLst>
              </p:cNvPr>
              <p:cNvGrpSpPr/>
              <p:nvPr/>
            </p:nvGrpSpPr>
            <p:grpSpPr>
              <a:xfrm>
                <a:off x="5605676" y="3824493"/>
                <a:ext cx="2296394" cy="1197287"/>
                <a:chOff x="5339986" y="4647677"/>
                <a:chExt cx="3125369" cy="1629496"/>
              </a:xfrm>
            </p:grpSpPr>
            <p:cxnSp>
              <p:nvCxnSpPr>
                <p:cNvPr id="2061" name="Straight Connector 2060">
                  <a:extLst>
                    <a:ext uri="{FF2B5EF4-FFF2-40B4-BE49-F238E27FC236}">
                      <a16:creationId xmlns:a16="http://schemas.microsoft.com/office/drawing/2014/main" id="{E400AC7A-F8EF-6809-3D26-09E777A61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1190" y="5463140"/>
                  <a:ext cx="1319861" cy="0"/>
                </a:xfrm>
                <a:prstGeom prst="line">
                  <a:avLst/>
                </a:prstGeom>
                <a:ln w="57150" cap="rnd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3" name="Straight Connector 2062">
                  <a:extLst>
                    <a:ext uri="{FF2B5EF4-FFF2-40B4-BE49-F238E27FC236}">
                      <a16:creationId xmlns:a16="http://schemas.microsoft.com/office/drawing/2014/main" id="{119B3EF3-293D-AEEB-525E-F56299A43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3487" y="5463140"/>
                  <a:ext cx="1319861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5" name="Group 2064">
                  <a:extLst>
                    <a:ext uri="{FF2B5EF4-FFF2-40B4-BE49-F238E27FC236}">
                      <a16:creationId xmlns:a16="http://schemas.microsoft.com/office/drawing/2014/main" id="{FC1ABB31-93BF-ECE0-4427-41768AA12C9A}"/>
                    </a:ext>
                  </a:extLst>
                </p:cNvPr>
                <p:cNvGrpSpPr/>
                <p:nvPr/>
              </p:nvGrpSpPr>
              <p:grpSpPr>
                <a:xfrm>
                  <a:off x="6893295" y="4985486"/>
                  <a:ext cx="93229" cy="477654"/>
                  <a:chOff x="6611858" y="5045203"/>
                  <a:chExt cx="93229" cy="477654"/>
                </a:xfrm>
              </p:grpSpPr>
              <p:sp>
                <p:nvSpPr>
                  <p:cNvPr id="2075" name="Oval 2074">
                    <a:extLst>
                      <a:ext uri="{FF2B5EF4-FFF2-40B4-BE49-F238E27FC236}">
                        <a16:creationId xmlns:a16="http://schemas.microsoft.com/office/drawing/2014/main" id="{4B916875-BDB9-26FA-001C-AA59E4B9EB53}"/>
                      </a:ext>
                    </a:extLst>
                  </p:cNvPr>
                  <p:cNvSpPr/>
                  <p:nvPr/>
                </p:nvSpPr>
                <p:spPr>
                  <a:xfrm>
                    <a:off x="6611858" y="5045203"/>
                    <a:ext cx="93229" cy="9322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76" name="Straight Connector 2075">
                    <a:extLst>
                      <a:ext uri="{FF2B5EF4-FFF2-40B4-BE49-F238E27FC236}">
                        <a16:creationId xmlns:a16="http://schemas.microsoft.com/office/drawing/2014/main" id="{318145C4-41BC-317D-2333-E415DF1CB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58473" y="5091819"/>
                    <a:ext cx="0" cy="431038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69" name="TextBox 2068">
                  <a:extLst>
                    <a:ext uri="{FF2B5EF4-FFF2-40B4-BE49-F238E27FC236}">
                      <a16:creationId xmlns:a16="http://schemas.microsoft.com/office/drawing/2014/main" id="{82ECC738-FAF0-68FF-296E-9654067B9F1E}"/>
                    </a:ext>
                  </a:extLst>
                </p:cNvPr>
                <p:cNvSpPr txBox="1"/>
                <p:nvPr/>
              </p:nvSpPr>
              <p:spPr>
                <a:xfrm>
                  <a:off x="6217386" y="4647677"/>
                  <a:ext cx="1441366" cy="376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2014</a:t>
                  </a:r>
                  <a:endParaRPr lang="en-US" sz="12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endParaRPr>
                </a:p>
              </p:txBody>
            </p:sp>
            <p:grpSp>
              <p:nvGrpSpPr>
                <p:cNvPr id="2071" name="Group 2070">
                  <a:extLst>
                    <a:ext uri="{FF2B5EF4-FFF2-40B4-BE49-F238E27FC236}">
                      <a16:creationId xmlns:a16="http://schemas.microsoft.com/office/drawing/2014/main" id="{6DE9CDFA-EFCE-3123-2577-14D934D47C2F}"/>
                    </a:ext>
                  </a:extLst>
                </p:cNvPr>
                <p:cNvGrpSpPr/>
                <p:nvPr/>
              </p:nvGrpSpPr>
              <p:grpSpPr>
                <a:xfrm rot="10800000">
                  <a:off x="6001717" y="5463141"/>
                  <a:ext cx="93229" cy="477654"/>
                  <a:chOff x="6292623" y="5045203"/>
                  <a:chExt cx="93229" cy="477654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073" name="Oval 2072">
                    <a:extLst>
                      <a:ext uri="{FF2B5EF4-FFF2-40B4-BE49-F238E27FC236}">
                        <a16:creationId xmlns:a16="http://schemas.microsoft.com/office/drawing/2014/main" id="{84425682-0295-B71D-E552-EA319892F7B2}"/>
                      </a:ext>
                    </a:extLst>
                  </p:cNvPr>
                  <p:cNvSpPr/>
                  <p:nvPr/>
                </p:nvSpPr>
                <p:spPr>
                  <a:xfrm>
                    <a:off x="6292623" y="5045203"/>
                    <a:ext cx="93229" cy="93229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74" name="Straight Connector 2073">
                    <a:extLst>
                      <a:ext uri="{FF2B5EF4-FFF2-40B4-BE49-F238E27FC236}">
                        <a16:creationId xmlns:a16="http://schemas.microsoft.com/office/drawing/2014/main" id="{6C7F0CD7-0CB2-0E3C-B5DF-1BFF8B300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856" y="5091819"/>
                    <a:ext cx="0" cy="431038"/>
                  </a:xfrm>
                  <a:prstGeom prst="line">
                    <a:avLst/>
                  </a:prstGeom>
                  <a:grpFill/>
                  <a:ln w="28575" cap="rnd">
                    <a:solidFill>
                      <a:schemeClr val="bg2">
                        <a:lumMod val="9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72" name="TextBox 2071">
                  <a:extLst>
                    <a:ext uri="{FF2B5EF4-FFF2-40B4-BE49-F238E27FC236}">
                      <a16:creationId xmlns:a16="http://schemas.microsoft.com/office/drawing/2014/main" id="{4A604237-D3C8-F9D8-0F86-B73B37A34184}"/>
                    </a:ext>
                  </a:extLst>
                </p:cNvPr>
                <p:cNvSpPr txBox="1"/>
                <p:nvPr/>
              </p:nvSpPr>
              <p:spPr>
                <a:xfrm>
                  <a:off x="5339986" y="5900180"/>
                  <a:ext cx="1441366" cy="376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chemeClr val="bg2">
                          <a:lumMod val="90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2013</a:t>
                  </a:r>
                  <a:endParaRPr lang="en-US" sz="1200" b="1" i="1" dirty="0">
                    <a:solidFill>
                      <a:schemeClr val="bg2">
                        <a:lumMod val="9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endParaRPr>
                </a:p>
              </p:txBody>
            </p:sp>
            <p:cxnSp>
              <p:nvCxnSpPr>
                <p:cNvPr id="2077" name="Straight Connector 2076">
                  <a:extLst>
                    <a:ext uri="{FF2B5EF4-FFF2-40B4-BE49-F238E27FC236}">
                      <a16:creationId xmlns:a16="http://schemas.microsoft.com/office/drawing/2014/main" id="{69E05FB3-2510-A60A-540B-679A2E9A9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58752" y="5463140"/>
                  <a:ext cx="427711" cy="0"/>
                </a:xfrm>
                <a:prstGeom prst="line">
                  <a:avLst/>
                </a:prstGeom>
                <a:solidFill>
                  <a:schemeClr val="bg2">
                    <a:lumMod val="75000"/>
                  </a:schemeClr>
                </a:solidFill>
                <a:ln w="57150" cap="rnd">
                  <a:solidFill>
                    <a:schemeClr val="bg2">
                      <a:lumMod val="75000"/>
                    </a:schemeClr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8" name="Group 2077">
                  <a:extLst>
                    <a:ext uri="{FF2B5EF4-FFF2-40B4-BE49-F238E27FC236}">
                      <a16:creationId xmlns:a16="http://schemas.microsoft.com/office/drawing/2014/main" id="{A03272BE-4FCC-9D66-319E-A45B3DC77082}"/>
                    </a:ext>
                  </a:extLst>
                </p:cNvPr>
                <p:cNvGrpSpPr/>
                <p:nvPr/>
              </p:nvGrpSpPr>
              <p:grpSpPr>
                <a:xfrm rot="10800000">
                  <a:off x="7688103" y="5463141"/>
                  <a:ext cx="93229" cy="477654"/>
                  <a:chOff x="6290240" y="5045203"/>
                  <a:chExt cx="93229" cy="477654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079" name="Oval 2078">
                    <a:extLst>
                      <a:ext uri="{FF2B5EF4-FFF2-40B4-BE49-F238E27FC236}">
                        <a16:creationId xmlns:a16="http://schemas.microsoft.com/office/drawing/2014/main" id="{1E7FCA6C-203A-6502-D3D2-21A97DFC07C2}"/>
                      </a:ext>
                    </a:extLst>
                  </p:cNvPr>
                  <p:cNvSpPr/>
                  <p:nvPr/>
                </p:nvSpPr>
                <p:spPr>
                  <a:xfrm>
                    <a:off x="6290240" y="5045203"/>
                    <a:ext cx="93229" cy="93229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80" name="Straight Connector 2079">
                    <a:extLst>
                      <a:ext uri="{FF2B5EF4-FFF2-40B4-BE49-F238E27FC236}">
                        <a16:creationId xmlns:a16="http://schemas.microsoft.com/office/drawing/2014/main" id="{ACED755C-8132-4F38-5AF6-367BCEF13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856" y="5091819"/>
                    <a:ext cx="0" cy="431038"/>
                  </a:xfrm>
                  <a:prstGeom prst="lin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 cap="rnd">
                    <a:solidFill>
                      <a:schemeClr val="bg2">
                        <a:lumMod val="75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1" name="TextBox 2080">
                  <a:extLst>
                    <a:ext uri="{FF2B5EF4-FFF2-40B4-BE49-F238E27FC236}">
                      <a16:creationId xmlns:a16="http://schemas.microsoft.com/office/drawing/2014/main" id="{CC9B809C-FA99-7AA5-A3E3-053E854BFC2F}"/>
                    </a:ext>
                  </a:extLst>
                </p:cNvPr>
                <p:cNvSpPr txBox="1"/>
                <p:nvPr/>
              </p:nvSpPr>
              <p:spPr>
                <a:xfrm>
                  <a:off x="7023989" y="5900180"/>
                  <a:ext cx="1441366" cy="376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chemeClr val="bg2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2015</a:t>
                  </a:r>
                  <a:endParaRPr lang="en-US" sz="1200" b="1" i="1" dirty="0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endParaRPr>
                </a:p>
              </p:txBody>
            </p:sp>
          </p:grpSp>
        </p:grpSp>
      </p:grp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WIKI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22C59010-907C-9367-FA0B-6AC2192593D1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7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EXPLANATION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A25C5-48FE-AFD0-7C54-56E2A2CBFC27}"/>
              </a:ext>
            </a:extLst>
          </p:cNvPr>
          <p:cNvSpPr txBox="1"/>
          <p:nvPr/>
        </p:nvSpPr>
        <p:spPr>
          <a:xfrm>
            <a:off x="3248801" y="2921168"/>
            <a:ext cx="5694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high-level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programming language designed for developing smart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contracts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on the Ethereum blockchain.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48FFA4-97BA-546D-09F4-8FF71CCC12AF}"/>
              </a:ext>
            </a:extLst>
          </p:cNvPr>
          <p:cNvSpPr/>
          <p:nvPr/>
        </p:nvSpPr>
        <p:spPr>
          <a:xfrm>
            <a:off x="3708398" y="4470399"/>
            <a:ext cx="4775202" cy="477520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B5F4EE-B364-5539-A3FF-1EE7DC86451B}"/>
              </a:ext>
            </a:extLst>
          </p:cNvPr>
          <p:cNvSpPr/>
          <p:nvPr/>
        </p:nvSpPr>
        <p:spPr>
          <a:xfrm flipH="1">
            <a:off x="8067530" y="4353505"/>
            <a:ext cx="492270" cy="49227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65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2315390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3596987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COMPILER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3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A25C5-48FE-AFD0-7C54-56E2A2CBFC27}"/>
              </a:ext>
            </a:extLst>
          </p:cNvPr>
          <p:cNvSpPr txBox="1"/>
          <p:nvPr/>
        </p:nvSpPr>
        <p:spPr>
          <a:xfrm>
            <a:off x="3337070" y="4206298"/>
            <a:ext cx="5517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Solidity is a compiled language. It compiles down to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Ethereum Virtual Machine 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EVM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bytecode, facilitating the execution of decentralized applications and automated agreements.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48FFA4-97BA-546D-09F4-8FF71CCC12AF}"/>
              </a:ext>
            </a:extLst>
          </p:cNvPr>
          <p:cNvSpPr/>
          <p:nvPr/>
        </p:nvSpPr>
        <p:spPr>
          <a:xfrm>
            <a:off x="3708398" y="-2387601"/>
            <a:ext cx="4775202" cy="477520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95546-2A20-BBC1-5CF5-928D5DDFCC29}"/>
              </a:ext>
            </a:extLst>
          </p:cNvPr>
          <p:cNvSpPr/>
          <p:nvPr/>
        </p:nvSpPr>
        <p:spPr>
          <a:xfrm flipH="1">
            <a:off x="8301232" y="1309856"/>
            <a:ext cx="364736" cy="36473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0340C-0192-B866-1EA3-9C0DDA001744}"/>
              </a:ext>
            </a:extLst>
          </p:cNvPr>
          <p:cNvSpPr/>
          <p:nvPr/>
        </p:nvSpPr>
        <p:spPr>
          <a:xfrm flipH="1">
            <a:off x="3146782" y="75483"/>
            <a:ext cx="190288" cy="19028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40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863600" dist="38100" dir="5400000" sx="82000" sy="82000" algn="t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  <a:effectLst>
            <a:outerShdw blurRad="863600" dist="38100" dir="5400000" sx="82000" sy="82000" algn="t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COMPILER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F6B32E-1531-8111-5D14-2ED32B4CE9D3}"/>
              </a:ext>
            </a:extLst>
          </p:cNvPr>
          <p:cNvSpPr/>
          <p:nvPr/>
        </p:nvSpPr>
        <p:spPr>
          <a:xfrm>
            <a:off x="1690045" y="3587721"/>
            <a:ext cx="816484" cy="816486"/>
          </a:xfrm>
          <a:prstGeom prst="roundRect">
            <a:avLst>
              <a:gd name="adj" fmla="val 19085"/>
            </a:avLst>
          </a:prstGeom>
          <a:noFill/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49BF4D-8DCA-7CFC-8183-E8CD61F6B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06" y="3611197"/>
            <a:ext cx="1356360" cy="67818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FD6BA6-CA59-6F01-C15E-2D45EACA004D}"/>
              </a:ext>
            </a:extLst>
          </p:cNvPr>
          <p:cNvSpPr/>
          <p:nvPr/>
        </p:nvSpPr>
        <p:spPr>
          <a:xfrm>
            <a:off x="1690045" y="4500241"/>
            <a:ext cx="816484" cy="816486"/>
          </a:xfrm>
          <a:prstGeom prst="roundRect">
            <a:avLst>
              <a:gd name="adj" fmla="val 19780"/>
            </a:avLst>
          </a:prstGeom>
          <a:noFill/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D20A00-6BA3-6BBE-8B9D-C05AD14F9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36" y="4716074"/>
            <a:ext cx="498300" cy="345488"/>
          </a:xfrm>
          <a:prstGeom prst="rect">
            <a:avLst/>
          </a:prstGeom>
        </p:spPr>
      </p:pic>
      <p:sp>
        <p:nvSpPr>
          <p:cNvPr id="7173" name="Freeform: Shape 7172">
            <a:extLst>
              <a:ext uri="{FF2B5EF4-FFF2-40B4-BE49-F238E27FC236}">
                <a16:creationId xmlns:a16="http://schemas.microsoft.com/office/drawing/2014/main" id="{08F2DBFE-E542-41D9-CFCB-182B9FB0F3D9}"/>
              </a:ext>
            </a:extLst>
          </p:cNvPr>
          <p:cNvSpPr/>
          <p:nvPr/>
        </p:nvSpPr>
        <p:spPr>
          <a:xfrm>
            <a:off x="1690045" y="2534280"/>
            <a:ext cx="1368392" cy="894720"/>
          </a:xfrm>
          <a:custGeom>
            <a:avLst/>
            <a:gdLst>
              <a:gd name="connsiteX0" fmla="*/ 188635 w 1581459"/>
              <a:gd name="connsiteY0" fmla="*/ 0 h 1032599"/>
              <a:gd name="connsiteX1" fmla="*/ 656917 w 1581459"/>
              <a:gd name="connsiteY1" fmla="*/ 0 h 1032599"/>
              <a:gd name="connsiteX2" fmla="*/ 843964 w 1581459"/>
              <a:gd name="connsiteY2" fmla="*/ 0 h 1032599"/>
              <a:gd name="connsiteX3" fmla="*/ 1119188 w 1581459"/>
              <a:gd name="connsiteY3" fmla="*/ 0 h 1032599"/>
              <a:gd name="connsiteX4" fmla="*/ 1581459 w 1581459"/>
              <a:gd name="connsiteY4" fmla="*/ 516300 h 1032599"/>
              <a:gd name="connsiteX5" fmla="*/ 1119188 w 1581459"/>
              <a:gd name="connsiteY5" fmla="*/ 1032599 h 1032599"/>
              <a:gd name="connsiteX6" fmla="*/ 843964 w 1581459"/>
              <a:gd name="connsiteY6" fmla="*/ 1032599 h 1032599"/>
              <a:gd name="connsiteX7" fmla="*/ 656917 w 1581459"/>
              <a:gd name="connsiteY7" fmla="*/ 1032599 h 1032599"/>
              <a:gd name="connsiteX8" fmla="*/ 188635 w 1581459"/>
              <a:gd name="connsiteY8" fmla="*/ 1032599 h 1032599"/>
              <a:gd name="connsiteX9" fmla="*/ 0 w 1581459"/>
              <a:gd name="connsiteY9" fmla="*/ 843964 h 1032599"/>
              <a:gd name="connsiteX10" fmla="*/ 0 w 1581459"/>
              <a:gd name="connsiteY10" fmla="*/ 188635 h 1032599"/>
              <a:gd name="connsiteX11" fmla="*/ 188635 w 1581459"/>
              <a:gd name="connsiteY11" fmla="*/ 0 h 1032599"/>
              <a:gd name="connsiteX0" fmla="*/ 188635 w 1581459"/>
              <a:gd name="connsiteY0" fmla="*/ 24 h 1032623"/>
              <a:gd name="connsiteX1" fmla="*/ 656917 w 1581459"/>
              <a:gd name="connsiteY1" fmla="*/ 24 h 1032623"/>
              <a:gd name="connsiteX2" fmla="*/ 843964 w 1581459"/>
              <a:gd name="connsiteY2" fmla="*/ 24 h 1032623"/>
              <a:gd name="connsiteX3" fmla="*/ 1119188 w 1581459"/>
              <a:gd name="connsiteY3" fmla="*/ 24 h 1032623"/>
              <a:gd name="connsiteX4" fmla="*/ 1581459 w 1581459"/>
              <a:gd name="connsiteY4" fmla="*/ 516324 h 1032623"/>
              <a:gd name="connsiteX5" fmla="*/ 1119188 w 1581459"/>
              <a:gd name="connsiteY5" fmla="*/ 1032623 h 1032623"/>
              <a:gd name="connsiteX6" fmla="*/ 843964 w 1581459"/>
              <a:gd name="connsiteY6" fmla="*/ 1032623 h 1032623"/>
              <a:gd name="connsiteX7" fmla="*/ 656917 w 1581459"/>
              <a:gd name="connsiteY7" fmla="*/ 1032623 h 1032623"/>
              <a:gd name="connsiteX8" fmla="*/ 188635 w 1581459"/>
              <a:gd name="connsiteY8" fmla="*/ 1032623 h 1032623"/>
              <a:gd name="connsiteX9" fmla="*/ 0 w 1581459"/>
              <a:gd name="connsiteY9" fmla="*/ 843988 h 1032623"/>
              <a:gd name="connsiteX10" fmla="*/ 0 w 1581459"/>
              <a:gd name="connsiteY10" fmla="*/ 188659 h 1032623"/>
              <a:gd name="connsiteX11" fmla="*/ 188635 w 1581459"/>
              <a:gd name="connsiteY11" fmla="*/ 24 h 1032623"/>
              <a:gd name="connsiteX0" fmla="*/ 188635 w 1581459"/>
              <a:gd name="connsiteY0" fmla="*/ 24 h 1034034"/>
              <a:gd name="connsiteX1" fmla="*/ 656917 w 1581459"/>
              <a:gd name="connsiteY1" fmla="*/ 24 h 1034034"/>
              <a:gd name="connsiteX2" fmla="*/ 843964 w 1581459"/>
              <a:gd name="connsiteY2" fmla="*/ 24 h 1034034"/>
              <a:gd name="connsiteX3" fmla="*/ 1119188 w 1581459"/>
              <a:gd name="connsiteY3" fmla="*/ 24 h 1034034"/>
              <a:gd name="connsiteX4" fmla="*/ 1581459 w 1581459"/>
              <a:gd name="connsiteY4" fmla="*/ 516324 h 1034034"/>
              <a:gd name="connsiteX5" fmla="*/ 1119188 w 1581459"/>
              <a:gd name="connsiteY5" fmla="*/ 1032623 h 1034034"/>
              <a:gd name="connsiteX6" fmla="*/ 843964 w 1581459"/>
              <a:gd name="connsiteY6" fmla="*/ 1032623 h 1034034"/>
              <a:gd name="connsiteX7" fmla="*/ 656917 w 1581459"/>
              <a:gd name="connsiteY7" fmla="*/ 1032623 h 1034034"/>
              <a:gd name="connsiteX8" fmla="*/ 188635 w 1581459"/>
              <a:gd name="connsiteY8" fmla="*/ 1032623 h 1034034"/>
              <a:gd name="connsiteX9" fmla="*/ 0 w 1581459"/>
              <a:gd name="connsiteY9" fmla="*/ 843988 h 1034034"/>
              <a:gd name="connsiteX10" fmla="*/ 0 w 1581459"/>
              <a:gd name="connsiteY10" fmla="*/ 188659 h 1034034"/>
              <a:gd name="connsiteX11" fmla="*/ 188635 w 1581459"/>
              <a:gd name="connsiteY11" fmla="*/ 24 h 103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459" h="1034034">
                <a:moveTo>
                  <a:pt x="188635" y="24"/>
                </a:moveTo>
                <a:lnTo>
                  <a:pt x="656917" y="24"/>
                </a:lnTo>
                <a:lnTo>
                  <a:pt x="843964" y="24"/>
                </a:lnTo>
                <a:cubicBezTo>
                  <a:pt x="935705" y="24"/>
                  <a:pt x="903622" y="3199"/>
                  <a:pt x="1119188" y="24"/>
                </a:cubicBezTo>
                <a:cubicBezTo>
                  <a:pt x="1350165" y="-3378"/>
                  <a:pt x="1427369" y="344224"/>
                  <a:pt x="1581459" y="516324"/>
                </a:cubicBezTo>
                <a:cubicBezTo>
                  <a:pt x="1427369" y="688424"/>
                  <a:pt x="1350171" y="1029658"/>
                  <a:pt x="1119188" y="1032623"/>
                </a:cubicBezTo>
                <a:cubicBezTo>
                  <a:pt x="871872" y="1035798"/>
                  <a:pt x="935705" y="1032623"/>
                  <a:pt x="843964" y="1032623"/>
                </a:cubicBezTo>
                <a:lnTo>
                  <a:pt x="656917" y="1032623"/>
                </a:lnTo>
                <a:lnTo>
                  <a:pt x="188635" y="1032623"/>
                </a:lnTo>
                <a:cubicBezTo>
                  <a:pt x="84455" y="1032623"/>
                  <a:pt x="0" y="948168"/>
                  <a:pt x="0" y="843988"/>
                </a:cubicBezTo>
                <a:lnTo>
                  <a:pt x="0" y="188659"/>
                </a:lnTo>
                <a:cubicBezTo>
                  <a:pt x="0" y="84479"/>
                  <a:pt x="84455" y="24"/>
                  <a:pt x="188635" y="24"/>
                </a:cubicBezTo>
                <a:close/>
              </a:path>
            </a:pathLst>
          </a:custGeom>
          <a:solidFill>
            <a:srgbClr val="4472C4">
              <a:alpha val="16000"/>
            </a:srgbClr>
          </a:solidFill>
          <a:ln w="19050"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2" name="Picture 4" descr="Connect the Remix IDE to Hardhat for Ethereum Contract Development">
            <a:extLst>
              <a:ext uri="{FF2B5EF4-FFF2-40B4-BE49-F238E27FC236}">
                <a16:creationId xmlns:a16="http://schemas.microsoft.com/office/drawing/2014/main" id="{40AE1945-9359-6D0C-9BC2-FA119B36B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889" y1="49444" x2="38889" y2="49444"/>
                        <a14:foregroundMark x1="50000" y1="64444" x2="50000" y2="64444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12" t="16696" r="33312" b="16696"/>
          <a:stretch/>
        </p:blipFill>
        <p:spPr bwMode="auto">
          <a:xfrm>
            <a:off x="1928239" y="2522296"/>
            <a:ext cx="816484" cy="9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BCAEB4-24D6-46C0-D83D-626750AEA7DE}"/>
              </a:ext>
            </a:extLst>
          </p:cNvPr>
          <p:cNvGrpSpPr/>
          <p:nvPr/>
        </p:nvGrpSpPr>
        <p:grpSpPr>
          <a:xfrm>
            <a:off x="3098801" y="2464647"/>
            <a:ext cx="5994398" cy="3270202"/>
            <a:chOff x="3098800" y="2464647"/>
            <a:chExt cx="5994398" cy="32702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084E08-A29F-2786-70D3-D62FF153D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8800" y="2464647"/>
              <a:ext cx="5994398" cy="2952284"/>
            </a:xfrm>
            <a:prstGeom prst="roundRect">
              <a:avLst>
                <a:gd name="adj" fmla="val 2218"/>
              </a:avLst>
            </a:prstGeom>
            <a:effectLst>
              <a:outerShdw blurRad="622300" dir="5400000" sx="109000" sy="109000" algn="t" rotWithShape="0">
                <a:prstClr val="black">
                  <a:alpha val="22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6C54F1-4EF2-3467-4765-67D8442D0516}"/>
                </a:ext>
              </a:extLst>
            </p:cNvPr>
            <p:cNvSpPr txBox="1"/>
            <p:nvPr/>
          </p:nvSpPr>
          <p:spPr>
            <a:xfrm>
              <a:off x="3098800" y="5457850"/>
              <a:ext cx="5994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Ethereum Virtual Machine IDE, Remix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69" name="TextBox 7168">
            <a:extLst>
              <a:ext uri="{FF2B5EF4-FFF2-40B4-BE49-F238E27FC236}">
                <a16:creationId xmlns:a16="http://schemas.microsoft.com/office/drawing/2014/main" id="{9EFDAAAB-99AD-5B2C-3B66-E23394AB5D7E}"/>
              </a:ext>
            </a:extLst>
          </p:cNvPr>
          <p:cNvSpPr txBox="1"/>
          <p:nvPr/>
        </p:nvSpPr>
        <p:spPr>
          <a:xfrm>
            <a:off x="600571" y="2769328"/>
            <a:ext cx="1089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Remix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70" name="TextBox 7169">
            <a:extLst>
              <a:ext uri="{FF2B5EF4-FFF2-40B4-BE49-F238E27FC236}">
                <a16:creationId xmlns:a16="http://schemas.microsoft.com/office/drawing/2014/main" id="{58003E72-9268-AB2D-D3DC-9EF82B58BAC3}"/>
              </a:ext>
            </a:extLst>
          </p:cNvPr>
          <p:cNvSpPr txBox="1"/>
          <p:nvPr/>
        </p:nvSpPr>
        <p:spPr>
          <a:xfrm>
            <a:off x="600571" y="3809112"/>
            <a:ext cx="108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Truffle 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45916373-5B00-FC6B-2C8A-74A3F85B9B0A}"/>
              </a:ext>
            </a:extLst>
          </p:cNvPr>
          <p:cNvSpPr txBox="1"/>
          <p:nvPr/>
        </p:nvSpPr>
        <p:spPr>
          <a:xfrm>
            <a:off x="600571" y="4704152"/>
            <a:ext cx="108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Hardhat </a:t>
            </a:r>
          </a:p>
        </p:txBody>
      </p:sp>
    </p:spTree>
    <p:extLst>
      <p:ext uri="{BB962C8B-B14F-4D97-AF65-F5344CB8AC3E}">
        <p14:creationId xmlns:p14="http://schemas.microsoft.com/office/powerpoint/2010/main" val="4333337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CONTRACT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5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6BADA-3BB5-2065-515B-8317CEB5BC1A}"/>
              </a:ext>
            </a:extLst>
          </p:cNvPr>
          <p:cNvSpPr txBox="1"/>
          <p:nvPr/>
        </p:nvSpPr>
        <p:spPr>
          <a:xfrm>
            <a:off x="3248801" y="2621673"/>
            <a:ext cx="5694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smart contract 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 a self-executing agreement with the terms of the contract directly written into code.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Blockchain Block Chain Vector Hd Images, Vector Logo Blockchain Block ...">
            <a:extLst>
              <a:ext uri="{FF2B5EF4-FFF2-40B4-BE49-F238E27FC236}">
                <a16:creationId xmlns:a16="http://schemas.microsoft.com/office/drawing/2014/main" id="{B564658C-A7BC-FE49-F232-241D8CF6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8" y="3525217"/>
            <a:ext cx="2136182" cy="213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52EC-738A-4E09-6269-6C43B0C77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90"/>
          <a:stretch/>
        </p:blipFill>
        <p:spPr>
          <a:xfrm>
            <a:off x="3767590" y="3937314"/>
            <a:ext cx="1656336" cy="1311988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EC75053-533A-93E8-8BC1-83CA19B3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90" y="4109488"/>
            <a:ext cx="593800" cy="96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66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SYNTAX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6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6BADA-3BB5-2065-515B-8317CEB5BC1A}"/>
              </a:ext>
            </a:extLst>
          </p:cNvPr>
          <p:cNvSpPr txBox="1"/>
          <p:nvPr/>
        </p:nvSpPr>
        <p:spPr>
          <a:xfrm>
            <a:off x="1019110" y="2529341"/>
            <a:ext cx="5694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// Solidity version declaration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pragma solidity ^0.8.0;</a:t>
            </a:r>
          </a:p>
          <a:p>
            <a:pPr algn="justLow"/>
            <a:endParaRPr lang="en-US" sz="12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// Contract definition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contract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SimpleContract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{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// State variable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uint256 public value;</a:t>
            </a:r>
          </a:p>
          <a:p>
            <a:pPr algn="justLow"/>
            <a:endParaRPr lang="en-US" sz="12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// Event declaration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event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ValueUpdated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(uint256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);</a:t>
            </a:r>
          </a:p>
          <a:p>
            <a:pPr algn="justLow"/>
            <a:endParaRPr lang="en-US" sz="12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// Function to update the value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en-US" sz="1200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i="0" dirty="0" err="1">
                <a:solidFill>
                  <a:srgbClr val="00B050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updateValue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(uint256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en-US" sz="1200" i="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public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{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value =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1200" i="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emit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ValueUpdated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en-US" sz="12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);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}</a:t>
            </a:r>
          </a:p>
          <a:p>
            <a:pPr algn="justLow"/>
            <a:r>
              <a:rPr lang="en-US" sz="12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8D07A-90A7-AEC7-E454-317B7E87DE00}"/>
              </a:ext>
            </a:extLst>
          </p:cNvPr>
          <p:cNvSpPr/>
          <p:nvPr/>
        </p:nvSpPr>
        <p:spPr>
          <a:xfrm>
            <a:off x="1176800" y="4503420"/>
            <a:ext cx="3452349" cy="857250"/>
          </a:xfrm>
          <a:prstGeom prst="roundRect">
            <a:avLst>
              <a:gd name="adj" fmla="val 24074"/>
            </a:avLst>
          </a:prstGeom>
          <a:noFill/>
          <a:ln w="6350"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7F9976-3382-2A65-688F-B128BBCE76D5}"/>
              </a:ext>
            </a:extLst>
          </p:cNvPr>
          <p:cNvSpPr/>
          <p:nvPr/>
        </p:nvSpPr>
        <p:spPr>
          <a:xfrm>
            <a:off x="5212079" y="2661978"/>
            <a:ext cx="6400801" cy="1952403"/>
          </a:xfrm>
          <a:prstGeom prst="roundRect">
            <a:avLst>
              <a:gd name="adj" fmla="val 11652"/>
            </a:avLst>
          </a:prstGeom>
          <a:solidFill>
            <a:srgbClr val="4472C4">
              <a:alpha val="20000"/>
            </a:srgbClr>
          </a:solidFill>
          <a:ln w="22225"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// Function to update the value</a:t>
            </a:r>
          </a:p>
          <a:p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i="0" dirty="0" err="1">
                <a:solidFill>
                  <a:srgbClr val="00B050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updateValue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(uint256 </a:t>
            </a:r>
            <a:r>
              <a:rPr lang="en-US" sz="20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i="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public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{</a:t>
            </a:r>
          </a:p>
          <a:p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value = </a:t>
            </a:r>
            <a:r>
              <a:rPr lang="en-US" sz="20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i="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emit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ValueUpdated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newValue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12EE908-27A2-C027-E6C8-18DAED210C5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629149" y="3638180"/>
            <a:ext cx="582930" cy="1293865"/>
          </a:xfrm>
          <a:prstGeom prst="bentConnector3">
            <a:avLst/>
          </a:prstGeom>
          <a:ln w="12700" cap="rnd"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316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866A-6582-EDF4-B81C-DD4D290DE994}"/>
              </a:ext>
            </a:extLst>
          </p:cNvPr>
          <p:cNvSpPr txBox="1"/>
          <p:nvPr/>
        </p:nvSpPr>
        <p:spPr>
          <a:xfrm>
            <a:off x="3337071" y="561913"/>
            <a:ext cx="5517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SOLIDITY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27090A21-0277-916C-6D87-F6213762B5B1}"/>
              </a:ext>
            </a:extLst>
          </p:cNvPr>
          <p:cNvSpPr txBox="1"/>
          <p:nvPr/>
        </p:nvSpPr>
        <p:spPr>
          <a:xfrm>
            <a:off x="1019110" y="1843510"/>
            <a:ext cx="1015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SYNTAX EXPLAINED</a:t>
            </a:r>
            <a:endParaRPr lang="en-US" sz="2000" b="1" spc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FFA4-E374-4EE3-EA52-48A9934F2652}"/>
              </a:ext>
            </a:extLst>
          </p:cNvPr>
          <p:cNvSpPr txBox="1"/>
          <p:nvPr/>
        </p:nvSpPr>
        <p:spPr>
          <a:xfrm>
            <a:off x="1019110" y="6046716"/>
            <a:ext cx="101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7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873F69-162A-8DB0-0C2C-B41CF59E0405}"/>
              </a:ext>
            </a:extLst>
          </p:cNvPr>
          <p:cNvSpPr/>
          <p:nvPr/>
        </p:nvSpPr>
        <p:spPr>
          <a:xfrm>
            <a:off x="-7082867" y="-1374134"/>
            <a:ext cx="8117840" cy="811784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A0882C-0AE6-FB45-67AD-32A57BC09BA7}"/>
              </a:ext>
            </a:extLst>
          </p:cNvPr>
          <p:cNvSpPr/>
          <p:nvPr/>
        </p:nvSpPr>
        <p:spPr>
          <a:xfrm flipH="1">
            <a:off x="842932" y="114294"/>
            <a:ext cx="300067" cy="30006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82EB9F-6303-A0E1-0267-0415983E239C}"/>
              </a:ext>
            </a:extLst>
          </p:cNvPr>
          <p:cNvSpPr/>
          <p:nvPr/>
        </p:nvSpPr>
        <p:spPr>
          <a:xfrm>
            <a:off x="315685" y="6759221"/>
            <a:ext cx="197558" cy="19755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4F79DF-A20E-D754-ADC7-83DBD6366A29}"/>
              </a:ext>
            </a:extLst>
          </p:cNvPr>
          <p:cNvSpPr/>
          <p:nvPr/>
        </p:nvSpPr>
        <p:spPr>
          <a:xfrm flipH="1">
            <a:off x="950957" y="222319"/>
            <a:ext cx="84016" cy="8401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AFDC1-E87E-A679-6A25-815E99C6C829}"/>
              </a:ext>
            </a:extLst>
          </p:cNvPr>
          <p:cNvGrpSpPr/>
          <p:nvPr/>
        </p:nvGrpSpPr>
        <p:grpSpPr>
          <a:xfrm>
            <a:off x="1187326" y="2243620"/>
            <a:ext cx="9817346" cy="3420645"/>
            <a:chOff x="1558746" y="2371128"/>
            <a:chExt cx="9817346" cy="34206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9D36E3-B002-4564-2D1D-99DE55D614D6}"/>
                </a:ext>
              </a:extLst>
            </p:cNvPr>
            <p:cNvSpPr txBox="1"/>
            <p:nvPr/>
          </p:nvSpPr>
          <p:spPr>
            <a:xfrm>
              <a:off x="1558746" y="2375453"/>
              <a:ext cx="47516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Pragma solidity ^0.8.0;</a:t>
              </a:r>
              <a:r>
                <a:rPr 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 This line specifies the version of Solidity that the contract should use.</a:t>
              </a:r>
            </a:p>
            <a:p>
              <a:pPr algn="justLow"/>
              <a:endPara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algn="justLow"/>
              <a:r>
                <a:rPr lang="en-US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Contract </a:t>
              </a:r>
              <a:r>
                <a:rPr lang="en-US" b="1" i="0" dirty="0" err="1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simplecontract</a:t>
              </a:r>
              <a:r>
                <a:rPr lang="en-US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{ ... }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This is the declaration of the smart contract named Simple</a:t>
              </a:r>
              <a:r>
                <a:rPr lang="fa-I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Contract.</a:t>
              </a:r>
            </a:p>
            <a:p>
              <a:pPr algn="justLow"/>
              <a:endPara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algn="justLow"/>
              <a:r>
                <a:rPr lang="en-US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Uint256 public value;</a:t>
              </a:r>
              <a:r>
                <a:rPr 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 This line declares a state variable value of type uint256 (unsigned integer) that can be accessed publicly.</a:t>
              </a:r>
            </a:p>
            <a:p>
              <a:pPr algn="justLow"/>
              <a:endPara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9816A3-D46A-A83D-D3AF-581239C8740B}"/>
                </a:ext>
              </a:extLst>
            </p:cNvPr>
            <p:cNvSpPr txBox="1"/>
            <p:nvPr/>
          </p:nvSpPr>
          <p:spPr>
            <a:xfrm>
              <a:off x="6624491" y="2371128"/>
              <a:ext cx="4751601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/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Event </a:t>
              </a:r>
              <a:r>
                <a:rPr lang="en-US" sz="1800" b="1" i="0" dirty="0" err="1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valueupdated</a:t>
              </a:r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(uint256 </a:t>
              </a:r>
              <a:r>
                <a:rPr lang="en-US" sz="1800" b="1" i="0" dirty="0" err="1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newvalue</a:t>
              </a:r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);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 This line declares an event named </a:t>
              </a:r>
              <a:r>
                <a:rPr lang="en-US" sz="180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ValueUpdated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 which can be emitted when the value is updated.</a:t>
              </a:r>
            </a:p>
            <a:p>
              <a:pPr algn="justLow"/>
              <a:endParaRPr 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algn="justLow"/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Function </a:t>
              </a:r>
              <a:r>
                <a:rPr lang="en-US" sz="1800" b="1" i="0" dirty="0" err="1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updatevalue</a:t>
              </a:r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(uint256 </a:t>
              </a:r>
              <a:r>
                <a:rPr lang="en-US" sz="1800" b="1" i="0" dirty="0" err="1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newvalue</a:t>
              </a:r>
              <a:r>
                <a:rPr lang="en-US" sz="1800" b="1" i="0" dirty="0">
                  <a:solidFill>
                    <a:srgbClr val="00B050"/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 public { ... }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 This is a function named </a:t>
              </a:r>
              <a:r>
                <a:rPr lang="en-US" sz="180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updateValue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that takes a parameter </a:t>
              </a:r>
              <a:r>
                <a:rPr lang="en-US" sz="180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newValue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and updates the value with the new value. It also emits the </a:t>
              </a:r>
              <a:r>
                <a:rPr lang="en-US" sz="180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ValueUpdated</a:t>
              </a:r>
              <a:r>
                <a:rPr lang="en-US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event.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1256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367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N</dc:creator>
  <cp:lastModifiedBy>Arash N</cp:lastModifiedBy>
  <cp:revision>4</cp:revision>
  <dcterms:created xsi:type="dcterms:W3CDTF">2024-01-06T15:24:02Z</dcterms:created>
  <dcterms:modified xsi:type="dcterms:W3CDTF">2024-01-06T20:34:27Z</dcterms:modified>
</cp:coreProperties>
</file>