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3" r:id="rId2"/>
    <p:sldId id="284" r:id="rId3"/>
    <p:sldId id="285" r:id="rId4"/>
    <p:sldId id="256" r:id="rId5"/>
    <p:sldId id="257" r:id="rId6"/>
    <p:sldId id="258" r:id="rId7"/>
    <p:sldId id="260" r:id="rId8"/>
    <p:sldId id="259" r:id="rId9"/>
    <p:sldId id="286" r:id="rId10"/>
    <p:sldId id="261" r:id="rId11"/>
    <p:sldId id="262" r:id="rId12"/>
    <p:sldId id="270" r:id="rId13"/>
    <p:sldId id="264" r:id="rId14"/>
    <p:sldId id="273" r:id="rId15"/>
    <p:sldId id="263" r:id="rId16"/>
    <p:sldId id="265" r:id="rId17"/>
    <p:sldId id="266" r:id="rId18"/>
    <p:sldId id="267" r:id="rId19"/>
    <p:sldId id="271" r:id="rId20"/>
    <p:sldId id="272" r:id="rId21"/>
    <p:sldId id="276" r:id="rId22"/>
    <p:sldId id="282" r:id="rId23"/>
    <p:sldId id="279" r:id="rId24"/>
    <p:sldId id="280" r:id="rId25"/>
    <p:sldId id="278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 Tricerri" initials="LT" lastIdx="1" clrIdx="0">
    <p:extLst>
      <p:ext uri="{19B8F6BF-5375-455C-9EA6-DF929625EA0E}">
        <p15:presenceInfo xmlns:p15="http://schemas.microsoft.com/office/powerpoint/2012/main" userId="S-1-5-21-48500248-3163442145-98865046-301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9A68E-42BF-4C8E-BE6C-C7B6B0382C17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C5EE8-C5DB-4F67-AEB7-2E36B856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65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8608-AC64-4AC4-91A7-1E7B8A2BB6C4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17-BB8F-4348-8FF3-18F8EE5CB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8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B5C7-15FF-4A16-93A9-A9D150EAA119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17-BB8F-4348-8FF3-18F8EE5CB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4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33C8-BBA4-4120-B005-87698383B5D1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17-BB8F-4348-8FF3-18F8EE5CB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3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8926-5CC4-4773-89F8-71F03BD56C38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17-BB8F-4348-8FF3-18F8EE5CB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6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E401-04D6-40FC-A5D9-CC36D1489784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17-BB8F-4348-8FF3-18F8EE5CB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2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2F2F-394F-4D85-885A-DE1B5D8D81A6}" type="datetime1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17-BB8F-4348-8FF3-18F8EE5CB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1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B738-4A9E-4572-8E89-DA3FC10D880F}" type="datetime1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17-BB8F-4348-8FF3-18F8EE5CB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1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E30B-41F7-491E-B0F1-38E867034119}" type="datetime1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17-BB8F-4348-8FF3-18F8EE5CB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9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170C-21FF-475D-BE73-AAA61ACE5862}" type="datetime1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17-BB8F-4348-8FF3-18F8EE5CB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4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F6B1-D249-4341-ACB0-402CD805F7AC}" type="datetime1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17-BB8F-4348-8FF3-18F8EE5CB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6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BFC-A789-49AD-818E-1D4F9E1F0F54}" type="datetime1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17-BB8F-4348-8FF3-18F8EE5CB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1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FBD3-22FB-4DE0-8ADE-C10C065DB94B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CE117-BB8F-4348-8FF3-18F8EE5CB3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4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9.jp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5.jpeg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2.jpg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19.jpg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4.jpeg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2.jp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7.png"/><Relationship Id="rId4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1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image" Target="../media/image9.png"/><Relationship Id="rId5" Type="http://schemas.openxmlformats.org/officeDocument/2006/relationships/image" Target="../media/image2.jpg"/><Relationship Id="rId10" Type="http://schemas.openxmlformats.org/officeDocument/2006/relationships/image" Target="../media/image13.jpeg"/><Relationship Id="rId4" Type="http://schemas.openxmlformats.org/officeDocument/2006/relationships/image" Target="../media/image11.jpeg"/><Relationship Id="rId9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3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441" y="3042458"/>
            <a:ext cx="11130742" cy="279628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WP8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4900" b="1" dirty="0"/>
              <a:t>Data Management and </a:t>
            </a:r>
            <a:r>
              <a:rPr lang="en-US" sz="4900" b="1" dirty="0" smtClean="0"/>
              <a:t>Robotics </a:t>
            </a:r>
            <a:r>
              <a:rPr lang="en-US" sz="4900" b="1" dirty="0"/>
              <a:t>Reproducibility 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2800" dirty="0" smtClean="0"/>
              <a:t>Italian </a:t>
            </a:r>
            <a:r>
              <a:rPr lang="en-US" sz="2800" dirty="0"/>
              <a:t>Institute of Technology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TERRINet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Meeting, Bucharest</a:t>
            </a:r>
            <a:b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20-2019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1298" y="1155470"/>
            <a:ext cx="4489028" cy="129999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17-BB8F-4348-8FF3-18F8EE5CB3A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6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1414" y="2884289"/>
            <a:ext cx="385118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Easy to 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to repeat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to store/catalog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to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Automatic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Possibility of doing parametric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Possibility </a:t>
            </a:r>
            <a:r>
              <a:rPr lang="en-US" dirty="0" smtClean="0"/>
              <a:t>to impose preconditions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Possibility to impose </a:t>
            </a:r>
            <a:r>
              <a:rPr lang="en-US" dirty="0" err="1" smtClean="0"/>
              <a:t>postconditions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211" y="3413860"/>
            <a:ext cx="961588" cy="967278"/>
          </a:xfrm>
          <a:prstGeom prst="rect">
            <a:avLst/>
          </a:prstGeom>
        </p:spPr>
      </p:pic>
      <p:sp>
        <p:nvSpPr>
          <p:cNvPr id="7" name="AutoShape 4" descr="Image result for bug"/>
          <p:cNvSpPr>
            <a:spLocks noChangeAspect="1" noChangeArrowheads="1"/>
          </p:cNvSpPr>
          <p:nvPr/>
        </p:nvSpPr>
        <p:spPr bwMode="auto">
          <a:xfrm>
            <a:off x="10979265" y="331992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u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12775" y="2193584"/>
            <a:ext cx="400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Tester/Integrator point of view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7155811" y="2193584"/>
            <a:ext cx="4684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Developer/Researcher point of view</a:t>
            </a:r>
          </a:p>
        </p:txBody>
      </p:sp>
      <p:pic>
        <p:nvPicPr>
          <p:cNvPr id="28" name="Picture 2" descr="Image result for ava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795" y="3374651"/>
            <a:ext cx="1123054" cy="112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ubtitle 2"/>
          <p:cNvSpPr txBox="1">
            <a:spLocks/>
          </p:cNvSpPr>
          <p:nvPr/>
        </p:nvSpPr>
        <p:spPr>
          <a:xfrm>
            <a:off x="152399" y="454285"/>
            <a:ext cx="7543801" cy="41300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 MILESTONES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155811" y="2884289"/>
            <a:ext cx="17995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Flexibile</a:t>
            </a:r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to 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to repeat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to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Automatic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076743" y="2767529"/>
            <a:ext cx="2054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Can be extended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Can be complex</a:t>
            </a:r>
          </a:p>
        </p:txBody>
      </p:sp>
      <p:sp>
        <p:nvSpPr>
          <p:cNvPr id="4" name="Right Arrow 3"/>
          <p:cNvSpPr/>
          <p:nvPr/>
        </p:nvSpPr>
        <p:spPr>
          <a:xfrm>
            <a:off x="8404587" y="3011725"/>
            <a:ext cx="611456" cy="157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110410" y="2775888"/>
            <a:ext cx="318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No need to debug the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Natural language (test case) 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2390653" y="3011725"/>
            <a:ext cx="611456" cy="157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953" y="3472323"/>
            <a:ext cx="866695" cy="86669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17-BB8F-4348-8FF3-18F8EE5CB3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Arrow 15"/>
          <p:cNvSpPr/>
          <p:nvPr/>
        </p:nvSpPr>
        <p:spPr>
          <a:xfrm rot="5400000">
            <a:off x="5473856" y="2076234"/>
            <a:ext cx="1114496" cy="185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653" y="2753060"/>
            <a:ext cx="961588" cy="967278"/>
          </a:xfrm>
          <a:prstGeom prst="rect">
            <a:avLst/>
          </a:prstGeom>
        </p:spPr>
      </p:pic>
      <p:sp>
        <p:nvSpPr>
          <p:cNvPr id="7" name="AutoShape 4" descr="Image result for bug"/>
          <p:cNvSpPr>
            <a:spLocks noChangeAspect="1" noChangeArrowheads="1"/>
          </p:cNvSpPr>
          <p:nvPr/>
        </p:nvSpPr>
        <p:spPr bwMode="auto">
          <a:xfrm>
            <a:off x="10921076" y="4101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u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130474" y="1611870"/>
            <a:ext cx="733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</a:t>
            </a:r>
          </a:p>
          <a:p>
            <a:r>
              <a:rPr lang="en-US" sz="2400" dirty="0" smtClean="0"/>
              <a:t>case</a:t>
            </a:r>
            <a:endParaRPr lang="en-US" sz="2400" dirty="0"/>
          </a:p>
        </p:txBody>
      </p:sp>
      <p:pic>
        <p:nvPicPr>
          <p:cNvPr id="28" name="Picture 2" descr="Image result for ava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94" y="2675172"/>
            <a:ext cx="1123054" cy="112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ubtitle 2"/>
          <p:cNvSpPr txBox="1">
            <a:spLocks/>
          </p:cNvSpPr>
          <p:nvPr/>
        </p:nvSpPr>
        <p:spPr>
          <a:xfrm>
            <a:off x="152400" y="454285"/>
            <a:ext cx="4976554" cy="41300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PROPOSAL – TEST WRITING</a:t>
            </a:r>
            <a:endParaRPr lang="en-US" b="1" dirty="0"/>
          </a:p>
        </p:txBody>
      </p:sp>
      <p:sp>
        <p:nvSpPr>
          <p:cNvPr id="4" name="Right Arrow 3"/>
          <p:cNvSpPr/>
          <p:nvPr/>
        </p:nvSpPr>
        <p:spPr>
          <a:xfrm>
            <a:off x="3486595" y="3798227"/>
            <a:ext cx="3952035" cy="177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blo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63" y="2587105"/>
            <a:ext cx="2614313" cy="174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322" y="2348217"/>
            <a:ext cx="3059892" cy="222270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147684" y="4763978"/>
            <a:ext cx="4765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 the test from the small blocks</a:t>
            </a:r>
            <a:endParaRPr lang="en-US" sz="2400" dirty="0"/>
          </a:p>
        </p:txBody>
      </p:sp>
      <p:pic>
        <p:nvPicPr>
          <p:cNvPr id="3076" name="Picture 4" descr="inspiration clip art inspirational clip art free clipart panda free clipart images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218" y="566855"/>
            <a:ext cx="927539" cy="92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99224" y="4869041"/>
            <a:ext cx="2991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Blocks library:</a:t>
            </a:r>
          </a:p>
          <a:p>
            <a:r>
              <a:rPr lang="en-US" sz="2400" dirty="0" smtClean="0"/>
              <a:t>each block is an action</a:t>
            </a:r>
            <a:endParaRPr lang="en-US" sz="2400" dirty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8390381" y="454284"/>
            <a:ext cx="2835495" cy="41300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 IT SIMPLE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17-BB8F-4348-8FF3-18F8EE5CB3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3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Arrow 15"/>
          <p:cNvSpPr/>
          <p:nvPr/>
        </p:nvSpPr>
        <p:spPr>
          <a:xfrm rot="8434121">
            <a:off x="3324057" y="2407464"/>
            <a:ext cx="1114496" cy="185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734" y="2760828"/>
            <a:ext cx="961588" cy="967278"/>
          </a:xfrm>
          <a:prstGeom prst="rect">
            <a:avLst/>
          </a:prstGeom>
        </p:spPr>
      </p:pic>
      <p:sp>
        <p:nvSpPr>
          <p:cNvPr id="7" name="AutoShape 4" descr="Image result for bug"/>
          <p:cNvSpPr>
            <a:spLocks noChangeAspect="1" noChangeArrowheads="1"/>
          </p:cNvSpPr>
          <p:nvPr/>
        </p:nvSpPr>
        <p:spPr bwMode="auto">
          <a:xfrm>
            <a:off x="10921076" y="4101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u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" name="Picture 2" descr="Image result for ava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947" y="2636113"/>
            <a:ext cx="1123054" cy="112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ubtitle 2"/>
          <p:cNvSpPr txBox="1">
            <a:spLocks/>
          </p:cNvSpPr>
          <p:nvPr/>
        </p:nvSpPr>
        <p:spPr>
          <a:xfrm>
            <a:off x="152399" y="454285"/>
            <a:ext cx="7543801" cy="41300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PROPOSAL – TEST EXECUTION</a:t>
            </a:r>
            <a:endParaRPr lang="en-US" b="1" dirty="0"/>
          </a:p>
        </p:txBody>
      </p:sp>
      <p:sp>
        <p:nvSpPr>
          <p:cNvPr id="4" name="Right Arrow 3"/>
          <p:cNvSpPr/>
          <p:nvPr/>
        </p:nvSpPr>
        <p:spPr>
          <a:xfrm rot="10800000">
            <a:off x="3486595" y="3798227"/>
            <a:ext cx="3952035" cy="177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322" y="2348217"/>
            <a:ext cx="3059892" cy="222270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752662" y="4816657"/>
            <a:ext cx="681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370712" y="1764065"/>
            <a:ext cx="3850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Preconditions/</a:t>
            </a:r>
            <a:r>
              <a:rPr lang="en-US" sz="2400" dirty="0" err="1" smtClean="0"/>
              <a:t>Postconditions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 rot="12892715">
            <a:off x="3294893" y="4954605"/>
            <a:ext cx="1114496" cy="185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362403" y="5292835"/>
            <a:ext cx="1258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Scenario</a:t>
            </a:r>
            <a:endParaRPr lang="en-US" sz="2400" dirty="0"/>
          </a:p>
        </p:txBody>
      </p:sp>
      <p:pic>
        <p:nvPicPr>
          <p:cNvPr id="4098" name="Picture 2" descr="Image result for resu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2" y="3348090"/>
            <a:ext cx="1435412" cy="95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ubtitle 2"/>
          <p:cNvSpPr txBox="1">
            <a:spLocks/>
          </p:cNvSpPr>
          <p:nvPr/>
        </p:nvSpPr>
        <p:spPr>
          <a:xfrm>
            <a:off x="8390381" y="454284"/>
            <a:ext cx="2835495" cy="41300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 IT SIMPLE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289988" y="430207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Launcher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121" y="3074306"/>
            <a:ext cx="738910" cy="1292061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 rot="10800000">
            <a:off x="1515960" y="3759167"/>
            <a:ext cx="800001" cy="176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17-BB8F-4348-8FF3-18F8EE5CB3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9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502" y="4208442"/>
            <a:ext cx="12053454" cy="2389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utoShape 6" descr="Image result for bu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152399" y="454285"/>
            <a:ext cx="7543801" cy="41300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ACTIONS/BLOCKS</a:t>
            </a:r>
            <a:endParaRPr lang="en-US" b="1" dirty="0"/>
          </a:p>
        </p:txBody>
      </p:sp>
      <p:pic>
        <p:nvPicPr>
          <p:cNvPr id="13" name="Picture 4" descr="Image result for bl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73" y="1463912"/>
            <a:ext cx="2614313" cy="174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512641" y="1661475"/>
            <a:ext cx="2850973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position to joint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512641" y="2117043"/>
            <a:ext cx="768737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Wait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512641" y="2539359"/>
            <a:ext cx="2013693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Check position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512641" y="2961674"/>
            <a:ext cx="3171766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Check if robot is vertical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175454" y="2232528"/>
            <a:ext cx="2496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block is a predefine</a:t>
            </a:r>
          </a:p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3692414" y="2468848"/>
            <a:ext cx="395449" cy="173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6774761" y="2468848"/>
            <a:ext cx="395449" cy="173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272" y="4447310"/>
            <a:ext cx="165782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Generic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Update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02057" y="4463642"/>
            <a:ext cx="2579039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Yarp</a:t>
            </a:r>
            <a:r>
              <a:rPr lang="en-US" b="1" dirty="0" smtClean="0"/>
              <a:t>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SendDirectPosition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SetVelocity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CheckIfRobotIsVertical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87427" y="4480413"/>
            <a:ext cx="2579039" cy="120032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ROS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SendDirectPosition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SetVelocity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CheckIfRobotIsVertical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472797" y="4480413"/>
            <a:ext cx="1670522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Custom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SendWrench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CheckCOM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349650" y="4480413"/>
            <a:ext cx="2669513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Other middleware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rot="10800000">
            <a:off x="692211" y="5647639"/>
            <a:ext cx="440575" cy="42976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1106" y="6184669"/>
            <a:ext cx="93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Product</a:t>
            </a:r>
            <a:endParaRPr lang="en-US" b="1" dirty="0"/>
          </a:p>
        </p:txBody>
      </p:sp>
      <p:sp>
        <p:nvSpPr>
          <p:cNvPr id="29" name="Down Arrow 28"/>
          <p:cNvSpPr/>
          <p:nvPr/>
        </p:nvSpPr>
        <p:spPr>
          <a:xfrm rot="10800000">
            <a:off x="2971288" y="5663971"/>
            <a:ext cx="440575" cy="42976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313065" y="6184669"/>
            <a:ext cx="178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Developed by IIT</a:t>
            </a:r>
            <a:endParaRPr lang="en-US" b="1" dirty="0"/>
          </a:p>
        </p:txBody>
      </p:sp>
      <p:sp>
        <p:nvSpPr>
          <p:cNvPr id="31" name="Down Arrow 30"/>
          <p:cNvSpPr/>
          <p:nvPr/>
        </p:nvSpPr>
        <p:spPr>
          <a:xfrm rot="10800000">
            <a:off x="5756658" y="5680742"/>
            <a:ext cx="440575" cy="42976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066150" y="6184669"/>
            <a:ext cx="18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Developed by xxx</a:t>
            </a:r>
            <a:endParaRPr lang="en-US" dirty="0"/>
          </a:p>
        </p:txBody>
      </p:sp>
      <p:sp>
        <p:nvSpPr>
          <p:cNvPr id="33" name="Down Arrow 32"/>
          <p:cNvSpPr/>
          <p:nvPr/>
        </p:nvSpPr>
        <p:spPr>
          <a:xfrm rot="10800000">
            <a:off x="8087770" y="5674077"/>
            <a:ext cx="440575" cy="42976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128529" y="6184669"/>
            <a:ext cx="2523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Developed by researcher</a:t>
            </a:r>
            <a:endParaRPr lang="en-US" dirty="0"/>
          </a:p>
        </p:txBody>
      </p:sp>
      <p:sp>
        <p:nvSpPr>
          <p:cNvPr id="35" name="Down Arrow 34"/>
          <p:cNvSpPr/>
          <p:nvPr/>
        </p:nvSpPr>
        <p:spPr>
          <a:xfrm rot="10800000">
            <a:off x="10425738" y="5680743"/>
            <a:ext cx="440575" cy="42976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735230" y="6184670"/>
            <a:ext cx="18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Developed by xxx</a:t>
            </a:r>
            <a:endParaRPr lang="en-US" dirty="0"/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8390381" y="454284"/>
            <a:ext cx="2835495" cy="41300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 IT SIMPLE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0562" y="3849954"/>
            <a:ext cx="404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Action libraries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17-BB8F-4348-8FF3-18F8EE5CB3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4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Arrow 15"/>
          <p:cNvSpPr/>
          <p:nvPr/>
        </p:nvSpPr>
        <p:spPr>
          <a:xfrm rot="5400000">
            <a:off x="4736578" y="2075918"/>
            <a:ext cx="1114496" cy="185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375" y="2752744"/>
            <a:ext cx="961588" cy="967278"/>
          </a:xfrm>
          <a:prstGeom prst="rect">
            <a:avLst/>
          </a:prstGeom>
        </p:spPr>
      </p:pic>
      <p:sp>
        <p:nvSpPr>
          <p:cNvPr id="7" name="AutoShape 4" descr="Image result for bug"/>
          <p:cNvSpPr>
            <a:spLocks noChangeAspect="1" noChangeArrowheads="1"/>
          </p:cNvSpPr>
          <p:nvPr/>
        </p:nvSpPr>
        <p:spPr bwMode="auto">
          <a:xfrm>
            <a:off x="10921076" y="4101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u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850479" y="502614"/>
            <a:ext cx="13009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Test case in </a:t>
            </a:r>
          </a:p>
          <a:p>
            <a:pPr algn="ctr"/>
            <a:r>
              <a:rPr lang="en-US" dirty="0" smtClean="0"/>
              <a:t>natural </a:t>
            </a:r>
          </a:p>
          <a:p>
            <a:pPr algn="ctr"/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152399" y="454285"/>
            <a:ext cx="7543801" cy="41300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EASY TO WRITE</a:t>
            </a:r>
            <a:endParaRPr lang="en-US" b="1" dirty="0"/>
          </a:p>
        </p:txBody>
      </p:sp>
      <p:sp>
        <p:nvSpPr>
          <p:cNvPr id="4" name="Right Arrow 3"/>
          <p:cNvSpPr/>
          <p:nvPr/>
        </p:nvSpPr>
        <p:spPr>
          <a:xfrm>
            <a:off x="3486595" y="3798227"/>
            <a:ext cx="3952035" cy="177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bl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63" y="2587105"/>
            <a:ext cx="2614313" cy="174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322" y="2348217"/>
            <a:ext cx="3059892" cy="222270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147684" y="4763978"/>
            <a:ext cx="4765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 the test from the small blocks</a:t>
            </a:r>
            <a:endParaRPr lang="en-US" sz="2400" dirty="0"/>
          </a:p>
        </p:txBody>
      </p:sp>
      <p:pic>
        <p:nvPicPr>
          <p:cNvPr id="3076" name="Picture 4" descr="inspiration clip art inspirational clip art free clipart panda free clipart images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940" y="566539"/>
            <a:ext cx="927539" cy="92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99224" y="4869041"/>
            <a:ext cx="2991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Blocks library</a:t>
            </a:r>
          </a:p>
          <a:p>
            <a:r>
              <a:rPr lang="en-US" sz="2400" dirty="0" smtClean="0"/>
              <a:t>each block is an action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751057" y="3908325"/>
            <a:ext cx="3342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Close to natural language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17-BB8F-4348-8FF3-18F8EE5CB3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2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380" y="2337423"/>
            <a:ext cx="961588" cy="967278"/>
          </a:xfrm>
          <a:prstGeom prst="rect">
            <a:avLst/>
          </a:prstGeom>
        </p:spPr>
      </p:pic>
      <p:sp>
        <p:nvSpPr>
          <p:cNvPr id="7" name="AutoShape 4" descr="Image result for bug"/>
          <p:cNvSpPr>
            <a:spLocks noChangeAspect="1" noChangeArrowheads="1"/>
          </p:cNvSpPr>
          <p:nvPr/>
        </p:nvSpPr>
        <p:spPr bwMode="auto">
          <a:xfrm>
            <a:off x="10987578" y="368568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u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87631" y="4348340"/>
            <a:ext cx="183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Blocks library</a:t>
            </a:r>
            <a:endParaRPr lang="en-US" sz="2400" dirty="0"/>
          </a:p>
        </p:txBody>
      </p:sp>
      <p:pic>
        <p:nvPicPr>
          <p:cNvPr id="28" name="Picture 2" descr="Image result for ava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496" y="2259535"/>
            <a:ext cx="1123054" cy="112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ubtitle 2"/>
          <p:cNvSpPr txBox="1">
            <a:spLocks/>
          </p:cNvSpPr>
          <p:nvPr/>
        </p:nvSpPr>
        <p:spPr>
          <a:xfrm>
            <a:off x="152399" y="454285"/>
            <a:ext cx="7543801" cy="41300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REPEATABILITY</a:t>
            </a:r>
            <a:endParaRPr lang="en-US" b="1" dirty="0"/>
          </a:p>
        </p:txBody>
      </p:sp>
      <p:sp>
        <p:nvSpPr>
          <p:cNvPr id="4" name="Right Arrow 3"/>
          <p:cNvSpPr/>
          <p:nvPr/>
        </p:nvSpPr>
        <p:spPr>
          <a:xfrm>
            <a:off x="3553097" y="3382590"/>
            <a:ext cx="3952035" cy="177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blo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65" y="2171468"/>
            <a:ext cx="2614313" cy="174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824" y="1932580"/>
            <a:ext cx="3059892" cy="222270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214186" y="4348341"/>
            <a:ext cx="4765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 the test from the small blocks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19599016">
            <a:off x="2372497" y="3090201"/>
            <a:ext cx="7771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THE SMALL BLOCKS ARE ALWAYS THE SAME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17-BB8F-4348-8FF3-18F8EE5CB3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1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 descr="Image result for bug"/>
          <p:cNvSpPr>
            <a:spLocks noChangeAspect="1" noChangeArrowheads="1"/>
          </p:cNvSpPr>
          <p:nvPr/>
        </p:nvSpPr>
        <p:spPr bwMode="auto">
          <a:xfrm>
            <a:off x="10979265" y="331992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u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05013" y="3935244"/>
            <a:ext cx="5922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 your specialized block or blocks library</a:t>
            </a:r>
            <a:endParaRPr lang="en-US" sz="2400" dirty="0"/>
          </a:p>
        </p:txBody>
      </p:sp>
      <p:pic>
        <p:nvPicPr>
          <p:cNvPr id="28" name="Picture 2" descr="Image result for ava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274" y="1893776"/>
            <a:ext cx="1123054" cy="112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ubtitle 2"/>
          <p:cNvSpPr txBox="1">
            <a:spLocks/>
          </p:cNvSpPr>
          <p:nvPr/>
        </p:nvSpPr>
        <p:spPr>
          <a:xfrm>
            <a:off x="152399" y="436867"/>
            <a:ext cx="7543801" cy="41300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ADVANCED TEST</a:t>
            </a:r>
            <a:endParaRPr lang="en-US" b="1" dirty="0"/>
          </a:p>
        </p:txBody>
      </p:sp>
      <p:sp>
        <p:nvSpPr>
          <p:cNvPr id="4" name="Right Arrow 3"/>
          <p:cNvSpPr/>
          <p:nvPr/>
        </p:nvSpPr>
        <p:spPr>
          <a:xfrm>
            <a:off x="3544784" y="3016830"/>
            <a:ext cx="3952035" cy="177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bl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52" y="1805708"/>
            <a:ext cx="2614313" cy="174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511" y="1566820"/>
            <a:ext cx="3059892" cy="222270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205873" y="3982581"/>
            <a:ext cx="4647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 the test from the small block</a:t>
            </a:r>
            <a:endParaRPr lang="en-US" sz="2400" dirty="0"/>
          </a:p>
        </p:txBody>
      </p:sp>
      <p:pic>
        <p:nvPicPr>
          <p:cNvPr id="13" name="Picture 2" descr="Image result for ava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1" y="5080320"/>
            <a:ext cx="1123054" cy="112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 rot="16200000">
            <a:off x="1480829" y="4654300"/>
            <a:ext cx="582963" cy="162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328" y="2002215"/>
            <a:ext cx="961588" cy="96727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17-BB8F-4348-8FF3-18F8EE5CB3A3}" type="slidenum">
              <a:rPr lang="en-US" smtClean="0"/>
              <a:t>16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135" y="5208499"/>
            <a:ext cx="866695" cy="8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0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756" y="2744747"/>
            <a:ext cx="961588" cy="967278"/>
          </a:xfrm>
          <a:prstGeom prst="rect">
            <a:avLst/>
          </a:prstGeom>
        </p:spPr>
      </p:pic>
      <p:sp>
        <p:nvSpPr>
          <p:cNvPr id="7" name="AutoShape 4" descr="Image result for bug"/>
          <p:cNvSpPr>
            <a:spLocks noChangeAspect="1" noChangeArrowheads="1"/>
          </p:cNvSpPr>
          <p:nvPr/>
        </p:nvSpPr>
        <p:spPr bwMode="auto">
          <a:xfrm>
            <a:off x="11053954" y="409300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u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10324" y="4666764"/>
            <a:ext cx="183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Blocks library</a:t>
            </a:r>
            <a:endParaRPr lang="en-US" sz="2400" dirty="0"/>
          </a:p>
        </p:txBody>
      </p:sp>
      <p:pic>
        <p:nvPicPr>
          <p:cNvPr id="28" name="Picture 2" descr="Image result for ava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872" y="2666859"/>
            <a:ext cx="1123054" cy="112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ubtitle 2"/>
          <p:cNvSpPr txBox="1">
            <a:spLocks/>
          </p:cNvSpPr>
          <p:nvPr/>
        </p:nvSpPr>
        <p:spPr>
          <a:xfrm>
            <a:off x="152399" y="454285"/>
            <a:ext cx="7543801" cy="41300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PARAMETRIC</a:t>
            </a:r>
            <a:endParaRPr lang="en-US" b="1" dirty="0"/>
          </a:p>
        </p:txBody>
      </p:sp>
      <p:sp>
        <p:nvSpPr>
          <p:cNvPr id="4" name="Right Arrow 3"/>
          <p:cNvSpPr/>
          <p:nvPr/>
        </p:nvSpPr>
        <p:spPr>
          <a:xfrm>
            <a:off x="3619473" y="3789914"/>
            <a:ext cx="3952035" cy="177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blo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41" y="2578792"/>
            <a:ext cx="2614313" cy="174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339904"/>
            <a:ext cx="3059892" cy="222270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185092" y="4643228"/>
            <a:ext cx="2082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Parametric test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>
            <a:off x="6298027" y="2942707"/>
            <a:ext cx="1273482" cy="156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cod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160" y="2744747"/>
            <a:ext cx="838990" cy="55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909550" y="2259286"/>
            <a:ext cx="2210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Parametric </a:t>
            </a:r>
            <a:r>
              <a:rPr lang="en-US" sz="2400" dirty="0" err="1" smtClean="0"/>
              <a:t>infos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64141" y="6035221"/>
            <a:ext cx="7997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Repeat the same test with different parameters.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17-BB8F-4348-8FF3-18F8EE5CB3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374" y="2759274"/>
            <a:ext cx="961588" cy="967278"/>
          </a:xfrm>
          <a:prstGeom prst="rect">
            <a:avLst/>
          </a:prstGeom>
        </p:spPr>
      </p:pic>
      <p:sp>
        <p:nvSpPr>
          <p:cNvPr id="7" name="AutoShape 4" descr="Image result for bug"/>
          <p:cNvSpPr>
            <a:spLocks noChangeAspect="1" noChangeArrowheads="1"/>
          </p:cNvSpPr>
          <p:nvPr/>
        </p:nvSpPr>
        <p:spPr bwMode="auto">
          <a:xfrm>
            <a:off x="10979265" y="405975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u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20108711">
            <a:off x="2786490" y="2081145"/>
            <a:ext cx="2682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Choose prerequisite</a:t>
            </a:r>
            <a:endParaRPr lang="en-US" sz="2400" dirty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152399" y="454285"/>
            <a:ext cx="7543801" cy="41300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FIXTURE-PREREQUISITE</a:t>
            </a:r>
            <a:endParaRPr lang="en-US" b="1" dirty="0"/>
          </a:p>
        </p:txBody>
      </p:sp>
      <p:sp>
        <p:nvSpPr>
          <p:cNvPr id="4" name="Right Arrow 3"/>
          <p:cNvSpPr/>
          <p:nvPr/>
        </p:nvSpPr>
        <p:spPr>
          <a:xfrm rot="10800000">
            <a:off x="3544784" y="3756662"/>
            <a:ext cx="3952035" cy="177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511" y="2306652"/>
            <a:ext cx="3059892" cy="222270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810851" y="4728537"/>
            <a:ext cx="681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 rot="11809287">
            <a:off x="3419043" y="4798990"/>
            <a:ext cx="2193224" cy="201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9272592">
            <a:off x="3360612" y="2549398"/>
            <a:ext cx="2312865" cy="154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374" y="1062447"/>
            <a:ext cx="961588" cy="96727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47" y="5380942"/>
            <a:ext cx="961588" cy="96727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 rot="1070581">
            <a:off x="2966813" y="5076365"/>
            <a:ext cx="2446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Choose scenario</a:t>
            </a:r>
            <a:endParaRPr lang="en-US" sz="2400" dirty="0"/>
          </a:p>
        </p:txBody>
      </p:sp>
      <p:pic>
        <p:nvPicPr>
          <p:cNvPr id="25" name="Picture 2" descr="Image result for res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09" y="3502487"/>
            <a:ext cx="1435412" cy="95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414" y="3162167"/>
            <a:ext cx="738910" cy="1292061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 rot="10800000">
            <a:off x="1690954" y="3760890"/>
            <a:ext cx="800001" cy="176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17-BB8F-4348-8FF3-18F8EE5CB3A3}" type="slidenum">
              <a:rPr lang="en-US" smtClean="0"/>
              <a:t>18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90955" y="4419438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Launcher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429" y="2127507"/>
            <a:ext cx="961588" cy="967278"/>
          </a:xfrm>
          <a:prstGeom prst="rect">
            <a:avLst/>
          </a:prstGeom>
        </p:spPr>
      </p:pic>
      <p:sp>
        <p:nvSpPr>
          <p:cNvPr id="7" name="AutoShape 4" descr="Image result for bug"/>
          <p:cNvSpPr>
            <a:spLocks noChangeAspect="1" noChangeArrowheads="1"/>
          </p:cNvSpPr>
          <p:nvPr/>
        </p:nvSpPr>
        <p:spPr bwMode="auto">
          <a:xfrm>
            <a:off x="10688320" y="3427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u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708385" y="5336949"/>
            <a:ext cx="2682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Tests storage area</a:t>
            </a:r>
            <a:endParaRPr lang="en-US" sz="2400" dirty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152399" y="454285"/>
            <a:ext cx="7543801" cy="41300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REPORT &amp; STORAGE</a:t>
            </a:r>
            <a:endParaRPr lang="en-US" sz="9600" b="1" dirty="0"/>
          </a:p>
        </p:txBody>
      </p:sp>
      <p:sp>
        <p:nvSpPr>
          <p:cNvPr id="4" name="Right Arrow 3"/>
          <p:cNvSpPr/>
          <p:nvPr/>
        </p:nvSpPr>
        <p:spPr>
          <a:xfrm rot="10800000">
            <a:off x="3253839" y="3124895"/>
            <a:ext cx="3952035" cy="177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566" y="1674885"/>
            <a:ext cx="3059892" cy="222270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499495" y="3869787"/>
            <a:ext cx="681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</a:t>
            </a:r>
            <a:endParaRPr lang="en-US" sz="2400" dirty="0"/>
          </a:p>
        </p:txBody>
      </p:sp>
      <p:sp>
        <p:nvSpPr>
          <p:cNvPr id="19" name="Right Arrow 18"/>
          <p:cNvSpPr/>
          <p:nvPr/>
        </p:nvSpPr>
        <p:spPr>
          <a:xfrm rot="5400000">
            <a:off x="8324768" y="4567416"/>
            <a:ext cx="1221970" cy="150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Image result for res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6" y="2716661"/>
            <a:ext cx="1435412" cy="95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 rot="5400000">
            <a:off x="227502" y="4440932"/>
            <a:ext cx="1300123" cy="180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19442" y="5349506"/>
            <a:ext cx="3495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Tests report storage area</a:t>
            </a:r>
            <a:endParaRPr lang="en-US" sz="2400" dirty="0"/>
          </a:p>
        </p:txBody>
      </p:sp>
      <p:pic>
        <p:nvPicPr>
          <p:cNvPr id="5122" name="Picture 2" descr="Image result for box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835" y="5042540"/>
            <a:ext cx="1100714" cy="110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box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351" y="5042540"/>
            <a:ext cx="1100714" cy="110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270442" y="3349555"/>
            <a:ext cx="2682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Test execution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18" idx="1"/>
            <a:endCxn id="5122" idx="3"/>
          </p:cNvCxnSpPr>
          <p:nvPr/>
        </p:nvCxnSpPr>
        <p:spPr>
          <a:xfrm flipH="1">
            <a:off x="4699549" y="5567782"/>
            <a:ext cx="3008836" cy="2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28" y="2589063"/>
            <a:ext cx="738910" cy="1292061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 rot="10800000">
            <a:off x="1419269" y="3104498"/>
            <a:ext cx="800001" cy="176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17-BB8F-4348-8FF3-18F8EE5CB3A3}" type="slidenum">
              <a:rPr lang="en-US" smtClean="0"/>
              <a:t>19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199837" y="385912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Launcher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1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95900" y="2194562"/>
            <a:ext cx="4466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 smtClean="0"/>
              <a:t>Test </a:t>
            </a:r>
            <a:r>
              <a:rPr lang="en-US" sz="4800" dirty="0"/>
              <a:t>in </a:t>
            </a:r>
            <a:r>
              <a:rPr lang="en-US" sz="4800" dirty="0" smtClean="0"/>
              <a:t>industry</a:t>
            </a:r>
            <a:endParaRPr lang="en-US" sz="4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 smtClean="0"/>
              <a:t>Our proposal</a:t>
            </a:r>
            <a:endParaRPr lang="en-US" sz="4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Current state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17-BB8F-4348-8FF3-18F8EE5CB3A3}" type="slidenum">
              <a:rPr lang="en-US" smtClean="0"/>
              <a:t>2</a:t>
            </a:fld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" y="301885"/>
            <a:ext cx="7543801" cy="41300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OUTLINE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48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429" y="2127507"/>
            <a:ext cx="961588" cy="967278"/>
          </a:xfrm>
          <a:prstGeom prst="rect">
            <a:avLst/>
          </a:prstGeom>
        </p:spPr>
      </p:pic>
      <p:sp>
        <p:nvSpPr>
          <p:cNvPr id="7" name="AutoShape 4" descr="Image result for bug"/>
          <p:cNvSpPr>
            <a:spLocks noChangeAspect="1" noChangeArrowheads="1"/>
          </p:cNvSpPr>
          <p:nvPr/>
        </p:nvSpPr>
        <p:spPr bwMode="auto">
          <a:xfrm>
            <a:off x="10688320" y="3427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u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152399" y="454285"/>
            <a:ext cx="7543801" cy="41300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LOGGING</a:t>
            </a:r>
            <a:endParaRPr lang="en-US" sz="9600" b="1" dirty="0"/>
          </a:p>
        </p:txBody>
      </p:sp>
      <p:sp>
        <p:nvSpPr>
          <p:cNvPr id="4" name="Right Arrow 3"/>
          <p:cNvSpPr/>
          <p:nvPr/>
        </p:nvSpPr>
        <p:spPr>
          <a:xfrm rot="10800000">
            <a:off x="3253839" y="3124895"/>
            <a:ext cx="3952035" cy="177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566" y="1674885"/>
            <a:ext cx="3059892" cy="222270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519906" y="4096770"/>
            <a:ext cx="681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</a:t>
            </a:r>
            <a:endParaRPr lang="en-US" sz="2400" dirty="0"/>
          </a:p>
        </p:txBody>
      </p:sp>
      <p:pic>
        <p:nvPicPr>
          <p:cNvPr id="25" name="Picture 2" descr="Image result for res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97962"/>
            <a:ext cx="1435412" cy="95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box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660" y="4236235"/>
            <a:ext cx="1100714" cy="110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270442" y="3349555"/>
            <a:ext cx="2682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Test execution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 rot="5400000">
            <a:off x="4876246" y="4478255"/>
            <a:ext cx="867580" cy="160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601296" y="5305650"/>
            <a:ext cx="1257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Logging</a:t>
            </a: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17" y="2527803"/>
            <a:ext cx="738910" cy="1292061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10800000">
            <a:off x="1510048" y="3094785"/>
            <a:ext cx="800001" cy="176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01296" y="5718346"/>
            <a:ext cx="4432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i.e. logging joint position info.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17-BB8F-4348-8FF3-18F8EE5CB3A3}" type="slidenum">
              <a:rPr lang="en-US" smtClean="0"/>
              <a:t>20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56128" y="3755313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Launcher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12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Arrow 15"/>
          <p:cNvSpPr/>
          <p:nvPr/>
        </p:nvSpPr>
        <p:spPr>
          <a:xfrm rot="5400000">
            <a:off x="3672549" y="1963664"/>
            <a:ext cx="1114496" cy="185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057" y="2752744"/>
            <a:ext cx="961588" cy="967278"/>
          </a:xfrm>
          <a:prstGeom prst="rect">
            <a:avLst/>
          </a:prstGeom>
        </p:spPr>
      </p:pic>
      <p:sp>
        <p:nvSpPr>
          <p:cNvPr id="7" name="AutoShape 4" descr="Image result for bug"/>
          <p:cNvSpPr>
            <a:spLocks noChangeAspect="1" noChangeArrowheads="1"/>
          </p:cNvSpPr>
          <p:nvPr/>
        </p:nvSpPr>
        <p:spPr bwMode="auto">
          <a:xfrm>
            <a:off x="10921076" y="4101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u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6943" y="1038589"/>
            <a:ext cx="14264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Test case in </a:t>
            </a:r>
          </a:p>
          <a:p>
            <a:pPr algn="ctr"/>
            <a:r>
              <a:rPr lang="en-US" sz="2000" dirty="0" smtClean="0"/>
              <a:t>natural </a:t>
            </a:r>
          </a:p>
          <a:p>
            <a:pPr algn="ctr"/>
            <a:r>
              <a:rPr lang="en-US" sz="2000" dirty="0" smtClean="0"/>
              <a:t>language</a:t>
            </a:r>
            <a:endParaRPr lang="en-US" sz="2000" dirty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152399" y="454285"/>
            <a:ext cx="7543801" cy="41300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USEFUL – SCRIPT BUILDER</a:t>
            </a:r>
            <a:endParaRPr lang="en-US" b="1" dirty="0"/>
          </a:p>
        </p:txBody>
      </p:sp>
      <p:sp>
        <p:nvSpPr>
          <p:cNvPr id="4" name="Right Arrow 3"/>
          <p:cNvSpPr/>
          <p:nvPr/>
        </p:nvSpPr>
        <p:spPr>
          <a:xfrm>
            <a:off x="2627584" y="3738161"/>
            <a:ext cx="2551245" cy="218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bl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10" y="2587104"/>
            <a:ext cx="2614313" cy="174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564" y="5008125"/>
            <a:ext cx="1737965" cy="1262458"/>
          </a:xfrm>
          <a:prstGeom prst="rect">
            <a:avLst/>
          </a:prstGeom>
        </p:spPr>
      </p:pic>
      <p:pic>
        <p:nvPicPr>
          <p:cNvPr id="3076" name="Picture 4" descr="inspiration clip art inspirational clip art free clipart panda free clipart images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911" y="774481"/>
            <a:ext cx="927539" cy="92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52399" y="4453542"/>
            <a:ext cx="2991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Blocks library</a:t>
            </a:r>
          </a:p>
          <a:p>
            <a:r>
              <a:rPr lang="en-US" sz="2400" dirty="0" smtClean="0"/>
              <a:t>each block is an action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8479812" y="4416063"/>
            <a:ext cx="1422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 test</a:t>
            </a:r>
            <a:endParaRPr lang="en-US" sz="2400" dirty="0"/>
          </a:p>
        </p:txBody>
      </p:sp>
      <p:sp>
        <p:nvSpPr>
          <p:cNvPr id="19" name="Right Arrow 18"/>
          <p:cNvSpPr/>
          <p:nvPr/>
        </p:nvSpPr>
        <p:spPr>
          <a:xfrm rot="5400000">
            <a:off x="8161050" y="4556354"/>
            <a:ext cx="468994" cy="168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17-BB8F-4348-8FF3-18F8EE5CB3A3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392" y="312738"/>
            <a:ext cx="6479902" cy="392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Image result for ava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073" y="3886044"/>
            <a:ext cx="1123054" cy="112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411" y="2304549"/>
            <a:ext cx="3059892" cy="22227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538" y="1780432"/>
            <a:ext cx="6691278" cy="39574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608" y="2746984"/>
            <a:ext cx="961588" cy="967278"/>
          </a:xfrm>
          <a:prstGeom prst="rect">
            <a:avLst/>
          </a:prstGeom>
        </p:spPr>
      </p:pic>
      <p:sp>
        <p:nvSpPr>
          <p:cNvPr id="7" name="AutoShape 4" descr="Image result for bug"/>
          <p:cNvSpPr>
            <a:spLocks noChangeAspect="1" noChangeArrowheads="1"/>
          </p:cNvSpPr>
          <p:nvPr/>
        </p:nvSpPr>
        <p:spPr bwMode="auto">
          <a:xfrm>
            <a:off x="10921076" y="4101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u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152399" y="454285"/>
            <a:ext cx="7543801" cy="41300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USEFUL </a:t>
            </a:r>
            <a:r>
              <a:rPr lang="en-US" sz="1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SCRIPT LAUNCHER</a:t>
            </a:r>
            <a:endParaRPr lang="en-US" sz="9600" b="1" dirty="0"/>
          </a:p>
        </p:txBody>
      </p:sp>
      <p:sp>
        <p:nvSpPr>
          <p:cNvPr id="4" name="Right Arrow 3"/>
          <p:cNvSpPr/>
          <p:nvPr/>
        </p:nvSpPr>
        <p:spPr>
          <a:xfrm rot="10800000">
            <a:off x="7868608" y="3714262"/>
            <a:ext cx="1123054" cy="200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066073" y="4816656"/>
            <a:ext cx="681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</a:t>
            </a:r>
            <a:endParaRPr lang="en-US" sz="2400" dirty="0"/>
          </a:p>
        </p:txBody>
      </p:sp>
      <p:pic>
        <p:nvPicPr>
          <p:cNvPr id="4098" name="Picture 2" descr="Image result for resul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2" y="3348090"/>
            <a:ext cx="1435412" cy="95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ubtitle 2"/>
          <p:cNvSpPr txBox="1">
            <a:spLocks/>
          </p:cNvSpPr>
          <p:nvPr/>
        </p:nvSpPr>
        <p:spPr>
          <a:xfrm>
            <a:off x="8390381" y="454284"/>
            <a:ext cx="2835495" cy="4130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b="1" dirty="0"/>
          </a:p>
        </p:txBody>
      </p:sp>
      <p:sp>
        <p:nvSpPr>
          <p:cNvPr id="22" name="Right Arrow 21"/>
          <p:cNvSpPr/>
          <p:nvPr/>
        </p:nvSpPr>
        <p:spPr>
          <a:xfrm rot="10800000">
            <a:off x="1294801" y="3759164"/>
            <a:ext cx="400001" cy="155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17-BB8F-4348-8FF3-18F8EE5CB3A3}" type="slidenum">
              <a:rPr lang="en-US" smtClean="0"/>
              <a:t>22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501" y="5095904"/>
            <a:ext cx="866695" cy="8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Arrow 15"/>
          <p:cNvSpPr/>
          <p:nvPr/>
        </p:nvSpPr>
        <p:spPr>
          <a:xfrm rot="5400000">
            <a:off x="745546" y="2601587"/>
            <a:ext cx="1114496" cy="185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00" y="3363633"/>
            <a:ext cx="961588" cy="967278"/>
          </a:xfrm>
          <a:prstGeom prst="rect">
            <a:avLst/>
          </a:prstGeom>
        </p:spPr>
      </p:pic>
      <p:sp>
        <p:nvSpPr>
          <p:cNvPr id="7" name="AutoShape 4" descr="Image result for bug"/>
          <p:cNvSpPr>
            <a:spLocks noChangeAspect="1" noChangeArrowheads="1"/>
          </p:cNvSpPr>
          <p:nvPr/>
        </p:nvSpPr>
        <p:spPr bwMode="auto">
          <a:xfrm>
            <a:off x="11478029" y="427588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u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81997" y="1213893"/>
            <a:ext cx="2686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 case </a:t>
            </a:r>
          </a:p>
          <a:p>
            <a:pPr algn="ctr"/>
            <a:r>
              <a:rPr lang="en-US" dirty="0" smtClean="0"/>
              <a:t>in natural </a:t>
            </a:r>
          </a:p>
          <a:p>
            <a:pPr algn="ctr"/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152399" y="454285"/>
            <a:ext cx="10205259" cy="41300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FUTURE – GENERATE TEST CASES</a:t>
            </a:r>
            <a:endParaRPr lang="en-US" b="1" dirty="0"/>
          </a:p>
        </p:txBody>
      </p:sp>
      <p:sp>
        <p:nvSpPr>
          <p:cNvPr id="4" name="Right Arrow 3"/>
          <p:cNvSpPr/>
          <p:nvPr/>
        </p:nvSpPr>
        <p:spPr>
          <a:xfrm>
            <a:off x="1638288" y="3869503"/>
            <a:ext cx="523021" cy="218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030" y="3455612"/>
            <a:ext cx="1737965" cy="1262458"/>
          </a:xfrm>
          <a:prstGeom prst="rect">
            <a:avLst/>
          </a:prstGeom>
        </p:spPr>
      </p:pic>
      <p:pic>
        <p:nvPicPr>
          <p:cNvPr id="3076" name="Picture 4" descr="inspiration clip art inspirational clip art free clipart panda free clipart images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67" y="1116206"/>
            <a:ext cx="927539" cy="92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692824" y="4889952"/>
            <a:ext cx="681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</a:t>
            </a:r>
            <a:endParaRPr lang="en-US" sz="2400" dirty="0"/>
          </a:p>
        </p:txBody>
      </p:sp>
      <p:sp>
        <p:nvSpPr>
          <p:cNvPr id="23" name="Right Arrow 22"/>
          <p:cNvSpPr/>
          <p:nvPr/>
        </p:nvSpPr>
        <p:spPr>
          <a:xfrm>
            <a:off x="6250548" y="3849483"/>
            <a:ext cx="1987365" cy="286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81997" y="4478129"/>
            <a:ext cx="183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 test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8432115" y="2463638"/>
            <a:ext cx="2357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Test case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305920" y="4926620"/>
            <a:ext cx="2842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Scriptbuilder</a:t>
            </a:r>
            <a:endParaRPr lang="en-US" sz="2400" dirty="0"/>
          </a:p>
        </p:txBody>
      </p:sp>
      <p:sp>
        <p:nvSpPr>
          <p:cNvPr id="28" name="Right Arrow 27"/>
          <p:cNvSpPr/>
          <p:nvPr/>
        </p:nvSpPr>
        <p:spPr>
          <a:xfrm rot="20620335">
            <a:off x="6222981" y="2670968"/>
            <a:ext cx="1987365" cy="286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053968" y="2866312"/>
            <a:ext cx="0" cy="4973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17-BB8F-4348-8FF3-18F8EE5CB3A3}" type="slidenum">
              <a:rPr lang="en-US" smtClean="0"/>
              <a:t>23</a:t>
            </a:fld>
            <a:endParaRPr lang="en-US"/>
          </a:p>
        </p:txBody>
      </p:sp>
      <p:pic>
        <p:nvPicPr>
          <p:cNvPr id="21" name="Picture 4" descr="Image result for test cas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576" y="1328963"/>
            <a:ext cx="2303082" cy="121033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832" y="2356250"/>
            <a:ext cx="3675041" cy="222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Arrow 15"/>
          <p:cNvSpPr/>
          <p:nvPr/>
        </p:nvSpPr>
        <p:spPr>
          <a:xfrm rot="5400000">
            <a:off x="745546" y="2601587"/>
            <a:ext cx="1114496" cy="185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00" y="3363633"/>
            <a:ext cx="961588" cy="967278"/>
          </a:xfrm>
          <a:prstGeom prst="rect">
            <a:avLst/>
          </a:prstGeom>
        </p:spPr>
      </p:pic>
      <p:sp>
        <p:nvSpPr>
          <p:cNvPr id="7" name="AutoShape 4" descr="Image result for bug"/>
          <p:cNvSpPr>
            <a:spLocks noChangeAspect="1" noChangeArrowheads="1"/>
          </p:cNvSpPr>
          <p:nvPr/>
        </p:nvSpPr>
        <p:spPr bwMode="auto">
          <a:xfrm>
            <a:off x="11478029" y="427588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u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152398" y="454285"/>
            <a:ext cx="11053157" cy="41300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MAGIC – TRANSLATE NATURAL LANGUAGE TO TEST </a:t>
            </a:r>
            <a:r>
              <a:rPr lang="en-US" sz="1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LANGUAGE</a:t>
            </a:r>
            <a:endParaRPr lang="en-US" sz="12800" b="1" dirty="0"/>
          </a:p>
        </p:txBody>
      </p:sp>
      <p:sp>
        <p:nvSpPr>
          <p:cNvPr id="4" name="Right Arrow 3"/>
          <p:cNvSpPr/>
          <p:nvPr/>
        </p:nvSpPr>
        <p:spPr>
          <a:xfrm rot="1415894">
            <a:off x="1638372" y="4451438"/>
            <a:ext cx="1941854" cy="218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040" y="3770578"/>
            <a:ext cx="1737965" cy="1262458"/>
          </a:xfrm>
          <a:prstGeom prst="rect">
            <a:avLst/>
          </a:prstGeom>
        </p:spPr>
      </p:pic>
      <p:pic>
        <p:nvPicPr>
          <p:cNvPr id="3076" name="Picture 4" descr="inspiration clip art inspirational clip art free clipart panda free clipart images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67" y="1116206"/>
            <a:ext cx="927539" cy="92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0233399" y="5204441"/>
            <a:ext cx="681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</a:t>
            </a:r>
            <a:endParaRPr lang="en-US" sz="2400" dirty="0"/>
          </a:p>
        </p:txBody>
      </p:sp>
      <p:sp>
        <p:nvSpPr>
          <p:cNvPr id="21" name="Right Arrow 20"/>
          <p:cNvSpPr/>
          <p:nvPr/>
        </p:nvSpPr>
        <p:spPr>
          <a:xfrm rot="20127500">
            <a:off x="1631225" y="3146855"/>
            <a:ext cx="1941854" cy="218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complex mach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395" y="1417712"/>
            <a:ext cx="1768215" cy="176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ight Arrow 21"/>
          <p:cNvSpPr/>
          <p:nvPr/>
        </p:nvSpPr>
        <p:spPr>
          <a:xfrm rot="1119901">
            <a:off x="7624728" y="3469223"/>
            <a:ext cx="1941854" cy="218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20858164">
            <a:off x="7641693" y="4940328"/>
            <a:ext cx="1941854" cy="218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320033">
            <a:off x="1659396" y="4742130"/>
            <a:ext cx="2842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 test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 rot="20072326">
            <a:off x="1634720" y="3006320"/>
            <a:ext cx="2842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Generate test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4257771" y="6060098"/>
            <a:ext cx="2842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Scriptbuilder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369460" y="3020886"/>
            <a:ext cx="2842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Magic-machine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17-BB8F-4348-8FF3-18F8EE5CB3A3}" type="slidenum">
              <a:rPr lang="en-US" smtClean="0"/>
              <a:t>24</a:t>
            </a:fld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81997" y="1213893"/>
            <a:ext cx="2686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 case </a:t>
            </a:r>
          </a:p>
          <a:p>
            <a:pPr algn="ctr"/>
            <a:r>
              <a:rPr lang="en-US" dirty="0" smtClean="0"/>
              <a:t>in natural </a:t>
            </a:r>
          </a:p>
          <a:p>
            <a:pPr algn="ctr"/>
            <a:r>
              <a:rPr lang="en-US" dirty="0" smtClean="0"/>
              <a:t>language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777" y="3719710"/>
            <a:ext cx="3919585" cy="237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9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6" descr="Image result for bu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152399" y="454285"/>
            <a:ext cx="7543801" cy="41300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TECHNOLOGY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445443"/>
              </p:ext>
            </p:extLst>
          </p:nvPr>
        </p:nvGraphicFramePr>
        <p:xfrm>
          <a:off x="1541691" y="2676697"/>
          <a:ext cx="8516708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8354">
                  <a:extLst>
                    <a:ext uri="{9D8B030D-6E8A-4147-A177-3AD203B41FA5}">
                      <a16:colId xmlns:a16="http://schemas.microsoft.com/office/drawing/2014/main" val="20519386"/>
                    </a:ext>
                  </a:extLst>
                </a:gridCol>
                <a:gridCol w="4258354">
                  <a:extLst>
                    <a:ext uri="{9D8B030D-6E8A-4147-A177-3AD203B41FA5}">
                      <a16:colId xmlns:a16="http://schemas.microsoft.com/office/drawing/2014/main" val="2485533428"/>
                    </a:ext>
                  </a:extLst>
                </a:gridCol>
              </a:tblGrid>
              <a:tr h="357447"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26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Makefile</a:t>
                      </a:r>
                      <a:r>
                        <a:rPr lang="en-US" dirty="0" smtClean="0"/>
                        <a:t>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CMake</a:t>
                      </a:r>
                      <a:r>
                        <a:rPr lang="en-US" dirty="0" smtClean="0"/>
                        <a:t> 3.5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73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Back-end</a:t>
                      </a:r>
                      <a:r>
                        <a:rPr lang="en-US" baseline="0" dirty="0" smtClean="0"/>
                        <a:t>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15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Clients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Qt5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24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Version control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50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xml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7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O.S.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Linux/Windows/Mac/Android(only clients)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56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github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048749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568" y="454285"/>
            <a:ext cx="2143125" cy="21431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17-BB8F-4348-8FF3-18F8EE5CB3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1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6" descr="Image result for bu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152399" y="454285"/>
            <a:ext cx="7543801" cy="41300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CURRENT STATUS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413339"/>
              </p:ext>
            </p:extLst>
          </p:nvPr>
        </p:nvGraphicFramePr>
        <p:xfrm>
          <a:off x="612775" y="867294"/>
          <a:ext cx="11058294" cy="555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618">
                  <a:extLst>
                    <a:ext uri="{9D8B030D-6E8A-4147-A177-3AD203B41FA5}">
                      <a16:colId xmlns:a16="http://schemas.microsoft.com/office/drawing/2014/main" val="2979236219"/>
                    </a:ext>
                  </a:extLst>
                </a:gridCol>
                <a:gridCol w="1139305">
                  <a:extLst>
                    <a:ext uri="{9D8B030D-6E8A-4147-A177-3AD203B41FA5}">
                      <a16:colId xmlns:a16="http://schemas.microsoft.com/office/drawing/2014/main" val="2489597698"/>
                    </a:ext>
                  </a:extLst>
                </a:gridCol>
                <a:gridCol w="1571106">
                  <a:extLst>
                    <a:ext uri="{9D8B030D-6E8A-4147-A177-3AD203B41FA5}">
                      <a16:colId xmlns:a16="http://schemas.microsoft.com/office/drawing/2014/main" val="615728672"/>
                    </a:ext>
                  </a:extLst>
                </a:gridCol>
                <a:gridCol w="3607723">
                  <a:extLst>
                    <a:ext uri="{9D8B030D-6E8A-4147-A177-3AD203B41FA5}">
                      <a16:colId xmlns:a16="http://schemas.microsoft.com/office/drawing/2014/main" val="4271412751"/>
                    </a:ext>
                  </a:extLst>
                </a:gridCol>
                <a:gridCol w="1529542">
                  <a:extLst>
                    <a:ext uri="{9D8B030D-6E8A-4147-A177-3AD203B41FA5}">
                      <a16:colId xmlns:a16="http://schemas.microsoft.com/office/drawing/2014/main" val="2981462074"/>
                    </a:ext>
                  </a:extLst>
                </a:gridCol>
              </a:tblGrid>
              <a:tr h="30911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326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Test language syntax definition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In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</a:t>
                      </a:r>
                      <a:r>
                        <a:rPr lang="en-US" baseline="0" dirty="0" smtClean="0"/>
                        <a:t> extension could be added.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2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Base test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In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 refactoring still need.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33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Parametric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In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Some refactoring still need.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98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Yarp</a:t>
                      </a:r>
                      <a:r>
                        <a:rPr lang="en-US" b="1" dirty="0" smtClean="0"/>
                        <a:t> integration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In use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some features</a:t>
                      </a:r>
                      <a:r>
                        <a:rPr lang="en-US" baseline="0" dirty="0" smtClean="0"/>
                        <a:t> added.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5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Custom test</a:t>
                      </a:r>
                      <a:r>
                        <a:rPr lang="en-US" b="1" baseline="0" dirty="0" smtClean="0"/>
                        <a:t> integration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In use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 tests need.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65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ROS integration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in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be developed.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519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 framework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in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be developed.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5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Script builder UI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In use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 minor missing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5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Launcher 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in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be developed.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77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Report</a:t>
                      </a:r>
                      <a:r>
                        <a:rPr lang="en-US" b="1" baseline="0" dirty="0" smtClean="0"/>
                        <a:t> generation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In use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 usability.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39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in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be developed.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53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Logging generation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In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</a:t>
                      </a:r>
                      <a:r>
                        <a:rPr lang="en-US" baseline="0" dirty="0" smtClean="0"/>
                        <a:t> flexibility.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91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Report-Logging-Chart 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in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be developed.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53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Portability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in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OS:Windows</a:t>
                      </a:r>
                      <a:r>
                        <a:rPr lang="en-US" dirty="0" smtClean="0"/>
                        <a:t> should</a:t>
                      </a:r>
                      <a:r>
                        <a:rPr lang="en-US" baseline="0" dirty="0" smtClean="0"/>
                        <a:t> be analyzed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212272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17-BB8F-4348-8FF3-18F8EE5CB3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5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-1" y="301885"/>
            <a:ext cx="7543801" cy="41300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CAST</a:t>
            </a:r>
          </a:p>
          <a:p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960" y="3419066"/>
            <a:ext cx="961588" cy="967278"/>
          </a:xfrm>
          <a:prstGeom prst="rect">
            <a:avLst/>
          </a:prstGeom>
        </p:spPr>
      </p:pic>
      <p:pic>
        <p:nvPicPr>
          <p:cNvPr id="8" name="Picture 2" descr="Image result for ava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032" y="997210"/>
            <a:ext cx="1123054" cy="112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406" y="2308969"/>
            <a:ext cx="866695" cy="8666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9462" y="1479665"/>
            <a:ext cx="153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developer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9462" y="2578255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researcher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32161" y="4775433"/>
            <a:ext cx="151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integrator</a:t>
            </a:r>
            <a:endParaRPr lang="en-US" dirty="0"/>
          </a:p>
        </p:txBody>
      </p:sp>
      <p:pic>
        <p:nvPicPr>
          <p:cNvPr id="12" name="Picture 12" descr="Image result for avatar cartoon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15"/>
          <a:stretch/>
        </p:blipFill>
        <p:spPr bwMode="auto">
          <a:xfrm>
            <a:off x="3956729" y="4506138"/>
            <a:ext cx="1536357" cy="9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132161" y="3676844"/>
            <a:ext cx="113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tester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17-BB8F-4348-8FF3-18F8EE5CB3A3}" type="slidenum">
              <a:rPr lang="en-US" smtClean="0"/>
              <a:t>3</a:t>
            </a:fld>
            <a:endParaRPr lang="en-US"/>
          </a:p>
        </p:txBody>
      </p:sp>
      <p:pic>
        <p:nvPicPr>
          <p:cNvPr id="14" name="Picture 8" descr="Image result for bu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314" y="5874023"/>
            <a:ext cx="406877" cy="40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099462" y="5874023"/>
            <a:ext cx="181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software bug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68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301885"/>
            <a:ext cx="11353801" cy="413009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1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TESTING IN A </a:t>
            </a:r>
            <a:r>
              <a:rPr lang="en-US" sz="1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ORGANIZATION USING WATERFALL </a:t>
            </a:r>
            <a:r>
              <a:rPr lang="en-US" sz="1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METHODOLOGY</a:t>
            </a:r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119" y="2681490"/>
            <a:ext cx="1735246" cy="1284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395" y="2759378"/>
            <a:ext cx="961588" cy="967278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3446805" y="3111720"/>
            <a:ext cx="673331" cy="416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avat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182" y="2681490"/>
            <a:ext cx="1123054" cy="112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6453761" y="3111719"/>
            <a:ext cx="817691" cy="416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utoShape 4" descr="Image result for bug"/>
          <p:cNvSpPr>
            <a:spLocks noChangeAspect="1" noChangeArrowheads="1"/>
          </p:cNvSpPr>
          <p:nvPr/>
        </p:nvSpPr>
        <p:spPr bwMode="auto">
          <a:xfrm>
            <a:off x="10826865" y="235564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u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8471732" y="3107073"/>
            <a:ext cx="806827" cy="416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80506" y="1832090"/>
            <a:ext cx="4597313" cy="305423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9793349" y="3115672"/>
            <a:ext cx="673331" cy="416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Image result for bu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795" y="5025628"/>
            <a:ext cx="406877" cy="40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347395" y="1832090"/>
            <a:ext cx="2283205" cy="3054235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04564" y="1462758"/>
            <a:ext cx="108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 team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71452" y="1462758"/>
            <a:ext cx="243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or Integration team</a:t>
            </a:r>
            <a:endParaRPr lang="en-US" dirty="0"/>
          </a:p>
        </p:txBody>
      </p:sp>
      <p:sp>
        <p:nvSpPr>
          <p:cNvPr id="11" name="U-Turn Arrow 10"/>
          <p:cNvSpPr/>
          <p:nvPr/>
        </p:nvSpPr>
        <p:spPr>
          <a:xfrm rot="10800000">
            <a:off x="2190750" y="3865959"/>
            <a:ext cx="7277100" cy="1869766"/>
          </a:xfrm>
          <a:prstGeom prst="uturnArrow">
            <a:avLst>
              <a:gd name="adj1" fmla="val 14812"/>
              <a:gd name="adj2" fmla="val 25000"/>
              <a:gd name="adj3" fmla="val 25000"/>
              <a:gd name="adj4" fmla="val 43750"/>
              <a:gd name="adj5" fmla="val 88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38" name="Picture 14" descr="Free Clip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95850" y="3132335"/>
            <a:ext cx="399504" cy="39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75839" y="6015708"/>
            <a:ext cx="487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Cons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slow </a:t>
            </a:r>
            <a:r>
              <a:rPr lang="en-US" dirty="0"/>
              <a:t>feedback and conflictual </a:t>
            </a:r>
            <a:r>
              <a:rPr lang="en-US" dirty="0" smtClean="0"/>
              <a:t>collaboration.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17-BB8F-4348-8FF3-18F8EE5CB3A3}" type="slidenum">
              <a:rPr lang="en-US" smtClean="0"/>
              <a:t>4</a:t>
            </a:fld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973" y="2814738"/>
            <a:ext cx="810879" cy="89843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131960" y="3715730"/>
            <a:ext cx="1848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software is released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395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220" y="2823171"/>
            <a:ext cx="1735246" cy="1284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93" y="1989794"/>
            <a:ext cx="961588" cy="96727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077488" y="3189674"/>
            <a:ext cx="673331" cy="416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Image result for avat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859" y="3780131"/>
            <a:ext cx="1123054" cy="112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bu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305" y="3169934"/>
            <a:ext cx="406877" cy="40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266664" y="1596108"/>
            <a:ext cx="118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Agile team</a:t>
            </a:r>
            <a:endParaRPr lang="en-US" dirty="0"/>
          </a:p>
        </p:txBody>
      </p:sp>
      <p:sp>
        <p:nvSpPr>
          <p:cNvPr id="2" name="Up-Down Arrow 1"/>
          <p:cNvSpPr/>
          <p:nvPr/>
        </p:nvSpPr>
        <p:spPr>
          <a:xfrm>
            <a:off x="3759044" y="2981426"/>
            <a:ext cx="396823" cy="77435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8023504" y="3226308"/>
            <a:ext cx="673331" cy="416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5839" y="6015708"/>
            <a:ext cx="417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Pro</a:t>
            </a:r>
            <a:r>
              <a:rPr lang="en-US" b="1" dirty="0">
                <a:solidFill>
                  <a:srgbClr val="00B050"/>
                </a:solidFill>
              </a:rPr>
              <a:t>: </a:t>
            </a:r>
            <a:r>
              <a:rPr lang="en-US" dirty="0" smtClean="0"/>
              <a:t>fast </a:t>
            </a:r>
            <a:r>
              <a:rPr lang="en-US" dirty="0"/>
              <a:t>feedback and good </a:t>
            </a:r>
            <a:r>
              <a:rPr lang="en-US" dirty="0" smtClean="0"/>
              <a:t>collaboration</a:t>
            </a:r>
            <a:r>
              <a:rPr lang="en-US" dirty="0"/>
              <a:t>.</a:t>
            </a: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0" y="374348"/>
            <a:ext cx="10906298" cy="41300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TESTING IN </a:t>
            </a:r>
            <a:r>
              <a:rPr lang="en-US" sz="1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ORGANIZATION USING </a:t>
            </a:r>
            <a:r>
              <a:rPr lang="en-US" sz="1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AGILE </a:t>
            </a:r>
            <a:r>
              <a:rPr lang="en-US" sz="1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METHODOLOGY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342606" y="1965440"/>
            <a:ext cx="4597313" cy="305423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17-BB8F-4348-8FF3-18F8EE5CB3A3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226" y="2948538"/>
            <a:ext cx="810879" cy="89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0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058" y="3072960"/>
            <a:ext cx="866695" cy="866695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0" y="348689"/>
            <a:ext cx="7543801" cy="41300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TESTING IN RESEARCH</a:t>
            </a:r>
          </a:p>
          <a:p>
            <a:pPr algn="l"/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568" y="2850378"/>
            <a:ext cx="1735246" cy="128453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652652" y="3284561"/>
            <a:ext cx="673331" cy="416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mage result for bu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269" y="3350274"/>
            <a:ext cx="406877" cy="40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>
          <a:xfrm>
            <a:off x="8129327" y="3361940"/>
            <a:ext cx="673331" cy="416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75839" y="6015708"/>
            <a:ext cx="5369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Pro:</a:t>
            </a:r>
            <a:r>
              <a:rPr lang="en-US" dirty="0" smtClean="0"/>
              <a:t> very fast feedback and very good collaboration (!).</a:t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Cons:</a:t>
            </a:r>
            <a:r>
              <a:rPr lang="en-US" dirty="0" smtClean="0"/>
              <a:t> the bug is still there.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17-BB8F-4348-8FF3-18F8EE5CB3A3}" type="slidenum">
              <a:rPr lang="en-US" smtClean="0"/>
              <a:t>6</a:t>
            </a:fld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67948" y="1560302"/>
            <a:ext cx="4722654" cy="443561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994" y="3057088"/>
            <a:ext cx="810879" cy="89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0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12" descr="Image result for avatar carto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15"/>
          <a:stretch/>
        </p:blipFill>
        <p:spPr bwMode="auto">
          <a:xfrm>
            <a:off x="3857183" y="4492940"/>
            <a:ext cx="1536357" cy="9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avat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626" y="7443586"/>
            <a:ext cx="261773" cy="26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avat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345" y="1903886"/>
            <a:ext cx="804390" cy="80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" y="301885"/>
            <a:ext cx="11804075" cy="413009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1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TESTING IN BIG ORGANIZATION USING </a:t>
            </a:r>
            <a:r>
              <a:rPr lang="en-US" sz="1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WATERFALL METHODOLOGY</a:t>
            </a:r>
            <a:endParaRPr lang="en-US" sz="1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218" y="4502362"/>
            <a:ext cx="961588" cy="967278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2896761" y="4707844"/>
            <a:ext cx="673331" cy="416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avat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93" y="4471697"/>
            <a:ext cx="1123054" cy="112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5703783" y="4721259"/>
            <a:ext cx="690715" cy="416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utoShape 4" descr="Image result for bug"/>
          <p:cNvSpPr>
            <a:spLocks noChangeAspect="1" noChangeArrowheads="1"/>
          </p:cNvSpPr>
          <p:nvPr/>
        </p:nvSpPr>
        <p:spPr bwMode="auto">
          <a:xfrm>
            <a:off x="10826865" y="235564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u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8705761" y="4730207"/>
            <a:ext cx="673331" cy="416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Image result for bu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443" y="5901157"/>
            <a:ext cx="406877" cy="40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51214" y="3620603"/>
            <a:ext cx="108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 team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04931" y="3639364"/>
            <a:ext cx="109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team</a:t>
            </a:r>
            <a:endParaRPr lang="en-US" dirty="0"/>
          </a:p>
        </p:txBody>
      </p:sp>
      <p:pic>
        <p:nvPicPr>
          <p:cNvPr id="1038" name="Picture 14" descr="Free Clip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58198" y="4746870"/>
            <a:ext cx="399504" cy="39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Free Clip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64340" y="4733107"/>
            <a:ext cx="399504" cy="39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654701" y="3644131"/>
            <a:ext cx="17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ntegration team</a:t>
            </a:r>
            <a:endParaRPr lang="en-US" dirty="0"/>
          </a:p>
        </p:txBody>
      </p:sp>
      <p:pic>
        <p:nvPicPr>
          <p:cNvPr id="24" name="Picture 8" descr="Image result for bu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319" y="5901158"/>
            <a:ext cx="406877" cy="40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Elbow Connector 14"/>
          <p:cNvCxnSpPr>
            <a:stCxn id="21" idx="2"/>
            <a:endCxn id="14" idx="2"/>
          </p:cNvCxnSpPr>
          <p:nvPr/>
        </p:nvCxnSpPr>
        <p:spPr>
          <a:xfrm rot="5400000" flipH="1">
            <a:off x="4655625" y="3013423"/>
            <a:ext cx="35956" cy="5612818"/>
          </a:xfrm>
          <a:prstGeom prst="bentConnector3">
            <a:avLst>
              <a:gd name="adj1" fmla="val -1404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0" idx="2"/>
            <a:endCxn id="14" idx="2"/>
          </p:cNvCxnSpPr>
          <p:nvPr/>
        </p:nvCxnSpPr>
        <p:spPr>
          <a:xfrm rot="5400000" flipH="1">
            <a:off x="3227033" y="4442016"/>
            <a:ext cx="35956" cy="2755633"/>
          </a:xfrm>
          <a:prstGeom prst="bentConnector3">
            <a:avLst>
              <a:gd name="adj1" fmla="val -14040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825474" y="1439352"/>
            <a:ext cx="1657942" cy="1693035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6200000">
            <a:off x="9521891" y="3486745"/>
            <a:ext cx="673331" cy="416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821502" y="92992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729118" y="936894"/>
            <a:ext cx="234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service team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 rot="10800000">
            <a:off x="5822549" y="2087118"/>
            <a:ext cx="2486434" cy="416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4" idx="2"/>
          </p:cNvCxnSpPr>
          <p:nvPr/>
        </p:nvCxnSpPr>
        <p:spPr>
          <a:xfrm flipH="1">
            <a:off x="2385147" y="3132387"/>
            <a:ext cx="2269298" cy="97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8" descr="Image result for bu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552" y="3287951"/>
            <a:ext cx="406877" cy="40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4" descr="Free Clip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29366" y="3255245"/>
            <a:ext cx="399504" cy="39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avatar carto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776" y="1914220"/>
            <a:ext cx="652949" cy="74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8821502" y="1439352"/>
            <a:ext cx="1657942" cy="1693035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21871" y="929396"/>
            <a:ext cx="2528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projects teams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3" idx="3"/>
            <a:endCxn id="34" idx="1"/>
          </p:cNvCxnSpPr>
          <p:nvPr/>
        </p:nvCxnSpPr>
        <p:spPr>
          <a:xfrm flipV="1">
            <a:off x="2676327" y="2285870"/>
            <a:ext cx="1149147" cy="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8" descr="Image result for bu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53" y="1815240"/>
            <a:ext cx="406877" cy="40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avatar cartoon crazy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07"/>
          <a:stretch/>
        </p:blipFill>
        <p:spPr bwMode="auto">
          <a:xfrm>
            <a:off x="1477614" y="1899161"/>
            <a:ext cx="865685" cy="64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058060" y="4108819"/>
            <a:ext cx="1618267" cy="169303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93856" y="4144775"/>
            <a:ext cx="1657942" cy="1693035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17-BB8F-4348-8FF3-18F8EE5CB3A3}" type="slidenum">
              <a:rPr lang="en-US" smtClean="0"/>
              <a:t>7</a:t>
            </a:fld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285" y="4410796"/>
            <a:ext cx="810879" cy="89843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651041" y="4144775"/>
            <a:ext cx="1657942" cy="1693035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018385" y="1448683"/>
            <a:ext cx="1657942" cy="1693035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9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154" y="4844683"/>
            <a:ext cx="7543801" cy="413009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1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TESTING TOOLS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49" y="2227574"/>
            <a:ext cx="961588" cy="967278"/>
          </a:xfrm>
          <a:prstGeom prst="rect">
            <a:avLst/>
          </a:prstGeom>
        </p:spPr>
      </p:pic>
      <p:pic>
        <p:nvPicPr>
          <p:cNvPr id="1026" name="Picture 2" descr="Image result for ava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19" y="2227574"/>
            <a:ext cx="1123054" cy="112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Image result for bug"/>
          <p:cNvSpPr>
            <a:spLocks noChangeAspect="1" noChangeArrowheads="1"/>
          </p:cNvSpPr>
          <p:nvPr/>
        </p:nvSpPr>
        <p:spPr bwMode="auto">
          <a:xfrm>
            <a:off x="10826865" y="235564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u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2775" y="1008842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54806" y="1008842"/>
            <a:ext cx="177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Tester/Integrator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00710" y="2227574"/>
            <a:ext cx="24686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Unit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Code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Peer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Feedback from tester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Subsystem test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41238" y="2471303"/>
            <a:ext cx="1877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Subsystem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System test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03177" y="1008842"/>
            <a:ext cx="122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Researcher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207594" y="2465935"/>
            <a:ext cx="1777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(Unit test)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(Code review)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88716" y="1378174"/>
            <a:ext cx="3694751" cy="305423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2775" y="5491737"/>
            <a:ext cx="30562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cppunit</a:t>
            </a:r>
            <a:r>
              <a:rPr lang="en-US" dirty="0" smtClean="0"/>
              <a:t>, </a:t>
            </a:r>
            <a:r>
              <a:rPr lang="en-US" dirty="0" err="1" smtClean="0"/>
              <a:t>cpptest</a:t>
            </a:r>
            <a:r>
              <a:rPr lang="en-US" dirty="0" smtClean="0"/>
              <a:t>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Colaborator</a:t>
            </a:r>
            <a:r>
              <a:rPr lang="en-US" dirty="0" smtClean="0"/>
              <a:t>, visual studio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Simulators/Emulators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40910" y="5520170"/>
            <a:ext cx="249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Simulators/Emulators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79120" y="5483424"/>
            <a:ext cx="30562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cppunit</a:t>
            </a:r>
            <a:r>
              <a:rPr lang="en-US" dirty="0" smtClean="0"/>
              <a:t>, </a:t>
            </a:r>
            <a:r>
              <a:rPr lang="en-US" dirty="0" err="1" smtClean="0"/>
              <a:t>cpptest</a:t>
            </a:r>
            <a:r>
              <a:rPr lang="en-US" dirty="0" smtClean="0"/>
              <a:t>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Colaborator</a:t>
            </a:r>
            <a:r>
              <a:rPr lang="en-US" dirty="0" smtClean="0"/>
              <a:t>, visual studio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Simulators/Emulators</a:t>
            </a:r>
            <a:endParaRPr lang="en-US" dirty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152399" y="454285"/>
            <a:ext cx="7543801" cy="41300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TESTING STRATEGIES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743847" y="1378174"/>
            <a:ext cx="2812048" cy="3054235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97109" y="4031116"/>
            <a:ext cx="257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Automatic or manual test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01219" y="4031116"/>
            <a:ext cx="257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Automatic or manual test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49268" y="4018740"/>
            <a:ext cx="257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Automatic or manual test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275" y="2286898"/>
            <a:ext cx="866695" cy="86669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7979120" y="1378174"/>
            <a:ext cx="3012730" cy="3054235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17-BB8F-4348-8FF3-18F8EE5CB3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Arrow 32"/>
          <p:cNvSpPr/>
          <p:nvPr/>
        </p:nvSpPr>
        <p:spPr>
          <a:xfrm rot="16200000">
            <a:off x="6067904" y="1803310"/>
            <a:ext cx="923864" cy="416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3461103"/>
            <a:ext cx="961588" cy="967278"/>
          </a:xfrm>
          <a:prstGeom prst="rect">
            <a:avLst/>
          </a:prstGeom>
        </p:spPr>
      </p:pic>
      <p:sp>
        <p:nvSpPr>
          <p:cNvPr id="9" name="AutoShape 6" descr="Image result for bu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152399" y="454285"/>
            <a:ext cx="7543801" cy="41300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WHAT IS A TEST CASE?</a:t>
            </a:r>
            <a:endParaRPr lang="en-US" b="1" dirty="0"/>
          </a:p>
        </p:txBody>
      </p:sp>
      <p:sp>
        <p:nvSpPr>
          <p:cNvPr id="16" name="Right Arrow 15"/>
          <p:cNvSpPr/>
          <p:nvPr/>
        </p:nvSpPr>
        <p:spPr>
          <a:xfrm>
            <a:off x="1478903" y="3736658"/>
            <a:ext cx="1888734" cy="416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98904" y="3441829"/>
            <a:ext cx="2231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some tests case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rot="5400000">
            <a:off x="580250" y="2734386"/>
            <a:ext cx="1114496" cy="185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636137" y="1457943"/>
            <a:ext cx="1731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 feature</a:t>
            </a:r>
            <a:endParaRPr lang="en-US" sz="2400" dirty="0"/>
          </a:p>
        </p:txBody>
      </p:sp>
      <p:pic>
        <p:nvPicPr>
          <p:cNvPr id="23" name="Picture 4" descr="inspiration clip art inspirational clip art free clipart panda free clipart images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12" y="1225007"/>
            <a:ext cx="927539" cy="92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566548"/>
              </p:ext>
            </p:extLst>
          </p:nvPr>
        </p:nvGraphicFramePr>
        <p:xfrm>
          <a:off x="3508018" y="2574181"/>
          <a:ext cx="837636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784">
                  <a:extLst>
                    <a:ext uri="{9D8B030D-6E8A-4147-A177-3AD203B41FA5}">
                      <a16:colId xmlns:a16="http://schemas.microsoft.com/office/drawing/2014/main" val="2905946448"/>
                    </a:ext>
                  </a:extLst>
                </a:gridCol>
                <a:gridCol w="2838792">
                  <a:extLst>
                    <a:ext uri="{9D8B030D-6E8A-4147-A177-3AD203B41FA5}">
                      <a16:colId xmlns:a16="http://schemas.microsoft.com/office/drawing/2014/main" val="3897378927"/>
                    </a:ext>
                  </a:extLst>
                </a:gridCol>
                <a:gridCol w="3582786">
                  <a:extLst>
                    <a:ext uri="{9D8B030D-6E8A-4147-A177-3AD203B41FA5}">
                      <a16:colId xmlns:a16="http://schemas.microsoft.com/office/drawing/2014/main" val="740182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 prerequisite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 step check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840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Turn the robot 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Unpack the robot from the box.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green light turn 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57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Execute ROS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Install</a:t>
                      </a:r>
                      <a:r>
                        <a:rPr lang="en-US" baseline="0" dirty="0" smtClean="0"/>
                        <a:t> ROS.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ROS icon is on the desktop.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82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53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Execute move API.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Robot</a:t>
                      </a:r>
                      <a:r>
                        <a:rPr lang="en-US" baseline="0" dirty="0" smtClean="0"/>
                        <a:t> stand up and is ready.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Check</a:t>
                      </a:r>
                      <a:r>
                        <a:rPr lang="en-US" baseline="0" dirty="0" smtClean="0"/>
                        <a:t> if robot </a:t>
                      </a:r>
                      <a:r>
                        <a:rPr lang="en-US" baseline="0" dirty="0" err="1" smtClean="0"/>
                        <a:t>CoM</a:t>
                      </a:r>
                      <a:r>
                        <a:rPr lang="en-US" baseline="0" dirty="0" smtClean="0"/>
                        <a:t> is 1 meter away.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57796"/>
                  </a:ext>
                </a:extLst>
              </a:tr>
            </a:tbl>
          </a:graphicData>
        </a:graphic>
      </p:graphicFrame>
      <p:pic>
        <p:nvPicPr>
          <p:cNvPr id="29" name="Picture 2" descr="Image result for res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581" y="5757286"/>
            <a:ext cx="1435412" cy="95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ight Arrow 26"/>
          <p:cNvSpPr/>
          <p:nvPr/>
        </p:nvSpPr>
        <p:spPr>
          <a:xfrm rot="5400000">
            <a:off x="5932337" y="5134601"/>
            <a:ext cx="1194998" cy="416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658287" y="1906010"/>
            <a:ext cx="207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Agree with test case</a:t>
            </a:r>
            <a:endParaRPr lang="en-US" dirty="0"/>
          </a:p>
        </p:txBody>
      </p:sp>
      <p:pic>
        <p:nvPicPr>
          <p:cNvPr id="32" name="Picture 2" descr="Image result for avat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760" y="426408"/>
            <a:ext cx="1123054" cy="112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4510115" y="4745185"/>
            <a:ext cx="2019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Execute the test by </a:t>
            </a:r>
          </a:p>
          <a:p>
            <a:pPr algn="ctr"/>
            <a:r>
              <a:rPr lang="en-US" dirty="0" smtClean="0"/>
              <a:t>hand or with a </a:t>
            </a:r>
          </a:p>
          <a:p>
            <a:pPr algn="ctr"/>
            <a:r>
              <a:rPr lang="en-US" dirty="0" smtClean="0"/>
              <a:t>automatic tool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 rot="8398468">
            <a:off x="1770249" y="5084594"/>
            <a:ext cx="1657716" cy="416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" descr="Image result for box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29" y="5757286"/>
            <a:ext cx="1100714" cy="110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 rot="19298926">
            <a:off x="1161661" y="4927785"/>
            <a:ext cx="200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the tests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17-BB8F-4348-8FF3-18F8EE5CB3A3}" type="slidenum">
              <a:rPr lang="en-US" smtClean="0"/>
              <a:t>9</a:t>
            </a:fld>
            <a:endParaRPr lang="en-US"/>
          </a:p>
        </p:txBody>
      </p:sp>
      <p:pic>
        <p:nvPicPr>
          <p:cNvPr id="21" name="Picture 4" descr="Image result for test ca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853" y="1456653"/>
            <a:ext cx="2303082" cy="121033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82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819</Words>
  <Application>Microsoft Office PowerPoint</Application>
  <PresentationFormat>Widescreen</PresentationFormat>
  <Paragraphs>327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WP8  Data Management and Robotics Reproducibility   Italian Institute of Technology TERRINet Meeting, Bucharest 20-2019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Tricerri</dc:creator>
  <cp:lastModifiedBy>Luca Tricerri</cp:lastModifiedBy>
  <cp:revision>215</cp:revision>
  <dcterms:created xsi:type="dcterms:W3CDTF">2019-03-05T15:14:58Z</dcterms:created>
  <dcterms:modified xsi:type="dcterms:W3CDTF">2019-04-18T07:58:30Z</dcterms:modified>
</cp:coreProperties>
</file>