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67" r:id="rId8"/>
    <p:sldId id="268" r:id="rId9"/>
    <p:sldId id="279"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faradar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5E2F-4969-2425-2AA2-F03A9BE8525B}"/>
              </a:ext>
            </a:extLst>
          </p:cNvPr>
          <p:cNvSpPr>
            <a:spLocks noGrp="1"/>
          </p:cNvSpPr>
          <p:nvPr>
            <p:ph type="ctrTitle"/>
          </p:nvPr>
        </p:nvSpPr>
        <p:spPr>
          <a:xfrm>
            <a:off x="1774423" y="802299"/>
            <a:ext cx="8637073" cy="875499"/>
          </a:xfrm>
        </p:spPr>
        <p:txBody>
          <a:bodyPr>
            <a:normAutofit fontScale="90000"/>
          </a:bodyPr>
          <a:lstStyle/>
          <a:p>
            <a:pPr rtl="1"/>
            <a:r>
              <a:rPr lang="fa-IR" dirty="0"/>
              <a:t>فریم ورک </a:t>
            </a:r>
            <a:r>
              <a:rPr lang="en-US" dirty="0"/>
              <a:t>Vue.js</a:t>
            </a:r>
          </a:p>
        </p:txBody>
      </p:sp>
      <p:sp>
        <p:nvSpPr>
          <p:cNvPr id="3" name="Subtitle 2">
            <a:extLst>
              <a:ext uri="{FF2B5EF4-FFF2-40B4-BE49-F238E27FC236}">
                <a16:creationId xmlns:a16="http://schemas.microsoft.com/office/drawing/2014/main" id="{3EA2093F-0C91-8091-4586-2DA226B414FA}"/>
              </a:ext>
            </a:extLst>
          </p:cNvPr>
          <p:cNvSpPr>
            <a:spLocks noGrp="1"/>
          </p:cNvSpPr>
          <p:nvPr>
            <p:ph type="subTitle" idx="1"/>
          </p:nvPr>
        </p:nvSpPr>
        <p:spPr>
          <a:xfrm>
            <a:off x="1774424" y="2350696"/>
            <a:ext cx="8637072" cy="2156607"/>
          </a:xfrm>
        </p:spPr>
        <p:txBody>
          <a:bodyPr>
            <a:normAutofit/>
          </a:bodyPr>
          <a:lstStyle/>
          <a:p>
            <a:pPr algn="r" rtl="1"/>
            <a:r>
              <a:rPr lang="fa-IR" dirty="0"/>
              <a:t>تهیه کننده : آرش سپاهی</a:t>
            </a:r>
          </a:p>
        </p:txBody>
      </p:sp>
    </p:spTree>
    <p:extLst>
      <p:ext uri="{BB962C8B-B14F-4D97-AF65-F5344CB8AC3E}">
        <p14:creationId xmlns:p14="http://schemas.microsoft.com/office/powerpoint/2010/main" val="344321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FEB2-4B08-0FC7-31F0-46EC89C0B507}"/>
              </a:ext>
            </a:extLst>
          </p:cNvPr>
          <p:cNvSpPr>
            <a:spLocks noGrp="1"/>
          </p:cNvSpPr>
          <p:nvPr>
            <p:ph type="title"/>
          </p:nvPr>
        </p:nvSpPr>
        <p:spPr>
          <a:xfrm>
            <a:off x="1450392" y="2129980"/>
            <a:ext cx="9291215" cy="1049235"/>
          </a:xfrm>
        </p:spPr>
        <p:txBody>
          <a:bodyPr/>
          <a:lstStyle/>
          <a:p>
            <a:r>
              <a:rPr lang="fa-IR" dirty="0"/>
              <a:t>با تشکر و قدردانی از توجه شما</a:t>
            </a:r>
            <a:endParaRPr lang="en-US" dirty="0"/>
          </a:p>
        </p:txBody>
      </p:sp>
      <p:sp>
        <p:nvSpPr>
          <p:cNvPr id="6" name="Title 1">
            <a:extLst>
              <a:ext uri="{FF2B5EF4-FFF2-40B4-BE49-F238E27FC236}">
                <a16:creationId xmlns:a16="http://schemas.microsoft.com/office/drawing/2014/main" id="{0DE880D7-6B44-43E2-B473-AC1A4714AE50}"/>
              </a:ext>
            </a:extLst>
          </p:cNvPr>
          <p:cNvSpPr txBox="1">
            <a:spLocks/>
          </p:cNvSpPr>
          <p:nvPr/>
        </p:nvSpPr>
        <p:spPr>
          <a:xfrm>
            <a:off x="1569024" y="4463517"/>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fa-IR" dirty="0"/>
              <a:t>پایان</a:t>
            </a:r>
            <a:endParaRPr lang="en-US" dirty="0"/>
          </a:p>
        </p:txBody>
      </p:sp>
    </p:spTree>
    <p:extLst>
      <p:ext uri="{BB962C8B-B14F-4D97-AF65-F5344CB8AC3E}">
        <p14:creationId xmlns:p14="http://schemas.microsoft.com/office/powerpoint/2010/main" val="34560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E145-5F2A-5F27-7254-C63CB957CF8A}"/>
              </a:ext>
            </a:extLst>
          </p:cNvPr>
          <p:cNvSpPr>
            <a:spLocks noGrp="1"/>
          </p:cNvSpPr>
          <p:nvPr>
            <p:ph type="title"/>
          </p:nvPr>
        </p:nvSpPr>
        <p:spPr/>
        <p:txBody>
          <a:bodyPr/>
          <a:lstStyle/>
          <a:p>
            <a:pPr rtl="1"/>
            <a:r>
              <a:rPr lang="en-US" dirty="0" err="1"/>
              <a:t>Javascript</a:t>
            </a:r>
            <a:r>
              <a:rPr lang="fa-IR" dirty="0"/>
              <a:t> </a:t>
            </a:r>
            <a:r>
              <a:rPr lang="en-US" dirty="0"/>
              <a:t> </a:t>
            </a:r>
            <a:r>
              <a:rPr lang="fa-IR" dirty="0"/>
              <a:t>چیست ؟ </a:t>
            </a:r>
            <a:endParaRPr lang="en-US" dirty="0"/>
          </a:p>
        </p:txBody>
      </p:sp>
      <p:sp>
        <p:nvSpPr>
          <p:cNvPr id="3" name="Content Placeholder 2">
            <a:extLst>
              <a:ext uri="{FF2B5EF4-FFF2-40B4-BE49-F238E27FC236}">
                <a16:creationId xmlns:a16="http://schemas.microsoft.com/office/drawing/2014/main" id="{A91B7C90-CC1A-3D53-571D-D1430734B40B}"/>
              </a:ext>
            </a:extLst>
          </p:cNvPr>
          <p:cNvSpPr>
            <a:spLocks noGrp="1"/>
          </p:cNvSpPr>
          <p:nvPr>
            <p:ph idx="1"/>
          </p:nvPr>
        </p:nvSpPr>
        <p:spPr/>
        <p:txBody>
          <a:bodyPr>
            <a:normAutofit/>
          </a:bodyPr>
          <a:lstStyle/>
          <a:p>
            <a:pPr marL="0" indent="0" algn="just" rtl="1">
              <a:buNone/>
            </a:pPr>
            <a:r>
              <a:rPr lang="fa-IR" b="0" i="0" dirty="0">
                <a:effectLst/>
                <a:latin typeface="iransansxv"/>
              </a:rPr>
              <a:t>جاوا اسکریپت یک زبان اسکریپت‌­نویسی ( یا برنامه­‌نویسی) است که برای افزودن ویژگی­‌های پیچیده (مانند انیمیشن­‌های 2 و 3 بعدی، نقشه­‌های واکنش­‌گرا و...) به وب­‌سایت از آن استفاده می­‌شود. برنامه‌­نویسان جاوا اسکریپت به منظور کدنویسی کم­‌تر و رسیدن به نتیجه مورد نظر در کوتاه‌­ترین زمان، از فریم‌­ورک‌­های این زبان مانند </a:t>
            </a:r>
            <a:r>
              <a:rPr lang="en-US" b="0" i="0" dirty="0">
                <a:effectLst/>
                <a:latin typeface="iransansxv"/>
              </a:rPr>
              <a:t>Vue</a:t>
            </a:r>
            <a:r>
              <a:rPr lang="fa-IR" b="0" i="0" dirty="0">
                <a:effectLst/>
                <a:latin typeface="iransansxv"/>
              </a:rPr>
              <a:t> </a:t>
            </a:r>
            <a:r>
              <a:rPr lang="en-US" b="0" i="0" dirty="0">
                <a:effectLst/>
                <a:latin typeface="iransansxv"/>
              </a:rPr>
              <a:t> ، React</a:t>
            </a:r>
            <a:r>
              <a:rPr lang="fa-IR" b="0" i="0" dirty="0">
                <a:effectLst/>
                <a:latin typeface="iransansxv"/>
              </a:rPr>
              <a:t> </a:t>
            </a:r>
            <a:r>
              <a:rPr lang="en-US" b="0" i="0" dirty="0">
                <a:effectLst/>
                <a:latin typeface="iransansxv"/>
              </a:rPr>
              <a:t>،  Angular</a:t>
            </a:r>
            <a:r>
              <a:rPr lang="fa-IR" b="0" i="0" dirty="0">
                <a:effectLst/>
                <a:latin typeface="iransansxv"/>
              </a:rPr>
              <a:t> </a:t>
            </a:r>
            <a:r>
              <a:rPr lang="en-US" b="0" i="0" dirty="0">
                <a:effectLst/>
                <a:latin typeface="iransansxv"/>
              </a:rPr>
              <a:t> </a:t>
            </a:r>
            <a:r>
              <a:rPr lang="fa-IR" b="0" i="0" dirty="0">
                <a:effectLst/>
                <a:latin typeface="iransansxv"/>
              </a:rPr>
              <a:t>و... استفاده می­‌کنند. هر کدام از این فریم‌­ورک­‌ها شامل کتابخانه­‌های کوچک و بزرگ به همراه قواعد و دستورات خاص خود هستند و برنامه‌­نویسان برای انتخاب هر کدام از آن‌ها دلایل خود را دارند</a:t>
            </a:r>
            <a:endParaRPr lang="fa-IR" dirty="0"/>
          </a:p>
        </p:txBody>
      </p:sp>
    </p:spTree>
    <p:extLst>
      <p:ext uri="{BB962C8B-B14F-4D97-AF65-F5344CB8AC3E}">
        <p14:creationId xmlns:p14="http://schemas.microsoft.com/office/powerpoint/2010/main" val="378887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46CF-9251-D22F-187C-79DAF8549D7D}"/>
              </a:ext>
            </a:extLst>
          </p:cNvPr>
          <p:cNvSpPr>
            <a:spLocks noGrp="1"/>
          </p:cNvSpPr>
          <p:nvPr>
            <p:ph type="title"/>
          </p:nvPr>
        </p:nvSpPr>
        <p:spPr/>
        <p:txBody>
          <a:bodyPr/>
          <a:lstStyle/>
          <a:p>
            <a:pPr rtl="1"/>
            <a:r>
              <a:rPr lang="fa-IR" dirty="0"/>
              <a:t>زبان برنامه نویسی </a:t>
            </a:r>
            <a:r>
              <a:rPr lang="en-US" dirty="0" err="1"/>
              <a:t>vue</a:t>
            </a:r>
            <a:r>
              <a:rPr lang="fa-IR" dirty="0"/>
              <a:t> چیست ؟</a:t>
            </a:r>
            <a:endParaRPr lang="en-US" dirty="0"/>
          </a:p>
        </p:txBody>
      </p:sp>
      <p:sp>
        <p:nvSpPr>
          <p:cNvPr id="3" name="Content Placeholder 2">
            <a:extLst>
              <a:ext uri="{FF2B5EF4-FFF2-40B4-BE49-F238E27FC236}">
                <a16:creationId xmlns:a16="http://schemas.microsoft.com/office/drawing/2014/main" id="{F42B8754-F576-B4A8-E91C-0B4D828151D8}"/>
              </a:ext>
            </a:extLst>
          </p:cNvPr>
          <p:cNvSpPr>
            <a:spLocks noGrp="1"/>
          </p:cNvSpPr>
          <p:nvPr>
            <p:ph idx="1"/>
          </p:nvPr>
        </p:nvSpPr>
        <p:spPr/>
        <p:txBody>
          <a:bodyPr/>
          <a:lstStyle/>
          <a:p>
            <a:pPr marL="0" indent="0" algn="just" rtl="1">
              <a:buNone/>
            </a:pPr>
            <a:r>
              <a:rPr lang="en-US" b="0" i="0" dirty="0">
                <a:effectLst/>
                <a:latin typeface="Vazirmatn"/>
              </a:rPr>
              <a:t>Vue.js</a:t>
            </a:r>
            <a:r>
              <a:rPr lang="fa-IR" b="0" i="0" dirty="0">
                <a:effectLst/>
                <a:latin typeface="Vazirmatn"/>
              </a:rPr>
              <a:t> </a:t>
            </a:r>
            <a:r>
              <a:rPr lang="en-US" b="0" i="0" dirty="0">
                <a:effectLst/>
                <a:latin typeface="Vazirmatn"/>
              </a:rPr>
              <a:t> </a:t>
            </a:r>
            <a:r>
              <a:rPr lang="fa-IR" b="0" i="0" dirty="0">
                <a:effectLst/>
                <a:latin typeface="Vazirmatn"/>
              </a:rPr>
              <a:t>یک فریمورک مدرن فرانت‌اند است که به همه کمک می‌کند تا بتوانند یک وب‌سایت یا وب‌اپلیکیشن بسازند. </a:t>
            </a:r>
            <a:r>
              <a:rPr lang="en-US" b="0" i="0" dirty="0">
                <a:effectLst/>
                <a:latin typeface="Vazirmatn"/>
              </a:rPr>
              <a:t>Vue.js</a:t>
            </a:r>
            <a:r>
              <a:rPr lang="fa-IR" b="0" i="0" dirty="0">
                <a:effectLst/>
                <a:latin typeface="Vazirmatn"/>
              </a:rPr>
              <a:t> </a:t>
            </a:r>
            <a:r>
              <a:rPr lang="en-US" b="0" i="0" dirty="0">
                <a:effectLst/>
                <a:latin typeface="Vazirmatn"/>
              </a:rPr>
              <a:t> </a:t>
            </a:r>
            <a:r>
              <a:rPr lang="fa-IR" b="0" i="0" dirty="0">
                <a:effectLst/>
                <a:latin typeface="Vazirmatn"/>
              </a:rPr>
              <a:t>یک فریمورک سبک و انعطاف‌پذیر است و یادگیری شروع به کار با آن آسان است. با این حال </a:t>
            </a:r>
            <a:r>
              <a:rPr lang="en-US" b="0" i="0" dirty="0">
                <a:effectLst/>
                <a:latin typeface="Vazirmatn"/>
              </a:rPr>
              <a:t>Vue.js</a:t>
            </a:r>
            <a:r>
              <a:rPr lang="fa-IR" b="0" i="0" dirty="0">
                <a:effectLst/>
                <a:latin typeface="Vazirmatn"/>
              </a:rPr>
              <a:t> </a:t>
            </a:r>
            <a:r>
              <a:rPr lang="en-US" b="0" i="0" dirty="0">
                <a:effectLst/>
                <a:latin typeface="Vazirmatn"/>
              </a:rPr>
              <a:t> </a:t>
            </a:r>
            <a:r>
              <a:rPr lang="fa-IR" b="0" i="0" dirty="0">
                <a:effectLst/>
                <a:latin typeface="Vazirmatn"/>
              </a:rPr>
              <a:t>یک فریمورک کامل و با امکانات فراوان است که می‌تواند نیازهای هر نوع اپلیکیشن پیشرفته را رفع سازد.</a:t>
            </a:r>
          </a:p>
          <a:p>
            <a:pPr marL="0" indent="0" algn="just" rtl="1">
              <a:buNone/>
            </a:pPr>
            <a:r>
              <a:rPr lang="en-US" b="0" i="0" dirty="0">
                <a:effectLst/>
                <a:latin typeface="Vazirmatn"/>
              </a:rPr>
              <a:t>Vue.js</a:t>
            </a:r>
            <a:r>
              <a:rPr lang="fa-IR" b="0" i="0" dirty="0">
                <a:effectLst/>
                <a:latin typeface="Vazirmatn"/>
              </a:rPr>
              <a:t> </a:t>
            </a:r>
            <a:r>
              <a:rPr lang="en-US" b="0" i="0" dirty="0">
                <a:effectLst/>
                <a:latin typeface="Vazirmatn"/>
              </a:rPr>
              <a:t> </a:t>
            </a:r>
            <a:r>
              <a:rPr lang="fa-IR" b="0" i="0" dirty="0">
                <a:effectLst/>
                <a:latin typeface="Vazirmatn"/>
              </a:rPr>
              <a:t>متنوع‌ترین فریمورکی است که هم‌اینک برای جاوا اسکریپت عرضه شده است.</a:t>
            </a:r>
          </a:p>
          <a:p>
            <a:pPr marL="0" indent="0" algn="just" rtl="1">
              <a:buNone/>
            </a:pPr>
            <a:endParaRPr lang="en-US" dirty="0"/>
          </a:p>
        </p:txBody>
      </p:sp>
    </p:spTree>
    <p:extLst>
      <p:ext uri="{BB962C8B-B14F-4D97-AF65-F5344CB8AC3E}">
        <p14:creationId xmlns:p14="http://schemas.microsoft.com/office/powerpoint/2010/main" val="6680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3B1E-AE2C-34A3-7694-A028C4A1954B}"/>
              </a:ext>
            </a:extLst>
          </p:cNvPr>
          <p:cNvSpPr>
            <a:spLocks noGrp="1"/>
          </p:cNvSpPr>
          <p:nvPr>
            <p:ph type="title"/>
          </p:nvPr>
        </p:nvSpPr>
        <p:spPr/>
        <p:txBody>
          <a:bodyPr/>
          <a:lstStyle/>
          <a:p>
            <a:pPr rtl="1"/>
            <a:r>
              <a:rPr lang="en-US" dirty="0"/>
              <a:t>Vue</a:t>
            </a:r>
            <a:r>
              <a:rPr lang="fa-IR" dirty="0"/>
              <a:t>  برای چه کسانی مناسب است ؟</a:t>
            </a:r>
            <a:endParaRPr lang="en-US" dirty="0"/>
          </a:p>
        </p:txBody>
      </p:sp>
      <p:sp>
        <p:nvSpPr>
          <p:cNvPr id="3" name="Content Placeholder 2">
            <a:extLst>
              <a:ext uri="{FF2B5EF4-FFF2-40B4-BE49-F238E27FC236}">
                <a16:creationId xmlns:a16="http://schemas.microsoft.com/office/drawing/2014/main" id="{BB8D5101-CAE8-0747-9755-6DE19A226160}"/>
              </a:ext>
            </a:extLst>
          </p:cNvPr>
          <p:cNvSpPr>
            <a:spLocks noGrp="1"/>
          </p:cNvSpPr>
          <p:nvPr>
            <p:ph idx="1"/>
          </p:nvPr>
        </p:nvSpPr>
        <p:spPr/>
        <p:txBody>
          <a:bodyPr/>
          <a:lstStyle/>
          <a:p>
            <a:pPr marL="0" indent="0" algn="r" rtl="1">
              <a:buNone/>
            </a:pPr>
            <a:r>
              <a:rPr lang="en-US" dirty="0"/>
              <a:t>Vue</a:t>
            </a:r>
            <a:r>
              <a:rPr lang="fa-IR" dirty="0"/>
              <a:t> معمولا برای افرادی مناسب است که :</a:t>
            </a:r>
          </a:p>
          <a:p>
            <a:pPr algn="r" rtl="1"/>
            <a:r>
              <a:rPr lang="fa-IR" dirty="0"/>
              <a:t>طرفداران سادگی می باشند</a:t>
            </a:r>
          </a:p>
          <a:p>
            <a:pPr algn="r" rtl="1"/>
            <a:r>
              <a:rPr lang="fa-IR" dirty="0"/>
              <a:t>علاقه به ساخت سریع </a:t>
            </a:r>
            <a:r>
              <a:rPr lang="en-US" dirty="0"/>
              <a:t>prototype</a:t>
            </a:r>
            <a:r>
              <a:rPr lang="fa-IR" dirty="0"/>
              <a:t> دارند </a:t>
            </a:r>
          </a:p>
          <a:p>
            <a:pPr algn="r" rtl="1"/>
            <a:r>
              <a:rPr lang="fa-IR" dirty="0"/>
              <a:t>علاقه مند به توسعه وب اپلیکیشن ها هستند </a:t>
            </a:r>
          </a:p>
          <a:p>
            <a:pPr algn="r" rtl="1"/>
            <a:r>
              <a:rPr lang="fa-IR" dirty="0"/>
              <a:t>علاقه مند به توسعه اپلیکیشن های </a:t>
            </a:r>
            <a:r>
              <a:rPr lang="en-US" dirty="0"/>
              <a:t>native </a:t>
            </a:r>
            <a:r>
              <a:rPr lang="fa-IR" dirty="0"/>
              <a:t> موبایل</a:t>
            </a:r>
          </a:p>
        </p:txBody>
      </p:sp>
    </p:spTree>
    <p:extLst>
      <p:ext uri="{BB962C8B-B14F-4D97-AF65-F5344CB8AC3E}">
        <p14:creationId xmlns:p14="http://schemas.microsoft.com/office/powerpoint/2010/main" val="429027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AD6D-D9BD-2DBB-2D09-0069F508D583}"/>
              </a:ext>
            </a:extLst>
          </p:cNvPr>
          <p:cNvSpPr>
            <a:spLocks noGrp="1"/>
          </p:cNvSpPr>
          <p:nvPr>
            <p:ph type="title"/>
          </p:nvPr>
        </p:nvSpPr>
        <p:spPr/>
        <p:txBody>
          <a:bodyPr/>
          <a:lstStyle/>
          <a:p>
            <a:pPr rtl="1"/>
            <a:r>
              <a:rPr lang="fa-IR" dirty="0"/>
              <a:t>تفاوت </a:t>
            </a:r>
            <a:r>
              <a:rPr lang="en-US" dirty="0" err="1"/>
              <a:t>vue</a:t>
            </a:r>
            <a:r>
              <a:rPr lang="fa-IR" dirty="0"/>
              <a:t> با دیگر فریمورک های جاوا اسکریپت</a:t>
            </a:r>
            <a:endParaRPr lang="en-US" dirty="0"/>
          </a:p>
        </p:txBody>
      </p:sp>
      <p:sp>
        <p:nvSpPr>
          <p:cNvPr id="3" name="Content Placeholder 2">
            <a:extLst>
              <a:ext uri="{FF2B5EF4-FFF2-40B4-BE49-F238E27FC236}">
                <a16:creationId xmlns:a16="http://schemas.microsoft.com/office/drawing/2014/main" id="{21F14EF2-BB35-D7A1-B75D-775A312276E5}"/>
              </a:ext>
            </a:extLst>
          </p:cNvPr>
          <p:cNvSpPr>
            <a:spLocks noGrp="1"/>
          </p:cNvSpPr>
          <p:nvPr>
            <p:ph idx="1"/>
          </p:nvPr>
        </p:nvSpPr>
        <p:spPr/>
        <p:txBody>
          <a:bodyPr/>
          <a:lstStyle/>
          <a:p>
            <a:pPr algn="r" rtl="1"/>
            <a:r>
              <a:rPr lang="en-US" dirty="0"/>
              <a:t>Angular</a:t>
            </a:r>
          </a:p>
          <a:p>
            <a:pPr marL="0" indent="0" algn="r" rtl="1">
              <a:buNone/>
            </a:pPr>
            <a:r>
              <a:rPr lang="en-US" dirty="0"/>
              <a:t>	</a:t>
            </a:r>
            <a:r>
              <a:rPr lang="fa-IR" dirty="0"/>
              <a:t>مزایا : </a:t>
            </a:r>
            <a:r>
              <a:rPr lang="fa-IR" b="0" i="0" dirty="0">
                <a:effectLst/>
                <a:latin typeface="Vazirmatn"/>
              </a:rPr>
              <a:t>انگولار یک فریمورک محبوب در سطح سازمانی محسوب می‌‌شود. این فریمورک مدت‌های 	زیادی است که معرفی شده و از سوی گوگل ساخته شده و نگهداری می‌شود.</a:t>
            </a:r>
          </a:p>
          <a:p>
            <a:pPr marL="0" indent="0" algn="r" rtl="1">
              <a:buNone/>
            </a:pPr>
            <a:r>
              <a:rPr lang="fa-IR" dirty="0">
                <a:latin typeface="Vazirmatn"/>
              </a:rPr>
              <a:t>	معایب : </a:t>
            </a:r>
            <a:r>
              <a:rPr lang="fa-IR" b="0" i="0" dirty="0">
                <a:effectLst/>
                <a:latin typeface="Vazirmatn"/>
              </a:rPr>
              <a:t>انگولار در روزهای نخست شاهد تغییرهای زیادی بود، به طوری که تقریباً با انتشار هر 	نسخه جدید، کد قبلی از کار می‌افتاد. انگولار اکنون بهتر شده است، اما هنوز بیش از حد رسمی، 	صلب و یادگیری آن برای توسعه ‌دهندگان تازه‌کار دشوار است.</a:t>
            </a:r>
          </a:p>
          <a:p>
            <a:pPr marL="0" indent="0" algn="r" rtl="1">
              <a:buNone/>
            </a:pPr>
            <a:endParaRPr lang="fa-IR" dirty="0">
              <a:latin typeface="Vazirmatn"/>
            </a:endParaRPr>
          </a:p>
          <a:p>
            <a:pPr marL="0" indent="0" algn="r" rtl="1">
              <a:buNone/>
            </a:pPr>
            <a:endParaRPr lang="fa-IR" b="0" i="0" dirty="0">
              <a:effectLst/>
              <a:latin typeface="Vazirmatn"/>
            </a:endParaRPr>
          </a:p>
          <a:p>
            <a:pPr marL="0" indent="0" algn="r" rtl="1">
              <a:buNone/>
            </a:pPr>
            <a:endParaRPr lang="fa-IR" b="0" i="0" dirty="0">
              <a:effectLst/>
              <a:latin typeface="Vazirmatn"/>
            </a:endParaRPr>
          </a:p>
          <a:p>
            <a:pPr marL="0" indent="0" algn="r" rtl="1">
              <a:buNone/>
            </a:pPr>
            <a:endParaRPr lang="en-US" dirty="0"/>
          </a:p>
        </p:txBody>
      </p:sp>
    </p:spTree>
    <p:extLst>
      <p:ext uri="{BB962C8B-B14F-4D97-AF65-F5344CB8AC3E}">
        <p14:creationId xmlns:p14="http://schemas.microsoft.com/office/powerpoint/2010/main" val="419417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AD6D-D9BD-2DBB-2D09-0069F508D583}"/>
              </a:ext>
            </a:extLst>
          </p:cNvPr>
          <p:cNvSpPr>
            <a:spLocks noGrp="1"/>
          </p:cNvSpPr>
          <p:nvPr>
            <p:ph type="title"/>
          </p:nvPr>
        </p:nvSpPr>
        <p:spPr/>
        <p:txBody>
          <a:bodyPr/>
          <a:lstStyle/>
          <a:p>
            <a:pPr rtl="1"/>
            <a:r>
              <a:rPr lang="fa-IR" dirty="0"/>
              <a:t>تفاوت </a:t>
            </a:r>
            <a:r>
              <a:rPr lang="en-US" dirty="0" err="1"/>
              <a:t>vue</a:t>
            </a:r>
            <a:r>
              <a:rPr lang="fa-IR" dirty="0"/>
              <a:t> با دیگر فریمورک های جاوا اسکریپت</a:t>
            </a:r>
            <a:endParaRPr lang="en-US" dirty="0"/>
          </a:p>
        </p:txBody>
      </p:sp>
      <p:sp>
        <p:nvSpPr>
          <p:cNvPr id="3" name="Content Placeholder 2">
            <a:extLst>
              <a:ext uri="{FF2B5EF4-FFF2-40B4-BE49-F238E27FC236}">
                <a16:creationId xmlns:a16="http://schemas.microsoft.com/office/drawing/2014/main" id="{21F14EF2-BB35-D7A1-B75D-775A312276E5}"/>
              </a:ext>
            </a:extLst>
          </p:cNvPr>
          <p:cNvSpPr>
            <a:spLocks noGrp="1"/>
          </p:cNvSpPr>
          <p:nvPr>
            <p:ph idx="1"/>
          </p:nvPr>
        </p:nvSpPr>
        <p:spPr/>
        <p:txBody>
          <a:bodyPr/>
          <a:lstStyle/>
          <a:p>
            <a:pPr algn="r" rtl="1"/>
            <a:r>
              <a:rPr lang="en-US" dirty="0"/>
              <a:t>React </a:t>
            </a:r>
            <a:r>
              <a:rPr lang="en-US" dirty="0" err="1"/>
              <a:t>js</a:t>
            </a:r>
            <a:endParaRPr lang="en-US" dirty="0"/>
          </a:p>
          <a:p>
            <a:pPr marL="0" indent="0" algn="r" rtl="1">
              <a:buNone/>
            </a:pPr>
            <a:r>
              <a:rPr lang="en-US" dirty="0"/>
              <a:t>	</a:t>
            </a:r>
            <a:r>
              <a:rPr lang="fa-IR" dirty="0"/>
              <a:t>مزایا : </a:t>
            </a:r>
            <a:r>
              <a:rPr lang="fa-IR" b="0" i="0" dirty="0">
                <a:effectLst/>
                <a:latin typeface="Vazirmatn"/>
              </a:rPr>
              <a:t>ری‌اکت بیشترین استقبال را از میان سه فریمورک محبوب داشته است و مشهور است که کار </a:t>
            </a:r>
            <a:r>
              <a:rPr lang="en-US" b="0" i="0" dirty="0">
                <a:effectLst/>
                <a:latin typeface="Vazirmatn"/>
              </a:rPr>
              <a:t>	</a:t>
            </a:r>
            <a:r>
              <a:rPr lang="fa-IR" b="0" i="0" dirty="0">
                <a:effectLst/>
                <a:latin typeface="Vazirmatn"/>
              </a:rPr>
              <a:t>با آن راحت بوده و انعطاف‌پذیری زیادی دارد.</a:t>
            </a:r>
            <a:endParaRPr lang="en-US" dirty="0"/>
          </a:p>
          <a:p>
            <a:pPr marL="0" indent="0" algn="r" rtl="1">
              <a:buNone/>
            </a:pPr>
            <a:r>
              <a:rPr lang="fa-IR" dirty="0">
                <a:latin typeface="Vazirmatn"/>
              </a:rPr>
              <a:t>	معایب :</a:t>
            </a:r>
            <a:r>
              <a:rPr lang="en-US" dirty="0">
                <a:latin typeface="Vazirmatn"/>
              </a:rPr>
              <a:t>  </a:t>
            </a:r>
            <a:r>
              <a:rPr lang="fa-IR" dirty="0">
                <a:latin typeface="Vazirmatn"/>
              </a:rPr>
              <a:t>1- </a:t>
            </a:r>
            <a:r>
              <a:rPr lang="en-US" dirty="0" err="1">
                <a:latin typeface="Vazirmatn"/>
              </a:rPr>
              <a:t>jsx</a:t>
            </a:r>
            <a:r>
              <a:rPr lang="fa-IR" dirty="0">
                <a:latin typeface="Vazirmatn"/>
              </a:rPr>
              <a:t> </a:t>
            </a:r>
            <a:r>
              <a:rPr lang="fa-IR" b="0" i="0" dirty="0">
                <a:effectLst/>
                <a:latin typeface="Vazirmatn"/>
              </a:rPr>
              <a:t>موجب می‌شود که کار با کتابخانه‌های موجود دشوار باشد. ضمناً یک ضد الگو 	برای  طراحی، لی‌آوت و کد محسوب می‌شود. بدین ترتیب کدی کاملاً شلوغ و ناخوانا تولید می‌شود.</a:t>
            </a:r>
          </a:p>
          <a:p>
            <a:pPr marL="0" indent="0" algn="r" rtl="1">
              <a:buNone/>
            </a:pPr>
            <a:r>
              <a:rPr lang="fa-IR" dirty="0">
                <a:latin typeface="Vazirmatn"/>
              </a:rPr>
              <a:t>	2- </a:t>
            </a:r>
            <a:r>
              <a:rPr lang="fa-IR" b="0" i="0" dirty="0">
                <a:effectLst/>
                <a:latin typeface="Vazirmatn"/>
              </a:rPr>
              <a:t>ری‌اکت از نظر تکنیکی یک فریمورک محسوب می‌شود، اما فاقد قابلیت‌های مهمی مانند مدیریت 	حالت در سطح اپلیکیشن و ناوبری است.</a:t>
            </a:r>
          </a:p>
          <a:p>
            <a:pPr marL="0" indent="0" algn="r" rtl="1">
              <a:buNone/>
            </a:pPr>
            <a:endParaRPr lang="fa-IR" dirty="0">
              <a:latin typeface="Vazirmatn"/>
            </a:endParaRPr>
          </a:p>
          <a:p>
            <a:pPr marL="0" indent="0" algn="r" rtl="1">
              <a:buNone/>
            </a:pPr>
            <a:endParaRPr lang="fa-IR" b="0" i="0" dirty="0">
              <a:effectLst/>
              <a:latin typeface="Vazirmatn"/>
            </a:endParaRPr>
          </a:p>
          <a:p>
            <a:pPr marL="0" indent="0" algn="r" rtl="1">
              <a:buNone/>
            </a:pPr>
            <a:endParaRPr lang="fa-IR" b="0" i="0" dirty="0">
              <a:effectLst/>
              <a:latin typeface="Vazirmatn"/>
            </a:endParaRPr>
          </a:p>
          <a:p>
            <a:pPr marL="0" indent="0" algn="r" rtl="1">
              <a:buNone/>
            </a:pPr>
            <a:endParaRPr lang="en-US" dirty="0"/>
          </a:p>
        </p:txBody>
      </p:sp>
    </p:spTree>
    <p:extLst>
      <p:ext uri="{BB962C8B-B14F-4D97-AF65-F5344CB8AC3E}">
        <p14:creationId xmlns:p14="http://schemas.microsoft.com/office/powerpoint/2010/main" val="117105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AD6D-D9BD-2DBB-2D09-0069F508D583}"/>
              </a:ext>
            </a:extLst>
          </p:cNvPr>
          <p:cNvSpPr>
            <a:spLocks noGrp="1"/>
          </p:cNvSpPr>
          <p:nvPr>
            <p:ph type="title"/>
          </p:nvPr>
        </p:nvSpPr>
        <p:spPr/>
        <p:txBody>
          <a:bodyPr/>
          <a:lstStyle/>
          <a:p>
            <a:pPr rtl="1"/>
            <a:r>
              <a:rPr lang="fa-IR" dirty="0"/>
              <a:t>تفاوت </a:t>
            </a:r>
            <a:r>
              <a:rPr lang="en-US" dirty="0" err="1"/>
              <a:t>vue</a:t>
            </a:r>
            <a:r>
              <a:rPr lang="fa-IR" dirty="0"/>
              <a:t> با دیگر فریمورک های جاوا اسکریپت</a:t>
            </a:r>
            <a:endParaRPr lang="en-US" dirty="0"/>
          </a:p>
        </p:txBody>
      </p:sp>
      <p:sp>
        <p:nvSpPr>
          <p:cNvPr id="3" name="Content Placeholder 2">
            <a:extLst>
              <a:ext uri="{FF2B5EF4-FFF2-40B4-BE49-F238E27FC236}">
                <a16:creationId xmlns:a16="http://schemas.microsoft.com/office/drawing/2014/main" id="{21F14EF2-BB35-D7A1-B75D-775A312276E5}"/>
              </a:ext>
            </a:extLst>
          </p:cNvPr>
          <p:cNvSpPr>
            <a:spLocks noGrp="1"/>
          </p:cNvSpPr>
          <p:nvPr>
            <p:ph idx="1"/>
          </p:nvPr>
        </p:nvSpPr>
        <p:spPr/>
        <p:txBody>
          <a:bodyPr/>
          <a:lstStyle/>
          <a:p>
            <a:pPr algn="r" rtl="1"/>
            <a:r>
              <a:rPr lang="en-US" dirty="0"/>
              <a:t>Vue </a:t>
            </a:r>
            <a:r>
              <a:rPr lang="en-US" dirty="0" err="1"/>
              <a:t>js</a:t>
            </a:r>
            <a:endParaRPr lang="en-US" dirty="0"/>
          </a:p>
          <a:p>
            <a:pPr marL="0" indent="0" algn="r" rtl="1">
              <a:buNone/>
            </a:pPr>
            <a:r>
              <a:rPr lang="en-US" dirty="0"/>
              <a:t>	</a:t>
            </a:r>
            <a:r>
              <a:rPr lang="fa-IR" dirty="0"/>
              <a:t>مزایا : </a:t>
            </a:r>
            <a:r>
              <a:rPr lang="fa-IR" b="0" i="0" dirty="0">
                <a:effectLst/>
                <a:latin typeface="Vazirmatn"/>
              </a:rPr>
              <a:t>به لحاظ عملی آسان‌ترین فریمورک برای یادگیری و پیاده‌سازی است. همچنین باید توجه داشته 	باشیم که این سادگی </a:t>
            </a:r>
            <a:r>
              <a:rPr lang="en-US" b="0" i="0" dirty="0">
                <a:effectLst/>
                <a:latin typeface="Vazirmatn"/>
              </a:rPr>
              <a:t>Vue</a:t>
            </a:r>
            <a:r>
              <a:rPr lang="fa-IR" b="0" i="0" dirty="0">
                <a:effectLst/>
                <a:latin typeface="Vazirmatn"/>
              </a:rPr>
              <a:t> </a:t>
            </a:r>
            <a:r>
              <a:rPr lang="en-US" b="0" i="0" dirty="0">
                <a:effectLst/>
                <a:latin typeface="Vazirmatn"/>
              </a:rPr>
              <a:t> </a:t>
            </a:r>
            <a:r>
              <a:rPr lang="fa-IR" b="0" i="0" dirty="0">
                <a:effectLst/>
                <a:latin typeface="Vazirmatn"/>
              </a:rPr>
              <a:t>به قیمت قربانی کردن مجموعه قابلیت‌های فراوان و قدرتمند به دست 	نیامده است. </a:t>
            </a:r>
            <a:r>
              <a:rPr lang="fa-IR" dirty="0">
                <a:latin typeface="Vazirmatn"/>
              </a:rPr>
              <a:t>	</a:t>
            </a:r>
          </a:p>
          <a:p>
            <a:pPr marL="0" indent="0" algn="r" rtl="1">
              <a:buNone/>
            </a:pPr>
            <a:r>
              <a:rPr lang="fa-IR" dirty="0">
                <a:latin typeface="Vazirmatn"/>
              </a:rPr>
              <a:t>	معایب :</a:t>
            </a:r>
            <a:r>
              <a:rPr lang="fa-IR" b="0" i="0" dirty="0">
                <a:solidFill>
                  <a:srgbClr val="1C1917"/>
                </a:solidFill>
                <a:effectLst/>
                <a:latin typeface="Vazirmatn"/>
              </a:rPr>
              <a:t> </a:t>
            </a:r>
            <a:r>
              <a:rPr lang="fa-IR" b="0" i="0" dirty="0">
                <a:effectLst/>
                <a:latin typeface="Vazirmatn"/>
              </a:rPr>
              <a:t>بزرگ‌ترین چالش‌هایی که در برابر </a:t>
            </a:r>
            <a:r>
              <a:rPr lang="en-US" b="0" i="0" dirty="0">
                <a:effectLst/>
                <a:latin typeface="Vazirmatn"/>
              </a:rPr>
              <a:t>Vue</a:t>
            </a:r>
            <a:r>
              <a:rPr lang="fa-IR" b="0" i="0" dirty="0">
                <a:effectLst/>
                <a:latin typeface="Vazirmatn"/>
              </a:rPr>
              <a:t> </a:t>
            </a:r>
            <a:r>
              <a:rPr lang="en-US" b="0" i="0" dirty="0">
                <a:effectLst/>
                <a:latin typeface="Vazirmatn"/>
              </a:rPr>
              <a:t> </a:t>
            </a:r>
            <a:r>
              <a:rPr lang="fa-IR" b="0" i="0" dirty="0">
                <a:effectLst/>
                <a:latin typeface="Vazirmatn"/>
              </a:rPr>
              <a:t>قرار دارند، نرخ استفاده نسبتاً محدود از این 	فریمورک و عدم وجود اپلیکیشن مشهوری است که با این فریمورک ساخته شده باشد. شرکت‌های 	بسیار کمی از </a:t>
            </a:r>
            <a:r>
              <a:rPr lang="en-US" b="0" i="0" dirty="0">
                <a:effectLst/>
                <a:latin typeface="Vazirmatn"/>
              </a:rPr>
              <a:t>Vue</a:t>
            </a:r>
            <a:r>
              <a:rPr lang="fa-IR" b="0" i="0" dirty="0">
                <a:effectLst/>
                <a:latin typeface="Vazirmatn"/>
              </a:rPr>
              <a:t> </a:t>
            </a:r>
            <a:r>
              <a:rPr lang="en-US" b="0" i="0" dirty="0">
                <a:effectLst/>
                <a:latin typeface="Vazirmatn"/>
              </a:rPr>
              <a:t> </a:t>
            </a:r>
            <a:r>
              <a:rPr lang="fa-IR" b="0" i="0" dirty="0">
                <a:effectLst/>
                <a:latin typeface="Vazirmatn"/>
              </a:rPr>
              <a:t>استفاده می‌کنند</a:t>
            </a:r>
            <a:r>
              <a:rPr lang="en-US" b="0" i="0">
                <a:effectLst/>
                <a:latin typeface="Vazirmatn"/>
              </a:rPr>
              <a:t>.</a:t>
            </a:r>
            <a:endParaRPr lang="fa-IR" b="0" i="0" dirty="0">
              <a:effectLst/>
              <a:latin typeface="Vazirmatn"/>
            </a:endParaRPr>
          </a:p>
          <a:p>
            <a:pPr marL="0" indent="0" algn="r" rtl="1">
              <a:buNone/>
            </a:pPr>
            <a:endParaRPr lang="fa-IR" dirty="0">
              <a:latin typeface="Vazirmatn"/>
            </a:endParaRPr>
          </a:p>
          <a:p>
            <a:pPr marL="0" indent="0" algn="r" rtl="1">
              <a:buNone/>
            </a:pPr>
            <a:endParaRPr lang="fa-IR" b="0" i="0" dirty="0">
              <a:effectLst/>
              <a:latin typeface="Vazirmatn"/>
            </a:endParaRPr>
          </a:p>
          <a:p>
            <a:pPr marL="0" indent="0" algn="r" rtl="1">
              <a:buNone/>
            </a:pPr>
            <a:endParaRPr lang="fa-IR" b="0" i="0" dirty="0">
              <a:effectLst/>
              <a:latin typeface="Vazirmatn"/>
            </a:endParaRPr>
          </a:p>
          <a:p>
            <a:pPr marL="0" indent="0" algn="r" rtl="1">
              <a:buNone/>
            </a:pPr>
            <a:endParaRPr lang="en-US" dirty="0"/>
          </a:p>
        </p:txBody>
      </p:sp>
    </p:spTree>
    <p:extLst>
      <p:ext uri="{BB962C8B-B14F-4D97-AF65-F5344CB8AC3E}">
        <p14:creationId xmlns:p14="http://schemas.microsoft.com/office/powerpoint/2010/main" val="54184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0AC5-B866-E7A3-AFA3-8C073B7D8519}"/>
              </a:ext>
            </a:extLst>
          </p:cNvPr>
          <p:cNvSpPr>
            <a:spLocks noGrp="1"/>
          </p:cNvSpPr>
          <p:nvPr>
            <p:ph type="title"/>
          </p:nvPr>
        </p:nvSpPr>
        <p:spPr/>
        <p:txBody>
          <a:bodyPr/>
          <a:lstStyle/>
          <a:p>
            <a:pPr rtl="1"/>
            <a:r>
              <a:rPr lang="fa-IR" dirty="0"/>
              <a:t>بهترین مزیت های </a:t>
            </a:r>
            <a:r>
              <a:rPr lang="en-US" dirty="0"/>
              <a:t>vue.js</a:t>
            </a:r>
          </a:p>
        </p:txBody>
      </p:sp>
      <p:sp>
        <p:nvSpPr>
          <p:cNvPr id="3" name="Content Placeholder 2">
            <a:extLst>
              <a:ext uri="{FF2B5EF4-FFF2-40B4-BE49-F238E27FC236}">
                <a16:creationId xmlns:a16="http://schemas.microsoft.com/office/drawing/2014/main" id="{D1B7E185-D070-A716-EA66-BA251F5FC852}"/>
              </a:ext>
            </a:extLst>
          </p:cNvPr>
          <p:cNvSpPr>
            <a:spLocks noGrp="1"/>
          </p:cNvSpPr>
          <p:nvPr>
            <p:ph idx="1"/>
          </p:nvPr>
        </p:nvSpPr>
        <p:spPr/>
        <p:txBody>
          <a:bodyPr/>
          <a:lstStyle/>
          <a:p>
            <a:pPr algn="r" rtl="1"/>
            <a:r>
              <a:rPr lang="fa-IR" b="0" i="0" dirty="0">
                <a:effectLst/>
                <a:latin typeface="Vazirmatn"/>
              </a:rPr>
              <a:t>از معماری مبتنی بر کامپوننت برای ایجاد ساختار و قابلیت استفاده مجدد بهره می‌گیرد.</a:t>
            </a:r>
          </a:p>
          <a:p>
            <a:pPr algn="r" rtl="1"/>
            <a:r>
              <a:rPr lang="fa-IR" b="0" i="0" dirty="0">
                <a:effectLst/>
                <a:latin typeface="Vazirmatn"/>
              </a:rPr>
              <a:t>بخش‌های </a:t>
            </a:r>
            <a:r>
              <a:rPr lang="en-US" b="0" i="0" dirty="0">
                <a:effectLst/>
                <a:latin typeface="Vazirmatn"/>
              </a:rPr>
              <a:t> HTML، CSS</a:t>
            </a:r>
            <a:r>
              <a:rPr lang="fa-IR" b="0" i="0" dirty="0">
                <a:effectLst/>
                <a:latin typeface="Vazirmatn"/>
              </a:rPr>
              <a:t> </a:t>
            </a:r>
            <a:r>
              <a:rPr lang="en-US" b="0" i="0" dirty="0">
                <a:effectLst/>
                <a:latin typeface="Vazirmatn"/>
              </a:rPr>
              <a:t> </a:t>
            </a:r>
            <a:r>
              <a:rPr lang="fa-IR" b="0" i="0" dirty="0">
                <a:effectLst/>
                <a:latin typeface="Vazirmatn"/>
              </a:rPr>
              <a:t>و جاوا اسکریپت را در کامپوننت‌های خاص خود به طور جداگانه نگهداری می‌کند.</a:t>
            </a:r>
            <a:endParaRPr lang="fa-IR" dirty="0">
              <a:latin typeface="Vazirmatn"/>
            </a:endParaRPr>
          </a:p>
          <a:p>
            <a:pPr algn="r" rtl="1"/>
            <a:r>
              <a:rPr lang="fa-IR" b="0" i="0" dirty="0">
                <a:effectLst/>
                <a:latin typeface="Vazirmatn"/>
              </a:rPr>
              <a:t>هم برای طراحان و هم توسعه‌دهندگان ساختار آشنایی دارد</a:t>
            </a:r>
          </a:p>
          <a:p>
            <a:pPr algn="r" rtl="1"/>
            <a:r>
              <a:rPr lang="fa-IR" b="0" i="0" dirty="0">
                <a:effectLst/>
                <a:latin typeface="Vazirmatn"/>
              </a:rPr>
              <a:t>یک </a:t>
            </a:r>
            <a:r>
              <a:rPr lang="en-US" b="0" i="0" dirty="0">
                <a:effectLst/>
                <a:latin typeface="Vazirmatn"/>
              </a:rPr>
              <a:t>GUI</a:t>
            </a:r>
            <a:r>
              <a:rPr lang="fa-IR" b="0" i="0" dirty="0">
                <a:effectLst/>
                <a:latin typeface="Vazirmatn"/>
              </a:rPr>
              <a:t> </a:t>
            </a:r>
            <a:r>
              <a:rPr lang="en-US" b="0" i="0" dirty="0">
                <a:effectLst/>
                <a:latin typeface="Vazirmatn"/>
              </a:rPr>
              <a:t> </a:t>
            </a:r>
            <a:r>
              <a:rPr lang="fa-IR" b="0" i="0" dirty="0">
                <a:effectLst/>
                <a:latin typeface="Vazirmatn"/>
              </a:rPr>
              <a:t>کامل برای عرضه، ساخت و ایجاد پروژه‌ها ارائه می‌کند.</a:t>
            </a:r>
            <a:endParaRPr lang="fa-IR" dirty="0">
              <a:latin typeface="Vazirmatn"/>
            </a:endParaRPr>
          </a:p>
          <a:p>
            <a:pPr algn="r" rtl="1"/>
            <a:r>
              <a:rPr lang="fa-IR" b="0" i="0" dirty="0">
                <a:effectLst/>
                <a:latin typeface="Vazirmatn"/>
              </a:rPr>
              <a:t>از «بارگذاری مجدد آنی» </a:t>
            </a:r>
            <a:r>
              <a:rPr lang="en-US" b="0" i="0" dirty="0">
                <a:effectLst/>
                <a:latin typeface="Vazirmatn"/>
              </a:rPr>
              <a:t> (Hot Reloading)</a:t>
            </a:r>
            <a:r>
              <a:rPr lang="fa-IR" b="0" i="0" dirty="0">
                <a:effectLst/>
                <a:latin typeface="Vazirmatn"/>
              </a:rPr>
              <a:t>برای اجرای اپلیکیشن استفاده می‌کند. این امکان موجب می‌شود که تغییرات ایجاد شده در یک صفحه بدون نیاز به رفرش قابل مشاهده باشند.</a:t>
            </a:r>
            <a:endParaRPr lang="en-US" dirty="0"/>
          </a:p>
        </p:txBody>
      </p:sp>
    </p:spTree>
    <p:extLst>
      <p:ext uri="{BB962C8B-B14F-4D97-AF65-F5344CB8AC3E}">
        <p14:creationId xmlns:p14="http://schemas.microsoft.com/office/powerpoint/2010/main" val="68587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FEB2-4B08-0FC7-31F0-46EC89C0B507}"/>
              </a:ext>
            </a:extLst>
          </p:cNvPr>
          <p:cNvSpPr>
            <a:spLocks noGrp="1"/>
          </p:cNvSpPr>
          <p:nvPr>
            <p:ph type="title"/>
          </p:nvPr>
        </p:nvSpPr>
        <p:spPr>
          <a:xfrm>
            <a:off x="1569025" y="594794"/>
            <a:ext cx="9291215" cy="1049235"/>
          </a:xfrm>
        </p:spPr>
        <p:txBody>
          <a:bodyPr/>
          <a:lstStyle/>
          <a:p>
            <a:r>
              <a:rPr lang="fa-IR" dirty="0"/>
              <a:t>منابع </a:t>
            </a:r>
            <a:endParaRPr lang="en-US" dirty="0"/>
          </a:p>
        </p:txBody>
      </p:sp>
      <p:sp>
        <p:nvSpPr>
          <p:cNvPr id="3" name="Content Placeholder 2">
            <a:extLst>
              <a:ext uri="{FF2B5EF4-FFF2-40B4-BE49-F238E27FC236}">
                <a16:creationId xmlns:a16="http://schemas.microsoft.com/office/drawing/2014/main" id="{7913C199-6C68-F783-1165-4FD4B986F31B}"/>
              </a:ext>
            </a:extLst>
          </p:cNvPr>
          <p:cNvSpPr>
            <a:spLocks noGrp="1"/>
          </p:cNvSpPr>
          <p:nvPr>
            <p:ph idx="1"/>
          </p:nvPr>
        </p:nvSpPr>
        <p:spPr>
          <a:xfrm>
            <a:off x="768990" y="2073503"/>
            <a:ext cx="10654019" cy="3219950"/>
          </a:xfrm>
        </p:spPr>
        <p:txBody>
          <a:bodyPr/>
          <a:lstStyle/>
          <a:p>
            <a:pPr algn="r" rtl="1"/>
            <a:r>
              <a:rPr lang="en-US" dirty="0">
                <a:hlinkClick r:id="rId2"/>
              </a:rPr>
              <a:t>https://blog.faradars.org/</a:t>
            </a:r>
            <a:r>
              <a:rPr lang="fa-IR" dirty="0"/>
              <a:t> </a:t>
            </a:r>
            <a:r>
              <a:rPr lang="en-US" dirty="0"/>
              <a:t>Vue.js</a:t>
            </a:r>
            <a:endParaRPr lang="fa-IR" dirty="0"/>
          </a:p>
        </p:txBody>
      </p:sp>
    </p:spTree>
    <p:extLst>
      <p:ext uri="{BB962C8B-B14F-4D97-AF65-F5344CB8AC3E}">
        <p14:creationId xmlns:p14="http://schemas.microsoft.com/office/powerpoint/2010/main" val="42083252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175</TotalTime>
  <Words>680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iransansxv</vt:lpstr>
      <vt:lpstr>Rockwell</vt:lpstr>
      <vt:lpstr>Vazirmatn</vt:lpstr>
      <vt:lpstr>Gallery</vt:lpstr>
      <vt:lpstr>فریم ورک Vue.js</vt:lpstr>
      <vt:lpstr>Javascript  چیست ؟ </vt:lpstr>
      <vt:lpstr>زبان برنامه نویسی vue چیست ؟</vt:lpstr>
      <vt:lpstr>Vue  برای چه کسانی مناسب است ؟</vt:lpstr>
      <vt:lpstr>تفاوت vue با دیگر فریمورک های جاوا اسکریپت</vt:lpstr>
      <vt:lpstr>تفاوت vue با دیگر فریمورک های جاوا اسکریپت</vt:lpstr>
      <vt:lpstr>تفاوت vue با دیگر فریمورک های جاوا اسکریپت</vt:lpstr>
      <vt:lpstr>بهترین مزیت های vue.js</vt:lpstr>
      <vt:lpstr>منابع </vt:lpstr>
      <vt:lpstr>با تشکر و قدردانی از توجه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سامانه انتخاب واحد دانشجویان</dc:title>
  <dc:creator>Asus</dc:creator>
  <cp:lastModifiedBy>Arash</cp:lastModifiedBy>
  <cp:revision>104</cp:revision>
  <dcterms:created xsi:type="dcterms:W3CDTF">2023-07-02T13:41:10Z</dcterms:created>
  <dcterms:modified xsi:type="dcterms:W3CDTF">2023-12-07T06:20:02Z</dcterms:modified>
</cp:coreProperties>
</file>