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7" r:id="rId2"/>
    <p:sldId id="257" r:id="rId3"/>
    <p:sldId id="258" r:id="rId4"/>
    <p:sldId id="265" r:id="rId5"/>
    <p:sldId id="266" r:id="rId6"/>
    <p:sldId id="260" r:id="rId7"/>
    <p:sldId id="264" r:id="rId8"/>
    <p:sldId id="262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76E7AF-08C7-4847-A5A2-6B5719D38D8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2458C-9D29-464E-B91E-0DE4E2D843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7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2458C-9D29-464E-B91E-0DE4E2D843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114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BF1D-2C69-AD59-38FE-733E6A950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1DF6F-F46B-FA08-43E6-D1118E98A3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F4F06-5C8F-97FC-FC09-DBD5C988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E6DB5-2CFA-3545-04AC-DFCD08DEF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6D860-9AA9-7643-42D6-31CA8689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036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87CEB-469D-3B41-1ED0-713F29AB6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BA7F6-A1D0-8B10-B491-2082F82C1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B82ABA-7773-F33A-7E02-13320BCD9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FAE37-8281-9215-8AF1-9EB2301E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2A79-7AFD-872F-6333-1174D73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67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8F6080-9C5B-D88E-D6CE-B0BE434258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26B403-3314-9EFE-927E-B10B7D04C9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213E-C8DA-D008-DF3C-1ECE360EF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0CD4-C3A8-9DF4-727A-1E78069E8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B69E3-9676-0399-5D40-07CD13BF4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82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B622D-694B-937A-E377-8010C0BB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7BE87-260A-9E88-7340-3885BDE9B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65F36-4BD8-B233-A708-5118C786B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958B1-DA6C-1110-5973-8ADB801B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98910-5B67-8FB7-6D40-5E0A1E89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407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0F4C0-EE87-59D2-35F0-72CF7B599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A70D2-CAD7-C5F2-B536-AC83E3B2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38D1D-B28C-F87B-2325-579C7F6FE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FC60-B467-9E74-6FC3-5558B665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43D0-3CB2-9D07-DC2D-AEDFE3B9C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3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C341C-3BD0-06BA-1A60-852834C37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D76DC-1798-9B4F-543F-17927E88F5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AA4A44-8EAF-A527-3531-4B7591D8A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6804-4826-6FAB-4D54-D6D4A9FC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555F4-C2FF-A3E0-B57C-9158A50E2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C3EF7-BCB6-CF3C-3358-D771F9366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80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F0E9-147C-87B4-52B5-00994122D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8435F-FFD2-8FDB-45F3-AB74AC9D9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328FB-4CA5-30F8-AD31-BCF012D81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18278C-1262-4776-8444-0367998B97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87412-31A9-2F9A-D428-F7A09A0CD9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CD945-5EDC-7A4F-764D-DDFB9613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7330F2-FC13-0B13-3CF4-EE55047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6698C1-060F-47EA-7E52-3618F600E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8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2F993-0CA0-D16A-C536-AB7D3DC1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C9501-1328-737B-AF6A-7774FCB43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FD2A43-24A5-463E-80C5-763FD97E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B031A2-97E0-9AD3-5789-150AFA45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83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4CE6B-0324-2DF2-61F6-F8F35B7B1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7503EE-44DC-B4CE-1AB0-34939A04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03209-46C3-F3BF-93DB-0B43E3B79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459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1F10E-CB35-ABF1-93CF-32665AFF8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01301-8F57-E4D8-4F2E-480CB794B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87410-6A40-DD8B-A702-2BFAA1D97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4CBEB-5C2F-FFF9-1F83-596BC912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7D509-59A2-4BC1-2B63-2577A6560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F8A33-EF5E-EFBB-775B-4E15EB0CE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1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DB95E-C1D1-F04A-24DA-05C8C7065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CC7103-5A42-8BB1-F89E-3E7D1E83B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B43C2-5643-F557-4450-128676D1D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A72B8-E1BD-63C6-9856-EB9D0F03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44B31-F532-BF9F-79B4-A4942ACD3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180D45-EA2F-6B32-5DFD-B6523FD3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2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B67CE5-B931-96C1-FB8F-9419221AD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7B0AF-3F5D-C42E-4E8D-5E611BBF9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76A79-452B-BADB-0D0B-D5640DC38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01Apr2025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B1A08-B490-FCD8-649C-2DD0264B63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D70C1-F7F5-022D-B25C-18B76E870D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AC446-099A-417C-99AF-A5C18DAEE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  <a:alpha val="2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CCEA99-62F3-5B5B-0674-C6E3A4783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Comic Book Preview - X-Men: Xavier's Secret #1">
            <a:extLst>
              <a:ext uri="{FF2B5EF4-FFF2-40B4-BE49-F238E27FC236}">
                <a16:creationId xmlns:a16="http://schemas.microsoft.com/office/drawing/2014/main" id="{4C060FF9-4AC4-493E-7C03-23406CE78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A26B57"/>
              </a:clrFrom>
              <a:clrTo>
                <a:srgbClr val="A26B57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148"/>
                    </a14:imgEffect>
                    <a14:imgEffect>
                      <a14:saturation sat="73000"/>
                    </a14:imgEffect>
                    <a14:imgEffect>
                      <a14:brightnessContrast bright="-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99767" y="0"/>
            <a:ext cx="13030540" cy="6858000"/>
          </a:xfrm>
          <a:prstGeom prst="rect">
            <a:avLst/>
          </a:prstGeom>
          <a:noFill/>
          <a:effectLst>
            <a:outerShdw blurRad="50800" dist="508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909DF7-239E-8F67-87E8-3441ED1D6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4120" y="883920"/>
            <a:ext cx="9763760" cy="1762443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Control of differential mobile robot using EEG and EMG signals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2AAD48-F837-4D6B-8F3D-F5C4EB1B53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48037"/>
            <a:ext cx="9144000" cy="309480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latin typeface="Amasis MT Pro Black" panose="02040A04050005020304" pitchFamily="18" charset="0"/>
              </a:rPr>
              <a:t>by</a:t>
            </a:r>
          </a:p>
          <a:p>
            <a:pPr algn="l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Nishant Pratap Singh</a:t>
            </a:r>
          </a:p>
          <a:p>
            <a:pPr algn="l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Lalit Sharma</a:t>
            </a:r>
          </a:p>
          <a:p>
            <a:pPr algn="l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Mayank Kumar</a:t>
            </a:r>
          </a:p>
          <a:p>
            <a:pPr algn="l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Aditya Bhargava</a:t>
            </a:r>
          </a:p>
          <a:p>
            <a:pPr algn="l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Arashdeep Singh</a:t>
            </a:r>
          </a:p>
          <a:p>
            <a:pPr algn="l"/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masis MT Pro Black" panose="02040A04050005020304" pitchFamily="18" charset="0"/>
              </a:rPr>
              <a:t>Prachi Kaushal</a:t>
            </a:r>
          </a:p>
          <a:p>
            <a:pPr algn="l"/>
            <a:endParaRPr lang="en-US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C82567-FC95-8AFB-C40F-E0FE19E82AF0}"/>
              </a:ext>
            </a:extLst>
          </p:cNvPr>
          <p:cNvSpPr txBox="1"/>
          <p:nvPr/>
        </p:nvSpPr>
        <p:spPr>
          <a:xfrm>
            <a:off x="7376160" y="4570191"/>
            <a:ext cx="2895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ritannic Bold" panose="020B0903060703020204" pitchFamily="34" charset="0"/>
              </a:rPr>
              <a:t>Team</a:t>
            </a:r>
            <a:r>
              <a:rPr lang="en-US" sz="4800" dirty="0"/>
              <a:t> </a:t>
            </a:r>
            <a:r>
              <a:rPr lang="en-US" sz="4800" dirty="0">
                <a:solidFill>
                  <a:srgbClr val="C00000"/>
                </a:solidFill>
                <a:latin typeface="Britannic Bold" panose="020B0903060703020204" pitchFamily="34" charset="0"/>
              </a:rPr>
              <a:t>DEEWANE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20230-6C71-74B7-EFF7-32CA9616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5EA07-9DFD-D4CE-E8DE-391F84EA4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47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0062E-C4A2-DBB3-4516-7C34CDF5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65247-DFB2-A0C0-5F5B-5F5A065C8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1. </a:t>
            </a:r>
            <a:r>
              <a:rPr lang="en-US" dirty="0">
                <a:latin typeface="Avenir Next LT Pro" panose="020B0504020202020204" pitchFamily="34" charset="0"/>
              </a:rPr>
              <a:t>Moving the robot left or right using EEG (motor imagery)</a:t>
            </a:r>
          </a:p>
          <a:p>
            <a:pPr marL="0" indent="0">
              <a:buNone/>
            </a:pPr>
            <a:r>
              <a:rPr lang="en-US" b="1" dirty="0">
                <a:latin typeface="Avenir Next LT Pro" panose="020B0504020202020204" pitchFamily="34" charset="0"/>
              </a:rPr>
              <a:t>2. </a:t>
            </a:r>
            <a:r>
              <a:rPr lang="en-US" dirty="0">
                <a:latin typeface="Avenir Next LT Pro" panose="020B0504020202020204" pitchFamily="34" charset="0"/>
              </a:rPr>
              <a:t>Stopping the robot using EMG (Jaw clenching)</a:t>
            </a: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274B2-79B4-17AB-8B5C-F11D8515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932A2-B827-6DAC-2B31-B8D7B576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74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408A-C735-2EA0-0299-0A717C9F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AF1FA-AC58-A5DD-20DE-5EA250EF8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latin typeface="Avenir Next LT Pro" panose="020B0504020202020204" pitchFamily="34" charset="0"/>
              </a:rPr>
              <a:t>We aim to implement this idea on a wheel chair for a person with paralysis (below head)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venir Next LT Pro" panose="020B0504020202020204" pitchFamily="34" charset="0"/>
              </a:rPr>
              <a:t>restoring their independence and mobility.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venir Next LT Pro" panose="020B0504020202020204" pitchFamily="34" charset="0"/>
            </a:endParaRP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0"/>
            </a:endParaRPr>
          </a:p>
        </p:txBody>
      </p:sp>
      <p:pic>
        <p:nvPicPr>
          <p:cNvPr id="3075" name="Picture 3" descr="Mind-Reading” Machines · Frontiers for Young Minds">
            <a:extLst>
              <a:ext uri="{FF2B5EF4-FFF2-40B4-BE49-F238E27FC236}">
                <a16:creationId xmlns:a16="http://schemas.microsoft.com/office/drawing/2014/main" id="{852DEDA7-D233-C2DD-A984-C14EB69FC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504" y="3075797"/>
            <a:ext cx="5522912" cy="36602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E08DA-1457-4AF2-512C-4FAA96C3A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15215-59B4-3049-2F9C-F56E0C1B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666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9B336-4122-D949-9AE5-857F20B06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</a:p>
        </p:txBody>
      </p:sp>
      <p:pic>
        <p:nvPicPr>
          <p:cNvPr id="1026" name="Picture 2" descr="BioAmp EXG Pill">
            <a:extLst>
              <a:ext uri="{FF2B5EF4-FFF2-40B4-BE49-F238E27FC236}">
                <a16:creationId xmlns:a16="http://schemas.microsoft.com/office/drawing/2014/main" id="{0ABB43B3-AF8C-438C-86F5-FC4431BECE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19" y="2719335"/>
            <a:ext cx="5809587" cy="3643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803E70-5C58-C392-597B-1580835B6317}"/>
              </a:ext>
            </a:extLst>
          </p:cNvPr>
          <p:cNvSpPr txBox="1"/>
          <p:nvPr/>
        </p:nvSpPr>
        <p:spPr>
          <a:xfrm>
            <a:off x="1219200" y="1974179"/>
            <a:ext cx="10424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EMG (Jaw Clenching)                                                       EEG (Motor Imagery)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ACF67CDE-6A3E-69B9-C99D-425BA1277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6306" y="2584398"/>
            <a:ext cx="5501181" cy="3908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613F94-03E6-EB28-0758-2FAB95BEC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E14AA7-8516-B8EA-DB29-AA971A1B5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80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F958C-D40B-F73F-C92E-6A08ED9EA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pic>
        <p:nvPicPr>
          <p:cNvPr id="2050" name="Picture 2" descr="Deep learning for motor imagery EEG-based classification: A review -  ScienceDirect">
            <a:extLst>
              <a:ext uri="{FF2B5EF4-FFF2-40B4-BE49-F238E27FC236}">
                <a16:creationId xmlns:a16="http://schemas.microsoft.com/office/drawing/2014/main" id="{85E05FE6-537F-1BD0-1483-D0D48135C2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34"/>
          <a:stretch/>
        </p:blipFill>
        <p:spPr bwMode="auto">
          <a:xfrm>
            <a:off x="3124788" y="1231898"/>
            <a:ext cx="8223932" cy="547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TurtleBot3">
            <a:extLst>
              <a:ext uri="{FF2B5EF4-FFF2-40B4-BE49-F238E27FC236}">
                <a16:creationId xmlns:a16="http://schemas.microsoft.com/office/drawing/2014/main" id="{7D74784E-D8F5-7655-6630-86EE708E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5920" y="4844684"/>
            <a:ext cx="2245360" cy="199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8459F-89D0-41EB-E134-7DE12685C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42D76-88F0-2DC3-C902-2B69A4C4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204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94E0D-1256-4218-32DA-D9A0E96D7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272A-7D6C-30B9-2A98-6434D9275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Avenir Next LT Pro" panose="020B0504020202020204" pitchFamily="34" charset="0"/>
              </a:rPr>
              <a:t>Data Acquisition (EEG + EMG)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Preprocessing (EEG)</a:t>
            </a:r>
          </a:p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    Bandpass filter (8-30Hz- mu band)- PSD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Model Training</a:t>
            </a:r>
          </a:p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   Random Forest classifier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Testing</a:t>
            </a:r>
            <a:r>
              <a:rPr lang="en-US" dirty="0">
                <a:latin typeface="Avenir Next LT Pro" panose="020B05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Avenir Next LT Pro" panose="020B0504020202020204" pitchFamily="34" charset="0"/>
              </a:rPr>
              <a:t>   Accuracy- 78%</a:t>
            </a:r>
          </a:p>
          <a:p>
            <a:r>
              <a:rPr lang="en-US" b="1" dirty="0">
                <a:latin typeface="Avenir Next LT Pro" panose="020B0504020202020204" pitchFamily="34" charset="0"/>
              </a:rPr>
              <a:t>Model Deployment on robot</a:t>
            </a:r>
          </a:p>
          <a:p>
            <a:pPr marL="0" indent="0">
              <a:buNone/>
            </a:pPr>
            <a:endParaRPr lang="en-US" dirty="0">
              <a:latin typeface="Avenir Next LT Pro" panose="020B0504020202020204" pitchFamily="34" charset="0"/>
            </a:endParaRP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22521-8A52-DFBB-9114-8A56327A8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FBCAE-56D2-9CC8-7CC3-EA80B7463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6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D3660-4DAD-FC66-A2D9-CA4A829A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 &amp;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3335E-448E-625B-144B-47DEEF861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C8D5A8-2C9E-EC26-336B-ABA6AC90C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31F291-8FBD-B81A-431A-0DC173FC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1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BB2C0-8428-D64A-3189-4E178A42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Limitations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EFD27-32B8-EF2B-A4FE-8151E4213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venir Next LT Pro" panose="020B0504020202020204" pitchFamily="34" charset="0"/>
              </a:rPr>
              <a:t>Big dataset required to train the model.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Enough User’s training required with visual feedback.</a:t>
            </a:r>
          </a:p>
          <a:p>
            <a:r>
              <a:rPr lang="en-US" dirty="0">
                <a:latin typeface="Avenir Next LT Pro" panose="020B0504020202020204" pitchFamily="34" charset="0"/>
              </a:rPr>
              <a:t>Time constraint</a:t>
            </a:r>
          </a:p>
          <a:p>
            <a:endParaRPr lang="en-US" dirty="0">
              <a:latin typeface="Avenir Next LT Pro" panose="020B05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51575-1167-2D69-CB6A-007F2A49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C49690-27A7-E0B7-6FBF-A904362C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594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7EB69-DB0D-140E-5588-E28600674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40" y="3159760"/>
            <a:ext cx="9428480" cy="39420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>
                <a:latin typeface="Amasis MT Pro Black" panose="02040A04050005020304" pitchFamily="18" charset="0"/>
              </a:rPr>
              <a:t>Big Thanks to            </a:t>
            </a:r>
          </a:p>
          <a:p>
            <a:pPr marL="0" indent="0">
              <a:buNone/>
            </a:pPr>
            <a:r>
              <a:rPr lang="en-US" sz="4400" dirty="0">
                <a:solidFill>
                  <a:schemeClr val="accent6">
                    <a:lumMod val="75000"/>
                  </a:schemeClr>
                </a:solidFill>
                <a:latin typeface="Amasis MT Pro Black" panose="02040A04050005020304" pitchFamily="18" charset="0"/>
              </a:rPr>
              <a:t>NEURO-TECH Society, CBSA, SAIDE, IITJ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7B5887-9B07-3BAF-4A22-FBAF9ADA7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01Apr2025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892FC-52E8-3F8B-4B55-837527279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AC446-099A-417C-99AF-A5C18DAEEC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4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178</Words>
  <Application>Microsoft Office PowerPoint</Application>
  <PresentationFormat>Widescreen</PresentationFormat>
  <Paragraphs>52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Amasis MT Pro Black</vt:lpstr>
      <vt:lpstr>Arial</vt:lpstr>
      <vt:lpstr>Avenir Next LT Pro</vt:lpstr>
      <vt:lpstr>Britannic Bold</vt:lpstr>
      <vt:lpstr>Calibri</vt:lpstr>
      <vt:lpstr>Calibri Light</vt:lpstr>
      <vt:lpstr>Office Theme</vt:lpstr>
      <vt:lpstr>Control of differential mobile robot using EEG and EMG signals</vt:lpstr>
      <vt:lpstr>Objective</vt:lpstr>
      <vt:lpstr>Motivation</vt:lpstr>
      <vt:lpstr>Method</vt:lpstr>
      <vt:lpstr>Pipeline</vt:lpstr>
      <vt:lpstr>Pipeline</vt:lpstr>
      <vt:lpstr>Demo &amp; Results</vt:lpstr>
      <vt:lpstr>Limitations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Pragya Verma</dc:creator>
  <cp:lastModifiedBy>Pragya Verma</cp:lastModifiedBy>
  <cp:revision>41</cp:revision>
  <dcterms:created xsi:type="dcterms:W3CDTF">2025-04-01T11:25:14Z</dcterms:created>
  <dcterms:modified xsi:type="dcterms:W3CDTF">2025-04-28T18:49:54Z</dcterms:modified>
</cp:coreProperties>
</file>