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2" r:id="rId2"/>
    <p:sldId id="273" r:id="rId3"/>
    <p:sldId id="259" r:id="rId4"/>
    <p:sldId id="278" r:id="rId5"/>
    <p:sldId id="283" r:id="rId6"/>
    <p:sldId id="284" r:id="rId7"/>
    <p:sldId id="286" r:id="rId8"/>
    <p:sldId id="285" r:id="rId9"/>
    <p:sldId id="287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830"/>
  </p:normalViewPr>
  <p:slideViewPr>
    <p:cSldViewPr snapToGrid="0">
      <p:cViewPr varScale="1">
        <p:scale>
          <a:sx n="78" d="100"/>
          <a:sy n="78" d="100"/>
        </p:scale>
        <p:origin x="96" y="173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3/8/2023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mailto:ad.sng420@gmail.com" TargetMode="External"/><Relationship Id="rId3" Type="http://schemas.openxmlformats.org/officeDocument/2006/relationships/hyperlink" Target="https://blog.edtechie.net/uncategorized/positive-openness/" TargetMode="External"/><Relationship Id="rId7" Type="http://schemas.openxmlformats.org/officeDocument/2006/relationships/hyperlink" Target="https://www.clipartkey.com/view/xbTmww_icons-envelope-computer-mail-message-email-email-icon/" TargetMode="External"/><Relationship Id="rId12" Type="http://schemas.openxmlformats.org/officeDocument/2006/relationships/hyperlink" Target="http://pluspng.com/twitter-png-logo-2469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11" Type="http://schemas.openxmlformats.org/officeDocument/2006/relationships/image" Target="../media/image10.png"/><Relationship Id="rId5" Type="http://schemas.microsoft.com/office/2007/relationships/hdphoto" Target="../media/hdphoto1.wdp"/><Relationship Id="rId10" Type="http://schemas.openxmlformats.org/officeDocument/2006/relationships/hyperlink" Target="https://fr.wikipedia.org/wiki/GitHub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CROSS LAYER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261997"/>
            <a:ext cx="119270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A4D352D-EF4A-9532-AE6C-922F47693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533" y="405516"/>
            <a:ext cx="2048933" cy="20489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F4F6B2-70F4-CEB3-8CBD-2D3082F1BF0A}"/>
              </a:ext>
            </a:extLst>
          </p:cNvPr>
          <p:cNvSpPr txBox="1"/>
          <p:nvPr/>
        </p:nvSpPr>
        <p:spPr>
          <a:xfrm>
            <a:off x="1948070" y="3602038"/>
            <a:ext cx="70985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tx1"/>
                </a:solidFill>
                <a:latin typeface="Barlow ExtraBold" panose="00000900000000000000" pitchFamily="2" charset="0"/>
                <a:cs typeface="Aharoni" panose="020B0604020202020204" pitchFamily="2" charset="-79"/>
              </a:rPr>
              <a:t>Presented by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tx1"/>
                </a:solidFill>
                <a:latin typeface="Barlow ExtraBold" panose="00000900000000000000" pitchFamily="2" charset="0"/>
                <a:cs typeface="Aharoni" panose="020B0604020202020204" pitchFamily="2" charset="-79"/>
              </a:rPr>
              <a:t>Name: </a:t>
            </a:r>
            <a:r>
              <a:rPr lang="en-IN" dirty="0">
                <a:latin typeface="Barlow ExtraBold" panose="00000900000000000000" pitchFamily="2" charset="0"/>
                <a:cs typeface="Aharoni" panose="020B0604020202020204" pitchFamily="2" charset="-79"/>
              </a:rPr>
              <a:t>Arashdeep Singh</a:t>
            </a:r>
            <a:r>
              <a:rPr lang="en-IN" sz="1800" dirty="0">
                <a:solidFill>
                  <a:schemeClr val="tx1"/>
                </a:solidFill>
                <a:latin typeface="Barlow ExtraBold" panose="00000900000000000000" pitchFamily="2" charset="0"/>
                <a:cs typeface="Aharoni" panose="020B0604020202020204" pitchFamily="2" charset="-79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tx1"/>
                </a:solidFill>
                <a:latin typeface="Barlow ExtraBold" panose="00000900000000000000" pitchFamily="2" charset="0"/>
                <a:cs typeface="Aharoni" panose="020B0604020202020204" pitchFamily="2" charset="-79"/>
              </a:rPr>
              <a:t>Entry No : 22MMCO02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tx1"/>
                </a:solidFill>
                <a:latin typeface="Barlow ExtraBold" panose="00000900000000000000" pitchFamily="2" charset="0"/>
                <a:cs typeface="Aharoni" panose="020B0604020202020204" pitchFamily="2" charset="-79"/>
              </a:rPr>
              <a:t>Department: School of Electronics and communication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8156" y="381147"/>
            <a:ext cx="6086167" cy="1219694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37420" y="1906416"/>
            <a:ext cx="6980903" cy="36933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           Arashdeep Singh (22mmc002)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2E0EE5-10E2-02CB-0000-132CE34973B0}"/>
              </a:ext>
            </a:extLst>
          </p:cNvPr>
          <p:cNvSpPr/>
          <p:nvPr/>
        </p:nvSpPr>
        <p:spPr>
          <a:xfrm>
            <a:off x="296406" y="1710648"/>
            <a:ext cx="571412" cy="565100"/>
          </a:xfrm>
          <a:prstGeom prst="ellipse">
            <a:avLst/>
          </a:prstGeom>
          <a:blipFill dpi="0"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 l="3335" r="3335"/>
            </a:stretch>
          </a:blipFill>
          <a:ln>
            <a:solidFill>
              <a:srgbClr val="5C7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316A2-227F-981D-98CD-254EFE8A185E}"/>
              </a:ext>
            </a:extLst>
          </p:cNvPr>
          <p:cNvSpPr txBox="1"/>
          <p:nvPr/>
        </p:nvSpPr>
        <p:spPr>
          <a:xfrm>
            <a:off x="710501" y="2385555"/>
            <a:ext cx="6113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Blip>
                <a:blip r:embed="rId6">
                  <a:extLst>
                    <a:ext uri="{837473B0-CC2E-450A-ABE3-18F120FF3D39}">
                      <a1611:picAttrSrcUrl xmlns:a1611="http://schemas.microsoft.com/office/drawing/2016/11/main" r:id="rId7"/>
                    </a:ext>
                  </a:extLst>
                </a:blip>
              </a:buBlip>
            </a:pPr>
            <a: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8"/>
              </a:rPr>
              <a:t>ad.sng420@gmail.com</a:t>
            </a:r>
            <a:endParaRPr lang="en-I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EBBAE-23CA-EE64-BE19-D624AD99AFCB}"/>
              </a:ext>
            </a:extLst>
          </p:cNvPr>
          <p:cNvSpPr txBox="1"/>
          <p:nvPr/>
        </p:nvSpPr>
        <p:spPr>
          <a:xfrm>
            <a:off x="682714" y="2864694"/>
            <a:ext cx="6113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Blip>
                <a:blip r:embed="rId9">
                  <a:extLst>
                    <a:ext uri="{837473B0-CC2E-450A-ABE3-18F120FF3D39}">
                      <a1611:picAttrSrcUrl xmlns:a1611="http://schemas.microsoft.com/office/drawing/2016/11/main" r:id="rId10"/>
                    </a:ext>
                  </a:extLst>
                </a:blip>
              </a:buBlip>
            </a:pPr>
            <a:r>
              <a:rPr lang="en-IN" sz="18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github.com/</a:t>
            </a:r>
            <a:r>
              <a:rPr lang="en-IN" sz="1800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Arashdeepsng</a:t>
            </a:r>
            <a:endParaRPr lang="en-IN" sz="1800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46BE47-1D59-DC0D-A9F7-41FE07779626}"/>
              </a:ext>
            </a:extLst>
          </p:cNvPr>
          <p:cNvSpPr txBox="1"/>
          <p:nvPr/>
        </p:nvSpPr>
        <p:spPr>
          <a:xfrm>
            <a:off x="621439" y="3343833"/>
            <a:ext cx="6113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Blip>
                <a:blip r:embed="rId11">
                  <a:extLst>
                    <a:ext uri="{837473B0-CC2E-450A-ABE3-18F120FF3D39}">
                      <a1611:picAttrSrcUrl xmlns:a1611="http://schemas.microsoft.com/office/drawing/2016/11/main" r:id="rId12"/>
                    </a:ext>
                  </a:extLst>
                </a:blip>
              </a:buBlip>
            </a:pPr>
            <a:r>
              <a:rPr lang="en-IN" sz="1800" b="0" i="0" u="sng" dirty="0">
                <a:solidFill>
                  <a:srgbClr val="0070C0"/>
                </a:solidFill>
                <a:effectLst/>
                <a:latin typeface="TwitterChirp"/>
              </a:rPr>
              <a:t>@ad_sng</a:t>
            </a:r>
            <a:endParaRPr lang="en-IN" sz="1800" u="sng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905895"/>
              </p:ext>
            </p:extLst>
          </p:nvPr>
        </p:nvGraphicFramePr>
        <p:xfrm>
          <a:off x="7791450" y="1169988"/>
          <a:ext cx="4132263" cy="5037174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algn="r"/>
                      <a:r>
                        <a:rPr lang="en-US" sz="180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OSI STACK LAYER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LIMITATIONS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5</a:t>
                      </a:r>
                    </a:p>
                    <a:p>
                      <a:pPr marL="0" algn="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327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CROSS LAYER DESIGN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05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DRAWBACK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9</a:t>
                      </a:r>
                    </a:p>
                    <a:p>
                      <a:pPr marL="0" algn="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63" y="704088"/>
            <a:ext cx="6502620" cy="67665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400" b="0" i="0" dirty="0">
                <a:solidFill>
                  <a:srgbClr val="111111"/>
                </a:solidFill>
                <a:effectLst/>
                <a:latin typeface="Arial Black" panose="020B0A04020102020204" pitchFamily="34" charset="0"/>
              </a:rPr>
              <a:t>Cross-layer design is quite an</a:t>
            </a:r>
            <a:r>
              <a:rPr lang="en-US" sz="1400" b="1" i="0" dirty="0">
                <a:solidFill>
                  <a:srgbClr val="111111"/>
                </a:solidFill>
                <a:effectLst/>
                <a:latin typeface="Arial Black" panose="020B0A04020102020204" pitchFamily="34" charset="0"/>
              </a:rPr>
              <a:t> attractive approach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Arial Black" panose="020B0A04020102020204" pitchFamily="34" charset="0"/>
              </a:rPr>
              <a:t> especially for wireless multimedia networks because there's a compelling need to explore a larger optimization space in wireless networks by using multiple layers to make the best use of the limited available resources, unlike wireline networks which has abundant resources.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07415596-3C86-E792-A622-F817DB08D5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3640" r="13640"/>
          <a:stretch/>
        </p:blipFill>
        <p:spPr>
          <a:xfrm>
            <a:off x="7569642" y="-159026"/>
            <a:ext cx="4648862" cy="6233823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Cross Layer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11ED7A-3869-CD67-6CBD-1F735BD2C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642" y="-1"/>
            <a:ext cx="4648862" cy="629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220" y="184483"/>
            <a:ext cx="7066548" cy="922422"/>
          </a:xfrm>
        </p:spPr>
        <p:txBody>
          <a:bodyPr/>
          <a:lstStyle/>
          <a:p>
            <a:r>
              <a:rPr lang="en-US" sz="6600" dirty="0"/>
              <a:t>OSI Stack Layer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324C943-EF58-59CE-7983-C6A3814A85AE}"/>
              </a:ext>
            </a:extLst>
          </p:cNvPr>
          <p:cNvSpPr/>
          <p:nvPr/>
        </p:nvSpPr>
        <p:spPr>
          <a:xfrm>
            <a:off x="5617598" y="1321590"/>
            <a:ext cx="3538330" cy="57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Application Layer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234239-01C2-9DB0-C825-4CA6C90960D1}"/>
              </a:ext>
            </a:extLst>
          </p:cNvPr>
          <p:cNvSpPr/>
          <p:nvPr/>
        </p:nvSpPr>
        <p:spPr>
          <a:xfrm>
            <a:off x="5629522" y="1966394"/>
            <a:ext cx="3526406" cy="515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Presentation Layer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A844FA8-D2B4-CA2A-61D7-6CEC07CF1503}"/>
              </a:ext>
            </a:extLst>
          </p:cNvPr>
          <p:cNvSpPr/>
          <p:nvPr/>
        </p:nvSpPr>
        <p:spPr>
          <a:xfrm>
            <a:off x="5641449" y="2561992"/>
            <a:ext cx="3542307" cy="515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Session Layer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4875DA-A8F7-AB4F-DC20-BFE37ED5822B}"/>
              </a:ext>
            </a:extLst>
          </p:cNvPr>
          <p:cNvSpPr/>
          <p:nvPr/>
        </p:nvSpPr>
        <p:spPr>
          <a:xfrm>
            <a:off x="5669280" y="3152059"/>
            <a:ext cx="3514475" cy="539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Transport Layer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D5F6D6-0708-D4CE-16CB-C3D2674F9159}"/>
              </a:ext>
            </a:extLst>
          </p:cNvPr>
          <p:cNvSpPr/>
          <p:nvPr/>
        </p:nvSpPr>
        <p:spPr>
          <a:xfrm>
            <a:off x="5669279" y="3761805"/>
            <a:ext cx="3486649" cy="515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Network Layer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DD75295-1B98-5C1E-75C3-7F04C10AAC5A}"/>
              </a:ext>
            </a:extLst>
          </p:cNvPr>
          <p:cNvSpPr/>
          <p:nvPr/>
        </p:nvSpPr>
        <p:spPr>
          <a:xfrm>
            <a:off x="5641449" y="4354661"/>
            <a:ext cx="3542307" cy="5390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Data</a:t>
            </a:r>
            <a:r>
              <a:rPr lang="en-IN" dirty="0"/>
              <a:t> </a:t>
            </a:r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Link Layer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851F5A-19D0-8CF0-2800-29ECA10A1E90}"/>
              </a:ext>
            </a:extLst>
          </p:cNvPr>
          <p:cNvSpPr/>
          <p:nvPr/>
        </p:nvSpPr>
        <p:spPr>
          <a:xfrm>
            <a:off x="5655363" y="4968589"/>
            <a:ext cx="3542307" cy="539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Physical Layer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5047F84-ACAF-1A29-4BB4-01D8D0FFA5E7}"/>
              </a:ext>
            </a:extLst>
          </p:cNvPr>
          <p:cNvSpPr/>
          <p:nvPr/>
        </p:nvSpPr>
        <p:spPr>
          <a:xfrm>
            <a:off x="3768915" y="1355276"/>
            <a:ext cx="1820849" cy="548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Data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0F0F67-1EE8-52C8-68FB-F872B41CA1F1}"/>
              </a:ext>
            </a:extLst>
          </p:cNvPr>
          <p:cNvSpPr/>
          <p:nvPr/>
        </p:nvSpPr>
        <p:spPr>
          <a:xfrm>
            <a:off x="3768916" y="1932913"/>
            <a:ext cx="1820849" cy="548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Data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F59B129-38C8-9B4B-A150-87DEC0294E52}"/>
              </a:ext>
            </a:extLst>
          </p:cNvPr>
          <p:cNvSpPr/>
          <p:nvPr/>
        </p:nvSpPr>
        <p:spPr>
          <a:xfrm>
            <a:off x="3768917" y="2532074"/>
            <a:ext cx="1820849" cy="548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Data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983FC4F-5B42-0A71-A16F-737DC42BA69E}"/>
              </a:ext>
            </a:extLst>
          </p:cNvPr>
          <p:cNvSpPr/>
          <p:nvPr/>
        </p:nvSpPr>
        <p:spPr>
          <a:xfrm>
            <a:off x="3768916" y="3147248"/>
            <a:ext cx="1820849" cy="548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Segment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E766575-7038-2115-9AE7-A66B6A7114B4}"/>
              </a:ext>
            </a:extLst>
          </p:cNvPr>
          <p:cNvSpPr/>
          <p:nvPr/>
        </p:nvSpPr>
        <p:spPr>
          <a:xfrm>
            <a:off x="3768916" y="3766262"/>
            <a:ext cx="1820849" cy="548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Packets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C45D8FB-FD49-845D-A872-600F1B0C94C8}"/>
              </a:ext>
            </a:extLst>
          </p:cNvPr>
          <p:cNvSpPr/>
          <p:nvPr/>
        </p:nvSpPr>
        <p:spPr>
          <a:xfrm>
            <a:off x="3796749" y="4354661"/>
            <a:ext cx="1820849" cy="548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Frames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D23CA3B-F181-011A-45A1-FDFACE9EDB9F}"/>
              </a:ext>
            </a:extLst>
          </p:cNvPr>
          <p:cNvSpPr/>
          <p:nvPr/>
        </p:nvSpPr>
        <p:spPr>
          <a:xfrm>
            <a:off x="3796749" y="4943060"/>
            <a:ext cx="1820849" cy="548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Bits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0FAD0CB7-2FB6-CAEE-7A04-796B7A575900}"/>
              </a:ext>
            </a:extLst>
          </p:cNvPr>
          <p:cNvSpPr/>
          <p:nvPr/>
        </p:nvSpPr>
        <p:spPr>
          <a:xfrm>
            <a:off x="2775005" y="1355276"/>
            <a:ext cx="755374" cy="2335804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3BFB39D7-2534-2C77-2FEB-28E8073E0427}"/>
              </a:ext>
            </a:extLst>
          </p:cNvPr>
          <p:cNvSpPr/>
          <p:nvPr/>
        </p:nvSpPr>
        <p:spPr>
          <a:xfrm>
            <a:off x="2775005" y="3761805"/>
            <a:ext cx="755374" cy="1740919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15561B-72E7-0D11-2E2D-B18514C67D56}"/>
              </a:ext>
            </a:extLst>
          </p:cNvPr>
          <p:cNvSpPr/>
          <p:nvPr/>
        </p:nvSpPr>
        <p:spPr>
          <a:xfrm>
            <a:off x="1272210" y="1425999"/>
            <a:ext cx="1065474" cy="2265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50000"/>
                  </a:schemeClr>
                </a:solidFill>
              </a:rPr>
              <a:t>Host</a:t>
            </a:r>
            <a:r>
              <a:rPr lang="en-IN" dirty="0"/>
              <a:t> </a:t>
            </a:r>
          </a:p>
          <a:p>
            <a:pPr algn="ctr"/>
            <a:r>
              <a:rPr lang="en-IN" b="1" dirty="0">
                <a:solidFill>
                  <a:schemeClr val="tx1">
                    <a:lumMod val="50000"/>
                  </a:schemeClr>
                </a:solidFill>
              </a:rPr>
              <a:t>Layer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988EF9-2B36-4F49-A7BE-46D8535C7DB0}"/>
              </a:ext>
            </a:extLst>
          </p:cNvPr>
          <p:cNvSpPr/>
          <p:nvPr/>
        </p:nvSpPr>
        <p:spPr>
          <a:xfrm>
            <a:off x="1327868" y="3836086"/>
            <a:ext cx="1065474" cy="1666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Media</a:t>
            </a:r>
            <a:r>
              <a:rPr lang="en-IN" dirty="0"/>
              <a:t> </a:t>
            </a:r>
          </a:p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C61C-4770-8173-3DDA-7A8BCAAFE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36" y="119270"/>
            <a:ext cx="10392355" cy="1009815"/>
          </a:xfrm>
        </p:spPr>
        <p:txBody>
          <a:bodyPr/>
          <a:lstStyle/>
          <a:p>
            <a:r>
              <a:rPr lang="en-IN" dirty="0"/>
              <a:t>LIMITATIONS IN OSI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D64E3-EF65-3E6E-76EF-D02BDB9A4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8172" y="1218289"/>
            <a:ext cx="9742621" cy="475314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Limited the performance of the overall architecture, due to the lack of coordination among layers.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Physical limitations.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Time-Varying behaviour.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Limited Bandwidth.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Propagation Environment.</a:t>
            </a:r>
          </a:p>
        </p:txBody>
      </p:sp>
    </p:spTree>
    <p:extLst>
      <p:ext uri="{BB962C8B-B14F-4D97-AF65-F5344CB8AC3E}">
        <p14:creationId xmlns:p14="http://schemas.microsoft.com/office/powerpoint/2010/main" val="1192261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9638-BE09-CB4F-3133-4D80DF21B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53" y="232411"/>
            <a:ext cx="10415915" cy="818348"/>
          </a:xfrm>
        </p:spPr>
        <p:txBody>
          <a:bodyPr/>
          <a:lstStyle/>
          <a:p>
            <a:r>
              <a:rPr lang="en-IN" dirty="0"/>
              <a:t>Cross Layer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D2C58-7761-A995-E6B1-7AABF04B4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21" y="1323474"/>
            <a:ext cx="10058399" cy="5181599"/>
          </a:xfrm>
        </p:spPr>
        <p:txBody>
          <a:bodyPr/>
          <a:lstStyle/>
          <a:p>
            <a:r>
              <a:rPr lang="en-IN" dirty="0"/>
              <a:t>To overcome the OSI limitations cross layer design is used.</a:t>
            </a:r>
          </a:p>
          <a:p>
            <a:endParaRPr lang="en-IN" dirty="0"/>
          </a:p>
          <a:p>
            <a:r>
              <a:rPr lang="en-IN" dirty="0"/>
              <a:t>Two Types of cross layer design:-</a:t>
            </a:r>
          </a:p>
          <a:p>
            <a:pPr marL="457200" indent="-457200">
              <a:buAutoNum type="arabicPeriod"/>
            </a:pPr>
            <a:r>
              <a:rPr lang="en-IN" dirty="0"/>
              <a:t>Weak cross layer.</a:t>
            </a:r>
          </a:p>
          <a:p>
            <a:pPr marL="457200" indent="-457200">
              <a:buAutoNum type="arabicPeriod"/>
            </a:pPr>
            <a:r>
              <a:rPr lang="en-IN" dirty="0"/>
              <a:t>Strong cross layer.</a:t>
            </a:r>
          </a:p>
        </p:txBody>
      </p:sp>
    </p:spTree>
    <p:extLst>
      <p:ext uri="{BB962C8B-B14F-4D97-AF65-F5344CB8AC3E}">
        <p14:creationId xmlns:p14="http://schemas.microsoft.com/office/powerpoint/2010/main" val="3805535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8A0D-487A-EA20-1BD1-0CA37701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56" y="278296"/>
            <a:ext cx="10975728" cy="828610"/>
          </a:xfrm>
        </p:spPr>
        <p:txBody>
          <a:bodyPr/>
          <a:lstStyle/>
          <a:p>
            <a:r>
              <a:rPr lang="en-IN" dirty="0"/>
              <a:t>Weak Cross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2AF50-19CA-CFB6-9C6F-CF7E7EAF8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28" y="1106908"/>
            <a:ext cx="9501808" cy="2278936"/>
          </a:xfrm>
        </p:spPr>
        <p:txBody>
          <a:bodyPr>
            <a:normAutofit/>
          </a:bodyPr>
          <a:lstStyle/>
          <a:p>
            <a:r>
              <a:rPr lang="en-IN" dirty="0"/>
              <a:t>Enables interaction among entities at different layer of the protocol stack.</a:t>
            </a:r>
          </a:p>
          <a:p>
            <a:r>
              <a:rPr lang="en-IN" dirty="0"/>
              <a:t>                                                                     </a:t>
            </a:r>
          </a:p>
          <a:p>
            <a:r>
              <a:rPr lang="en-IN" dirty="0"/>
              <a:t>                                                         </a:t>
            </a:r>
            <a:r>
              <a:rPr lang="en-IN" dirty="0">
                <a:solidFill>
                  <a:srgbClr val="0070C0"/>
                </a:solidFill>
                <a:latin typeface="Arial Black" panose="020B0A04020102020204" pitchFamily="34" charset="0"/>
              </a:rPr>
              <a:t>Cross-Layer Agent</a:t>
            </a:r>
          </a:p>
          <a:p>
            <a:r>
              <a:rPr lang="en-IN" dirty="0"/>
              <a:t>                                                          </a:t>
            </a:r>
            <a:r>
              <a:rPr lang="en-IN" dirty="0">
                <a:solidFill>
                  <a:srgbClr val="0070C0"/>
                </a:solidFill>
                <a:latin typeface="Arial Black" panose="020B0A04020102020204" pitchFamily="34" charset="0"/>
              </a:rPr>
              <a:t>Interaction</a:t>
            </a:r>
            <a:r>
              <a:rPr lang="en-IN" dirty="0"/>
              <a:t>                           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D3482C-E6D7-FCF0-455D-4327ADE3556E}"/>
              </a:ext>
            </a:extLst>
          </p:cNvPr>
          <p:cNvSpPr/>
          <p:nvPr/>
        </p:nvSpPr>
        <p:spPr>
          <a:xfrm>
            <a:off x="1025715" y="1769166"/>
            <a:ext cx="3021495" cy="707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Application</a:t>
            </a:r>
            <a:r>
              <a:rPr lang="en-IN" dirty="0"/>
              <a:t> </a:t>
            </a:r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Layer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EC8127-405C-85DD-4648-0A5B6B908527}"/>
              </a:ext>
            </a:extLst>
          </p:cNvPr>
          <p:cNvSpPr/>
          <p:nvPr/>
        </p:nvSpPr>
        <p:spPr>
          <a:xfrm>
            <a:off x="1025717" y="2759733"/>
            <a:ext cx="3021495" cy="707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Transport</a:t>
            </a:r>
            <a:r>
              <a:rPr lang="en-IN" dirty="0"/>
              <a:t> </a:t>
            </a:r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Layer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B42486-3085-356E-1286-51B44EC81725}"/>
              </a:ext>
            </a:extLst>
          </p:cNvPr>
          <p:cNvSpPr/>
          <p:nvPr/>
        </p:nvSpPr>
        <p:spPr>
          <a:xfrm>
            <a:off x="1025716" y="3739676"/>
            <a:ext cx="3021495" cy="707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Network</a:t>
            </a:r>
            <a:r>
              <a:rPr lang="en-IN" dirty="0"/>
              <a:t> </a:t>
            </a:r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layer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58C953-73C3-B703-8CD7-9DEA382160F4}"/>
              </a:ext>
            </a:extLst>
          </p:cNvPr>
          <p:cNvSpPr/>
          <p:nvPr/>
        </p:nvSpPr>
        <p:spPr>
          <a:xfrm>
            <a:off x="1025715" y="4706349"/>
            <a:ext cx="3021495" cy="707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Datalink</a:t>
            </a:r>
            <a:r>
              <a:rPr lang="en-IN" dirty="0"/>
              <a:t> </a:t>
            </a:r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Layer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E48413-BF42-CB1E-7D8C-432CCEFD4A4B}"/>
              </a:ext>
            </a:extLst>
          </p:cNvPr>
          <p:cNvSpPr/>
          <p:nvPr/>
        </p:nvSpPr>
        <p:spPr>
          <a:xfrm>
            <a:off x="1025715" y="5751092"/>
            <a:ext cx="3021495" cy="707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Physical</a:t>
            </a:r>
            <a:r>
              <a:rPr lang="en-IN" dirty="0"/>
              <a:t> </a:t>
            </a:r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Layer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7D69478A-F661-8CCA-9BE6-1FADAE237803}"/>
              </a:ext>
            </a:extLst>
          </p:cNvPr>
          <p:cNvSpPr/>
          <p:nvPr/>
        </p:nvSpPr>
        <p:spPr>
          <a:xfrm>
            <a:off x="5379201" y="3093801"/>
            <a:ext cx="2765589" cy="354798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Network</a:t>
            </a:r>
            <a:r>
              <a:rPr lang="en-IN" dirty="0"/>
              <a:t> </a:t>
            </a:r>
          </a:p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Sub-interface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Mac</a:t>
            </a:r>
          </a:p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Sub-interface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Physical</a:t>
            </a:r>
          </a:p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Sub-interface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5472CC-E08D-DDC5-04B1-7168EC282526}"/>
              </a:ext>
            </a:extLst>
          </p:cNvPr>
          <p:cNvSpPr/>
          <p:nvPr/>
        </p:nvSpPr>
        <p:spPr>
          <a:xfrm>
            <a:off x="9199658" y="2308595"/>
            <a:ext cx="1966623" cy="320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Cross</a:t>
            </a:r>
            <a:r>
              <a:rPr lang="en-IN" dirty="0"/>
              <a:t> </a:t>
            </a:r>
          </a:p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Layer</a:t>
            </a:r>
          </a:p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Data</a:t>
            </a:r>
          </a:p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Module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2D731B-4A70-119E-9F39-5C4E3ABFAD72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536463" y="2476832"/>
            <a:ext cx="2" cy="2829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2FAB4A-1F48-B3D7-E183-F4DBEB684CCF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536464" y="3467399"/>
            <a:ext cx="1" cy="272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D037C9-014C-D792-864A-E5E2872D0E69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536463" y="4447342"/>
            <a:ext cx="1" cy="259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4AAA5E-89B7-079A-ED0A-D77C2B2EC481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536463" y="5414015"/>
            <a:ext cx="0" cy="337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D97510C-64C3-5FE4-0210-D24A5197147C}"/>
              </a:ext>
            </a:extLst>
          </p:cNvPr>
          <p:cNvCxnSpPr>
            <a:stCxn id="6" idx="3"/>
          </p:cNvCxnSpPr>
          <p:nvPr/>
        </p:nvCxnSpPr>
        <p:spPr>
          <a:xfrm flipV="1">
            <a:off x="4047211" y="3467399"/>
            <a:ext cx="1376436" cy="62611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D8362A-76C0-2639-86A1-49E36FAF3AC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047210" y="5060182"/>
            <a:ext cx="13319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9967822-42FD-AE39-44DB-0EE88FB3992C}"/>
              </a:ext>
            </a:extLst>
          </p:cNvPr>
          <p:cNvCxnSpPr>
            <a:stCxn id="8" idx="3"/>
          </p:cNvCxnSpPr>
          <p:nvPr/>
        </p:nvCxnSpPr>
        <p:spPr>
          <a:xfrm>
            <a:off x="4047210" y="6104925"/>
            <a:ext cx="1376437" cy="18829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122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1E81A-25B1-1C65-286F-11BC2F9EB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38" y="155987"/>
            <a:ext cx="11424621" cy="865990"/>
          </a:xfrm>
        </p:spPr>
        <p:txBody>
          <a:bodyPr/>
          <a:lstStyle/>
          <a:p>
            <a:r>
              <a:rPr lang="en-IN" dirty="0"/>
              <a:t>Strong Cross-Layer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5B8A1-D219-8053-90E1-8D0A1071D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1341" y="1021977"/>
            <a:ext cx="11044517" cy="1918447"/>
          </a:xfrm>
        </p:spPr>
        <p:txBody>
          <a:bodyPr/>
          <a:lstStyle/>
          <a:p>
            <a:r>
              <a:rPr lang="en-IN" dirty="0"/>
              <a:t>Enables joints design of the algorithms implemented within any entity at any level of the protocol stack.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C70AFA-071C-BAA2-0E27-9139F26C62E9}"/>
              </a:ext>
            </a:extLst>
          </p:cNvPr>
          <p:cNvSpPr/>
          <p:nvPr/>
        </p:nvSpPr>
        <p:spPr>
          <a:xfrm>
            <a:off x="1025713" y="2618626"/>
            <a:ext cx="9749861" cy="707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Application</a:t>
            </a:r>
            <a:r>
              <a:rPr lang="en-IN" dirty="0"/>
              <a:t> </a:t>
            </a:r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Layer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BDBA15-13E5-F80D-F368-93FD53F2E82F}"/>
              </a:ext>
            </a:extLst>
          </p:cNvPr>
          <p:cNvSpPr/>
          <p:nvPr/>
        </p:nvSpPr>
        <p:spPr>
          <a:xfrm>
            <a:off x="1025715" y="3397035"/>
            <a:ext cx="9749859" cy="707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Transport</a:t>
            </a:r>
            <a:r>
              <a:rPr lang="en-IN" dirty="0"/>
              <a:t> </a:t>
            </a:r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Layer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98511A2-4B38-B69E-BEDA-15EAB5ED8329}"/>
              </a:ext>
            </a:extLst>
          </p:cNvPr>
          <p:cNvSpPr/>
          <p:nvPr/>
        </p:nvSpPr>
        <p:spPr>
          <a:xfrm>
            <a:off x="1025715" y="4168770"/>
            <a:ext cx="9749861" cy="707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Network</a:t>
            </a:r>
            <a:r>
              <a:rPr lang="en-IN" dirty="0"/>
              <a:t> </a:t>
            </a:r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layer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83510D6-A524-28E9-E65C-79CF22A0C742}"/>
              </a:ext>
            </a:extLst>
          </p:cNvPr>
          <p:cNvSpPr/>
          <p:nvPr/>
        </p:nvSpPr>
        <p:spPr>
          <a:xfrm>
            <a:off x="1025715" y="4959931"/>
            <a:ext cx="9749861" cy="707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Datalink</a:t>
            </a:r>
            <a:r>
              <a:rPr lang="en-IN" dirty="0"/>
              <a:t> </a:t>
            </a:r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Layer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34B2F8D-DB0D-5F4C-8741-6A09E1B120BF}"/>
              </a:ext>
            </a:extLst>
          </p:cNvPr>
          <p:cNvSpPr/>
          <p:nvPr/>
        </p:nvSpPr>
        <p:spPr>
          <a:xfrm>
            <a:off x="1025715" y="5751092"/>
            <a:ext cx="9749861" cy="707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Physical</a:t>
            </a:r>
            <a:r>
              <a:rPr lang="en-IN" dirty="0"/>
              <a:t> </a:t>
            </a:r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1AB5CD-C74A-1C2B-12DE-D6685480691C}"/>
              </a:ext>
            </a:extLst>
          </p:cNvPr>
          <p:cNvSpPr/>
          <p:nvPr/>
        </p:nvSpPr>
        <p:spPr>
          <a:xfrm>
            <a:off x="7915835" y="1631576"/>
            <a:ext cx="466165" cy="4827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70C0"/>
                </a:solidFill>
              </a:rPr>
              <a:t>S</a:t>
            </a:r>
          </a:p>
          <a:p>
            <a:pPr algn="ctr"/>
            <a:r>
              <a:rPr lang="en-IN" dirty="0">
                <a:solidFill>
                  <a:srgbClr val="0070C0"/>
                </a:solidFill>
              </a:rPr>
              <a:t>E</a:t>
            </a:r>
          </a:p>
          <a:p>
            <a:pPr algn="ctr"/>
            <a:r>
              <a:rPr lang="en-IN" dirty="0">
                <a:solidFill>
                  <a:srgbClr val="0070C0"/>
                </a:solidFill>
              </a:rPr>
              <a:t>CUR</a:t>
            </a:r>
          </a:p>
          <a:p>
            <a:pPr algn="ctr"/>
            <a:r>
              <a:rPr lang="en-IN" dirty="0">
                <a:solidFill>
                  <a:srgbClr val="0070C0"/>
                </a:solidFill>
              </a:rPr>
              <a:t>I</a:t>
            </a:r>
          </a:p>
          <a:p>
            <a:pPr algn="ctr"/>
            <a:r>
              <a:rPr lang="en-IN" dirty="0">
                <a:solidFill>
                  <a:srgbClr val="0070C0"/>
                </a:solidFill>
              </a:rPr>
              <a:t>T</a:t>
            </a:r>
          </a:p>
          <a:p>
            <a:pPr algn="ctr"/>
            <a:r>
              <a:rPr lang="en-IN" dirty="0">
                <a:solidFill>
                  <a:srgbClr val="0070C0"/>
                </a:solidFill>
              </a:rPr>
              <a:t>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9127B4-5CAC-92A5-214D-BB5B9DF572D5}"/>
              </a:ext>
            </a:extLst>
          </p:cNvPr>
          <p:cNvSpPr/>
          <p:nvPr/>
        </p:nvSpPr>
        <p:spPr>
          <a:xfrm>
            <a:off x="8852645" y="1631576"/>
            <a:ext cx="466165" cy="4827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70C0"/>
                </a:solidFill>
              </a:rPr>
              <a:t>QOS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82E84-021E-DFCD-8529-F1DF1B97C674}"/>
              </a:ext>
            </a:extLst>
          </p:cNvPr>
          <p:cNvSpPr/>
          <p:nvPr/>
        </p:nvSpPr>
        <p:spPr>
          <a:xfrm>
            <a:off x="9816352" y="1631576"/>
            <a:ext cx="466165" cy="4827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70C0"/>
                </a:solidFill>
              </a:rPr>
              <a:t>MOB</a:t>
            </a:r>
          </a:p>
          <a:p>
            <a:pPr algn="ctr"/>
            <a:r>
              <a:rPr lang="en-IN" dirty="0">
                <a:solidFill>
                  <a:srgbClr val="0070C0"/>
                </a:solidFill>
              </a:rPr>
              <a:t>I</a:t>
            </a:r>
          </a:p>
          <a:p>
            <a:pPr algn="ctr"/>
            <a:r>
              <a:rPr lang="en-IN" dirty="0">
                <a:solidFill>
                  <a:srgbClr val="0070C0"/>
                </a:solidFill>
              </a:rPr>
              <a:t>L</a:t>
            </a:r>
          </a:p>
          <a:p>
            <a:pPr algn="ctr"/>
            <a:r>
              <a:rPr lang="en-IN" dirty="0">
                <a:solidFill>
                  <a:srgbClr val="0070C0"/>
                </a:solidFill>
              </a:rPr>
              <a:t>I</a:t>
            </a:r>
          </a:p>
          <a:p>
            <a:pPr algn="ctr"/>
            <a:r>
              <a:rPr lang="en-IN" dirty="0">
                <a:solidFill>
                  <a:srgbClr val="0070C0"/>
                </a:solidFill>
              </a:rPr>
              <a:t>T</a:t>
            </a:r>
          </a:p>
          <a:p>
            <a:pPr algn="ctr"/>
            <a:r>
              <a:rPr lang="en-IN" dirty="0">
                <a:solidFill>
                  <a:srgbClr val="0070C0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520960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4F6F3-1B22-C7A4-6E44-3282C993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56" y="182881"/>
            <a:ext cx="4840641" cy="883920"/>
          </a:xfrm>
        </p:spPr>
        <p:txBody>
          <a:bodyPr/>
          <a:lstStyle/>
          <a:p>
            <a:r>
              <a:rPr lang="en-IN" dirty="0"/>
              <a:t>Drawback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E3A9D-449D-4204-FB6B-9EC90BB08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918" y="1192307"/>
            <a:ext cx="6872043" cy="421114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Increase in cost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Complexity increases.</a:t>
            </a:r>
          </a:p>
        </p:txBody>
      </p:sp>
    </p:spTree>
    <p:extLst>
      <p:ext uri="{BB962C8B-B14F-4D97-AF65-F5344CB8AC3E}">
        <p14:creationId xmlns:p14="http://schemas.microsoft.com/office/powerpoint/2010/main" val="2993758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{2A01D533-23C5-45F0-93D0-10ECCDF51C5D}tf11964407_win32</Template>
  <TotalTime>87</TotalTime>
  <Words>298</Words>
  <Application>Microsoft Office PowerPoint</Application>
  <PresentationFormat>Widescreen</PresentationFormat>
  <Paragraphs>106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Arial Black</vt:lpstr>
      <vt:lpstr>Barlow ExtraBold</vt:lpstr>
      <vt:lpstr>Calibri</vt:lpstr>
      <vt:lpstr>Courier New</vt:lpstr>
      <vt:lpstr>Gill Sans Nova</vt:lpstr>
      <vt:lpstr>Gill Sans Nova Light</vt:lpstr>
      <vt:lpstr>Sagona Book</vt:lpstr>
      <vt:lpstr>Tahoma</vt:lpstr>
      <vt:lpstr>TwitterChirp</vt:lpstr>
      <vt:lpstr>Wingdings</vt:lpstr>
      <vt:lpstr>Office Theme</vt:lpstr>
      <vt:lpstr>CROSS LAYER DESIGN</vt:lpstr>
      <vt:lpstr>agenda</vt:lpstr>
      <vt:lpstr>Introduction</vt:lpstr>
      <vt:lpstr>OSI Stack Layer</vt:lpstr>
      <vt:lpstr>LIMITATIONS IN OSI</vt:lpstr>
      <vt:lpstr>Cross Layer Design</vt:lpstr>
      <vt:lpstr>Weak Cross Layer</vt:lpstr>
      <vt:lpstr>Strong Cross-Layer</vt:lpstr>
      <vt:lpstr>Drawback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LAYER DESIGN</dc:title>
  <dc:creator>Arashdeep Singh</dc:creator>
  <cp:lastModifiedBy>Arashdeep Singh</cp:lastModifiedBy>
  <cp:revision>2</cp:revision>
  <dcterms:created xsi:type="dcterms:W3CDTF">2023-03-07T20:37:23Z</dcterms:created>
  <dcterms:modified xsi:type="dcterms:W3CDTF">2023-03-07T22:04:33Z</dcterms:modified>
</cp:coreProperties>
</file>