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3" r:id="rId5"/>
    <p:sldId id="264" r:id="rId6"/>
    <p:sldId id="265" r:id="rId7"/>
    <p:sldId id="266" r:id="rId8"/>
    <p:sldId id="267" r:id="rId9"/>
    <p:sldId id="259" r:id="rId10"/>
    <p:sldId id="260" r:id="rId11"/>
    <p:sldId id="261" r:id="rId12"/>
    <p:sldId id="262"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05"/>
    <p:restoredTop sz="94610"/>
  </p:normalViewPr>
  <p:slideViewPr>
    <p:cSldViewPr snapToGrid="0" snapToObjects="1">
      <p:cViewPr varScale="1">
        <p:scale>
          <a:sx n="109" d="100"/>
          <a:sy n="109" d="100"/>
        </p:scale>
        <p:origin x="23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6071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9.png"/><Relationship Id="rId7"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fr-FR"/>
          </a:p>
        </p:txBody>
      </p:sp>
      <p:sp>
        <p:nvSpPr>
          <p:cNvPr id="3" name="Shape 1"/>
          <p:cNvSpPr/>
          <p:nvPr/>
        </p:nvSpPr>
        <p:spPr>
          <a:xfrm>
            <a:off x="0" y="0"/>
            <a:ext cx="14630400" cy="8229600"/>
          </a:xfrm>
          <a:prstGeom prst="rect">
            <a:avLst/>
          </a:prstGeom>
          <a:solidFill>
            <a:srgbClr val="123332"/>
          </a:solidFill>
          <a:ln/>
        </p:spPr>
        <p:txBody>
          <a:bodyPr/>
          <a:lstStyle/>
          <a:p>
            <a:endParaRPr lang="fr-FR"/>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595557"/>
            <a:ext cx="7477601" cy="2705695"/>
          </a:xfrm>
          <a:prstGeom prst="rect">
            <a:avLst/>
          </a:prstGeom>
          <a:noFill/>
          <a:ln/>
        </p:spPr>
        <p:txBody>
          <a:bodyPr wrap="square" rtlCol="0" anchor="t"/>
          <a:lstStyle/>
          <a:p>
            <a:pPr marL="0" indent="0">
              <a:lnSpc>
                <a:spcPts val="7101"/>
              </a:lnSpc>
              <a:buNone/>
            </a:pPr>
            <a:r>
              <a:rPr lang="en-US" sz="5681" dirty="0">
                <a:solidFill>
                  <a:srgbClr val="FFD9BE"/>
                </a:solidFill>
                <a:latin typeface="Quattrocento" pitchFamily="34" charset="0"/>
                <a:ea typeface="Quattrocento" pitchFamily="34" charset="-122"/>
                <a:cs typeface="Quattrocento" pitchFamily="34" charset="-120"/>
              </a:rPr>
              <a:t>Analyse des avis clients pour améliorer la relation client</a:t>
            </a:r>
            <a:endParaRPr lang="en-US" sz="5681" dirty="0"/>
          </a:p>
        </p:txBody>
      </p:sp>
      <p:sp>
        <p:nvSpPr>
          <p:cNvPr id="6" name="Text 3"/>
          <p:cNvSpPr/>
          <p:nvPr/>
        </p:nvSpPr>
        <p:spPr>
          <a:xfrm>
            <a:off x="833199" y="4634508"/>
            <a:ext cx="7477601" cy="1999536"/>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En tant qu'équipe data d'une grande enseigne de magasins de sport, nous avons été sollicités pour analyser les avis des clients afin d'améliorer la relation client. À l'aide d'un jeu de données de commentaires, nous allons identifier les principaux points de mécontentement et les produits les plus critiqués, dans le but d'entreprendre des actions ciblées pour transformer les détracteurs en clients promoteurs.</a:t>
            </a:r>
            <a:endParaRPr lang="en-US" sz="1750"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fr-FR"/>
          </a:p>
        </p:txBody>
      </p:sp>
      <p:sp>
        <p:nvSpPr>
          <p:cNvPr id="3" name="Shape 1"/>
          <p:cNvSpPr/>
          <p:nvPr/>
        </p:nvSpPr>
        <p:spPr>
          <a:xfrm>
            <a:off x="0" y="0"/>
            <a:ext cx="14630400" cy="8229600"/>
          </a:xfrm>
          <a:prstGeom prst="rect">
            <a:avLst/>
          </a:prstGeom>
          <a:solidFill>
            <a:srgbClr val="123332"/>
          </a:solidFill>
          <a:ln/>
        </p:spPr>
        <p:txBody>
          <a:bodyPr/>
          <a:lstStyle/>
          <a:p>
            <a:endParaRPr lang="fr-FR"/>
          </a:p>
        </p:txBody>
      </p:sp>
      <p:sp>
        <p:nvSpPr>
          <p:cNvPr id="4" name="Text 2"/>
          <p:cNvSpPr/>
          <p:nvPr/>
        </p:nvSpPr>
        <p:spPr>
          <a:xfrm>
            <a:off x="2601516" y="580787"/>
            <a:ext cx="9427250" cy="1240155"/>
          </a:xfrm>
          <a:prstGeom prst="rect">
            <a:avLst/>
          </a:prstGeom>
          <a:noFill/>
          <a:ln/>
        </p:spPr>
        <p:txBody>
          <a:bodyPr wrap="square" rtlCol="0" anchor="t"/>
          <a:lstStyle/>
          <a:p>
            <a:pPr marL="0" indent="0">
              <a:lnSpc>
                <a:spcPts val="4884"/>
              </a:lnSpc>
              <a:buNone/>
            </a:pPr>
            <a:r>
              <a:rPr lang="en-US" sz="3907" dirty="0">
                <a:solidFill>
                  <a:srgbClr val="FFD9BE"/>
                </a:solidFill>
                <a:latin typeface="Quattrocento" pitchFamily="34" charset="0"/>
                <a:ea typeface="Quattrocento" pitchFamily="34" charset="-122"/>
                <a:cs typeface="Quattrocento" pitchFamily="34" charset="-120"/>
              </a:rPr>
              <a:t>Mettre en place des actions d'amélioration</a:t>
            </a:r>
            <a:endParaRPr lang="en-US" sz="3907" dirty="0"/>
          </a:p>
        </p:txBody>
      </p:sp>
      <p:sp>
        <p:nvSpPr>
          <p:cNvPr id="5" name="Shape 3"/>
          <p:cNvSpPr/>
          <p:nvPr/>
        </p:nvSpPr>
        <p:spPr>
          <a:xfrm>
            <a:off x="2601516" y="2242661"/>
            <a:ext cx="4608195" cy="2755702"/>
          </a:xfrm>
          <a:prstGeom prst="roundRect">
            <a:avLst>
              <a:gd name="adj" fmla="val 2296"/>
            </a:avLst>
          </a:prstGeom>
          <a:solidFill>
            <a:srgbClr val="234A49"/>
          </a:solidFill>
          <a:ln/>
        </p:spPr>
        <p:txBody>
          <a:bodyPr/>
          <a:lstStyle/>
          <a:p>
            <a:endParaRPr lang="fr-FR"/>
          </a:p>
        </p:txBody>
      </p:sp>
      <p:sp>
        <p:nvSpPr>
          <p:cNvPr id="6" name="Text 4"/>
          <p:cNvSpPr/>
          <p:nvPr/>
        </p:nvSpPr>
        <p:spPr>
          <a:xfrm>
            <a:off x="2812375" y="2453521"/>
            <a:ext cx="2480786" cy="310158"/>
          </a:xfrm>
          <a:prstGeom prst="rect">
            <a:avLst/>
          </a:prstGeom>
          <a:noFill/>
          <a:ln/>
        </p:spPr>
        <p:txBody>
          <a:bodyPr wrap="none" rtlCol="0" anchor="t"/>
          <a:lstStyle/>
          <a:p>
            <a:pPr marL="0" indent="0">
              <a:lnSpc>
                <a:spcPts val="2442"/>
              </a:lnSpc>
              <a:buNone/>
            </a:pPr>
            <a:r>
              <a:rPr lang="en-US" sz="1953" dirty="0">
                <a:solidFill>
                  <a:srgbClr val="FFD9BE"/>
                </a:solidFill>
                <a:latin typeface="Quattrocento" pitchFamily="34" charset="0"/>
                <a:ea typeface="Quattrocento" pitchFamily="34" charset="-122"/>
                <a:cs typeface="Quattrocento" pitchFamily="34" charset="-120"/>
              </a:rPr>
              <a:t>Qualité des produits</a:t>
            </a:r>
            <a:endParaRPr lang="en-US" sz="1953" dirty="0"/>
          </a:p>
        </p:txBody>
      </p:sp>
      <p:sp>
        <p:nvSpPr>
          <p:cNvPr id="7" name="Text 5"/>
          <p:cNvSpPr/>
          <p:nvPr/>
        </p:nvSpPr>
        <p:spPr>
          <a:xfrm>
            <a:off x="2812375" y="2890123"/>
            <a:ext cx="4186476" cy="1897380"/>
          </a:xfrm>
          <a:prstGeom prst="rect">
            <a:avLst/>
          </a:prstGeom>
          <a:noFill/>
          <a:ln/>
        </p:spPr>
        <p:txBody>
          <a:bodyPr wrap="square" rtlCol="0" anchor="t"/>
          <a:lstStyle/>
          <a:p>
            <a:pPr marL="0" indent="0">
              <a:lnSpc>
                <a:spcPts val="2491"/>
              </a:lnSpc>
              <a:buNone/>
            </a:pPr>
            <a:r>
              <a:rPr lang="en-US" sz="1660" dirty="0">
                <a:solidFill>
                  <a:srgbClr val="F9EEE7"/>
                </a:solidFill>
                <a:latin typeface="Quattrocento" pitchFamily="34" charset="0"/>
                <a:ea typeface="Quattrocento" pitchFamily="34" charset="-122"/>
                <a:cs typeface="Quattrocento" pitchFamily="34" charset="-120"/>
              </a:rPr>
              <a:t>Nous identifierons les causes des problèmes de qualité et mettrons en place des actions correctives, comme des améliorations de la conception, de la production ou des tests de contrôle plus rigoureux.</a:t>
            </a:r>
            <a:endParaRPr lang="en-US" sz="1660" dirty="0"/>
          </a:p>
        </p:txBody>
      </p:sp>
      <p:sp>
        <p:nvSpPr>
          <p:cNvPr id="8" name="Shape 6"/>
          <p:cNvSpPr/>
          <p:nvPr/>
        </p:nvSpPr>
        <p:spPr>
          <a:xfrm>
            <a:off x="7420570" y="2242661"/>
            <a:ext cx="4608195" cy="2755702"/>
          </a:xfrm>
          <a:prstGeom prst="roundRect">
            <a:avLst>
              <a:gd name="adj" fmla="val 2296"/>
            </a:avLst>
          </a:prstGeom>
          <a:solidFill>
            <a:srgbClr val="234A49"/>
          </a:solidFill>
          <a:ln/>
        </p:spPr>
        <p:txBody>
          <a:bodyPr/>
          <a:lstStyle/>
          <a:p>
            <a:endParaRPr lang="fr-FR"/>
          </a:p>
        </p:txBody>
      </p:sp>
      <p:sp>
        <p:nvSpPr>
          <p:cNvPr id="9" name="Text 7"/>
          <p:cNvSpPr/>
          <p:nvPr/>
        </p:nvSpPr>
        <p:spPr>
          <a:xfrm>
            <a:off x="7631430" y="2453521"/>
            <a:ext cx="2480786" cy="310158"/>
          </a:xfrm>
          <a:prstGeom prst="rect">
            <a:avLst/>
          </a:prstGeom>
          <a:noFill/>
          <a:ln/>
        </p:spPr>
        <p:txBody>
          <a:bodyPr wrap="none" rtlCol="0" anchor="t"/>
          <a:lstStyle/>
          <a:p>
            <a:pPr marL="0" indent="0">
              <a:lnSpc>
                <a:spcPts val="2442"/>
              </a:lnSpc>
              <a:buNone/>
            </a:pPr>
            <a:r>
              <a:rPr lang="en-US" sz="1953" dirty="0">
                <a:solidFill>
                  <a:srgbClr val="FFD9BE"/>
                </a:solidFill>
                <a:latin typeface="Quattrocento" pitchFamily="34" charset="0"/>
                <a:ea typeface="Quattrocento" pitchFamily="34" charset="-122"/>
                <a:cs typeface="Quattrocento" pitchFamily="34" charset="-120"/>
              </a:rPr>
              <a:t>Service client</a:t>
            </a:r>
            <a:endParaRPr lang="en-US" sz="1953" dirty="0"/>
          </a:p>
        </p:txBody>
      </p:sp>
      <p:sp>
        <p:nvSpPr>
          <p:cNvPr id="10" name="Text 8"/>
          <p:cNvSpPr/>
          <p:nvPr/>
        </p:nvSpPr>
        <p:spPr>
          <a:xfrm>
            <a:off x="7631430" y="2890123"/>
            <a:ext cx="4186476" cy="1581150"/>
          </a:xfrm>
          <a:prstGeom prst="rect">
            <a:avLst/>
          </a:prstGeom>
          <a:noFill/>
          <a:ln/>
        </p:spPr>
        <p:txBody>
          <a:bodyPr wrap="square" rtlCol="0" anchor="t"/>
          <a:lstStyle/>
          <a:p>
            <a:pPr marL="0" indent="0">
              <a:lnSpc>
                <a:spcPts val="2491"/>
              </a:lnSpc>
              <a:buNone/>
            </a:pPr>
            <a:r>
              <a:rPr lang="en-US" sz="1660" dirty="0">
                <a:solidFill>
                  <a:srgbClr val="F9EEE7"/>
                </a:solidFill>
                <a:latin typeface="Quattrocento" pitchFamily="34" charset="0"/>
                <a:ea typeface="Quattrocento" pitchFamily="34" charset="-122"/>
                <a:cs typeface="Quattrocento" pitchFamily="34" charset="-120"/>
              </a:rPr>
              <a:t>Nous renforcerons la formation de nos équipes en magasin et dans les services après-vente pour améliorer l'accueil, l'écoute et la résolution des problèmes des clients.</a:t>
            </a:r>
            <a:endParaRPr lang="en-US" sz="1660" dirty="0"/>
          </a:p>
        </p:txBody>
      </p:sp>
      <p:sp>
        <p:nvSpPr>
          <p:cNvPr id="11" name="Shape 9"/>
          <p:cNvSpPr/>
          <p:nvPr/>
        </p:nvSpPr>
        <p:spPr>
          <a:xfrm>
            <a:off x="2601516" y="5209223"/>
            <a:ext cx="4608195" cy="2439472"/>
          </a:xfrm>
          <a:prstGeom prst="roundRect">
            <a:avLst>
              <a:gd name="adj" fmla="val 2593"/>
            </a:avLst>
          </a:prstGeom>
          <a:solidFill>
            <a:srgbClr val="234A49"/>
          </a:solidFill>
          <a:ln/>
        </p:spPr>
        <p:txBody>
          <a:bodyPr/>
          <a:lstStyle/>
          <a:p>
            <a:endParaRPr lang="fr-FR"/>
          </a:p>
        </p:txBody>
      </p:sp>
      <p:sp>
        <p:nvSpPr>
          <p:cNvPr id="12" name="Text 10"/>
          <p:cNvSpPr/>
          <p:nvPr/>
        </p:nvSpPr>
        <p:spPr>
          <a:xfrm>
            <a:off x="2812375" y="5420082"/>
            <a:ext cx="2480786" cy="310158"/>
          </a:xfrm>
          <a:prstGeom prst="rect">
            <a:avLst/>
          </a:prstGeom>
          <a:noFill/>
          <a:ln/>
        </p:spPr>
        <p:txBody>
          <a:bodyPr wrap="none" rtlCol="0" anchor="t"/>
          <a:lstStyle/>
          <a:p>
            <a:pPr marL="0" indent="0">
              <a:lnSpc>
                <a:spcPts val="2442"/>
              </a:lnSpc>
              <a:buNone/>
            </a:pPr>
            <a:r>
              <a:rPr lang="en-US" sz="1953" dirty="0">
                <a:solidFill>
                  <a:srgbClr val="FFD9BE"/>
                </a:solidFill>
                <a:latin typeface="Quattrocento" pitchFamily="34" charset="0"/>
                <a:ea typeface="Quattrocento" pitchFamily="34" charset="-122"/>
                <a:cs typeface="Quattrocento" pitchFamily="34" charset="-120"/>
              </a:rPr>
              <a:t>Logistique</a:t>
            </a:r>
            <a:endParaRPr lang="en-US" sz="1953" dirty="0"/>
          </a:p>
        </p:txBody>
      </p:sp>
      <p:sp>
        <p:nvSpPr>
          <p:cNvPr id="13" name="Text 11"/>
          <p:cNvSpPr/>
          <p:nvPr/>
        </p:nvSpPr>
        <p:spPr>
          <a:xfrm>
            <a:off x="2812375" y="5856684"/>
            <a:ext cx="4186476" cy="1581150"/>
          </a:xfrm>
          <a:prstGeom prst="rect">
            <a:avLst/>
          </a:prstGeom>
          <a:noFill/>
          <a:ln/>
        </p:spPr>
        <p:txBody>
          <a:bodyPr wrap="square" rtlCol="0" anchor="t"/>
          <a:lstStyle/>
          <a:p>
            <a:pPr marL="0" indent="0">
              <a:lnSpc>
                <a:spcPts val="2491"/>
              </a:lnSpc>
              <a:buNone/>
            </a:pPr>
            <a:r>
              <a:rPr lang="en-US" sz="1660" dirty="0">
                <a:solidFill>
                  <a:srgbClr val="F9EEE7"/>
                </a:solidFill>
                <a:latin typeface="Quattrocento" pitchFamily="34" charset="0"/>
                <a:ea typeface="Quattrocento" pitchFamily="34" charset="-122"/>
                <a:cs typeface="Quattrocento" pitchFamily="34" charset="-120"/>
              </a:rPr>
              <a:t>Nous optimiserons nos processus logistiques pour réduire les délais de livraison et les ruptures de stock, afin de proposer une expérience d'achat plus fluide et satisfaisante.</a:t>
            </a:r>
            <a:endParaRPr lang="en-US" sz="1660" dirty="0"/>
          </a:p>
        </p:txBody>
      </p:sp>
      <p:sp>
        <p:nvSpPr>
          <p:cNvPr id="14" name="Shape 12"/>
          <p:cNvSpPr/>
          <p:nvPr/>
        </p:nvSpPr>
        <p:spPr>
          <a:xfrm>
            <a:off x="7420570" y="5209223"/>
            <a:ext cx="4608195" cy="2439472"/>
          </a:xfrm>
          <a:prstGeom prst="roundRect">
            <a:avLst>
              <a:gd name="adj" fmla="val 2593"/>
            </a:avLst>
          </a:prstGeom>
          <a:solidFill>
            <a:srgbClr val="234A49"/>
          </a:solidFill>
          <a:ln/>
        </p:spPr>
        <p:txBody>
          <a:bodyPr/>
          <a:lstStyle/>
          <a:p>
            <a:endParaRPr lang="fr-FR"/>
          </a:p>
        </p:txBody>
      </p:sp>
      <p:sp>
        <p:nvSpPr>
          <p:cNvPr id="15" name="Text 13"/>
          <p:cNvSpPr/>
          <p:nvPr/>
        </p:nvSpPr>
        <p:spPr>
          <a:xfrm>
            <a:off x="7631430" y="5420082"/>
            <a:ext cx="2480786" cy="310158"/>
          </a:xfrm>
          <a:prstGeom prst="rect">
            <a:avLst/>
          </a:prstGeom>
          <a:noFill/>
          <a:ln/>
        </p:spPr>
        <p:txBody>
          <a:bodyPr wrap="none" rtlCol="0" anchor="t"/>
          <a:lstStyle/>
          <a:p>
            <a:pPr marL="0" indent="0">
              <a:lnSpc>
                <a:spcPts val="2442"/>
              </a:lnSpc>
              <a:buNone/>
            </a:pPr>
            <a:r>
              <a:rPr lang="en-US" sz="1953" dirty="0">
                <a:solidFill>
                  <a:srgbClr val="FFD9BE"/>
                </a:solidFill>
                <a:latin typeface="Quattrocento" pitchFamily="34" charset="0"/>
                <a:ea typeface="Quattrocento" pitchFamily="34" charset="-122"/>
                <a:cs typeface="Quattrocento" pitchFamily="34" charset="-120"/>
              </a:rPr>
              <a:t>Offres et prix</a:t>
            </a:r>
            <a:endParaRPr lang="en-US" sz="1953" dirty="0"/>
          </a:p>
        </p:txBody>
      </p:sp>
      <p:sp>
        <p:nvSpPr>
          <p:cNvPr id="16" name="Text 14"/>
          <p:cNvSpPr/>
          <p:nvPr/>
        </p:nvSpPr>
        <p:spPr>
          <a:xfrm>
            <a:off x="7631430" y="5856684"/>
            <a:ext cx="4186476" cy="1264920"/>
          </a:xfrm>
          <a:prstGeom prst="rect">
            <a:avLst/>
          </a:prstGeom>
          <a:noFill/>
          <a:ln/>
        </p:spPr>
        <p:txBody>
          <a:bodyPr wrap="square" rtlCol="0" anchor="t"/>
          <a:lstStyle/>
          <a:p>
            <a:pPr marL="0" indent="0">
              <a:lnSpc>
                <a:spcPts val="2491"/>
              </a:lnSpc>
              <a:buNone/>
            </a:pPr>
            <a:r>
              <a:rPr lang="en-US" sz="1660" dirty="0">
                <a:solidFill>
                  <a:srgbClr val="F9EEE7"/>
                </a:solidFill>
                <a:latin typeface="Quattrocento" pitchFamily="34" charset="0"/>
                <a:ea typeface="Quattrocento" pitchFamily="34" charset="-122"/>
                <a:cs typeface="Quattrocento" pitchFamily="34" charset="-120"/>
              </a:rPr>
              <a:t>Nous reverra notre grille tarifaire et nos gammes de produits pour offrir un meilleur rapport qualité-prix, en adéquation avec les attentes de nos clients.</a:t>
            </a:r>
            <a:endParaRPr lang="en-US" sz="1660" dirty="0"/>
          </a:p>
        </p:txBody>
      </p:sp>
      <p:pic>
        <p:nvPicPr>
          <p:cNvPr id="17"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fr-FR"/>
          </a:p>
        </p:txBody>
      </p:sp>
      <p:sp>
        <p:nvSpPr>
          <p:cNvPr id="3" name="Shape 1"/>
          <p:cNvSpPr/>
          <p:nvPr/>
        </p:nvSpPr>
        <p:spPr>
          <a:xfrm>
            <a:off x="0" y="0"/>
            <a:ext cx="14630400" cy="8229600"/>
          </a:xfrm>
          <a:prstGeom prst="rect">
            <a:avLst/>
          </a:prstGeom>
          <a:solidFill>
            <a:srgbClr val="123332"/>
          </a:solidFill>
          <a:ln/>
        </p:spPr>
        <p:txBody>
          <a:bodyPr/>
          <a:lstStyle/>
          <a:p>
            <a:endParaRPr lang="fr-FR"/>
          </a:p>
        </p:txBody>
      </p:sp>
      <p:sp>
        <p:nvSpPr>
          <p:cNvPr id="4" name="Text 2"/>
          <p:cNvSpPr/>
          <p:nvPr/>
        </p:nvSpPr>
        <p:spPr>
          <a:xfrm>
            <a:off x="2348389" y="1114187"/>
            <a:ext cx="7073027" cy="653415"/>
          </a:xfrm>
          <a:prstGeom prst="rect">
            <a:avLst/>
          </a:prstGeom>
          <a:noFill/>
          <a:ln/>
        </p:spPr>
        <p:txBody>
          <a:bodyPr wrap="none" rtlCol="0" anchor="t"/>
          <a:lstStyle/>
          <a:p>
            <a:pPr marL="0" indent="0">
              <a:lnSpc>
                <a:spcPts val="5146"/>
              </a:lnSpc>
              <a:buNone/>
            </a:pPr>
            <a:r>
              <a:rPr lang="en-US" sz="4117" dirty="0">
                <a:solidFill>
                  <a:srgbClr val="FFD9BE"/>
                </a:solidFill>
                <a:latin typeface="Quattrocento" pitchFamily="34" charset="0"/>
                <a:ea typeface="Quattrocento" pitchFamily="34" charset="-122"/>
                <a:cs typeface="Quattrocento" pitchFamily="34" charset="-120"/>
              </a:rPr>
              <a:t>Suivre et mesurer les résultats</a:t>
            </a:r>
            <a:endParaRPr lang="en-US" sz="4117" dirty="0"/>
          </a:p>
        </p:txBody>
      </p:sp>
      <p:pic>
        <p:nvPicPr>
          <p:cNvPr id="5" name="Image 0" descr="preencoded.png"/>
          <p:cNvPicPr>
            <a:picLocks noChangeAspect="1"/>
          </p:cNvPicPr>
          <p:nvPr/>
        </p:nvPicPr>
        <p:blipFill>
          <a:blip r:embed="rId3"/>
          <a:stretch>
            <a:fillRect/>
          </a:stretch>
        </p:blipFill>
        <p:spPr>
          <a:xfrm>
            <a:off x="2348389" y="2211943"/>
            <a:ext cx="555427" cy="555427"/>
          </a:xfrm>
          <a:prstGeom prst="rect">
            <a:avLst/>
          </a:prstGeom>
        </p:spPr>
      </p:pic>
      <p:sp>
        <p:nvSpPr>
          <p:cNvPr id="6" name="Text 3"/>
          <p:cNvSpPr/>
          <p:nvPr/>
        </p:nvSpPr>
        <p:spPr>
          <a:xfrm>
            <a:off x="2348389" y="2989540"/>
            <a:ext cx="2233374" cy="326827"/>
          </a:xfrm>
          <a:prstGeom prst="rect">
            <a:avLst/>
          </a:prstGeom>
          <a:noFill/>
          <a:ln/>
        </p:spPr>
        <p:txBody>
          <a:bodyPr wrap="none" rtlCol="0" anchor="t"/>
          <a:lstStyle/>
          <a:p>
            <a:pPr marL="0" indent="0" algn="l">
              <a:lnSpc>
                <a:spcPts val="2573"/>
              </a:lnSpc>
              <a:buNone/>
            </a:pPr>
            <a:r>
              <a:rPr lang="en-US" sz="2058" dirty="0">
                <a:solidFill>
                  <a:srgbClr val="FFD9BE"/>
                </a:solidFill>
                <a:latin typeface="Quattrocento" pitchFamily="34" charset="0"/>
                <a:ea typeface="Quattrocento" pitchFamily="34" charset="-122"/>
                <a:cs typeface="Quattrocento" pitchFamily="34" charset="-120"/>
              </a:rPr>
              <a:t>Satisfaction client</a:t>
            </a:r>
            <a:endParaRPr lang="en-US" sz="2058" dirty="0"/>
          </a:p>
        </p:txBody>
      </p:sp>
      <p:sp>
        <p:nvSpPr>
          <p:cNvPr id="7" name="Text 4"/>
          <p:cNvSpPr/>
          <p:nvPr/>
        </p:nvSpPr>
        <p:spPr>
          <a:xfrm>
            <a:off x="2348389" y="3449598"/>
            <a:ext cx="2233374" cy="3665815"/>
          </a:xfrm>
          <a:prstGeom prst="rect">
            <a:avLst/>
          </a:prstGeom>
          <a:noFill/>
          <a:ln/>
        </p:spPr>
        <p:txBody>
          <a:bodyPr wrap="square" rtlCol="0" anchor="t"/>
          <a:lstStyle/>
          <a:p>
            <a:pPr marL="0" indent="0" algn="l">
              <a:lnSpc>
                <a:spcPts val="2624"/>
              </a:lnSpc>
              <a:buNone/>
            </a:pPr>
            <a:r>
              <a:rPr lang="en-US" sz="1750" dirty="0">
                <a:solidFill>
                  <a:srgbClr val="F9EEE7"/>
                </a:solidFill>
                <a:latin typeface="Quattrocento" pitchFamily="34" charset="0"/>
                <a:ea typeface="Quattrocento" pitchFamily="34" charset="-122"/>
                <a:cs typeface="Quattrocento" pitchFamily="34" charset="-120"/>
              </a:rPr>
              <a:t>Nous suivrons attentivement l'évolution de la satisfaction globale de nos clients, en analysant les indicateurs clés comme le taux de recommandation et le nombre d'avis négatifs.</a:t>
            </a:r>
            <a:endParaRPr lang="en-US" sz="1750" dirty="0"/>
          </a:p>
        </p:txBody>
      </p:sp>
      <p:pic>
        <p:nvPicPr>
          <p:cNvPr id="8" name="Image 1" descr="preencoded.png"/>
          <p:cNvPicPr>
            <a:picLocks noChangeAspect="1"/>
          </p:cNvPicPr>
          <p:nvPr/>
        </p:nvPicPr>
        <p:blipFill>
          <a:blip r:embed="rId4"/>
          <a:stretch>
            <a:fillRect/>
          </a:stretch>
        </p:blipFill>
        <p:spPr>
          <a:xfrm>
            <a:off x="4915019" y="2211943"/>
            <a:ext cx="555427" cy="555427"/>
          </a:xfrm>
          <a:prstGeom prst="rect">
            <a:avLst/>
          </a:prstGeom>
        </p:spPr>
      </p:pic>
      <p:sp>
        <p:nvSpPr>
          <p:cNvPr id="9" name="Text 5"/>
          <p:cNvSpPr/>
          <p:nvPr/>
        </p:nvSpPr>
        <p:spPr>
          <a:xfrm>
            <a:off x="4915019" y="2989540"/>
            <a:ext cx="2233493" cy="326827"/>
          </a:xfrm>
          <a:prstGeom prst="rect">
            <a:avLst/>
          </a:prstGeom>
          <a:noFill/>
          <a:ln/>
        </p:spPr>
        <p:txBody>
          <a:bodyPr wrap="none" rtlCol="0" anchor="t"/>
          <a:lstStyle/>
          <a:p>
            <a:pPr marL="0" indent="0" algn="l">
              <a:lnSpc>
                <a:spcPts val="2573"/>
              </a:lnSpc>
              <a:buNone/>
            </a:pPr>
            <a:r>
              <a:rPr lang="en-US" sz="2058" dirty="0">
                <a:solidFill>
                  <a:srgbClr val="FFD9BE"/>
                </a:solidFill>
                <a:latin typeface="Quattrocento" pitchFamily="34" charset="0"/>
                <a:ea typeface="Quattrocento" pitchFamily="34" charset="-122"/>
                <a:cs typeface="Quattrocento" pitchFamily="34" charset="-120"/>
              </a:rPr>
              <a:t>Taux de retour</a:t>
            </a:r>
            <a:endParaRPr lang="en-US" sz="2058" dirty="0"/>
          </a:p>
        </p:txBody>
      </p:sp>
      <p:sp>
        <p:nvSpPr>
          <p:cNvPr id="10" name="Text 6"/>
          <p:cNvSpPr/>
          <p:nvPr/>
        </p:nvSpPr>
        <p:spPr>
          <a:xfrm>
            <a:off x="4915019" y="3449598"/>
            <a:ext cx="2233493" cy="2666048"/>
          </a:xfrm>
          <a:prstGeom prst="rect">
            <a:avLst/>
          </a:prstGeom>
          <a:noFill/>
          <a:ln/>
        </p:spPr>
        <p:txBody>
          <a:bodyPr wrap="square" rtlCol="0" anchor="t"/>
          <a:lstStyle/>
          <a:p>
            <a:pPr marL="0" indent="0" algn="l">
              <a:lnSpc>
                <a:spcPts val="2624"/>
              </a:lnSpc>
              <a:buNone/>
            </a:pPr>
            <a:r>
              <a:rPr lang="en-US" sz="1750" dirty="0">
                <a:solidFill>
                  <a:srgbClr val="F9EEE7"/>
                </a:solidFill>
                <a:latin typeface="Quattrocento" pitchFamily="34" charset="0"/>
                <a:ea typeface="Quattrocento" pitchFamily="34" charset="-122"/>
                <a:cs typeface="Quattrocento" pitchFamily="34" charset="-120"/>
              </a:rPr>
              <a:t>Nous mesurerons également la baisse du taux de retour des produits, un signe tangible de l'amélioration de la qualité et de la fiabilité de nos offres.</a:t>
            </a:r>
            <a:endParaRPr lang="en-US" sz="1750" dirty="0"/>
          </a:p>
        </p:txBody>
      </p:sp>
      <p:pic>
        <p:nvPicPr>
          <p:cNvPr id="11" name="Image 2" descr="preencoded.png"/>
          <p:cNvPicPr>
            <a:picLocks noChangeAspect="1"/>
          </p:cNvPicPr>
          <p:nvPr/>
        </p:nvPicPr>
        <p:blipFill>
          <a:blip r:embed="rId5"/>
          <a:stretch>
            <a:fillRect/>
          </a:stretch>
        </p:blipFill>
        <p:spPr>
          <a:xfrm>
            <a:off x="7481768" y="2211943"/>
            <a:ext cx="555427" cy="555427"/>
          </a:xfrm>
          <a:prstGeom prst="rect">
            <a:avLst/>
          </a:prstGeom>
        </p:spPr>
      </p:pic>
      <p:sp>
        <p:nvSpPr>
          <p:cNvPr id="12" name="Text 7"/>
          <p:cNvSpPr/>
          <p:nvPr/>
        </p:nvSpPr>
        <p:spPr>
          <a:xfrm>
            <a:off x="7481768" y="2989540"/>
            <a:ext cx="2233374" cy="326827"/>
          </a:xfrm>
          <a:prstGeom prst="rect">
            <a:avLst/>
          </a:prstGeom>
          <a:noFill/>
          <a:ln/>
        </p:spPr>
        <p:txBody>
          <a:bodyPr wrap="none" rtlCol="0" anchor="t"/>
          <a:lstStyle/>
          <a:p>
            <a:pPr marL="0" indent="0" algn="l">
              <a:lnSpc>
                <a:spcPts val="2573"/>
              </a:lnSpc>
              <a:buNone/>
            </a:pPr>
            <a:r>
              <a:rPr lang="en-US" sz="2058" dirty="0">
                <a:solidFill>
                  <a:srgbClr val="FFD9BE"/>
                </a:solidFill>
                <a:latin typeface="Quattrocento" pitchFamily="34" charset="0"/>
                <a:ea typeface="Quattrocento" pitchFamily="34" charset="-122"/>
                <a:cs typeface="Quattrocento" pitchFamily="34" charset="-120"/>
              </a:rPr>
              <a:t>Délais de livraison</a:t>
            </a:r>
            <a:endParaRPr lang="en-US" sz="2058" dirty="0"/>
          </a:p>
        </p:txBody>
      </p:sp>
      <p:sp>
        <p:nvSpPr>
          <p:cNvPr id="13" name="Text 8"/>
          <p:cNvSpPr/>
          <p:nvPr/>
        </p:nvSpPr>
        <p:spPr>
          <a:xfrm>
            <a:off x="7481768" y="3449598"/>
            <a:ext cx="2233374" cy="2999303"/>
          </a:xfrm>
          <a:prstGeom prst="rect">
            <a:avLst/>
          </a:prstGeom>
          <a:noFill/>
          <a:ln/>
        </p:spPr>
        <p:txBody>
          <a:bodyPr wrap="square" rtlCol="0" anchor="t"/>
          <a:lstStyle/>
          <a:p>
            <a:pPr marL="0" indent="0" algn="l">
              <a:lnSpc>
                <a:spcPts val="2624"/>
              </a:lnSpc>
              <a:buNone/>
            </a:pPr>
            <a:r>
              <a:rPr lang="en-US" sz="1750" dirty="0">
                <a:solidFill>
                  <a:srgbClr val="F9EEE7"/>
                </a:solidFill>
                <a:latin typeface="Quattrocento" pitchFamily="34" charset="0"/>
                <a:ea typeface="Quattrocento" pitchFamily="34" charset="-122"/>
                <a:cs typeface="Quattrocento" pitchFamily="34" charset="-120"/>
              </a:rPr>
              <a:t>Enfin, nous suivrons de près les délais de livraison pour nous assurer que nos efforts logistiques se traduisent bien par une expérience d'achat plus fluide pour nos clients.</a:t>
            </a:r>
            <a:endParaRPr lang="en-US" sz="1750" dirty="0"/>
          </a:p>
        </p:txBody>
      </p:sp>
      <p:pic>
        <p:nvPicPr>
          <p:cNvPr id="14" name="Image 3" descr="preencoded.png"/>
          <p:cNvPicPr>
            <a:picLocks noChangeAspect="1"/>
          </p:cNvPicPr>
          <p:nvPr/>
        </p:nvPicPr>
        <p:blipFill>
          <a:blip r:embed="rId6"/>
          <a:stretch>
            <a:fillRect/>
          </a:stretch>
        </p:blipFill>
        <p:spPr>
          <a:xfrm>
            <a:off x="10048399" y="2211943"/>
            <a:ext cx="555427" cy="555427"/>
          </a:xfrm>
          <a:prstGeom prst="rect">
            <a:avLst/>
          </a:prstGeom>
        </p:spPr>
      </p:pic>
      <p:sp>
        <p:nvSpPr>
          <p:cNvPr id="15" name="Text 9"/>
          <p:cNvSpPr/>
          <p:nvPr/>
        </p:nvSpPr>
        <p:spPr>
          <a:xfrm>
            <a:off x="10048399" y="2989540"/>
            <a:ext cx="2233493" cy="326827"/>
          </a:xfrm>
          <a:prstGeom prst="rect">
            <a:avLst/>
          </a:prstGeom>
          <a:noFill/>
          <a:ln/>
        </p:spPr>
        <p:txBody>
          <a:bodyPr wrap="none" rtlCol="0" anchor="t"/>
          <a:lstStyle/>
          <a:p>
            <a:pPr marL="0" indent="0" algn="l">
              <a:lnSpc>
                <a:spcPts val="2573"/>
              </a:lnSpc>
              <a:buNone/>
            </a:pPr>
            <a:r>
              <a:rPr lang="en-US" sz="2058" dirty="0">
                <a:solidFill>
                  <a:srgbClr val="FFD9BE"/>
                </a:solidFill>
                <a:latin typeface="Quattrocento" pitchFamily="34" charset="0"/>
                <a:ea typeface="Quattrocento" pitchFamily="34" charset="-122"/>
                <a:cs typeface="Quattrocento" pitchFamily="34" charset="-120"/>
              </a:rPr>
              <a:t>Fidélisation</a:t>
            </a:r>
            <a:endParaRPr lang="en-US" sz="2058" dirty="0"/>
          </a:p>
        </p:txBody>
      </p:sp>
      <p:sp>
        <p:nvSpPr>
          <p:cNvPr id="16" name="Text 10"/>
          <p:cNvSpPr/>
          <p:nvPr/>
        </p:nvSpPr>
        <p:spPr>
          <a:xfrm>
            <a:off x="10048399" y="3449598"/>
            <a:ext cx="2233493" cy="3332559"/>
          </a:xfrm>
          <a:prstGeom prst="rect">
            <a:avLst/>
          </a:prstGeom>
          <a:noFill/>
          <a:ln/>
        </p:spPr>
        <p:txBody>
          <a:bodyPr wrap="square" rtlCol="0" anchor="t"/>
          <a:lstStyle/>
          <a:p>
            <a:pPr marL="0" indent="0" algn="l">
              <a:lnSpc>
                <a:spcPts val="2624"/>
              </a:lnSpc>
              <a:buNone/>
            </a:pPr>
            <a:r>
              <a:rPr lang="en-US" sz="1750" dirty="0">
                <a:solidFill>
                  <a:srgbClr val="F9EEE7"/>
                </a:solidFill>
                <a:latin typeface="Quattrocento" pitchFamily="34" charset="0"/>
                <a:ea typeface="Quattrocento" pitchFamily="34" charset="-122"/>
                <a:cs typeface="Quattrocento" pitchFamily="34" charset="-120"/>
              </a:rPr>
              <a:t>À terme, nous viserons une hausse du taux de fidélisation, signe que nos actions ont permis de transformer les détracteurs en véritables promoteurs de notre enseigne.</a:t>
            </a:r>
            <a:endParaRPr lang="en-US" sz="1750" dirty="0"/>
          </a:p>
        </p:txBody>
      </p:sp>
      <p:pic>
        <p:nvPicPr>
          <p:cNvPr id="17"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fr-FR"/>
          </a:p>
        </p:txBody>
      </p:sp>
      <p:sp>
        <p:nvSpPr>
          <p:cNvPr id="3" name="Shape 1"/>
          <p:cNvSpPr/>
          <p:nvPr/>
        </p:nvSpPr>
        <p:spPr>
          <a:xfrm>
            <a:off x="0" y="0"/>
            <a:ext cx="14630400" cy="8229600"/>
          </a:xfrm>
          <a:prstGeom prst="rect">
            <a:avLst/>
          </a:prstGeom>
          <a:solidFill>
            <a:srgbClr val="123332"/>
          </a:solidFill>
          <a:ln/>
        </p:spPr>
        <p:txBody>
          <a:bodyPr/>
          <a:lstStyle/>
          <a:p>
            <a:endParaRPr lang="fr-FR"/>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121813"/>
            <a:ext cx="5228153" cy="653415"/>
          </a:xfrm>
          <a:prstGeom prst="rect">
            <a:avLst/>
          </a:prstGeom>
          <a:noFill/>
          <a:ln/>
        </p:spPr>
        <p:txBody>
          <a:bodyPr wrap="none" rtlCol="0" anchor="t"/>
          <a:lstStyle/>
          <a:p>
            <a:pPr marL="0" indent="0">
              <a:lnSpc>
                <a:spcPts val="5146"/>
              </a:lnSpc>
              <a:buNone/>
            </a:pPr>
            <a:r>
              <a:rPr lang="en-US" sz="4117" dirty="0">
                <a:solidFill>
                  <a:srgbClr val="FFD9BE"/>
                </a:solidFill>
                <a:latin typeface="Quattrocento" pitchFamily="34" charset="0"/>
                <a:ea typeface="Quattrocento" pitchFamily="34" charset="-122"/>
                <a:cs typeface="Quattrocento" pitchFamily="34" charset="-120"/>
              </a:rPr>
              <a:t>Conclusion</a:t>
            </a:r>
            <a:endParaRPr lang="en-US" sz="4117" dirty="0"/>
          </a:p>
        </p:txBody>
      </p:sp>
      <p:sp>
        <p:nvSpPr>
          <p:cNvPr id="6" name="Text 3"/>
          <p:cNvSpPr/>
          <p:nvPr/>
        </p:nvSpPr>
        <p:spPr>
          <a:xfrm>
            <a:off x="833199" y="3108484"/>
            <a:ext cx="7477601" cy="2999303"/>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En analysant en détail les commentaires négatifs de nos clients, nous avons pu identifier les principaux points de mécontentement et les produits les plus critiqués. Cela nous a permis de mettre en place des actions ciblées pour améliorer la qualité des produits, le service client et l'expérience d'achat globale. Grâce à notre engagement et à notre suivi rigoureux, nous avons réussi à transformer de nombreux détracteurs en clients promoteurs, comme en témoigne l'amélioration significative de nos indicateurs clés. Cette démarche a été bénéfique pour notre enseigne, tant en termes de satisfaction client que de performance commerciale.</a:t>
            </a:r>
            <a:endParaRPr lang="en-US" sz="1750"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fr-FR"/>
          </a:p>
        </p:txBody>
      </p:sp>
      <p:sp>
        <p:nvSpPr>
          <p:cNvPr id="3" name="Shape 1"/>
          <p:cNvSpPr/>
          <p:nvPr/>
        </p:nvSpPr>
        <p:spPr>
          <a:xfrm>
            <a:off x="0" y="0"/>
            <a:ext cx="14630400" cy="8229600"/>
          </a:xfrm>
          <a:prstGeom prst="rect">
            <a:avLst/>
          </a:prstGeom>
          <a:solidFill>
            <a:srgbClr val="123332"/>
          </a:solidFill>
          <a:ln/>
        </p:spPr>
        <p:txBody>
          <a:bodyPr/>
          <a:lstStyle/>
          <a:p>
            <a:endParaRPr lang="fr-FR"/>
          </a:p>
        </p:txBody>
      </p:sp>
      <p:sp>
        <p:nvSpPr>
          <p:cNvPr id="4" name="Text 2"/>
          <p:cNvSpPr/>
          <p:nvPr/>
        </p:nvSpPr>
        <p:spPr>
          <a:xfrm>
            <a:off x="2348389" y="1139547"/>
            <a:ext cx="9157454" cy="653415"/>
          </a:xfrm>
          <a:prstGeom prst="rect">
            <a:avLst/>
          </a:prstGeom>
          <a:noFill/>
          <a:ln/>
        </p:spPr>
        <p:txBody>
          <a:bodyPr wrap="none" rtlCol="0" anchor="t"/>
          <a:lstStyle/>
          <a:p>
            <a:pPr marL="0" indent="0">
              <a:lnSpc>
                <a:spcPts val="5146"/>
              </a:lnSpc>
              <a:buNone/>
            </a:pPr>
            <a:r>
              <a:rPr lang="en-US" sz="4117" dirty="0">
                <a:solidFill>
                  <a:srgbClr val="FFD9BE"/>
                </a:solidFill>
                <a:latin typeface="Quattrocento" pitchFamily="34" charset="0"/>
                <a:ea typeface="Quattrocento" pitchFamily="34" charset="-122"/>
                <a:cs typeface="Quattrocento" pitchFamily="34" charset="-120"/>
              </a:rPr>
              <a:t>Identifier les produits les plus critiqués</a:t>
            </a:r>
            <a:endParaRPr lang="en-US" sz="4117" dirty="0"/>
          </a:p>
        </p:txBody>
      </p:sp>
      <p:sp>
        <p:nvSpPr>
          <p:cNvPr id="5" name="Text 3"/>
          <p:cNvSpPr/>
          <p:nvPr/>
        </p:nvSpPr>
        <p:spPr>
          <a:xfrm>
            <a:off x="2348389" y="2348389"/>
            <a:ext cx="2949416" cy="653653"/>
          </a:xfrm>
          <a:prstGeom prst="rect">
            <a:avLst/>
          </a:prstGeom>
          <a:noFill/>
          <a:ln/>
        </p:spPr>
        <p:txBody>
          <a:bodyPr wrap="square" rtlCol="0" anchor="t"/>
          <a:lstStyle/>
          <a:p>
            <a:pPr marL="0" indent="0">
              <a:lnSpc>
                <a:spcPts val="2573"/>
              </a:lnSpc>
              <a:buNone/>
            </a:pPr>
            <a:r>
              <a:rPr lang="en-US" sz="2058" dirty="0">
                <a:solidFill>
                  <a:srgbClr val="FFD9BE"/>
                </a:solidFill>
                <a:latin typeface="Quattrocento" pitchFamily="34" charset="0"/>
                <a:ea typeface="Quattrocento" pitchFamily="34" charset="-122"/>
                <a:cs typeface="Quattrocento" pitchFamily="34" charset="-120"/>
              </a:rPr>
              <a:t>Analyse des commentaires négatifs</a:t>
            </a:r>
            <a:endParaRPr lang="en-US" sz="2058" dirty="0"/>
          </a:p>
        </p:txBody>
      </p:sp>
      <p:sp>
        <p:nvSpPr>
          <p:cNvPr id="6" name="Text 4"/>
          <p:cNvSpPr/>
          <p:nvPr/>
        </p:nvSpPr>
        <p:spPr>
          <a:xfrm>
            <a:off x="2348389" y="3224213"/>
            <a:ext cx="2949416" cy="3665815"/>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Nous commencerons par analyser en détail les commentaires négatifs afin d'identifier les principaux points de mécontentement des clients. Cela nous permettra de comprendre les raisons qui poussent ces clients à être insatisfaits et de cibler les domaines à améliorer en priorité.</a:t>
            </a:r>
            <a:endParaRPr lang="en-US" sz="1750" dirty="0"/>
          </a:p>
        </p:txBody>
      </p:sp>
      <p:sp>
        <p:nvSpPr>
          <p:cNvPr id="7" name="Text 5"/>
          <p:cNvSpPr/>
          <p:nvPr/>
        </p:nvSpPr>
        <p:spPr>
          <a:xfrm>
            <a:off x="5847398" y="2348389"/>
            <a:ext cx="2949416" cy="653653"/>
          </a:xfrm>
          <a:prstGeom prst="rect">
            <a:avLst/>
          </a:prstGeom>
          <a:noFill/>
          <a:ln/>
        </p:spPr>
        <p:txBody>
          <a:bodyPr wrap="square" rtlCol="0" anchor="t"/>
          <a:lstStyle/>
          <a:p>
            <a:pPr marL="0" indent="0">
              <a:lnSpc>
                <a:spcPts val="2573"/>
              </a:lnSpc>
              <a:buNone/>
            </a:pPr>
            <a:r>
              <a:rPr lang="en-US" sz="2058" dirty="0">
                <a:solidFill>
                  <a:srgbClr val="FFD9BE"/>
                </a:solidFill>
                <a:latin typeface="Quattrocento" pitchFamily="34" charset="0"/>
                <a:ea typeface="Quattrocento" pitchFamily="34" charset="-122"/>
                <a:cs typeface="Quattrocento" pitchFamily="34" charset="-120"/>
              </a:rPr>
              <a:t>Produits les plus critiqués</a:t>
            </a:r>
            <a:endParaRPr lang="en-US" sz="2058" dirty="0"/>
          </a:p>
        </p:txBody>
      </p:sp>
      <p:sp>
        <p:nvSpPr>
          <p:cNvPr id="8" name="Text 6"/>
          <p:cNvSpPr/>
          <p:nvPr/>
        </p:nvSpPr>
        <p:spPr>
          <a:xfrm>
            <a:off x="5847398" y="3224213"/>
            <a:ext cx="2949416" cy="3332559"/>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Nous classerons ensuite les produits en fonction du nombre d'avis négatifs reçus. Cela nous permettra de déterminer quels sont les produits qui posent le plus de problèmes et qui nécessitent une attention particulière pour améliorer la satisfaction client.</a:t>
            </a:r>
            <a:endParaRPr lang="en-US" sz="1750" dirty="0"/>
          </a:p>
        </p:txBody>
      </p:sp>
      <p:sp>
        <p:nvSpPr>
          <p:cNvPr id="9" name="Text 7"/>
          <p:cNvSpPr/>
          <p:nvPr/>
        </p:nvSpPr>
        <p:spPr>
          <a:xfrm>
            <a:off x="9346406" y="2348389"/>
            <a:ext cx="2614017" cy="326827"/>
          </a:xfrm>
          <a:prstGeom prst="rect">
            <a:avLst/>
          </a:prstGeom>
          <a:noFill/>
          <a:ln/>
        </p:spPr>
        <p:txBody>
          <a:bodyPr wrap="none" rtlCol="0" anchor="t"/>
          <a:lstStyle/>
          <a:p>
            <a:pPr marL="0" indent="0">
              <a:lnSpc>
                <a:spcPts val="2573"/>
              </a:lnSpc>
              <a:buNone/>
            </a:pPr>
            <a:r>
              <a:rPr lang="en-US" sz="2058" dirty="0">
                <a:solidFill>
                  <a:srgbClr val="FFD9BE"/>
                </a:solidFill>
                <a:latin typeface="Quattrocento" pitchFamily="34" charset="0"/>
                <a:ea typeface="Quattrocento" pitchFamily="34" charset="-122"/>
                <a:cs typeface="Quattrocento" pitchFamily="34" charset="-120"/>
              </a:rPr>
              <a:t>Analyse par catégorie</a:t>
            </a:r>
            <a:endParaRPr lang="en-US" sz="2058" dirty="0"/>
          </a:p>
        </p:txBody>
      </p:sp>
      <p:sp>
        <p:nvSpPr>
          <p:cNvPr id="10" name="Text 8"/>
          <p:cNvSpPr/>
          <p:nvPr/>
        </p:nvSpPr>
        <p:spPr>
          <a:xfrm>
            <a:off x="9346406" y="2897386"/>
            <a:ext cx="2949416" cy="3332559"/>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Nous irons plus loin en analysant les commentaires négatifs par catégorie de produits. Cela nous aidera à identifier les domaines spécifiques où les clients rencontrent le plus de problèmes et à cibler nos efforts d'amélioration de manière plus précise.</a:t>
            </a:r>
            <a:endParaRPr lang="en-US" sz="175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fr-FR"/>
          </a:p>
        </p:txBody>
      </p:sp>
      <p:sp>
        <p:nvSpPr>
          <p:cNvPr id="3" name="Shape 1"/>
          <p:cNvSpPr/>
          <p:nvPr/>
        </p:nvSpPr>
        <p:spPr>
          <a:xfrm>
            <a:off x="0" y="0"/>
            <a:ext cx="14630400" cy="8231743"/>
          </a:xfrm>
          <a:prstGeom prst="rect">
            <a:avLst/>
          </a:prstGeom>
          <a:solidFill>
            <a:srgbClr val="123332"/>
          </a:solidFill>
          <a:ln/>
        </p:spPr>
        <p:txBody>
          <a:bodyPr/>
          <a:lstStyle/>
          <a:p>
            <a:endParaRPr lang="fr-FR"/>
          </a:p>
        </p:txBody>
      </p:sp>
      <p:sp>
        <p:nvSpPr>
          <p:cNvPr id="4" name="Text 2"/>
          <p:cNvSpPr/>
          <p:nvPr/>
        </p:nvSpPr>
        <p:spPr>
          <a:xfrm>
            <a:off x="2746058" y="562094"/>
            <a:ext cx="9138166" cy="1202531"/>
          </a:xfrm>
          <a:prstGeom prst="rect">
            <a:avLst/>
          </a:prstGeom>
          <a:noFill/>
          <a:ln/>
        </p:spPr>
        <p:txBody>
          <a:bodyPr wrap="square" rtlCol="0" anchor="t"/>
          <a:lstStyle/>
          <a:p>
            <a:pPr marL="0" indent="0">
              <a:lnSpc>
                <a:spcPts val="4734"/>
              </a:lnSpc>
              <a:buNone/>
            </a:pPr>
            <a:r>
              <a:rPr lang="en-US" sz="3787" dirty="0">
                <a:solidFill>
                  <a:srgbClr val="FFD9BE"/>
                </a:solidFill>
                <a:latin typeface="Quattrocento" pitchFamily="34" charset="0"/>
                <a:ea typeface="Quattrocento" pitchFamily="34" charset="-122"/>
                <a:cs typeface="Quattrocento" pitchFamily="34" charset="-120"/>
              </a:rPr>
              <a:t>Comprendre les raisons du mécontentement</a:t>
            </a:r>
            <a:endParaRPr lang="en-US" sz="3787" dirty="0"/>
          </a:p>
        </p:txBody>
      </p:sp>
      <p:sp>
        <p:nvSpPr>
          <p:cNvPr id="5" name="Shape 3"/>
          <p:cNvSpPr/>
          <p:nvPr/>
        </p:nvSpPr>
        <p:spPr>
          <a:xfrm>
            <a:off x="2746058" y="2403277"/>
            <a:ext cx="459819" cy="459819"/>
          </a:xfrm>
          <a:prstGeom prst="roundRect">
            <a:avLst>
              <a:gd name="adj" fmla="val 13336"/>
            </a:avLst>
          </a:prstGeom>
          <a:solidFill>
            <a:srgbClr val="234A49"/>
          </a:solidFill>
          <a:ln/>
        </p:spPr>
        <p:txBody>
          <a:bodyPr/>
          <a:lstStyle/>
          <a:p>
            <a:endParaRPr lang="fr-FR"/>
          </a:p>
        </p:txBody>
      </p:sp>
      <p:sp>
        <p:nvSpPr>
          <p:cNvPr id="6" name="Text 4"/>
          <p:cNvSpPr/>
          <p:nvPr/>
        </p:nvSpPr>
        <p:spPr>
          <a:xfrm>
            <a:off x="2924889" y="2452807"/>
            <a:ext cx="102156" cy="360759"/>
          </a:xfrm>
          <a:prstGeom prst="rect">
            <a:avLst/>
          </a:prstGeom>
          <a:noFill/>
          <a:ln/>
        </p:spPr>
        <p:txBody>
          <a:bodyPr wrap="none" rtlCol="0" anchor="t"/>
          <a:lstStyle/>
          <a:p>
            <a:pPr marL="0" indent="0" algn="ctr">
              <a:lnSpc>
                <a:spcPts val="2840"/>
              </a:lnSpc>
              <a:buNone/>
            </a:pPr>
            <a:r>
              <a:rPr lang="en-US" sz="2272" dirty="0">
                <a:solidFill>
                  <a:srgbClr val="FFD9BE"/>
                </a:solidFill>
                <a:latin typeface="Quattrocento" pitchFamily="34" charset="0"/>
                <a:ea typeface="Quattrocento" pitchFamily="34" charset="-122"/>
                <a:cs typeface="Quattrocento" pitchFamily="34" charset="-120"/>
              </a:rPr>
              <a:t>1</a:t>
            </a:r>
            <a:endParaRPr lang="en-US" sz="2272" dirty="0"/>
          </a:p>
        </p:txBody>
      </p:sp>
      <p:sp>
        <p:nvSpPr>
          <p:cNvPr id="7" name="Text 5"/>
          <p:cNvSpPr/>
          <p:nvPr/>
        </p:nvSpPr>
        <p:spPr>
          <a:xfrm>
            <a:off x="3410188" y="2403277"/>
            <a:ext cx="2404705" cy="300633"/>
          </a:xfrm>
          <a:prstGeom prst="rect">
            <a:avLst/>
          </a:prstGeom>
          <a:noFill/>
          <a:ln/>
        </p:spPr>
        <p:txBody>
          <a:bodyPr wrap="none" rtlCol="0" anchor="t"/>
          <a:lstStyle/>
          <a:p>
            <a:pPr marL="0" indent="0">
              <a:lnSpc>
                <a:spcPts val="2367"/>
              </a:lnSpc>
              <a:buNone/>
            </a:pPr>
            <a:r>
              <a:rPr lang="en-US" sz="1894" dirty="0">
                <a:solidFill>
                  <a:srgbClr val="FFD9BE"/>
                </a:solidFill>
                <a:latin typeface="Quattrocento" pitchFamily="34" charset="0"/>
                <a:ea typeface="Quattrocento" pitchFamily="34" charset="-122"/>
                <a:cs typeface="Quattrocento" pitchFamily="34" charset="-120"/>
              </a:rPr>
              <a:t>Qualité des produits</a:t>
            </a:r>
            <a:endParaRPr lang="en-US" sz="1894" dirty="0"/>
          </a:p>
        </p:txBody>
      </p:sp>
      <p:sp>
        <p:nvSpPr>
          <p:cNvPr id="8" name="Text 6"/>
          <p:cNvSpPr/>
          <p:nvPr/>
        </p:nvSpPr>
        <p:spPr>
          <a:xfrm>
            <a:off x="3410188" y="2826544"/>
            <a:ext cx="3802856" cy="2146102"/>
          </a:xfrm>
          <a:prstGeom prst="rect">
            <a:avLst/>
          </a:prstGeom>
          <a:noFill/>
          <a:ln/>
        </p:spPr>
        <p:txBody>
          <a:bodyPr wrap="square" rtlCol="0" anchor="t"/>
          <a:lstStyle/>
          <a:p>
            <a:pPr marL="0" indent="0">
              <a:lnSpc>
                <a:spcPts val="2414"/>
              </a:lnSpc>
              <a:buNone/>
            </a:pPr>
            <a:r>
              <a:rPr lang="en-US" sz="1610" dirty="0">
                <a:solidFill>
                  <a:srgbClr val="F9EEE7"/>
                </a:solidFill>
                <a:latin typeface="Quattrocento" pitchFamily="34" charset="0"/>
                <a:ea typeface="Quattrocento" pitchFamily="34" charset="-122"/>
                <a:cs typeface="Quattrocento" pitchFamily="34" charset="-120"/>
              </a:rPr>
              <a:t>Les clients semblent insatisfaits de la qualité de certains produits, avec des problèmes de durabilité, de fiabilité ou de performance. Il sera essentiel d'analyser ces commentaires en détail pour identifier les causes spécifiques et trouver des solutions.</a:t>
            </a:r>
            <a:endParaRPr lang="en-US" sz="1610" dirty="0"/>
          </a:p>
        </p:txBody>
      </p:sp>
      <p:sp>
        <p:nvSpPr>
          <p:cNvPr id="9" name="Shape 7"/>
          <p:cNvSpPr/>
          <p:nvPr/>
        </p:nvSpPr>
        <p:spPr>
          <a:xfrm>
            <a:off x="7417356" y="2403277"/>
            <a:ext cx="459819" cy="459819"/>
          </a:xfrm>
          <a:prstGeom prst="roundRect">
            <a:avLst>
              <a:gd name="adj" fmla="val 13336"/>
            </a:avLst>
          </a:prstGeom>
          <a:solidFill>
            <a:srgbClr val="234A49"/>
          </a:solidFill>
          <a:ln/>
        </p:spPr>
        <p:txBody>
          <a:bodyPr/>
          <a:lstStyle/>
          <a:p>
            <a:endParaRPr lang="fr-FR"/>
          </a:p>
        </p:txBody>
      </p:sp>
      <p:sp>
        <p:nvSpPr>
          <p:cNvPr id="10" name="Text 8"/>
          <p:cNvSpPr/>
          <p:nvPr/>
        </p:nvSpPr>
        <p:spPr>
          <a:xfrm>
            <a:off x="7569875" y="2452807"/>
            <a:ext cx="154662" cy="360759"/>
          </a:xfrm>
          <a:prstGeom prst="rect">
            <a:avLst/>
          </a:prstGeom>
          <a:noFill/>
          <a:ln/>
        </p:spPr>
        <p:txBody>
          <a:bodyPr wrap="none" rtlCol="0" anchor="t"/>
          <a:lstStyle/>
          <a:p>
            <a:pPr marL="0" indent="0" algn="ctr">
              <a:lnSpc>
                <a:spcPts val="2840"/>
              </a:lnSpc>
              <a:buNone/>
            </a:pPr>
            <a:r>
              <a:rPr lang="en-US" sz="2272" dirty="0">
                <a:solidFill>
                  <a:srgbClr val="FFD9BE"/>
                </a:solidFill>
                <a:latin typeface="Quattrocento" pitchFamily="34" charset="0"/>
                <a:ea typeface="Quattrocento" pitchFamily="34" charset="-122"/>
                <a:cs typeface="Quattrocento" pitchFamily="34" charset="-120"/>
              </a:rPr>
              <a:t>2</a:t>
            </a:r>
            <a:endParaRPr lang="en-US" sz="2272" dirty="0"/>
          </a:p>
        </p:txBody>
      </p:sp>
      <p:sp>
        <p:nvSpPr>
          <p:cNvPr id="11" name="Text 9"/>
          <p:cNvSpPr/>
          <p:nvPr/>
        </p:nvSpPr>
        <p:spPr>
          <a:xfrm>
            <a:off x="8081486" y="2403277"/>
            <a:ext cx="2404705" cy="300633"/>
          </a:xfrm>
          <a:prstGeom prst="rect">
            <a:avLst/>
          </a:prstGeom>
          <a:noFill/>
          <a:ln/>
        </p:spPr>
        <p:txBody>
          <a:bodyPr wrap="none" rtlCol="0" anchor="t"/>
          <a:lstStyle/>
          <a:p>
            <a:pPr marL="0" indent="0">
              <a:lnSpc>
                <a:spcPts val="2367"/>
              </a:lnSpc>
              <a:buNone/>
            </a:pPr>
            <a:r>
              <a:rPr lang="en-US" sz="1894" dirty="0">
                <a:solidFill>
                  <a:srgbClr val="FFD9BE"/>
                </a:solidFill>
                <a:latin typeface="Quattrocento" pitchFamily="34" charset="0"/>
                <a:ea typeface="Quattrocento" pitchFamily="34" charset="-122"/>
                <a:cs typeface="Quattrocento" pitchFamily="34" charset="-120"/>
              </a:rPr>
              <a:t>Service client</a:t>
            </a:r>
            <a:endParaRPr lang="en-US" sz="1894" dirty="0"/>
          </a:p>
        </p:txBody>
      </p:sp>
      <p:sp>
        <p:nvSpPr>
          <p:cNvPr id="12" name="Text 10"/>
          <p:cNvSpPr/>
          <p:nvPr/>
        </p:nvSpPr>
        <p:spPr>
          <a:xfrm>
            <a:off x="8081486" y="2826544"/>
            <a:ext cx="3802856" cy="1839516"/>
          </a:xfrm>
          <a:prstGeom prst="rect">
            <a:avLst/>
          </a:prstGeom>
          <a:noFill/>
          <a:ln/>
        </p:spPr>
        <p:txBody>
          <a:bodyPr wrap="square" rtlCol="0" anchor="t"/>
          <a:lstStyle/>
          <a:p>
            <a:pPr marL="0" indent="0">
              <a:lnSpc>
                <a:spcPts val="2414"/>
              </a:lnSpc>
              <a:buNone/>
            </a:pPr>
            <a:r>
              <a:rPr lang="en-US" sz="1610" dirty="0">
                <a:solidFill>
                  <a:srgbClr val="F9EEE7"/>
                </a:solidFill>
                <a:latin typeface="Quattrocento" pitchFamily="34" charset="0"/>
                <a:ea typeface="Quattrocento" pitchFamily="34" charset="-122"/>
                <a:cs typeface="Quattrocento" pitchFamily="34" charset="-120"/>
              </a:rPr>
              <a:t>De nombreux clients se plaignent également du service client, que ce soit en magasin ou lors des échanges et retours. Il faudra examiner ces aspects pour améliorer l'expérience globale des clients.</a:t>
            </a:r>
            <a:endParaRPr lang="en-US" sz="1610" dirty="0"/>
          </a:p>
        </p:txBody>
      </p:sp>
      <p:sp>
        <p:nvSpPr>
          <p:cNvPr id="13" name="Shape 11"/>
          <p:cNvSpPr/>
          <p:nvPr/>
        </p:nvSpPr>
        <p:spPr>
          <a:xfrm>
            <a:off x="2746058" y="5406866"/>
            <a:ext cx="459819" cy="459819"/>
          </a:xfrm>
          <a:prstGeom prst="roundRect">
            <a:avLst>
              <a:gd name="adj" fmla="val 13336"/>
            </a:avLst>
          </a:prstGeom>
          <a:solidFill>
            <a:srgbClr val="234A49"/>
          </a:solidFill>
          <a:ln/>
        </p:spPr>
        <p:txBody>
          <a:bodyPr/>
          <a:lstStyle/>
          <a:p>
            <a:endParaRPr lang="fr-FR"/>
          </a:p>
        </p:txBody>
      </p:sp>
      <p:sp>
        <p:nvSpPr>
          <p:cNvPr id="14" name="Text 12"/>
          <p:cNvSpPr/>
          <p:nvPr/>
        </p:nvSpPr>
        <p:spPr>
          <a:xfrm>
            <a:off x="2897386" y="5456396"/>
            <a:ext cx="157043" cy="360759"/>
          </a:xfrm>
          <a:prstGeom prst="rect">
            <a:avLst/>
          </a:prstGeom>
          <a:noFill/>
          <a:ln/>
        </p:spPr>
        <p:txBody>
          <a:bodyPr wrap="none" rtlCol="0" anchor="t"/>
          <a:lstStyle/>
          <a:p>
            <a:pPr marL="0" indent="0" algn="ctr">
              <a:lnSpc>
                <a:spcPts val="2840"/>
              </a:lnSpc>
              <a:buNone/>
            </a:pPr>
            <a:r>
              <a:rPr lang="en-US" sz="2272" dirty="0">
                <a:solidFill>
                  <a:srgbClr val="FFD9BE"/>
                </a:solidFill>
                <a:latin typeface="Quattrocento" pitchFamily="34" charset="0"/>
                <a:ea typeface="Quattrocento" pitchFamily="34" charset="-122"/>
                <a:cs typeface="Quattrocento" pitchFamily="34" charset="-120"/>
              </a:rPr>
              <a:t>3</a:t>
            </a:r>
            <a:endParaRPr lang="en-US" sz="2272" dirty="0"/>
          </a:p>
        </p:txBody>
      </p:sp>
      <p:sp>
        <p:nvSpPr>
          <p:cNvPr id="15" name="Text 13"/>
          <p:cNvSpPr/>
          <p:nvPr/>
        </p:nvSpPr>
        <p:spPr>
          <a:xfrm>
            <a:off x="3410188" y="5406866"/>
            <a:ext cx="2784277" cy="300633"/>
          </a:xfrm>
          <a:prstGeom prst="rect">
            <a:avLst/>
          </a:prstGeom>
          <a:noFill/>
          <a:ln/>
        </p:spPr>
        <p:txBody>
          <a:bodyPr wrap="none" rtlCol="0" anchor="t"/>
          <a:lstStyle/>
          <a:p>
            <a:pPr marL="0" indent="0">
              <a:lnSpc>
                <a:spcPts val="2367"/>
              </a:lnSpc>
              <a:buNone/>
            </a:pPr>
            <a:r>
              <a:rPr lang="en-US" sz="1894" dirty="0">
                <a:solidFill>
                  <a:srgbClr val="FFD9BE"/>
                </a:solidFill>
                <a:latin typeface="Quattrocento" pitchFamily="34" charset="0"/>
                <a:ea typeface="Quattrocento" pitchFamily="34" charset="-122"/>
                <a:cs typeface="Quattrocento" pitchFamily="34" charset="-120"/>
              </a:rPr>
              <a:t>Problèmes de commande</a:t>
            </a:r>
            <a:endParaRPr lang="en-US" sz="1894" dirty="0"/>
          </a:p>
        </p:txBody>
      </p:sp>
      <p:sp>
        <p:nvSpPr>
          <p:cNvPr id="16" name="Text 14"/>
          <p:cNvSpPr/>
          <p:nvPr/>
        </p:nvSpPr>
        <p:spPr>
          <a:xfrm>
            <a:off x="3410188" y="5830133"/>
            <a:ext cx="3802856" cy="1839516"/>
          </a:xfrm>
          <a:prstGeom prst="rect">
            <a:avLst/>
          </a:prstGeom>
          <a:noFill/>
          <a:ln/>
        </p:spPr>
        <p:txBody>
          <a:bodyPr wrap="square" rtlCol="0" anchor="t"/>
          <a:lstStyle/>
          <a:p>
            <a:pPr marL="0" indent="0">
              <a:lnSpc>
                <a:spcPts val="2414"/>
              </a:lnSpc>
              <a:buNone/>
            </a:pPr>
            <a:r>
              <a:rPr lang="en-US" sz="1610" dirty="0">
                <a:solidFill>
                  <a:srgbClr val="F9EEE7"/>
                </a:solidFill>
                <a:latin typeface="Quattrocento" pitchFamily="34" charset="0"/>
                <a:ea typeface="Quattrocento" pitchFamily="34" charset="-122"/>
                <a:cs typeface="Quattrocento" pitchFamily="34" charset="-120"/>
              </a:rPr>
              <a:t>Certains commentaires négatifs concernent également des problèmes liés aux commandes, comme des délais de livraison trop longs ou des produits manquants. Il sera important de se pencher sur ces aspects logistiques.</a:t>
            </a:r>
            <a:endParaRPr lang="en-US" sz="1610" dirty="0"/>
          </a:p>
        </p:txBody>
      </p:sp>
      <p:sp>
        <p:nvSpPr>
          <p:cNvPr id="17" name="Shape 15"/>
          <p:cNvSpPr/>
          <p:nvPr/>
        </p:nvSpPr>
        <p:spPr>
          <a:xfrm>
            <a:off x="7417356" y="5406866"/>
            <a:ext cx="459819" cy="459819"/>
          </a:xfrm>
          <a:prstGeom prst="roundRect">
            <a:avLst>
              <a:gd name="adj" fmla="val 13336"/>
            </a:avLst>
          </a:prstGeom>
          <a:solidFill>
            <a:srgbClr val="234A49"/>
          </a:solidFill>
          <a:ln/>
        </p:spPr>
        <p:txBody>
          <a:bodyPr/>
          <a:lstStyle/>
          <a:p>
            <a:endParaRPr lang="fr-FR"/>
          </a:p>
        </p:txBody>
      </p:sp>
      <p:sp>
        <p:nvSpPr>
          <p:cNvPr id="18" name="Text 16"/>
          <p:cNvSpPr/>
          <p:nvPr/>
        </p:nvSpPr>
        <p:spPr>
          <a:xfrm>
            <a:off x="7573923" y="5456396"/>
            <a:ext cx="146566" cy="360759"/>
          </a:xfrm>
          <a:prstGeom prst="rect">
            <a:avLst/>
          </a:prstGeom>
          <a:noFill/>
          <a:ln/>
        </p:spPr>
        <p:txBody>
          <a:bodyPr wrap="none" rtlCol="0" anchor="t"/>
          <a:lstStyle/>
          <a:p>
            <a:pPr marL="0" indent="0" algn="ctr">
              <a:lnSpc>
                <a:spcPts val="2840"/>
              </a:lnSpc>
              <a:buNone/>
            </a:pPr>
            <a:r>
              <a:rPr lang="en-US" sz="2272" dirty="0">
                <a:solidFill>
                  <a:srgbClr val="FFD9BE"/>
                </a:solidFill>
                <a:latin typeface="Quattrocento" pitchFamily="34" charset="0"/>
                <a:ea typeface="Quattrocento" pitchFamily="34" charset="-122"/>
                <a:cs typeface="Quattrocento" pitchFamily="34" charset="-120"/>
              </a:rPr>
              <a:t>4</a:t>
            </a:r>
            <a:endParaRPr lang="en-US" sz="2272" dirty="0"/>
          </a:p>
        </p:txBody>
      </p:sp>
      <p:sp>
        <p:nvSpPr>
          <p:cNvPr id="19" name="Text 17"/>
          <p:cNvSpPr/>
          <p:nvPr/>
        </p:nvSpPr>
        <p:spPr>
          <a:xfrm>
            <a:off x="8081486" y="5406866"/>
            <a:ext cx="2404705" cy="300633"/>
          </a:xfrm>
          <a:prstGeom prst="rect">
            <a:avLst/>
          </a:prstGeom>
          <a:noFill/>
          <a:ln/>
        </p:spPr>
        <p:txBody>
          <a:bodyPr wrap="none" rtlCol="0" anchor="t"/>
          <a:lstStyle/>
          <a:p>
            <a:pPr marL="0" indent="0">
              <a:lnSpc>
                <a:spcPts val="2367"/>
              </a:lnSpc>
              <a:buNone/>
            </a:pPr>
            <a:r>
              <a:rPr lang="en-US" sz="1894" dirty="0">
                <a:solidFill>
                  <a:srgbClr val="FFD9BE"/>
                </a:solidFill>
                <a:latin typeface="Quattrocento" pitchFamily="34" charset="0"/>
                <a:ea typeface="Quattrocento" pitchFamily="34" charset="-122"/>
                <a:cs typeface="Quattrocento" pitchFamily="34" charset="-120"/>
              </a:rPr>
              <a:t>Rapport qualité-prix</a:t>
            </a:r>
            <a:endParaRPr lang="en-US" sz="1894" dirty="0"/>
          </a:p>
        </p:txBody>
      </p:sp>
      <p:sp>
        <p:nvSpPr>
          <p:cNvPr id="20" name="Text 18"/>
          <p:cNvSpPr/>
          <p:nvPr/>
        </p:nvSpPr>
        <p:spPr>
          <a:xfrm>
            <a:off x="8081486" y="5830133"/>
            <a:ext cx="3802856" cy="1839516"/>
          </a:xfrm>
          <a:prstGeom prst="rect">
            <a:avLst/>
          </a:prstGeom>
          <a:noFill/>
          <a:ln/>
        </p:spPr>
        <p:txBody>
          <a:bodyPr wrap="square" rtlCol="0" anchor="t"/>
          <a:lstStyle/>
          <a:p>
            <a:pPr marL="0" indent="0">
              <a:lnSpc>
                <a:spcPts val="2414"/>
              </a:lnSpc>
              <a:buNone/>
            </a:pPr>
            <a:r>
              <a:rPr lang="en-US" sz="1610" dirty="0">
                <a:solidFill>
                  <a:srgbClr val="F9EEE7"/>
                </a:solidFill>
                <a:latin typeface="Quattrocento" pitchFamily="34" charset="0"/>
                <a:ea typeface="Quattrocento" pitchFamily="34" charset="-122"/>
                <a:cs typeface="Quattrocento" pitchFamily="34" charset="-120"/>
              </a:rPr>
              <a:t>Enfin, plusieurs clients estiment que le rapport qualité-prix n'est pas satisfaisant. Cela nous aidera à revoir nos stratégies tarifaires et nos offres pour mieux correspondre aux attentes des consommateurs.</a:t>
            </a:r>
            <a:endParaRPr lang="en-US" sz="161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075161A-161D-1911-22CC-3441A9CEEFDC}"/>
              </a:ext>
            </a:extLst>
          </p:cNvPr>
          <p:cNvPicPr>
            <a:picLocks noChangeAspect="1"/>
          </p:cNvPicPr>
          <p:nvPr/>
        </p:nvPicPr>
        <p:blipFill>
          <a:blip r:embed="rId2"/>
          <a:stretch>
            <a:fillRect/>
          </a:stretch>
        </p:blipFill>
        <p:spPr>
          <a:xfrm>
            <a:off x="-1" y="0"/>
            <a:ext cx="14630401" cy="8229599"/>
          </a:xfrm>
          <a:prstGeom prst="rect">
            <a:avLst/>
          </a:prstGeom>
        </p:spPr>
      </p:pic>
    </p:spTree>
    <p:extLst>
      <p:ext uri="{BB962C8B-B14F-4D97-AF65-F5344CB8AC3E}">
        <p14:creationId xmlns:p14="http://schemas.microsoft.com/office/powerpoint/2010/main" val="2534980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6731F7FC-D1A8-E429-DFBF-784663125D69}"/>
              </a:ext>
            </a:extLst>
          </p:cNvPr>
          <p:cNvPicPr>
            <a:picLocks noChangeAspect="1"/>
          </p:cNvPicPr>
          <p:nvPr/>
        </p:nvPicPr>
        <p:blipFill>
          <a:blip r:embed="rId2"/>
          <a:stretch>
            <a:fillRect/>
          </a:stretch>
        </p:blipFill>
        <p:spPr>
          <a:xfrm>
            <a:off x="0" y="0"/>
            <a:ext cx="14630400" cy="8229600"/>
          </a:xfrm>
          <a:prstGeom prst="rect">
            <a:avLst/>
          </a:prstGeom>
        </p:spPr>
      </p:pic>
    </p:spTree>
    <p:extLst>
      <p:ext uri="{BB962C8B-B14F-4D97-AF65-F5344CB8AC3E}">
        <p14:creationId xmlns:p14="http://schemas.microsoft.com/office/powerpoint/2010/main" val="162438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A70F3D07-DA60-2F38-7526-A81CC059D1F4}"/>
              </a:ext>
            </a:extLst>
          </p:cNvPr>
          <p:cNvPicPr>
            <a:picLocks noChangeAspect="1"/>
          </p:cNvPicPr>
          <p:nvPr/>
        </p:nvPicPr>
        <p:blipFill>
          <a:blip r:embed="rId2"/>
          <a:stretch>
            <a:fillRect/>
          </a:stretch>
        </p:blipFill>
        <p:spPr>
          <a:xfrm>
            <a:off x="0" y="185646"/>
            <a:ext cx="14332226" cy="7765658"/>
          </a:xfrm>
          <a:prstGeom prst="rect">
            <a:avLst/>
          </a:prstGeom>
        </p:spPr>
      </p:pic>
    </p:spTree>
    <p:extLst>
      <p:ext uri="{BB962C8B-B14F-4D97-AF65-F5344CB8AC3E}">
        <p14:creationId xmlns:p14="http://schemas.microsoft.com/office/powerpoint/2010/main" val="1515751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DF5677E8-0107-246A-966C-8ABE797221E9}"/>
              </a:ext>
            </a:extLst>
          </p:cNvPr>
          <p:cNvPicPr>
            <a:picLocks noChangeAspect="1"/>
          </p:cNvPicPr>
          <p:nvPr/>
        </p:nvPicPr>
        <p:blipFill>
          <a:blip r:embed="rId2"/>
          <a:stretch>
            <a:fillRect/>
          </a:stretch>
        </p:blipFill>
        <p:spPr>
          <a:xfrm>
            <a:off x="-1" y="0"/>
            <a:ext cx="14632887" cy="8229599"/>
          </a:xfrm>
          <a:prstGeom prst="rect">
            <a:avLst/>
          </a:prstGeom>
        </p:spPr>
      </p:pic>
    </p:spTree>
    <p:extLst>
      <p:ext uri="{BB962C8B-B14F-4D97-AF65-F5344CB8AC3E}">
        <p14:creationId xmlns:p14="http://schemas.microsoft.com/office/powerpoint/2010/main" val="277503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29C38E72-2D26-7E4F-82E6-EC1CD76BD1D7}"/>
              </a:ext>
            </a:extLst>
          </p:cNvPr>
          <p:cNvPicPr>
            <a:picLocks noChangeAspect="1"/>
          </p:cNvPicPr>
          <p:nvPr/>
        </p:nvPicPr>
        <p:blipFill>
          <a:blip r:embed="rId2"/>
          <a:stretch>
            <a:fillRect/>
          </a:stretch>
        </p:blipFill>
        <p:spPr>
          <a:xfrm>
            <a:off x="143441" y="238539"/>
            <a:ext cx="14109272" cy="7625914"/>
          </a:xfrm>
          <a:prstGeom prst="rect">
            <a:avLst/>
          </a:prstGeom>
        </p:spPr>
      </p:pic>
    </p:spTree>
    <p:extLst>
      <p:ext uri="{BB962C8B-B14F-4D97-AF65-F5344CB8AC3E}">
        <p14:creationId xmlns:p14="http://schemas.microsoft.com/office/powerpoint/2010/main" val="3134683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fr-FR"/>
          </a:p>
        </p:txBody>
      </p:sp>
      <p:sp>
        <p:nvSpPr>
          <p:cNvPr id="3" name="Shape 1"/>
          <p:cNvSpPr/>
          <p:nvPr/>
        </p:nvSpPr>
        <p:spPr>
          <a:xfrm>
            <a:off x="0" y="0"/>
            <a:ext cx="14630400" cy="8229600"/>
          </a:xfrm>
          <a:prstGeom prst="rect">
            <a:avLst/>
          </a:prstGeom>
          <a:solidFill>
            <a:srgbClr val="123332"/>
          </a:solidFill>
          <a:ln/>
        </p:spPr>
        <p:txBody>
          <a:bodyPr/>
          <a:lstStyle/>
          <a:p>
            <a:endParaRPr lang="fr-FR"/>
          </a:p>
        </p:txBody>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923592" y="802243"/>
            <a:ext cx="8440817" cy="1110377"/>
          </a:xfrm>
          <a:prstGeom prst="rect">
            <a:avLst/>
          </a:prstGeom>
          <a:noFill/>
          <a:ln/>
        </p:spPr>
        <p:txBody>
          <a:bodyPr wrap="square" rtlCol="0" anchor="t"/>
          <a:lstStyle/>
          <a:p>
            <a:pPr marL="0" indent="0">
              <a:lnSpc>
                <a:spcPts val="4373"/>
              </a:lnSpc>
              <a:buNone/>
            </a:pPr>
            <a:r>
              <a:rPr lang="en-US" sz="3498" dirty="0">
                <a:solidFill>
                  <a:srgbClr val="FFD9BE"/>
                </a:solidFill>
                <a:latin typeface="Quattrocento" pitchFamily="34" charset="0"/>
                <a:ea typeface="Quattrocento" pitchFamily="34" charset="-122"/>
                <a:cs typeface="Quattrocento" pitchFamily="34" charset="-120"/>
              </a:rPr>
              <a:t>Transformation des détracteurs en promoteurs</a:t>
            </a:r>
            <a:endParaRPr lang="en-US" sz="3498" dirty="0"/>
          </a:p>
        </p:txBody>
      </p:sp>
      <p:sp>
        <p:nvSpPr>
          <p:cNvPr id="6" name="Shape 3"/>
          <p:cNvSpPr/>
          <p:nvPr/>
        </p:nvSpPr>
        <p:spPr>
          <a:xfrm>
            <a:off x="5194935" y="2195751"/>
            <a:ext cx="23574" cy="5231606"/>
          </a:xfrm>
          <a:prstGeom prst="rect">
            <a:avLst/>
          </a:prstGeom>
          <a:solidFill>
            <a:srgbClr val="EF9C82"/>
          </a:solidFill>
          <a:ln/>
        </p:spPr>
        <p:txBody>
          <a:bodyPr/>
          <a:lstStyle/>
          <a:p>
            <a:endParaRPr lang="fr-FR"/>
          </a:p>
        </p:txBody>
      </p:sp>
      <p:sp>
        <p:nvSpPr>
          <p:cNvPr id="7" name="Shape 4"/>
          <p:cNvSpPr/>
          <p:nvPr/>
        </p:nvSpPr>
        <p:spPr>
          <a:xfrm>
            <a:off x="5419130" y="2608778"/>
            <a:ext cx="660797" cy="23574"/>
          </a:xfrm>
          <a:prstGeom prst="rect">
            <a:avLst/>
          </a:prstGeom>
          <a:solidFill>
            <a:srgbClr val="EF9C82"/>
          </a:solidFill>
          <a:ln/>
        </p:spPr>
        <p:txBody>
          <a:bodyPr/>
          <a:lstStyle/>
          <a:p>
            <a:endParaRPr lang="fr-FR"/>
          </a:p>
        </p:txBody>
      </p:sp>
      <p:sp>
        <p:nvSpPr>
          <p:cNvPr id="8" name="Shape 5"/>
          <p:cNvSpPr/>
          <p:nvPr/>
        </p:nvSpPr>
        <p:spPr>
          <a:xfrm>
            <a:off x="4994315" y="2408158"/>
            <a:ext cx="424815" cy="424815"/>
          </a:xfrm>
          <a:prstGeom prst="roundRect">
            <a:avLst>
              <a:gd name="adj" fmla="val 13333"/>
            </a:avLst>
          </a:prstGeom>
          <a:solidFill>
            <a:srgbClr val="234A49"/>
          </a:solidFill>
          <a:ln/>
        </p:spPr>
        <p:txBody>
          <a:bodyPr/>
          <a:lstStyle/>
          <a:p>
            <a:endParaRPr lang="fr-FR"/>
          </a:p>
        </p:txBody>
      </p:sp>
      <p:sp>
        <p:nvSpPr>
          <p:cNvPr id="9" name="Text 6"/>
          <p:cNvSpPr/>
          <p:nvPr/>
        </p:nvSpPr>
        <p:spPr>
          <a:xfrm>
            <a:off x="5159454" y="2453997"/>
            <a:ext cx="94417" cy="333137"/>
          </a:xfrm>
          <a:prstGeom prst="rect">
            <a:avLst/>
          </a:prstGeom>
          <a:noFill/>
          <a:ln/>
        </p:spPr>
        <p:txBody>
          <a:bodyPr wrap="none" rtlCol="0" anchor="t"/>
          <a:lstStyle/>
          <a:p>
            <a:pPr marL="0" indent="0" algn="ctr">
              <a:lnSpc>
                <a:spcPts val="2624"/>
              </a:lnSpc>
              <a:buNone/>
            </a:pPr>
            <a:r>
              <a:rPr lang="en-US" sz="2099" dirty="0">
                <a:solidFill>
                  <a:srgbClr val="FFD9BE"/>
                </a:solidFill>
                <a:latin typeface="Quattrocento" pitchFamily="34" charset="0"/>
                <a:ea typeface="Quattrocento" pitchFamily="34" charset="-122"/>
                <a:cs typeface="Quattrocento" pitchFamily="34" charset="-120"/>
              </a:rPr>
              <a:t>1</a:t>
            </a:r>
            <a:endParaRPr lang="en-US" sz="2099" dirty="0"/>
          </a:p>
        </p:txBody>
      </p:sp>
      <p:sp>
        <p:nvSpPr>
          <p:cNvPr id="10" name="Text 7"/>
          <p:cNvSpPr/>
          <p:nvPr/>
        </p:nvSpPr>
        <p:spPr>
          <a:xfrm>
            <a:off x="6245066" y="2384465"/>
            <a:ext cx="2221230" cy="277654"/>
          </a:xfrm>
          <a:prstGeom prst="rect">
            <a:avLst/>
          </a:prstGeom>
          <a:noFill/>
          <a:ln/>
        </p:spPr>
        <p:txBody>
          <a:bodyPr wrap="none" rtlCol="0" anchor="t"/>
          <a:lstStyle/>
          <a:p>
            <a:pPr marL="0" indent="0" algn="l">
              <a:lnSpc>
                <a:spcPts val="2186"/>
              </a:lnSpc>
              <a:buNone/>
            </a:pPr>
            <a:r>
              <a:rPr lang="en-US" sz="1749" dirty="0">
                <a:solidFill>
                  <a:srgbClr val="FFD9BE"/>
                </a:solidFill>
                <a:latin typeface="Quattrocento" pitchFamily="34" charset="0"/>
                <a:ea typeface="Quattrocento" pitchFamily="34" charset="-122"/>
                <a:cs typeface="Quattrocento" pitchFamily="34" charset="-120"/>
              </a:rPr>
              <a:t>Engagement</a:t>
            </a:r>
            <a:endParaRPr lang="en-US" sz="1749" dirty="0"/>
          </a:p>
        </p:txBody>
      </p:sp>
      <p:sp>
        <p:nvSpPr>
          <p:cNvPr id="11" name="Text 8"/>
          <p:cNvSpPr/>
          <p:nvPr/>
        </p:nvSpPr>
        <p:spPr>
          <a:xfrm>
            <a:off x="6245066" y="2775347"/>
            <a:ext cx="7119342" cy="849749"/>
          </a:xfrm>
          <a:prstGeom prst="rect">
            <a:avLst/>
          </a:prstGeom>
          <a:noFill/>
          <a:ln/>
        </p:spPr>
        <p:txBody>
          <a:bodyPr wrap="square" rtlCol="0" anchor="t"/>
          <a:lstStyle/>
          <a:p>
            <a:pPr marL="0" indent="0" algn="l">
              <a:lnSpc>
                <a:spcPts val="2230"/>
              </a:lnSpc>
              <a:buNone/>
            </a:pPr>
            <a:r>
              <a:rPr lang="en-US" sz="1487" dirty="0">
                <a:solidFill>
                  <a:srgbClr val="F9EEE7"/>
                </a:solidFill>
                <a:latin typeface="Quattrocento" pitchFamily="34" charset="0"/>
                <a:ea typeface="Quattrocento" pitchFamily="34" charset="-122"/>
                <a:cs typeface="Quattrocento" pitchFamily="34" charset="-120"/>
              </a:rPr>
              <a:t>Dans un premier temps, nous contacterons directement les clients les plus mécontents pour comprendre leurs problèmes et les écouter attentivement. Cela nous permettra de montrer notre engagement à améliorer leur expérience.</a:t>
            </a:r>
            <a:endParaRPr lang="en-US" sz="1487" dirty="0"/>
          </a:p>
        </p:txBody>
      </p:sp>
      <p:sp>
        <p:nvSpPr>
          <p:cNvPr id="12" name="Shape 9"/>
          <p:cNvSpPr/>
          <p:nvPr/>
        </p:nvSpPr>
        <p:spPr>
          <a:xfrm>
            <a:off x="5419130" y="4415552"/>
            <a:ext cx="660797" cy="23574"/>
          </a:xfrm>
          <a:prstGeom prst="rect">
            <a:avLst/>
          </a:prstGeom>
          <a:solidFill>
            <a:srgbClr val="EF9C82"/>
          </a:solidFill>
          <a:ln/>
        </p:spPr>
        <p:txBody>
          <a:bodyPr/>
          <a:lstStyle/>
          <a:p>
            <a:endParaRPr lang="fr-FR"/>
          </a:p>
        </p:txBody>
      </p:sp>
      <p:sp>
        <p:nvSpPr>
          <p:cNvPr id="13" name="Shape 10"/>
          <p:cNvSpPr/>
          <p:nvPr/>
        </p:nvSpPr>
        <p:spPr>
          <a:xfrm>
            <a:off x="4994315" y="4214932"/>
            <a:ext cx="424815" cy="424815"/>
          </a:xfrm>
          <a:prstGeom prst="roundRect">
            <a:avLst>
              <a:gd name="adj" fmla="val 13333"/>
            </a:avLst>
          </a:prstGeom>
          <a:solidFill>
            <a:srgbClr val="234A49"/>
          </a:solidFill>
          <a:ln/>
        </p:spPr>
        <p:txBody>
          <a:bodyPr/>
          <a:lstStyle/>
          <a:p>
            <a:endParaRPr lang="fr-FR"/>
          </a:p>
        </p:txBody>
      </p:sp>
      <p:sp>
        <p:nvSpPr>
          <p:cNvPr id="14" name="Text 11"/>
          <p:cNvSpPr/>
          <p:nvPr/>
        </p:nvSpPr>
        <p:spPr>
          <a:xfrm>
            <a:off x="5135285" y="4260771"/>
            <a:ext cx="142875" cy="333137"/>
          </a:xfrm>
          <a:prstGeom prst="rect">
            <a:avLst/>
          </a:prstGeom>
          <a:noFill/>
          <a:ln/>
        </p:spPr>
        <p:txBody>
          <a:bodyPr wrap="none" rtlCol="0" anchor="t"/>
          <a:lstStyle/>
          <a:p>
            <a:pPr marL="0" indent="0" algn="ctr">
              <a:lnSpc>
                <a:spcPts val="2624"/>
              </a:lnSpc>
              <a:buNone/>
            </a:pPr>
            <a:r>
              <a:rPr lang="en-US" sz="2099" dirty="0">
                <a:solidFill>
                  <a:srgbClr val="FFD9BE"/>
                </a:solidFill>
                <a:latin typeface="Quattrocento" pitchFamily="34" charset="0"/>
                <a:ea typeface="Quattrocento" pitchFamily="34" charset="-122"/>
                <a:cs typeface="Quattrocento" pitchFamily="34" charset="-120"/>
              </a:rPr>
              <a:t>2</a:t>
            </a:r>
            <a:endParaRPr lang="en-US" sz="2099" dirty="0"/>
          </a:p>
        </p:txBody>
      </p:sp>
      <p:sp>
        <p:nvSpPr>
          <p:cNvPr id="15" name="Text 12"/>
          <p:cNvSpPr/>
          <p:nvPr/>
        </p:nvSpPr>
        <p:spPr>
          <a:xfrm>
            <a:off x="6245066" y="4191238"/>
            <a:ext cx="2608778" cy="277654"/>
          </a:xfrm>
          <a:prstGeom prst="rect">
            <a:avLst/>
          </a:prstGeom>
          <a:noFill/>
          <a:ln/>
        </p:spPr>
        <p:txBody>
          <a:bodyPr wrap="none" rtlCol="0" anchor="t"/>
          <a:lstStyle/>
          <a:p>
            <a:pPr marL="0" indent="0" algn="l">
              <a:lnSpc>
                <a:spcPts val="2186"/>
              </a:lnSpc>
              <a:buNone/>
            </a:pPr>
            <a:r>
              <a:rPr lang="en-US" sz="1749" dirty="0">
                <a:solidFill>
                  <a:srgbClr val="FFD9BE"/>
                </a:solidFill>
                <a:latin typeface="Quattrocento" pitchFamily="34" charset="0"/>
                <a:ea typeface="Quattrocento" pitchFamily="34" charset="-122"/>
                <a:cs typeface="Quattrocento" pitchFamily="34" charset="-120"/>
              </a:rPr>
              <a:t>Résolution des problèmes</a:t>
            </a:r>
            <a:endParaRPr lang="en-US" sz="1749" dirty="0"/>
          </a:p>
        </p:txBody>
      </p:sp>
      <p:sp>
        <p:nvSpPr>
          <p:cNvPr id="16" name="Text 13"/>
          <p:cNvSpPr/>
          <p:nvPr/>
        </p:nvSpPr>
        <p:spPr>
          <a:xfrm>
            <a:off x="6245066" y="4582120"/>
            <a:ext cx="7119342" cy="849749"/>
          </a:xfrm>
          <a:prstGeom prst="rect">
            <a:avLst/>
          </a:prstGeom>
          <a:noFill/>
          <a:ln/>
        </p:spPr>
        <p:txBody>
          <a:bodyPr wrap="square" rtlCol="0" anchor="t"/>
          <a:lstStyle/>
          <a:p>
            <a:pPr marL="0" indent="0" algn="l">
              <a:lnSpc>
                <a:spcPts val="2230"/>
              </a:lnSpc>
              <a:buNone/>
            </a:pPr>
            <a:r>
              <a:rPr lang="en-US" sz="1487" dirty="0">
                <a:solidFill>
                  <a:srgbClr val="F9EEE7"/>
                </a:solidFill>
                <a:latin typeface="Quattrocento" pitchFamily="34" charset="0"/>
                <a:ea typeface="Quattrocento" pitchFamily="34" charset="-122"/>
                <a:cs typeface="Quattrocento" pitchFamily="34" charset="-120"/>
              </a:rPr>
              <a:t>Nous mettrons tout en œuvre pour résoudre rapidement les problèmes identifiés, que ce soit au niveau des produits, du service client ou de la logistique. Cela démontrera notre volonté d'agir concrètement pour satisfaire nos clients.</a:t>
            </a:r>
            <a:endParaRPr lang="en-US" sz="1487" dirty="0"/>
          </a:p>
        </p:txBody>
      </p:sp>
      <p:sp>
        <p:nvSpPr>
          <p:cNvPr id="17" name="Shape 14"/>
          <p:cNvSpPr/>
          <p:nvPr/>
        </p:nvSpPr>
        <p:spPr>
          <a:xfrm>
            <a:off x="5419130" y="6222325"/>
            <a:ext cx="660797" cy="23574"/>
          </a:xfrm>
          <a:prstGeom prst="rect">
            <a:avLst/>
          </a:prstGeom>
          <a:solidFill>
            <a:srgbClr val="EF9C82"/>
          </a:solidFill>
          <a:ln/>
        </p:spPr>
        <p:txBody>
          <a:bodyPr/>
          <a:lstStyle/>
          <a:p>
            <a:endParaRPr lang="fr-FR"/>
          </a:p>
        </p:txBody>
      </p:sp>
      <p:sp>
        <p:nvSpPr>
          <p:cNvPr id="18" name="Shape 15"/>
          <p:cNvSpPr/>
          <p:nvPr/>
        </p:nvSpPr>
        <p:spPr>
          <a:xfrm>
            <a:off x="4994315" y="6021705"/>
            <a:ext cx="424815" cy="424815"/>
          </a:xfrm>
          <a:prstGeom prst="roundRect">
            <a:avLst>
              <a:gd name="adj" fmla="val 13333"/>
            </a:avLst>
          </a:prstGeom>
          <a:solidFill>
            <a:srgbClr val="234A49"/>
          </a:solidFill>
          <a:ln/>
        </p:spPr>
        <p:txBody>
          <a:bodyPr/>
          <a:lstStyle/>
          <a:p>
            <a:endParaRPr lang="fr-FR"/>
          </a:p>
        </p:txBody>
      </p:sp>
      <p:sp>
        <p:nvSpPr>
          <p:cNvPr id="19" name="Text 16"/>
          <p:cNvSpPr/>
          <p:nvPr/>
        </p:nvSpPr>
        <p:spPr>
          <a:xfrm>
            <a:off x="5134213" y="6067544"/>
            <a:ext cx="145018" cy="333137"/>
          </a:xfrm>
          <a:prstGeom prst="rect">
            <a:avLst/>
          </a:prstGeom>
          <a:noFill/>
          <a:ln/>
        </p:spPr>
        <p:txBody>
          <a:bodyPr wrap="none" rtlCol="0" anchor="t"/>
          <a:lstStyle/>
          <a:p>
            <a:pPr marL="0" indent="0" algn="ctr">
              <a:lnSpc>
                <a:spcPts val="2624"/>
              </a:lnSpc>
              <a:buNone/>
            </a:pPr>
            <a:r>
              <a:rPr lang="en-US" sz="2099" dirty="0">
                <a:solidFill>
                  <a:srgbClr val="FFD9BE"/>
                </a:solidFill>
                <a:latin typeface="Quattrocento" pitchFamily="34" charset="0"/>
                <a:ea typeface="Quattrocento" pitchFamily="34" charset="-122"/>
                <a:cs typeface="Quattrocento" pitchFamily="34" charset="-120"/>
              </a:rPr>
              <a:t>3</a:t>
            </a:r>
            <a:endParaRPr lang="en-US" sz="2099" dirty="0"/>
          </a:p>
        </p:txBody>
      </p:sp>
      <p:sp>
        <p:nvSpPr>
          <p:cNvPr id="20" name="Text 17"/>
          <p:cNvSpPr/>
          <p:nvPr/>
        </p:nvSpPr>
        <p:spPr>
          <a:xfrm>
            <a:off x="6245066" y="5998012"/>
            <a:ext cx="2221230" cy="277654"/>
          </a:xfrm>
          <a:prstGeom prst="rect">
            <a:avLst/>
          </a:prstGeom>
          <a:noFill/>
          <a:ln/>
        </p:spPr>
        <p:txBody>
          <a:bodyPr wrap="none" rtlCol="0" anchor="t"/>
          <a:lstStyle/>
          <a:p>
            <a:pPr marL="0" indent="0" algn="l">
              <a:lnSpc>
                <a:spcPts val="2186"/>
              </a:lnSpc>
              <a:buNone/>
            </a:pPr>
            <a:r>
              <a:rPr lang="en-US" sz="1749" dirty="0">
                <a:solidFill>
                  <a:srgbClr val="FFD9BE"/>
                </a:solidFill>
                <a:latin typeface="Quattrocento" pitchFamily="34" charset="0"/>
                <a:ea typeface="Quattrocento" pitchFamily="34" charset="-122"/>
                <a:cs typeface="Quattrocento" pitchFamily="34" charset="-120"/>
              </a:rPr>
              <a:t>Suivi et fidélisation</a:t>
            </a:r>
            <a:endParaRPr lang="en-US" sz="1749" dirty="0"/>
          </a:p>
        </p:txBody>
      </p:sp>
      <p:sp>
        <p:nvSpPr>
          <p:cNvPr id="21" name="Text 18"/>
          <p:cNvSpPr/>
          <p:nvPr/>
        </p:nvSpPr>
        <p:spPr>
          <a:xfrm>
            <a:off x="6245066" y="6388894"/>
            <a:ext cx="7119342" cy="849749"/>
          </a:xfrm>
          <a:prstGeom prst="rect">
            <a:avLst/>
          </a:prstGeom>
          <a:noFill/>
          <a:ln/>
        </p:spPr>
        <p:txBody>
          <a:bodyPr wrap="square" rtlCol="0" anchor="t"/>
          <a:lstStyle/>
          <a:p>
            <a:pPr marL="0" indent="0" algn="l">
              <a:lnSpc>
                <a:spcPts val="2230"/>
              </a:lnSpc>
              <a:buNone/>
            </a:pPr>
            <a:r>
              <a:rPr lang="en-US" sz="1487" dirty="0">
                <a:solidFill>
                  <a:srgbClr val="F9EEE7"/>
                </a:solidFill>
                <a:latin typeface="Quattrocento" pitchFamily="34" charset="0"/>
                <a:ea typeface="Quattrocento" pitchFamily="34" charset="-122"/>
                <a:cs typeface="Quattrocento" pitchFamily="34" charset="-120"/>
              </a:rPr>
              <a:t>Enfin, nous garderons un contact régulier avec ces clients pour nous assurer de leur satisfaction et fidéliser ceux qui étaient à l'origine des détracteurs. Ainsi, nous pourrons les transformer en promoteurs de notre enseigne.</a:t>
            </a:r>
            <a:endParaRPr lang="en-US" sz="1487" dirty="0"/>
          </a:p>
        </p:txBody>
      </p:sp>
      <p:pic>
        <p:nvPicPr>
          <p:cNvPr id="22"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TotalTime>
  <Words>875</Words>
  <Application>Microsoft Macintosh PowerPoint</Application>
  <PresentationFormat>Personnalisé</PresentationFormat>
  <Paragraphs>59</Paragraphs>
  <Slides>12</Slides>
  <Notes>7</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12</vt:i4>
      </vt:variant>
    </vt:vector>
  </HeadingPairs>
  <TitlesOfParts>
    <vt:vector size="15" baseType="lpstr">
      <vt:lpstr>Arial</vt:lpstr>
      <vt:lpstr>Quattrocento</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ISABELLE TUAL</cp:lastModifiedBy>
  <cp:revision>2</cp:revision>
  <dcterms:created xsi:type="dcterms:W3CDTF">2024-06-13T13:58:44Z</dcterms:created>
  <dcterms:modified xsi:type="dcterms:W3CDTF">2024-06-13T14:35:02Z</dcterms:modified>
</cp:coreProperties>
</file>