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0"/>
  </p:notesMasterIdLst>
  <p:handoutMasterIdLst>
    <p:handoutMasterId r:id="rId21"/>
  </p:handoutMasterIdLst>
  <p:sldIdLst>
    <p:sldId id="256" r:id="rId5"/>
    <p:sldId id="257" r:id="rId6"/>
    <p:sldId id="259" r:id="rId7"/>
    <p:sldId id="268" r:id="rId8"/>
    <p:sldId id="269" r:id="rId9"/>
    <p:sldId id="270" r:id="rId10"/>
    <p:sldId id="262" r:id="rId11"/>
    <p:sldId id="272" r:id="rId12"/>
    <p:sldId id="279" r:id="rId13"/>
    <p:sldId id="274" r:id="rId14"/>
    <p:sldId id="276" r:id="rId15"/>
    <p:sldId id="277" r:id="rId16"/>
    <p:sldId id="275" r:id="rId17"/>
    <p:sldId id="278" r:id="rId18"/>
    <p:sldId id="260"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ath Reyes" initials="AR" lastIdx="1" clrIdx="0">
    <p:extLst>
      <p:ext uri="{19B8F6BF-5375-455C-9EA6-DF929625EA0E}">
        <p15:presenceInfo xmlns:p15="http://schemas.microsoft.com/office/powerpoint/2012/main" userId="Arath Rey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8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08T00:03:02.036" idx="1">
    <p:pos x="2922" y="1486"/>
    <p:text>Tom Hayes</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52E1408-CF43-401A-8ECF-D4C841D7DFEF}" type="datetime1">
              <a:rPr lang="es-ES" smtClean="0"/>
              <a:t>14/06/2022</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2C8D43-8168-48C8-91A7-63EACBACA74B}" type="slidenum">
              <a:rPr lang="es-ES" smtClean="0"/>
              <a:t>‹Nº›</a:t>
            </a:fld>
            <a:endParaRPr lang="es-ES"/>
          </a:p>
        </p:txBody>
      </p:sp>
    </p:spTree>
    <p:extLst>
      <p:ext uri="{BB962C8B-B14F-4D97-AF65-F5344CB8AC3E}">
        <p14:creationId xmlns:p14="http://schemas.microsoft.com/office/powerpoint/2010/main" val="35310998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17791AE-9332-4D69-A47B-3B457B8FC289}" type="datetime1">
              <a:rPr lang="es-ES" noProof="0" smtClean="0"/>
              <a:t>14/06/2022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603C52C-5E29-41AF-BAA3-8217E886DA08}" type="slidenum">
              <a:rPr lang="es-ES" noProof="0" smtClean="0"/>
              <a:t>‹Nº›</a:t>
            </a:fld>
            <a:endParaRPr lang="es-ES" noProof="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5603C52C-5E29-41AF-BAA3-8217E886DA08}" type="slidenum">
              <a:rPr lang="es-ES" smtClean="0"/>
              <a:t>1</a:t>
            </a:fld>
            <a:endParaRPr lang="es-ES"/>
          </a:p>
        </p:txBody>
      </p:sp>
    </p:spTree>
    <p:extLst>
      <p:ext uri="{BB962C8B-B14F-4D97-AF65-F5344CB8AC3E}">
        <p14:creationId xmlns:p14="http://schemas.microsoft.com/office/powerpoint/2010/main" val="2478736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5603C52C-5E29-41AF-BAA3-8217E886DA08}" type="slidenum">
              <a:rPr lang="es-ES" smtClean="0"/>
              <a:t>12</a:t>
            </a:fld>
            <a:endParaRPr lang="es-ES"/>
          </a:p>
        </p:txBody>
      </p:sp>
    </p:spTree>
    <p:extLst>
      <p:ext uri="{BB962C8B-B14F-4D97-AF65-F5344CB8AC3E}">
        <p14:creationId xmlns:p14="http://schemas.microsoft.com/office/powerpoint/2010/main" val="110958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5603C52C-5E29-41AF-BAA3-8217E886DA08}" type="slidenum">
              <a:rPr lang="es-ES" smtClean="0"/>
              <a:t>13</a:t>
            </a:fld>
            <a:endParaRPr lang="es-ES"/>
          </a:p>
        </p:txBody>
      </p:sp>
    </p:spTree>
    <p:extLst>
      <p:ext uri="{BB962C8B-B14F-4D97-AF65-F5344CB8AC3E}">
        <p14:creationId xmlns:p14="http://schemas.microsoft.com/office/powerpoint/2010/main" val="3346691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5603C52C-5E29-41AF-BAA3-8217E886DA08}" type="slidenum">
              <a:rPr lang="es-ES" smtClean="0"/>
              <a:t>14</a:t>
            </a:fld>
            <a:endParaRPr lang="es-ES"/>
          </a:p>
        </p:txBody>
      </p:sp>
    </p:spTree>
    <p:extLst>
      <p:ext uri="{BB962C8B-B14F-4D97-AF65-F5344CB8AC3E}">
        <p14:creationId xmlns:p14="http://schemas.microsoft.com/office/powerpoint/2010/main" val="77950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5603C52C-5E29-41AF-BAA3-8217E886DA08}" type="slidenum">
              <a:rPr lang="es-ES" smtClean="0"/>
              <a:t>2</a:t>
            </a:fld>
            <a:endParaRPr lang="es-ES"/>
          </a:p>
        </p:txBody>
      </p:sp>
    </p:spTree>
    <p:extLst>
      <p:ext uri="{BB962C8B-B14F-4D97-AF65-F5344CB8AC3E}">
        <p14:creationId xmlns:p14="http://schemas.microsoft.com/office/powerpoint/2010/main" val="84396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5603C52C-5E29-41AF-BAA3-8217E886DA08}" type="slidenum">
              <a:rPr lang="es-ES" smtClean="0"/>
              <a:t>3</a:t>
            </a:fld>
            <a:endParaRPr lang="es-ES"/>
          </a:p>
        </p:txBody>
      </p:sp>
    </p:spTree>
    <p:extLst>
      <p:ext uri="{BB962C8B-B14F-4D97-AF65-F5344CB8AC3E}">
        <p14:creationId xmlns:p14="http://schemas.microsoft.com/office/powerpoint/2010/main" val="958656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5603C52C-5E29-41AF-BAA3-8217E886DA08}" type="slidenum">
              <a:rPr lang="es-ES" smtClean="0"/>
              <a:t>4</a:t>
            </a:fld>
            <a:endParaRPr lang="es-ES"/>
          </a:p>
        </p:txBody>
      </p:sp>
    </p:spTree>
    <p:extLst>
      <p:ext uri="{BB962C8B-B14F-4D97-AF65-F5344CB8AC3E}">
        <p14:creationId xmlns:p14="http://schemas.microsoft.com/office/powerpoint/2010/main" val="2738406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5603C52C-5E29-41AF-BAA3-8217E886DA08}" type="slidenum">
              <a:rPr lang="es-ES" smtClean="0"/>
              <a:t>5</a:t>
            </a:fld>
            <a:endParaRPr lang="es-ES"/>
          </a:p>
        </p:txBody>
      </p:sp>
    </p:spTree>
    <p:extLst>
      <p:ext uri="{BB962C8B-B14F-4D97-AF65-F5344CB8AC3E}">
        <p14:creationId xmlns:p14="http://schemas.microsoft.com/office/powerpoint/2010/main" val="935822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5603C52C-5E29-41AF-BAA3-8217E886DA08}" type="slidenum">
              <a:rPr lang="es-ES" smtClean="0"/>
              <a:t>6</a:t>
            </a:fld>
            <a:endParaRPr lang="es-ES"/>
          </a:p>
        </p:txBody>
      </p:sp>
    </p:spTree>
    <p:extLst>
      <p:ext uri="{BB962C8B-B14F-4D97-AF65-F5344CB8AC3E}">
        <p14:creationId xmlns:p14="http://schemas.microsoft.com/office/powerpoint/2010/main" val="3421597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5603C52C-5E29-41AF-BAA3-8217E886DA08}" type="slidenum">
              <a:rPr lang="es-ES" smtClean="0"/>
              <a:t>8</a:t>
            </a:fld>
            <a:endParaRPr lang="es-ES"/>
          </a:p>
        </p:txBody>
      </p:sp>
    </p:spTree>
    <p:extLst>
      <p:ext uri="{BB962C8B-B14F-4D97-AF65-F5344CB8AC3E}">
        <p14:creationId xmlns:p14="http://schemas.microsoft.com/office/powerpoint/2010/main" val="284057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5603C52C-5E29-41AF-BAA3-8217E886DA08}" type="slidenum">
              <a:rPr lang="es-ES" smtClean="0"/>
              <a:t>10</a:t>
            </a:fld>
            <a:endParaRPr lang="es-ES"/>
          </a:p>
        </p:txBody>
      </p:sp>
    </p:spTree>
    <p:extLst>
      <p:ext uri="{BB962C8B-B14F-4D97-AF65-F5344CB8AC3E}">
        <p14:creationId xmlns:p14="http://schemas.microsoft.com/office/powerpoint/2010/main" val="227363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5603C52C-5E29-41AF-BAA3-8217E886DA08}" type="slidenum">
              <a:rPr lang="es-ES" smtClean="0"/>
              <a:t>11</a:t>
            </a:fld>
            <a:endParaRPr lang="es-ES"/>
          </a:p>
        </p:txBody>
      </p:sp>
    </p:spTree>
    <p:extLst>
      <p:ext uri="{BB962C8B-B14F-4D97-AF65-F5344CB8AC3E}">
        <p14:creationId xmlns:p14="http://schemas.microsoft.com/office/powerpoint/2010/main" val="174011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9D5A80-7668-490E-B3AD-FD02A812566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AC0A5AA5-B16A-4430-AED3-C4A1372A7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67A908A-A71A-41A5-8611-C1BACD67FBAF}"/>
              </a:ext>
            </a:extLst>
          </p:cNvPr>
          <p:cNvSpPr>
            <a:spLocks noGrp="1"/>
          </p:cNvSpPr>
          <p:nvPr>
            <p:ph type="dt" sz="half" idx="10"/>
          </p:nvPr>
        </p:nvSpPr>
        <p:spPr/>
        <p:txBody>
          <a:bodyPr/>
          <a:lstStyle/>
          <a:p>
            <a:pPr rtl="0"/>
            <a:fld id="{BEACBEE1-AAF3-441E-9BC5-61E402716858}" type="datetime1">
              <a:rPr lang="es-ES" noProof="0" smtClean="0"/>
              <a:t>14/06/2022</a:t>
            </a:fld>
            <a:endParaRPr lang="es-ES" noProof="0"/>
          </a:p>
        </p:txBody>
      </p:sp>
      <p:sp>
        <p:nvSpPr>
          <p:cNvPr id="5" name="Marcador de pie de página 4">
            <a:extLst>
              <a:ext uri="{FF2B5EF4-FFF2-40B4-BE49-F238E27FC236}">
                <a16:creationId xmlns:a16="http://schemas.microsoft.com/office/drawing/2014/main" id="{5BFCF209-7C59-46A4-8385-874B9DEB628F}"/>
              </a:ext>
            </a:extLst>
          </p:cNvPr>
          <p:cNvSpPr>
            <a:spLocks noGrp="1"/>
          </p:cNvSpPr>
          <p:nvPr>
            <p:ph type="ftr" sz="quarter" idx="11"/>
          </p:nvPr>
        </p:nvSpPr>
        <p:spPr/>
        <p:txBody>
          <a:bodyPr/>
          <a:lstStyle/>
          <a:p>
            <a:pPr rtl="0"/>
            <a:endParaRPr lang="es-ES" noProof="0"/>
          </a:p>
        </p:txBody>
      </p:sp>
      <p:sp>
        <p:nvSpPr>
          <p:cNvPr id="6" name="Marcador de número de diapositiva 5">
            <a:extLst>
              <a:ext uri="{FF2B5EF4-FFF2-40B4-BE49-F238E27FC236}">
                <a16:creationId xmlns:a16="http://schemas.microsoft.com/office/drawing/2014/main" id="{96C3720D-A96B-4E6F-A9DB-A43DA876FA26}"/>
              </a:ext>
            </a:extLst>
          </p:cNvPr>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319663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603DE3-5040-4B86-9465-C0605550167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C97EC8E-7CAC-418A-B3E8-0BE56EA1742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71081C4-2E4C-444B-84B6-6B70B25A8F6C}"/>
              </a:ext>
            </a:extLst>
          </p:cNvPr>
          <p:cNvSpPr>
            <a:spLocks noGrp="1"/>
          </p:cNvSpPr>
          <p:nvPr>
            <p:ph type="dt" sz="half" idx="10"/>
          </p:nvPr>
        </p:nvSpPr>
        <p:spPr/>
        <p:txBody>
          <a:bodyPr/>
          <a:lstStyle/>
          <a:p>
            <a:pPr rtl="0"/>
            <a:fld id="{D5E5F3BC-4F87-475C-BF1E-F83B902382E3}" type="datetime1">
              <a:rPr lang="es-ES" noProof="0" smtClean="0"/>
              <a:t>14/06/2022</a:t>
            </a:fld>
            <a:endParaRPr lang="es-ES" noProof="0"/>
          </a:p>
        </p:txBody>
      </p:sp>
      <p:sp>
        <p:nvSpPr>
          <p:cNvPr id="5" name="Marcador de pie de página 4">
            <a:extLst>
              <a:ext uri="{FF2B5EF4-FFF2-40B4-BE49-F238E27FC236}">
                <a16:creationId xmlns:a16="http://schemas.microsoft.com/office/drawing/2014/main" id="{FF78B7BE-FCB6-4EE1-86D0-D96937122D3C}"/>
              </a:ext>
            </a:extLst>
          </p:cNvPr>
          <p:cNvSpPr>
            <a:spLocks noGrp="1"/>
          </p:cNvSpPr>
          <p:nvPr>
            <p:ph type="ftr" sz="quarter" idx="11"/>
          </p:nvPr>
        </p:nvSpPr>
        <p:spPr/>
        <p:txBody>
          <a:bodyPr/>
          <a:lstStyle/>
          <a:p>
            <a:pPr rtl="0"/>
            <a:endParaRPr lang="es-ES" noProof="0"/>
          </a:p>
        </p:txBody>
      </p:sp>
      <p:sp>
        <p:nvSpPr>
          <p:cNvPr id="6" name="Marcador de número de diapositiva 5">
            <a:extLst>
              <a:ext uri="{FF2B5EF4-FFF2-40B4-BE49-F238E27FC236}">
                <a16:creationId xmlns:a16="http://schemas.microsoft.com/office/drawing/2014/main" id="{3C194600-4974-484F-8F0F-0DF8BE4CF671}"/>
              </a:ext>
            </a:extLst>
          </p:cNvPr>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18821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BD121D4-7B61-4C96-924E-39B48846100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8BC3616-BF06-4CA0-AFB3-8BA4CBF5800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5E8CBCE-F741-4E30-BBF9-534A727A784D}"/>
              </a:ext>
            </a:extLst>
          </p:cNvPr>
          <p:cNvSpPr>
            <a:spLocks noGrp="1"/>
          </p:cNvSpPr>
          <p:nvPr>
            <p:ph type="dt" sz="half" idx="10"/>
          </p:nvPr>
        </p:nvSpPr>
        <p:spPr/>
        <p:txBody>
          <a:bodyPr/>
          <a:lstStyle/>
          <a:p>
            <a:pPr rtl="0"/>
            <a:fld id="{0E904D5C-47BC-4BF1-ACAB-47AB8299DCBD}" type="datetime1">
              <a:rPr lang="es-ES" noProof="0" smtClean="0"/>
              <a:t>14/06/2022</a:t>
            </a:fld>
            <a:endParaRPr lang="es-ES" noProof="0"/>
          </a:p>
        </p:txBody>
      </p:sp>
      <p:sp>
        <p:nvSpPr>
          <p:cNvPr id="5" name="Marcador de pie de página 4">
            <a:extLst>
              <a:ext uri="{FF2B5EF4-FFF2-40B4-BE49-F238E27FC236}">
                <a16:creationId xmlns:a16="http://schemas.microsoft.com/office/drawing/2014/main" id="{926C74EE-9038-4B6A-8CB2-8C604F3EEAE2}"/>
              </a:ext>
            </a:extLst>
          </p:cNvPr>
          <p:cNvSpPr>
            <a:spLocks noGrp="1"/>
          </p:cNvSpPr>
          <p:nvPr>
            <p:ph type="ftr" sz="quarter" idx="11"/>
          </p:nvPr>
        </p:nvSpPr>
        <p:spPr/>
        <p:txBody>
          <a:bodyPr/>
          <a:lstStyle/>
          <a:p>
            <a:pPr rtl="0"/>
            <a:endParaRPr lang="es-ES" noProof="0"/>
          </a:p>
        </p:txBody>
      </p:sp>
      <p:sp>
        <p:nvSpPr>
          <p:cNvPr id="6" name="Marcador de número de diapositiva 5">
            <a:extLst>
              <a:ext uri="{FF2B5EF4-FFF2-40B4-BE49-F238E27FC236}">
                <a16:creationId xmlns:a16="http://schemas.microsoft.com/office/drawing/2014/main" id="{47CB414C-AAA8-4539-888C-A53C46B58BA1}"/>
              </a:ext>
            </a:extLst>
          </p:cNvPr>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06344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21C04-6CF4-469A-8976-A64301649CF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2152A16-87C8-4532-8214-873CE0382B7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3F486FD-B45F-4CB2-BE30-5472749B9B19}"/>
              </a:ext>
            </a:extLst>
          </p:cNvPr>
          <p:cNvSpPr>
            <a:spLocks noGrp="1"/>
          </p:cNvSpPr>
          <p:nvPr>
            <p:ph type="dt" sz="half" idx="10"/>
          </p:nvPr>
        </p:nvSpPr>
        <p:spPr/>
        <p:txBody>
          <a:bodyPr/>
          <a:lstStyle/>
          <a:p>
            <a:pPr rtl="0"/>
            <a:fld id="{BE526C04-E023-4F97-AC46-6594FFA467F2}" type="datetime1">
              <a:rPr lang="es-ES" noProof="0" smtClean="0"/>
              <a:t>14/06/2022</a:t>
            </a:fld>
            <a:endParaRPr lang="es-ES" noProof="0" dirty="0"/>
          </a:p>
        </p:txBody>
      </p:sp>
      <p:sp>
        <p:nvSpPr>
          <p:cNvPr id="5" name="Marcador de pie de página 4">
            <a:extLst>
              <a:ext uri="{FF2B5EF4-FFF2-40B4-BE49-F238E27FC236}">
                <a16:creationId xmlns:a16="http://schemas.microsoft.com/office/drawing/2014/main" id="{2377CA59-EDFA-4BC4-AFD1-585B27B9A420}"/>
              </a:ext>
            </a:extLst>
          </p:cNvPr>
          <p:cNvSpPr>
            <a:spLocks noGrp="1"/>
          </p:cNvSpPr>
          <p:nvPr>
            <p:ph type="ftr" sz="quarter" idx="11"/>
          </p:nvPr>
        </p:nvSpPr>
        <p:spPr/>
        <p:txBody>
          <a:bodyPr/>
          <a:lstStyle/>
          <a:p>
            <a:pPr rtl="0"/>
            <a:endParaRPr lang="es-ES" noProof="0"/>
          </a:p>
        </p:txBody>
      </p:sp>
      <p:sp>
        <p:nvSpPr>
          <p:cNvPr id="6" name="Marcador de número de diapositiva 5">
            <a:extLst>
              <a:ext uri="{FF2B5EF4-FFF2-40B4-BE49-F238E27FC236}">
                <a16:creationId xmlns:a16="http://schemas.microsoft.com/office/drawing/2014/main" id="{A365135D-2E0C-40DF-82B2-52BA42C023CC}"/>
              </a:ext>
            </a:extLst>
          </p:cNvPr>
          <p:cNvSpPr>
            <a:spLocks noGrp="1"/>
          </p:cNvSpPr>
          <p:nvPr>
            <p:ph type="sldNum" sz="quarter" idx="12"/>
          </p:nvPr>
        </p:nvSpPr>
        <p:spPr/>
        <p:txBody>
          <a:body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5053423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9BC0B8-91B6-4C7E-878B-3966F4BBACB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DABBE4E-20C6-451A-BC19-2CE6DC5074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BC20518-4F6A-452F-A203-CA72734AD4CC}"/>
              </a:ext>
            </a:extLst>
          </p:cNvPr>
          <p:cNvSpPr>
            <a:spLocks noGrp="1"/>
          </p:cNvSpPr>
          <p:nvPr>
            <p:ph type="dt" sz="half" idx="10"/>
          </p:nvPr>
        </p:nvSpPr>
        <p:spPr/>
        <p:txBody>
          <a:bodyPr/>
          <a:lstStyle/>
          <a:p>
            <a:pPr rtl="0"/>
            <a:fld id="{F2B5E1A6-FB0D-4C52-BD33-69F52FF40AE5}" type="datetime1">
              <a:rPr lang="es-ES" noProof="0" smtClean="0"/>
              <a:t>14/06/2022</a:t>
            </a:fld>
            <a:endParaRPr lang="es-ES" noProof="0"/>
          </a:p>
        </p:txBody>
      </p:sp>
      <p:sp>
        <p:nvSpPr>
          <p:cNvPr id="5" name="Marcador de pie de página 4">
            <a:extLst>
              <a:ext uri="{FF2B5EF4-FFF2-40B4-BE49-F238E27FC236}">
                <a16:creationId xmlns:a16="http://schemas.microsoft.com/office/drawing/2014/main" id="{A02A89A8-A52B-459E-9BEF-0E735D054B06}"/>
              </a:ext>
            </a:extLst>
          </p:cNvPr>
          <p:cNvSpPr>
            <a:spLocks noGrp="1"/>
          </p:cNvSpPr>
          <p:nvPr>
            <p:ph type="ftr" sz="quarter" idx="11"/>
          </p:nvPr>
        </p:nvSpPr>
        <p:spPr/>
        <p:txBody>
          <a:bodyPr/>
          <a:lstStyle/>
          <a:p>
            <a:pPr rtl="0"/>
            <a:endParaRPr lang="es-ES" noProof="0"/>
          </a:p>
        </p:txBody>
      </p:sp>
      <p:sp>
        <p:nvSpPr>
          <p:cNvPr id="6" name="Marcador de número de diapositiva 5">
            <a:extLst>
              <a:ext uri="{FF2B5EF4-FFF2-40B4-BE49-F238E27FC236}">
                <a16:creationId xmlns:a16="http://schemas.microsoft.com/office/drawing/2014/main" id="{D7A89F87-C302-42EC-B15E-1304958D4405}"/>
              </a:ext>
            </a:extLst>
          </p:cNvPr>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58235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F879F8-AD8A-4BEB-B7A7-DB0750E2B9A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457E036-7F97-4899-93C6-672E331C663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F95B96E-C794-4C08-AA2F-3D6E0A0B381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F5F8AC66-BDB1-408E-BED1-656F840EA389}"/>
              </a:ext>
            </a:extLst>
          </p:cNvPr>
          <p:cNvSpPr>
            <a:spLocks noGrp="1"/>
          </p:cNvSpPr>
          <p:nvPr>
            <p:ph type="dt" sz="half" idx="10"/>
          </p:nvPr>
        </p:nvSpPr>
        <p:spPr/>
        <p:txBody>
          <a:bodyPr/>
          <a:lstStyle/>
          <a:p>
            <a:pPr rtl="0"/>
            <a:fld id="{BE526C04-E023-4F97-AC46-6594FFA467F2}" type="datetime1">
              <a:rPr lang="es-ES" noProof="0" smtClean="0"/>
              <a:t>14/06/2022</a:t>
            </a:fld>
            <a:endParaRPr lang="es-ES" noProof="0" dirty="0"/>
          </a:p>
        </p:txBody>
      </p:sp>
      <p:sp>
        <p:nvSpPr>
          <p:cNvPr id="6" name="Marcador de pie de página 5">
            <a:extLst>
              <a:ext uri="{FF2B5EF4-FFF2-40B4-BE49-F238E27FC236}">
                <a16:creationId xmlns:a16="http://schemas.microsoft.com/office/drawing/2014/main" id="{1AB00641-795B-4C1F-BC2D-F0E658446EAA}"/>
              </a:ext>
            </a:extLst>
          </p:cNvPr>
          <p:cNvSpPr>
            <a:spLocks noGrp="1"/>
          </p:cNvSpPr>
          <p:nvPr>
            <p:ph type="ftr" sz="quarter" idx="11"/>
          </p:nvPr>
        </p:nvSpPr>
        <p:spPr/>
        <p:txBody>
          <a:bodyPr/>
          <a:lstStyle/>
          <a:p>
            <a:pPr rtl="0"/>
            <a:endParaRPr lang="es-ES" noProof="0"/>
          </a:p>
        </p:txBody>
      </p:sp>
      <p:sp>
        <p:nvSpPr>
          <p:cNvPr id="7" name="Marcador de número de diapositiva 6">
            <a:extLst>
              <a:ext uri="{FF2B5EF4-FFF2-40B4-BE49-F238E27FC236}">
                <a16:creationId xmlns:a16="http://schemas.microsoft.com/office/drawing/2014/main" id="{A10AEE0E-34CB-4C8C-8B2E-22B3796E7FF2}"/>
              </a:ext>
            </a:extLst>
          </p:cNvPr>
          <p:cNvSpPr>
            <a:spLocks noGrp="1"/>
          </p:cNvSpPr>
          <p:nvPr>
            <p:ph type="sldNum" sz="quarter" idx="12"/>
          </p:nvPr>
        </p:nvSpPr>
        <p:spPr/>
        <p:txBody>
          <a:body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30870537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C5314-9066-41C3-9EA5-58481AAB381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26EABBD-BBCD-46D4-9232-8A8E1B65F9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822FC61-B144-4F16-85A2-034413A3B97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91EBBFA3-9643-40B2-9831-234160D3DF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F2F234D-EBE9-4F4D-A3BB-D5B14A85C77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2573DE4C-5EC2-47CA-B21B-2915E27AF4F7}"/>
              </a:ext>
            </a:extLst>
          </p:cNvPr>
          <p:cNvSpPr>
            <a:spLocks noGrp="1"/>
          </p:cNvSpPr>
          <p:nvPr>
            <p:ph type="dt" sz="half" idx="10"/>
          </p:nvPr>
        </p:nvSpPr>
        <p:spPr/>
        <p:txBody>
          <a:bodyPr/>
          <a:lstStyle/>
          <a:p>
            <a:pPr rtl="0"/>
            <a:fld id="{4657BA9A-E95D-4189-9164-6541D8B66DE0}" type="datetime1">
              <a:rPr lang="es-ES" noProof="0" smtClean="0"/>
              <a:t>14/06/2022</a:t>
            </a:fld>
            <a:endParaRPr lang="es-ES" noProof="0"/>
          </a:p>
        </p:txBody>
      </p:sp>
      <p:sp>
        <p:nvSpPr>
          <p:cNvPr id="8" name="Marcador de pie de página 7">
            <a:extLst>
              <a:ext uri="{FF2B5EF4-FFF2-40B4-BE49-F238E27FC236}">
                <a16:creationId xmlns:a16="http://schemas.microsoft.com/office/drawing/2014/main" id="{8D889993-4E6E-43FB-99CB-0A324FC43F73}"/>
              </a:ext>
            </a:extLst>
          </p:cNvPr>
          <p:cNvSpPr>
            <a:spLocks noGrp="1"/>
          </p:cNvSpPr>
          <p:nvPr>
            <p:ph type="ftr" sz="quarter" idx="11"/>
          </p:nvPr>
        </p:nvSpPr>
        <p:spPr/>
        <p:txBody>
          <a:bodyPr/>
          <a:lstStyle/>
          <a:p>
            <a:pPr rtl="0"/>
            <a:endParaRPr lang="es-ES" noProof="0"/>
          </a:p>
        </p:txBody>
      </p:sp>
      <p:sp>
        <p:nvSpPr>
          <p:cNvPr id="9" name="Marcador de número de diapositiva 8">
            <a:extLst>
              <a:ext uri="{FF2B5EF4-FFF2-40B4-BE49-F238E27FC236}">
                <a16:creationId xmlns:a16="http://schemas.microsoft.com/office/drawing/2014/main" id="{964447A6-E964-43EB-8FC5-6DADA3491493}"/>
              </a:ext>
            </a:extLst>
          </p:cNvPr>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51956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17A6F-C618-4A36-8DB0-E7657ED2A6E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6D1BCA2-C565-496C-A57A-4A2C5D4411A3}"/>
              </a:ext>
            </a:extLst>
          </p:cNvPr>
          <p:cNvSpPr>
            <a:spLocks noGrp="1"/>
          </p:cNvSpPr>
          <p:nvPr>
            <p:ph type="dt" sz="half" idx="10"/>
          </p:nvPr>
        </p:nvSpPr>
        <p:spPr/>
        <p:txBody>
          <a:bodyPr/>
          <a:lstStyle/>
          <a:p>
            <a:pPr rtl="0"/>
            <a:fld id="{8F64B3BC-C780-4EF7-8D11-FE20DCC75853}" type="datetime1">
              <a:rPr lang="es-ES" noProof="0" smtClean="0"/>
              <a:t>14/06/2022</a:t>
            </a:fld>
            <a:endParaRPr lang="es-ES" noProof="0"/>
          </a:p>
        </p:txBody>
      </p:sp>
      <p:sp>
        <p:nvSpPr>
          <p:cNvPr id="4" name="Marcador de pie de página 3">
            <a:extLst>
              <a:ext uri="{FF2B5EF4-FFF2-40B4-BE49-F238E27FC236}">
                <a16:creationId xmlns:a16="http://schemas.microsoft.com/office/drawing/2014/main" id="{092A3D8F-F909-4105-A7C5-A4B23A777DE0}"/>
              </a:ext>
            </a:extLst>
          </p:cNvPr>
          <p:cNvSpPr>
            <a:spLocks noGrp="1"/>
          </p:cNvSpPr>
          <p:nvPr>
            <p:ph type="ftr" sz="quarter" idx="11"/>
          </p:nvPr>
        </p:nvSpPr>
        <p:spPr/>
        <p:txBody>
          <a:bodyPr/>
          <a:lstStyle/>
          <a:p>
            <a:pPr rtl="0"/>
            <a:endParaRPr lang="es-ES" noProof="0"/>
          </a:p>
        </p:txBody>
      </p:sp>
      <p:sp>
        <p:nvSpPr>
          <p:cNvPr id="5" name="Marcador de número de diapositiva 4">
            <a:extLst>
              <a:ext uri="{FF2B5EF4-FFF2-40B4-BE49-F238E27FC236}">
                <a16:creationId xmlns:a16="http://schemas.microsoft.com/office/drawing/2014/main" id="{52120551-E959-44EB-A82A-7B46D286C91F}"/>
              </a:ext>
            </a:extLst>
          </p:cNvPr>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316069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F26891E-BB94-44E7-B6DE-921F79DDE537}"/>
              </a:ext>
            </a:extLst>
          </p:cNvPr>
          <p:cNvSpPr>
            <a:spLocks noGrp="1"/>
          </p:cNvSpPr>
          <p:nvPr>
            <p:ph type="dt" sz="half" idx="10"/>
          </p:nvPr>
        </p:nvSpPr>
        <p:spPr/>
        <p:txBody>
          <a:bodyPr/>
          <a:lstStyle/>
          <a:p>
            <a:pPr rtl="0"/>
            <a:fld id="{91975D7F-E9DE-41B5-AC62-6C7D02ED69BB}" type="datetime1">
              <a:rPr lang="es-ES" noProof="0" smtClean="0"/>
              <a:t>14/06/2022</a:t>
            </a:fld>
            <a:endParaRPr lang="es-ES" noProof="0"/>
          </a:p>
        </p:txBody>
      </p:sp>
      <p:sp>
        <p:nvSpPr>
          <p:cNvPr id="3" name="Marcador de pie de página 2">
            <a:extLst>
              <a:ext uri="{FF2B5EF4-FFF2-40B4-BE49-F238E27FC236}">
                <a16:creationId xmlns:a16="http://schemas.microsoft.com/office/drawing/2014/main" id="{6D595505-51A8-4993-BDFC-64CDCAD7EF2D}"/>
              </a:ext>
            </a:extLst>
          </p:cNvPr>
          <p:cNvSpPr>
            <a:spLocks noGrp="1"/>
          </p:cNvSpPr>
          <p:nvPr>
            <p:ph type="ftr" sz="quarter" idx="11"/>
          </p:nvPr>
        </p:nvSpPr>
        <p:spPr/>
        <p:txBody>
          <a:bodyPr/>
          <a:lstStyle/>
          <a:p>
            <a:pPr rtl="0"/>
            <a:endParaRPr lang="es-ES" noProof="0"/>
          </a:p>
        </p:txBody>
      </p:sp>
      <p:sp>
        <p:nvSpPr>
          <p:cNvPr id="4" name="Marcador de número de diapositiva 3">
            <a:extLst>
              <a:ext uri="{FF2B5EF4-FFF2-40B4-BE49-F238E27FC236}">
                <a16:creationId xmlns:a16="http://schemas.microsoft.com/office/drawing/2014/main" id="{625AA96D-8211-4142-B349-BA0EF09E5A5A}"/>
              </a:ext>
            </a:extLst>
          </p:cNvPr>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87179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788941-29D3-497A-A940-424291E8B27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A00AA44-6911-467E-B406-A7B78935BC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70667D07-CA66-4D87-BCC8-80B701636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5EA7A90-4189-4A1A-9248-A923AC3704DC}"/>
              </a:ext>
            </a:extLst>
          </p:cNvPr>
          <p:cNvSpPr>
            <a:spLocks noGrp="1"/>
          </p:cNvSpPr>
          <p:nvPr>
            <p:ph type="dt" sz="half" idx="10"/>
          </p:nvPr>
        </p:nvSpPr>
        <p:spPr/>
        <p:txBody>
          <a:bodyPr/>
          <a:lstStyle/>
          <a:p>
            <a:pPr rtl="0"/>
            <a:fld id="{A2B3964C-00D9-44A5-95D6-77E1F5E0DBE2}" type="datetime1">
              <a:rPr lang="es-ES" noProof="0" smtClean="0"/>
              <a:t>14/06/2022</a:t>
            </a:fld>
            <a:endParaRPr lang="es-ES" noProof="0"/>
          </a:p>
        </p:txBody>
      </p:sp>
      <p:sp>
        <p:nvSpPr>
          <p:cNvPr id="6" name="Marcador de pie de página 5">
            <a:extLst>
              <a:ext uri="{FF2B5EF4-FFF2-40B4-BE49-F238E27FC236}">
                <a16:creationId xmlns:a16="http://schemas.microsoft.com/office/drawing/2014/main" id="{E9B593F0-7FB4-417B-925B-9F38768E69C3}"/>
              </a:ext>
            </a:extLst>
          </p:cNvPr>
          <p:cNvSpPr>
            <a:spLocks noGrp="1"/>
          </p:cNvSpPr>
          <p:nvPr>
            <p:ph type="ftr" sz="quarter" idx="11"/>
          </p:nvPr>
        </p:nvSpPr>
        <p:spPr/>
        <p:txBody>
          <a:bodyPr/>
          <a:lstStyle/>
          <a:p>
            <a:pPr rtl="0"/>
            <a:endParaRPr lang="es-ES" noProof="0"/>
          </a:p>
        </p:txBody>
      </p:sp>
      <p:sp>
        <p:nvSpPr>
          <p:cNvPr id="7" name="Marcador de número de diapositiva 6">
            <a:extLst>
              <a:ext uri="{FF2B5EF4-FFF2-40B4-BE49-F238E27FC236}">
                <a16:creationId xmlns:a16="http://schemas.microsoft.com/office/drawing/2014/main" id="{554D26D5-A793-44F9-A419-10866A1E2BB4}"/>
              </a:ext>
            </a:extLst>
          </p:cNvPr>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124286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4EE4C6-32D4-4395-B2D7-D3EFC2DFF85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513EBE54-1862-487A-9E9A-D00E4FB335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61928FA1-348B-4EBC-BFC6-D95119833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3C5B4DE-6243-4F04-8070-9226970B1213}"/>
              </a:ext>
            </a:extLst>
          </p:cNvPr>
          <p:cNvSpPr>
            <a:spLocks noGrp="1"/>
          </p:cNvSpPr>
          <p:nvPr>
            <p:ph type="dt" sz="half" idx="10"/>
          </p:nvPr>
        </p:nvSpPr>
        <p:spPr/>
        <p:txBody>
          <a:bodyPr/>
          <a:lstStyle/>
          <a:p>
            <a:pPr rtl="0"/>
            <a:fld id="{BE526C04-E023-4F97-AC46-6594FFA467F2}" type="datetime1">
              <a:rPr lang="es-ES" noProof="0" smtClean="0"/>
              <a:t>14/06/2022</a:t>
            </a:fld>
            <a:endParaRPr lang="es-ES" noProof="0" dirty="0"/>
          </a:p>
        </p:txBody>
      </p:sp>
      <p:sp>
        <p:nvSpPr>
          <p:cNvPr id="6" name="Marcador de pie de página 5">
            <a:extLst>
              <a:ext uri="{FF2B5EF4-FFF2-40B4-BE49-F238E27FC236}">
                <a16:creationId xmlns:a16="http://schemas.microsoft.com/office/drawing/2014/main" id="{B6630544-3304-4BE2-9192-0439A62C53B4}"/>
              </a:ext>
            </a:extLst>
          </p:cNvPr>
          <p:cNvSpPr>
            <a:spLocks noGrp="1"/>
          </p:cNvSpPr>
          <p:nvPr>
            <p:ph type="ftr" sz="quarter" idx="11"/>
          </p:nvPr>
        </p:nvSpPr>
        <p:spPr/>
        <p:txBody>
          <a:bodyPr/>
          <a:lstStyle/>
          <a:p>
            <a:pPr rtl="0"/>
            <a:endParaRPr lang="es-ES" noProof="0"/>
          </a:p>
        </p:txBody>
      </p:sp>
      <p:sp>
        <p:nvSpPr>
          <p:cNvPr id="7" name="Marcador de número de diapositiva 6">
            <a:extLst>
              <a:ext uri="{FF2B5EF4-FFF2-40B4-BE49-F238E27FC236}">
                <a16:creationId xmlns:a16="http://schemas.microsoft.com/office/drawing/2014/main" id="{C079672D-8A2B-48C5-8CF3-52AC1276C88E}"/>
              </a:ext>
            </a:extLst>
          </p:cNvPr>
          <p:cNvSpPr>
            <a:spLocks noGrp="1"/>
          </p:cNvSpPr>
          <p:nvPr>
            <p:ph type="sldNum" sz="quarter" idx="12"/>
          </p:nvPr>
        </p:nvSpPr>
        <p:spPr/>
        <p:txBody>
          <a:body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20159757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BFBEA9D-7B92-43D4-82AA-9C63263C88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F72BEB5-F8B2-4F2F-B622-AB2D17B72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3A31512-8479-482D-8489-039FB41C60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BE526C04-E023-4F97-AC46-6594FFA467F2}" type="datetime1">
              <a:rPr lang="es-ES" noProof="0" smtClean="0"/>
              <a:t>14/06/2022</a:t>
            </a:fld>
            <a:endParaRPr lang="es-ES" noProof="0" dirty="0"/>
          </a:p>
        </p:txBody>
      </p:sp>
      <p:sp>
        <p:nvSpPr>
          <p:cNvPr id="5" name="Marcador de pie de página 4">
            <a:extLst>
              <a:ext uri="{FF2B5EF4-FFF2-40B4-BE49-F238E27FC236}">
                <a16:creationId xmlns:a16="http://schemas.microsoft.com/office/drawing/2014/main" id="{9136EC05-CA80-4576-BE01-E4E9B2C6E4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49F2E99E-841D-45EA-BC48-A70961190B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347391616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isk.net/investing/derivatives/7445616/sofr-discounting-analysing-the-market-impac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github.com/ArathReyes/El-Dilema-del-Factor-de-Descuento" TargetMode="External"/><Relationship Id="rId5" Type="http://schemas.openxmlformats.org/officeDocument/2006/relationships/image" Target="../media/image1.png"/><Relationship Id="rId4" Type="http://schemas.openxmlformats.org/officeDocument/2006/relationships/hyperlink" Target="https://www.youtube.com/watch?v=cpX7IQqd5y4&amp;ab_channel=VMetrixInternationa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UNAM/2022-2/ARF/spread.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rtlCol="0" anchor="ctr">
            <a:normAutofit/>
          </a:bodyPr>
          <a:lstStyle/>
          <a:p>
            <a:pPr algn="r"/>
            <a:r>
              <a:rPr lang="es-ES" sz="4800" dirty="0">
                <a:solidFill>
                  <a:srgbClr val="002060"/>
                </a:solidFill>
                <a:latin typeface="Century Gothic" panose="020B0502020202020204" pitchFamily="34" charset="0"/>
              </a:rPr>
              <a:t>El Dilema del Factor de Descuento en Derivados</a:t>
            </a:r>
            <a:br>
              <a:rPr lang="es-ES" sz="4800" dirty="0">
                <a:solidFill>
                  <a:srgbClr val="002060"/>
                </a:solidFill>
                <a:latin typeface="Century Gothic" panose="020B0502020202020204" pitchFamily="34" charset="0"/>
              </a:rPr>
            </a:br>
            <a:r>
              <a:rPr lang="es-ES" sz="1100" dirty="0">
                <a:solidFill>
                  <a:srgbClr val="002060"/>
                </a:solidFill>
                <a:latin typeface="Century Gothic" panose="020B0502020202020204" pitchFamily="34" charset="0"/>
              </a:rPr>
              <a:t>- </a:t>
            </a:r>
            <a:r>
              <a:rPr lang="en-US" sz="1100" dirty="0">
                <a:solidFill>
                  <a:srgbClr val="002060"/>
                </a:solidFill>
                <a:latin typeface="Century Gothic" panose="020B0502020202020204" pitchFamily="34" charset="0"/>
              </a:rPr>
              <a:t>John C. Hull &amp; Alan White</a:t>
            </a:r>
            <a:endParaRPr lang="es-ES" sz="1100" dirty="0">
              <a:solidFill>
                <a:srgbClr val="002060"/>
              </a:solidFill>
              <a:latin typeface="Century Gothic" panose="020B0502020202020204" pitchFamily="34" charset="0"/>
            </a:endParaRPr>
          </a:p>
        </p:txBody>
      </p:sp>
      <p:sp>
        <p:nvSpPr>
          <p:cNvPr id="3" name="Subtítulo 2">
            <a:extLst>
              <a:ext uri="{FF2B5EF4-FFF2-40B4-BE49-F238E27FC236}">
                <a16:creationId xmlns:a16="http://schemas.microsoft.com/office/drawing/2014/main" id="{E309A740-48C5-4AE5-879B-F567D3D7ACDC}"/>
              </a:ext>
            </a:extLst>
          </p:cNvPr>
          <p:cNvSpPr>
            <a:spLocks noGrp="1"/>
          </p:cNvSpPr>
          <p:nvPr>
            <p:ph type="subTitle" idx="1"/>
          </p:nvPr>
        </p:nvSpPr>
        <p:spPr>
          <a:xfrm>
            <a:off x="7903029" y="821265"/>
            <a:ext cx="2711962" cy="5222117"/>
          </a:xfrm>
        </p:spPr>
        <p:txBody>
          <a:bodyPr rtlCol="0" anchor="ctr">
            <a:normAutofit/>
          </a:bodyPr>
          <a:lstStyle/>
          <a:p>
            <a:pPr marL="360000" rtl="0"/>
            <a:r>
              <a:rPr lang="es-ES" sz="3200" dirty="0">
                <a:solidFill>
                  <a:schemeClr val="bg1"/>
                </a:solidFill>
              </a:rPr>
              <a:t>Arath Alejandro Reyes López</a:t>
            </a:r>
          </a:p>
        </p:txBody>
      </p:sp>
      <p:sp>
        <p:nvSpPr>
          <p:cNvPr id="4" name="Rectángulo 3">
            <a:extLst>
              <a:ext uri="{FF2B5EF4-FFF2-40B4-BE49-F238E27FC236}">
                <a16:creationId xmlns:a16="http://schemas.microsoft.com/office/drawing/2014/main" id="{CFFFD90C-C827-4C7F-8933-2A9646ABB24B}"/>
              </a:ext>
            </a:extLst>
          </p:cNvPr>
          <p:cNvSpPr/>
          <p:nvPr/>
        </p:nvSpPr>
        <p:spPr>
          <a:xfrm>
            <a:off x="7288696" y="-3"/>
            <a:ext cx="4926801" cy="68580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8">
            <a:extLst>
              <a:ext uri="{FF2B5EF4-FFF2-40B4-BE49-F238E27FC236}">
                <a16:creationId xmlns:a16="http://schemas.microsoft.com/office/drawing/2014/main" id="{AF08E8CC-4117-4A9C-A967-DFA3890E8807}"/>
              </a:ext>
            </a:extLst>
          </p:cNvPr>
          <p:cNvSpPr/>
          <p:nvPr/>
        </p:nvSpPr>
        <p:spPr>
          <a:xfrm>
            <a:off x="7288693" y="-9"/>
            <a:ext cx="5003500" cy="6858000"/>
          </a:xfrm>
          <a:prstGeom prst="rect">
            <a:avLst/>
          </a:prstGeom>
          <a:gradFill>
            <a:gsLst>
              <a:gs pos="0">
                <a:srgbClr val="002060"/>
              </a:gs>
              <a:gs pos="91000">
                <a:srgbClr val="FF0000"/>
              </a:gs>
              <a:gs pos="100000">
                <a:srgbClr val="FF0000"/>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Century Gothic" panose="020B0502020202020204" pitchFamily="34" charset="0"/>
            </a:endParaRPr>
          </a:p>
        </p:txBody>
      </p:sp>
      <p:sp>
        <p:nvSpPr>
          <p:cNvPr id="10" name="Subtítulo 2">
            <a:extLst>
              <a:ext uri="{FF2B5EF4-FFF2-40B4-BE49-F238E27FC236}">
                <a16:creationId xmlns:a16="http://schemas.microsoft.com/office/drawing/2014/main" id="{09588208-BA4E-4CD2-B0DA-72D95F4CEE90}"/>
              </a:ext>
            </a:extLst>
          </p:cNvPr>
          <p:cNvSpPr txBox="1">
            <a:spLocks/>
          </p:cNvSpPr>
          <p:nvPr/>
        </p:nvSpPr>
        <p:spPr>
          <a:xfrm>
            <a:off x="7843782" y="1228569"/>
            <a:ext cx="3816626" cy="522211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60000"/>
            <a:r>
              <a:rPr lang="es-ES" sz="2800" dirty="0">
                <a:solidFill>
                  <a:schemeClr val="bg1"/>
                </a:solidFill>
                <a:latin typeface="Century Gothic" panose="020B0502020202020204" pitchFamily="34" charset="0"/>
              </a:rPr>
              <a:t>Administración de Riesgos Financieros</a:t>
            </a:r>
          </a:p>
          <a:p>
            <a:pPr marL="360000"/>
            <a:endParaRPr lang="es-ES" sz="2800" dirty="0">
              <a:solidFill>
                <a:schemeClr val="bg1"/>
              </a:solidFill>
              <a:latin typeface="Century Gothic" panose="020B0502020202020204" pitchFamily="34" charset="0"/>
            </a:endParaRPr>
          </a:p>
          <a:p>
            <a:pPr marL="360000"/>
            <a:r>
              <a:rPr lang="es-ES" sz="1800" dirty="0">
                <a:solidFill>
                  <a:schemeClr val="bg1"/>
                </a:solidFill>
                <a:latin typeface="Century Gothic" panose="020B0502020202020204" pitchFamily="34" charset="0"/>
              </a:rPr>
              <a:t>Arath Alejandro Reyes López</a:t>
            </a:r>
          </a:p>
        </p:txBody>
      </p:sp>
      <p:pic>
        <p:nvPicPr>
          <p:cNvPr id="8" name="Imagen 7">
            <a:extLst>
              <a:ext uri="{FF2B5EF4-FFF2-40B4-BE49-F238E27FC236}">
                <a16:creationId xmlns:a16="http://schemas.microsoft.com/office/drawing/2014/main" id="{E6F2246B-FA29-18B6-9224-8907F14F3126}"/>
              </a:ext>
            </a:extLst>
          </p:cNvPr>
          <p:cNvPicPr>
            <a:picLocks noChangeAspect="1"/>
          </p:cNvPicPr>
          <p:nvPr/>
        </p:nvPicPr>
        <p:blipFill>
          <a:blip r:embed="rId3"/>
          <a:stretch>
            <a:fillRect/>
          </a:stretch>
        </p:blipFill>
        <p:spPr>
          <a:xfrm>
            <a:off x="8954273" y="311456"/>
            <a:ext cx="1595645" cy="1823594"/>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CA299983-1EAC-B4F8-D975-A7DEB2ECC51B}"/>
              </a:ext>
            </a:extLst>
          </p:cNvPr>
          <p:cNvSpPr/>
          <p:nvPr/>
        </p:nvSpPr>
        <p:spPr>
          <a:xfrm>
            <a:off x="87233"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A389EA88-8D83-4F3F-A4C1-4B16E2377F9E}"/>
              </a:ext>
            </a:extLst>
          </p:cNvPr>
          <p:cNvSpPr>
            <a:spLocks noGrp="1"/>
          </p:cNvSpPr>
          <p:nvPr>
            <p:ph type="title"/>
          </p:nvPr>
        </p:nvSpPr>
        <p:spPr>
          <a:xfrm>
            <a:off x="4103759" y="165652"/>
            <a:ext cx="7434070" cy="1474330"/>
          </a:xfrm>
        </p:spPr>
        <p:txBody>
          <a:bodyPr rtlCol="0">
            <a:normAutofit/>
          </a:bodyPr>
          <a:lstStyle/>
          <a:p>
            <a:pPr algn="r"/>
            <a:r>
              <a:rPr lang="es-ES" dirty="0">
                <a:solidFill>
                  <a:srgbClr val="002060"/>
                </a:solidFill>
                <a:latin typeface="Century Gothic" panose="020B0502020202020204" pitchFamily="34" charset="0"/>
              </a:rPr>
              <a:t>¿DÓNDE ESTAMOS HOY?</a:t>
            </a:r>
          </a:p>
        </p:txBody>
      </p:sp>
      <p:sp>
        <p:nvSpPr>
          <p:cNvPr id="3" name="Marcador de contenido 2">
            <a:extLst>
              <a:ext uri="{FF2B5EF4-FFF2-40B4-BE49-F238E27FC236}">
                <a16:creationId xmlns:a16="http://schemas.microsoft.com/office/drawing/2014/main" id="{9F541FAF-730D-47FE-9638-C05616C31320}"/>
              </a:ext>
            </a:extLst>
          </p:cNvPr>
          <p:cNvSpPr>
            <a:spLocks noGrp="1"/>
          </p:cNvSpPr>
          <p:nvPr>
            <p:ph idx="1"/>
          </p:nvPr>
        </p:nvSpPr>
        <p:spPr>
          <a:xfrm>
            <a:off x="2402040" y="1497496"/>
            <a:ext cx="9273125" cy="5194852"/>
          </a:xfrm>
        </p:spPr>
        <p:txBody>
          <a:bodyPr rtlCol="0">
            <a:normAutofit/>
          </a:bodyPr>
          <a:lstStyle/>
          <a:p>
            <a:pPr marL="0" indent="0" algn="just" rtl="0">
              <a:lnSpc>
                <a:spcPct val="100000"/>
              </a:lnSpc>
              <a:buNone/>
            </a:pPr>
            <a:r>
              <a:rPr lang="es-ES" sz="1800" dirty="0">
                <a:latin typeface="Century Gothic" panose="020B0502020202020204" pitchFamily="34" charset="0"/>
              </a:rPr>
              <a:t>Posterior a la crisis de 2008 y al ver el efecto que tenía la aversión al riesgo por parte de los agentes profesionales de mercado en la economía y en la valuación de derivados, y sobre todo por escándalos de manipulación de LIBOR (Barclays, Citigroup, Deutsche, JPMorgan Chase, UBS), se concluyó que no es una buena tasa de referencia ya que no representa las transacciones verdaderas, está expuesta a manipulación y “contagia” escenarios de crisis de crédito. Por lo que se decidió sustituir a LIBOR de la siguiente manera:</a:t>
            </a:r>
          </a:p>
          <a:p>
            <a:pPr lvl="1" algn="just">
              <a:lnSpc>
                <a:spcPct val="100000"/>
              </a:lnSpc>
            </a:pPr>
            <a:r>
              <a:rPr lang="es-ES" sz="1400" dirty="0">
                <a:latin typeface="Century Gothic" panose="020B0502020202020204" pitchFamily="34" charset="0"/>
              </a:rPr>
              <a:t>No calcular LIBOR para cotizaciones en GBP, EUR, JPY y CHF a partir del 31 de diciembre de 2021</a:t>
            </a:r>
          </a:p>
          <a:p>
            <a:pPr lvl="1" algn="just">
              <a:lnSpc>
                <a:spcPct val="100000"/>
              </a:lnSpc>
            </a:pPr>
            <a:r>
              <a:rPr lang="es-ES" sz="1400" dirty="0">
                <a:latin typeface="Century Gothic" panose="020B0502020202020204" pitchFamily="34" charset="0"/>
              </a:rPr>
              <a:t>No calcular LIBOR para cotizaciones menores a dos meses en USD a partir del 31 de diciembre de 2021</a:t>
            </a:r>
          </a:p>
          <a:p>
            <a:pPr lvl="1" algn="just">
              <a:lnSpc>
                <a:spcPct val="100000"/>
              </a:lnSpc>
            </a:pPr>
            <a:r>
              <a:rPr lang="es-ES" sz="1400" dirty="0">
                <a:latin typeface="Century Gothic" panose="020B0502020202020204" pitchFamily="34" charset="0"/>
              </a:rPr>
              <a:t>No calcular LIBOR para las cotizaciones restantes en USD a partir del 30 de junio de 2023</a:t>
            </a:r>
          </a:p>
          <a:p>
            <a:pPr marL="0" indent="0" algn="just">
              <a:lnSpc>
                <a:spcPct val="100000"/>
              </a:lnSpc>
              <a:buNone/>
            </a:pPr>
            <a:r>
              <a:rPr lang="es-ES" sz="1800" dirty="0">
                <a:latin typeface="Century Gothic" panose="020B0502020202020204" pitchFamily="34" charset="0"/>
              </a:rPr>
              <a:t>Y se decidió sustituirla con tasas overnight según corresponda:</a:t>
            </a:r>
          </a:p>
          <a:p>
            <a:pPr marL="0" indent="0" algn="just">
              <a:lnSpc>
                <a:spcPct val="100000"/>
              </a:lnSpc>
              <a:buNone/>
            </a:pPr>
            <a:r>
              <a:rPr lang="es-ES" sz="1800" dirty="0">
                <a:latin typeface="Century Gothic" panose="020B0502020202020204" pitchFamily="34" charset="0"/>
              </a:rPr>
              <a:t> </a:t>
            </a:r>
          </a:p>
        </p:txBody>
      </p:sp>
      <p:sp>
        <p:nvSpPr>
          <p:cNvPr id="4" name="Rectángulo 3">
            <a:extLst>
              <a:ext uri="{FF2B5EF4-FFF2-40B4-BE49-F238E27FC236}">
                <a16:creationId xmlns:a16="http://schemas.microsoft.com/office/drawing/2014/main" id="{EFC3E571-1F1A-419F-9718-A3A1F4657D06}"/>
              </a:ext>
            </a:extLst>
          </p:cNvPr>
          <p:cNvSpPr/>
          <p:nvPr/>
        </p:nvSpPr>
        <p:spPr>
          <a:xfrm flipH="1">
            <a:off x="0" y="0"/>
            <a:ext cx="2133242" cy="6858000"/>
          </a:xfrm>
          <a:prstGeom prst="rect">
            <a:avLst/>
          </a:prstGeom>
          <a:gradFill>
            <a:gsLst>
              <a:gs pos="0">
                <a:srgbClr val="002060"/>
              </a:gs>
              <a:gs pos="91000">
                <a:srgbClr val="FF0000"/>
              </a:gs>
              <a:gs pos="100000">
                <a:srgbClr val="FF0000"/>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8" name="Imagen 7">
            <a:extLst>
              <a:ext uri="{FF2B5EF4-FFF2-40B4-BE49-F238E27FC236}">
                <a16:creationId xmlns:a16="http://schemas.microsoft.com/office/drawing/2014/main" id="{9C365EAD-B56A-9785-0AD2-AF6753EC304F}"/>
              </a:ext>
            </a:extLst>
          </p:cNvPr>
          <p:cNvPicPr>
            <a:picLocks noChangeAspect="1"/>
          </p:cNvPicPr>
          <p:nvPr/>
        </p:nvPicPr>
        <p:blipFill>
          <a:blip r:embed="rId3"/>
          <a:stretch>
            <a:fillRect/>
          </a:stretch>
        </p:blipFill>
        <p:spPr>
          <a:xfrm>
            <a:off x="268798" y="144354"/>
            <a:ext cx="1595645" cy="1823594"/>
          </a:xfrm>
          <a:prstGeom prst="rect">
            <a:avLst/>
          </a:prstGeom>
        </p:spPr>
      </p:pic>
      <p:sp>
        <p:nvSpPr>
          <p:cNvPr id="10" name="Título 1">
            <a:extLst>
              <a:ext uri="{FF2B5EF4-FFF2-40B4-BE49-F238E27FC236}">
                <a16:creationId xmlns:a16="http://schemas.microsoft.com/office/drawing/2014/main" id="{3E9E2E48-1FE6-DD77-911B-E7CEB349C9D6}"/>
              </a:ext>
            </a:extLst>
          </p:cNvPr>
          <p:cNvSpPr txBox="1">
            <a:spLocks/>
          </p:cNvSpPr>
          <p:nvPr/>
        </p:nvSpPr>
        <p:spPr>
          <a:xfrm>
            <a:off x="87233" y="5685182"/>
            <a:ext cx="1958773" cy="84813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dirty="0">
                <a:solidFill>
                  <a:schemeClr val="bg1"/>
                </a:solidFill>
                <a:latin typeface="Century Gothic" panose="020B0502020202020204" pitchFamily="34" charset="0"/>
              </a:rPr>
              <a:t>El Dilema del Factor de Descuento en Derivados</a:t>
            </a:r>
          </a:p>
        </p:txBody>
      </p:sp>
      <p:graphicFrame>
        <p:nvGraphicFramePr>
          <p:cNvPr id="6" name="Tabla 6">
            <a:extLst>
              <a:ext uri="{FF2B5EF4-FFF2-40B4-BE49-F238E27FC236}">
                <a16:creationId xmlns:a16="http://schemas.microsoft.com/office/drawing/2014/main" id="{900B9CA5-ECE2-3DC7-F300-39EB9C86A980}"/>
              </a:ext>
            </a:extLst>
          </p:cNvPr>
          <p:cNvGraphicFramePr>
            <a:graphicFrameLocks noGrp="1"/>
          </p:cNvGraphicFramePr>
          <p:nvPr>
            <p:extLst>
              <p:ext uri="{D42A27DB-BD31-4B8C-83A1-F6EECF244321}">
                <p14:modId xmlns:p14="http://schemas.microsoft.com/office/powerpoint/2010/main" val="1149221985"/>
              </p:ext>
            </p:extLst>
          </p:nvPr>
        </p:nvGraphicFramePr>
        <p:xfrm>
          <a:off x="4244601" y="5129254"/>
          <a:ext cx="5588001" cy="1645920"/>
        </p:xfrm>
        <a:graphic>
          <a:graphicData uri="http://schemas.openxmlformats.org/drawingml/2006/table">
            <a:tbl>
              <a:tblPr firstRow="1" bandRow="1">
                <a:tableStyleId>{8EC20E35-A176-4012-BC5E-935CFFF8708E}</a:tableStyleId>
              </a:tblPr>
              <a:tblGrid>
                <a:gridCol w="1862667">
                  <a:extLst>
                    <a:ext uri="{9D8B030D-6E8A-4147-A177-3AD203B41FA5}">
                      <a16:colId xmlns:a16="http://schemas.microsoft.com/office/drawing/2014/main" val="3736596070"/>
                    </a:ext>
                  </a:extLst>
                </a:gridCol>
                <a:gridCol w="1862667">
                  <a:extLst>
                    <a:ext uri="{9D8B030D-6E8A-4147-A177-3AD203B41FA5}">
                      <a16:colId xmlns:a16="http://schemas.microsoft.com/office/drawing/2014/main" val="1159604668"/>
                    </a:ext>
                  </a:extLst>
                </a:gridCol>
                <a:gridCol w="1862667">
                  <a:extLst>
                    <a:ext uri="{9D8B030D-6E8A-4147-A177-3AD203B41FA5}">
                      <a16:colId xmlns:a16="http://schemas.microsoft.com/office/drawing/2014/main" val="408864017"/>
                    </a:ext>
                  </a:extLst>
                </a:gridCol>
              </a:tblGrid>
              <a:tr h="264712">
                <a:tc>
                  <a:txBody>
                    <a:bodyPr/>
                    <a:lstStyle/>
                    <a:p>
                      <a:pPr algn="ctr"/>
                      <a:r>
                        <a:rPr lang="es-MX" sz="1200" dirty="0">
                          <a:latin typeface="Century Gothic" panose="020B0502020202020204" pitchFamily="34" charset="0"/>
                        </a:rPr>
                        <a:t>DIVISA</a:t>
                      </a:r>
                    </a:p>
                  </a:txBody>
                  <a:tcPr>
                    <a:solidFill>
                      <a:srgbClr val="002060"/>
                    </a:solidFill>
                  </a:tcPr>
                </a:tc>
                <a:tc>
                  <a:txBody>
                    <a:bodyPr/>
                    <a:lstStyle/>
                    <a:p>
                      <a:pPr algn="ctr"/>
                      <a:r>
                        <a:rPr lang="es-MX" sz="1200" dirty="0">
                          <a:latin typeface="Century Gothic" panose="020B0502020202020204" pitchFamily="34" charset="0"/>
                        </a:rPr>
                        <a:t>TASA</a:t>
                      </a:r>
                    </a:p>
                  </a:txBody>
                  <a:tcPr>
                    <a:solidFill>
                      <a:srgbClr val="002060"/>
                    </a:solidFill>
                  </a:tcPr>
                </a:tc>
                <a:tc>
                  <a:txBody>
                    <a:bodyPr/>
                    <a:lstStyle/>
                    <a:p>
                      <a:pPr algn="ctr"/>
                      <a:r>
                        <a:rPr lang="es-MX" sz="1200" dirty="0">
                          <a:latin typeface="Century Gothic" panose="020B0502020202020204" pitchFamily="34" charset="0"/>
                        </a:rPr>
                        <a:t>TIPO</a:t>
                      </a:r>
                    </a:p>
                  </a:txBody>
                  <a:tcPr>
                    <a:solidFill>
                      <a:srgbClr val="002060"/>
                    </a:solidFill>
                  </a:tcPr>
                </a:tc>
                <a:extLst>
                  <a:ext uri="{0D108BD9-81ED-4DB2-BD59-A6C34878D82A}">
                    <a16:rowId xmlns:a16="http://schemas.microsoft.com/office/drawing/2014/main" val="938800338"/>
                  </a:ext>
                </a:extLst>
              </a:tr>
              <a:tr h="264712">
                <a:tc>
                  <a:txBody>
                    <a:bodyPr/>
                    <a:lstStyle/>
                    <a:p>
                      <a:pPr algn="ctr"/>
                      <a:r>
                        <a:rPr lang="es-MX" sz="1200" dirty="0">
                          <a:latin typeface="Century Gothic" panose="020B0502020202020204" pitchFamily="34" charset="0"/>
                        </a:rPr>
                        <a:t>USD</a:t>
                      </a:r>
                    </a:p>
                  </a:txBody>
                  <a:tcPr/>
                </a:tc>
                <a:tc>
                  <a:txBody>
                    <a:bodyPr/>
                    <a:lstStyle/>
                    <a:p>
                      <a:pPr algn="ctr"/>
                      <a:r>
                        <a:rPr lang="es-MX" sz="1200" dirty="0">
                          <a:latin typeface="Century Gothic" panose="020B0502020202020204" pitchFamily="34" charset="0"/>
                        </a:rPr>
                        <a:t>SOFR</a:t>
                      </a:r>
                    </a:p>
                  </a:txBody>
                  <a:tcPr/>
                </a:tc>
                <a:tc>
                  <a:txBody>
                    <a:bodyPr/>
                    <a:lstStyle/>
                    <a:p>
                      <a:pPr algn="ctr"/>
                      <a:r>
                        <a:rPr lang="es-MX" sz="1200" i="1" dirty="0">
                          <a:latin typeface="Century Gothic" panose="020B0502020202020204" pitchFamily="34" charset="0"/>
                        </a:rPr>
                        <a:t>Repo</a:t>
                      </a:r>
                    </a:p>
                  </a:txBody>
                  <a:tcPr/>
                </a:tc>
                <a:extLst>
                  <a:ext uri="{0D108BD9-81ED-4DB2-BD59-A6C34878D82A}">
                    <a16:rowId xmlns:a16="http://schemas.microsoft.com/office/drawing/2014/main" val="82835480"/>
                  </a:ext>
                </a:extLst>
              </a:tr>
              <a:tr h="264712">
                <a:tc>
                  <a:txBody>
                    <a:bodyPr/>
                    <a:lstStyle/>
                    <a:p>
                      <a:pPr algn="ctr"/>
                      <a:r>
                        <a:rPr lang="es-MX" sz="1200" dirty="0">
                          <a:latin typeface="Century Gothic" panose="020B0502020202020204" pitchFamily="34" charset="0"/>
                        </a:rPr>
                        <a:t>GBP</a:t>
                      </a:r>
                    </a:p>
                  </a:txBody>
                  <a:tcPr/>
                </a:tc>
                <a:tc>
                  <a:txBody>
                    <a:bodyPr/>
                    <a:lstStyle/>
                    <a:p>
                      <a:pPr algn="ctr"/>
                      <a:r>
                        <a:rPr lang="es-MX" sz="1200" dirty="0">
                          <a:latin typeface="Century Gothic" panose="020B0502020202020204" pitchFamily="34" charset="0"/>
                        </a:rPr>
                        <a:t>SONIA</a:t>
                      </a:r>
                    </a:p>
                  </a:txBody>
                  <a:tcPr/>
                </a:tc>
                <a:tc>
                  <a:txBody>
                    <a:bodyPr/>
                    <a:lstStyle/>
                    <a:p>
                      <a:pPr algn="ctr"/>
                      <a:r>
                        <a:rPr lang="es-MX" sz="1200" i="1" dirty="0">
                          <a:latin typeface="Century Gothic" panose="020B0502020202020204" pitchFamily="34" charset="0"/>
                        </a:rPr>
                        <a:t>No-</a:t>
                      </a:r>
                      <a:r>
                        <a:rPr lang="es-MX" sz="1200" i="1" dirty="0" err="1">
                          <a:latin typeface="Century Gothic" panose="020B0502020202020204" pitchFamily="34" charset="0"/>
                        </a:rPr>
                        <a:t>colat</a:t>
                      </a:r>
                      <a:endParaRPr lang="es-MX" sz="1200" i="1" dirty="0">
                        <a:latin typeface="Century Gothic" panose="020B0502020202020204" pitchFamily="34" charset="0"/>
                      </a:endParaRPr>
                    </a:p>
                  </a:txBody>
                  <a:tcPr/>
                </a:tc>
                <a:extLst>
                  <a:ext uri="{0D108BD9-81ED-4DB2-BD59-A6C34878D82A}">
                    <a16:rowId xmlns:a16="http://schemas.microsoft.com/office/drawing/2014/main" val="744721015"/>
                  </a:ext>
                </a:extLst>
              </a:tr>
              <a:tr h="264712">
                <a:tc>
                  <a:txBody>
                    <a:bodyPr/>
                    <a:lstStyle/>
                    <a:p>
                      <a:pPr algn="ctr"/>
                      <a:r>
                        <a:rPr lang="es-MX" sz="1200" dirty="0">
                          <a:latin typeface="Century Gothic" panose="020B0502020202020204" pitchFamily="34" charset="0"/>
                        </a:rPr>
                        <a:t>EUR</a:t>
                      </a:r>
                    </a:p>
                  </a:txBody>
                  <a:tcPr/>
                </a:tc>
                <a:tc>
                  <a:txBody>
                    <a:bodyPr/>
                    <a:lstStyle/>
                    <a:p>
                      <a:pPr algn="ctr"/>
                      <a:r>
                        <a:rPr lang="es-MX" sz="1200" dirty="0">
                          <a:latin typeface="Century Gothic" panose="020B0502020202020204" pitchFamily="34" charset="0"/>
                        </a:rPr>
                        <a:t>ESTER</a:t>
                      </a:r>
                    </a:p>
                  </a:txBody>
                  <a:tcPr/>
                </a:tc>
                <a:tc>
                  <a:txBody>
                    <a:bodyPr/>
                    <a:lstStyle/>
                    <a:p>
                      <a:pPr algn="ctr"/>
                      <a:r>
                        <a:rPr lang="es-MX" sz="1200" i="1" dirty="0">
                          <a:latin typeface="Century Gothic" panose="020B0502020202020204" pitchFamily="34" charset="0"/>
                        </a:rPr>
                        <a:t>No-</a:t>
                      </a:r>
                      <a:r>
                        <a:rPr lang="es-MX" sz="1200" i="1" dirty="0" err="1">
                          <a:latin typeface="Century Gothic" panose="020B0502020202020204" pitchFamily="34" charset="0"/>
                        </a:rPr>
                        <a:t>colat</a:t>
                      </a:r>
                      <a:endParaRPr lang="es-MX" sz="1200" i="1" dirty="0">
                        <a:latin typeface="Century Gothic" panose="020B0502020202020204" pitchFamily="34" charset="0"/>
                      </a:endParaRPr>
                    </a:p>
                  </a:txBody>
                  <a:tcPr/>
                </a:tc>
                <a:extLst>
                  <a:ext uri="{0D108BD9-81ED-4DB2-BD59-A6C34878D82A}">
                    <a16:rowId xmlns:a16="http://schemas.microsoft.com/office/drawing/2014/main" val="449297686"/>
                  </a:ext>
                </a:extLst>
              </a:tr>
              <a:tr h="264712">
                <a:tc>
                  <a:txBody>
                    <a:bodyPr/>
                    <a:lstStyle/>
                    <a:p>
                      <a:pPr algn="ctr"/>
                      <a:r>
                        <a:rPr lang="es-MX" sz="1200" dirty="0">
                          <a:latin typeface="Century Gothic" panose="020B0502020202020204" pitchFamily="34" charset="0"/>
                        </a:rPr>
                        <a:t>JPY</a:t>
                      </a:r>
                    </a:p>
                  </a:txBody>
                  <a:tcPr/>
                </a:tc>
                <a:tc>
                  <a:txBody>
                    <a:bodyPr/>
                    <a:lstStyle/>
                    <a:p>
                      <a:pPr algn="ctr"/>
                      <a:r>
                        <a:rPr lang="es-MX" sz="1200" dirty="0">
                          <a:latin typeface="Century Gothic" panose="020B0502020202020204" pitchFamily="34" charset="0"/>
                        </a:rPr>
                        <a:t>TONAR</a:t>
                      </a:r>
                    </a:p>
                  </a:txBody>
                  <a:tcPr/>
                </a:tc>
                <a:tc>
                  <a:txBody>
                    <a:bodyPr/>
                    <a:lstStyle/>
                    <a:p>
                      <a:pPr algn="ctr"/>
                      <a:r>
                        <a:rPr lang="es-MX" sz="1200" i="1" dirty="0">
                          <a:latin typeface="Century Gothic" panose="020B0502020202020204" pitchFamily="34" charset="0"/>
                        </a:rPr>
                        <a:t>No-</a:t>
                      </a:r>
                      <a:r>
                        <a:rPr lang="es-MX" sz="1200" i="1" dirty="0" err="1">
                          <a:latin typeface="Century Gothic" panose="020B0502020202020204" pitchFamily="34" charset="0"/>
                        </a:rPr>
                        <a:t>colat</a:t>
                      </a:r>
                      <a:endParaRPr lang="es-MX" sz="1200" i="1" dirty="0">
                        <a:latin typeface="Century Gothic" panose="020B0502020202020204" pitchFamily="34" charset="0"/>
                      </a:endParaRPr>
                    </a:p>
                  </a:txBody>
                  <a:tcPr/>
                </a:tc>
                <a:extLst>
                  <a:ext uri="{0D108BD9-81ED-4DB2-BD59-A6C34878D82A}">
                    <a16:rowId xmlns:a16="http://schemas.microsoft.com/office/drawing/2014/main" val="523494754"/>
                  </a:ext>
                </a:extLst>
              </a:tr>
              <a:tr h="264712">
                <a:tc>
                  <a:txBody>
                    <a:bodyPr/>
                    <a:lstStyle/>
                    <a:p>
                      <a:pPr algn="ctr"/>
                      <a:r>
                        <a:rPr lang="es-MX" sz="1200" dirty="0">
                          <a:latin typeface="Century Gothic" panose="020B0502020202020204" pitchFamily="34" charset="0"/>
                        </a:rPr>
                        <a:t>CHF</a:t>
                      </a:r>
                    </a:p>
                  </a:txBody>
                  <a:tcPr/>
                </a:tc>
                <a:tc>
                  <a:txBody>
                    <a:bodyPr/>
                    <a:lstStyle/>
                    <a:p>
                      <a:pPr algn="ctr"/>
                      <a:r>
                        <a:rPr lang="es-MX" sz="1200" dirty="0">
                          <a:latin typeface="Century Gothic" panose="020B0502020202020204" pitchFamily="34" charset="0"/>
                        </a:rPr>
                        <a:t>SARON</a:t>
                      </a:r>
                    </a:p>
                  </a:txBody>
                  <a:tcPr/>
                </a:tc>
                <a:tc>
                  <a:txBody>
                    <a:bodyPr/>
                    <a:lstStyle/>
                    <a:p>
                      <a:pPr algn="ctr"/>
                      <a:r>
                        <a:rPr lang="es-MX" sz="1200" i="1" dirty="0">
                          <a:latin typeface="Century Gothic" panose="020B0502020202020204" pitchFamily="34" charset="0"/>
                        </a:rPr>
                        <a:t>Repo</a:t>
                      </a:r>
                    </a:p>
                  </a:txBody>
                  <a:tcPr/>
                </a:tc>
                <a:extLst>
                  <a:ext uri="{0D108BD9-81ED-4DB2-BD59-A6C34878D82A}">
                    <a16:rowId xmlns:a16="http://schemas.microsoft.com/office/drawing/2014/main" val="1073262916"/>
                  </a:ext>
                </a:extLst>
              </a:tr>
            </a:tbl>
          </a:graphicData>
        </a:graphic>
      </p:graphicFrame>
    </p:spTree>
    <p:extLst>
      <p:ext uri="{BB962C8B-B14F-4D97-AF65-F5344CB8AC3E}">
        <p14:creationId xmlns:p14="http://schemas.microsoft.com/office/powerpoint/2010/main" val="414209475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0AF029C-9C3A-40C1-BA74-71D2E1448FF9}"/>
              </a:ext>
            </a:extLst>
          </p:cNvPr>
          <p:cNvSpPr/>
          <p:nvPr/>
        </p:nvSpPr>
        <p:spPr>
          <a:xfrm>
            <a:off x="0" y="0"/>
            <a:ext cx="12192000" cy="6858000"/>
          </a:xfrm>
          <a:prstGeom prst="rect">
            <a:avLst/>
          </a:prstGeom>
          <a:gradFill flip="none" rotWithShape="1">
            <a:gsLst>
              <a:gs pos="0">
                <a:srgbClr val="FF0000"/>
              </a:gs>
              <a:gs pos="38000">
                <a:srgbClr val="FF0000"/>
              </a:gs>
              <a:gs pos="100000">
                <a:srgbClr val="002060"/>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A389EA88-8D83-4F3F-A4C1-4B16E2377F9E}"/>
              </a:ext>
            </a:extLst>
          </p:cNvPr>
          <p:cNvSpPr>
            <a:spLocks noGrp="1"/>
          </p:cNvSpPr>
          <p:nvPr>
            <p:ph type="title"/>
          </p:nvPr>
        </p:nvSpPr>
        <p:spPr>
          <a:xfrm>
            <a:off x="0" y="764373"/>
            <a:ext cx="12192000" cy="1474330"/>
          </a:xfrm>
          <a:gradFill flip="none" rotWithShape="1">
            <a:gsLst>
              <a:gs pos="30000">
                <a:srgbClr val="F6F8FC">
                  <a:alpha val="0"/>
                </a:srgbClr>
              </a:gs>
              <a:gs pos="68000">
                <a:schemeClr val="bg1"/>
              </a:gs>
            </a:gsLst>
            <a:lin ang="0" scaled="1"/>
            <a:tileRect/>
          </a:gradFill>
          <a:ln>
            <a:noFill/>
          </a:ln>
          <a:effectLst>
            <a:outerShdw blurRad="50800" dist="38100" dir="16200000" rotWithShape="0">
              <a:prstClr val="black">
                <a:alpha val="40000"/>
              </a:prstClr>
            </a:outerShdw>
          </a:effectLst>
        </p:spPr>
        <p:txBody>
          <a:bodyPr rtlCol="0">
            <a:normAutofit/>
          </a:bodyPr>
          <a:lstStyle/>
          <a:p>
            <a:pPr algn="r"/>
            <a:r>
              <a:rPr lang="es-ES" dirty="0">
                <a:solidFill>
                  <a:srgbClr val="002060"/>
                </a:solidFill>
                <a:latin typeface="Century Gothic" panose="020B0502020202020204" pitchFamily="34" charset="0"/>
              </a:rPr>
              <a:t>SOFR  </a:t>
            </a:r>
          </a:p>
        </p:txBody>
      </p:sp>
      <p:sp>
        <p:nvSpPr>
          <p:cNvPr id="3" name="Marcador de contenido 2">
            <a:extLst>
              <a:ext uri="{FF2B5EF4-FFF2-40B4-BE49-F238E27FC236}">
                <a16:creationId xmlns:a16="http://schemas.microsoft.com/office/drawing/2014/main" id="{9F541FAF-730D-47FE-9638-C05616C31320}"/>
              </a:ext>
            </a:extLst>
          </p:cNvPr>
          <p:cNvSpPr>
            <a:spLocks noGrp="1"/>
          </p:cNvSpPr>
          <p:nvPr>
            <p:ph idx="1"/>
          </p:nvPr>
        </p:nvSpPr>
        <p:spPr>
          <a:xfrm>
            <a:off x="265043" y="2628900"/>
            <a:ext cx="11661914" cy="3838161"/>
          </a:xfrm>
        </p:spPr>
        <p:txBody>
          <a:bodyPr rtlCol="0">
            <a:normAutofit/>
          </a:bodyPr>
          <a:lstStyle/>
          <a:p>
            <a:pPr rtl="0">
              <a:lnSpc>
                <a:spcPct val="100000"/>
              </a:lnSpc>
              <a:buFont typeface="Wingdings" panose="05000000000000000000" pitchFamily="2" charset="2"/>
              <a:buChar char="§"/>
            </a:pPr>
            <a:r>
              <a:rPr lang="en-US" sz="1800" dirty="0">
                <a:solidFill>
                  <a:schemeClr val="bg1"/>
                </a:solidFill>
                <a:latin typeface="Century Gothic" panose="020B0502020202020204" pitchFamily="34" charset="0"/>
              </a:rPr>
              <a:t>Secured Overnight Financing Rate (SOFR) es la </a:t>
            </a:r>
            <a:r>
              <a:rPr lang="en-US" sz="1800" dirty="0" err="1">
                <a:solidFill>
                  <a:schemeClr val="bg1"/>
                </a:solidFill>
                <a:latin typeface="Century Gothic" panose="020B0502020202020204" pitchFamily="34" charset="0"/>
              </a:rPr>
              <a:t>tasa</a:t>
            </a:r>
            <a:r>
              <a:rPr lang="en-US" sz="1800" dirty="0">
                <a:solidFill>
                  <a:schemeClr val="bg1"/>
                </a:solidFill>
                <a:latin typeface="Century Gothic" panose="020B0502020202020204" pitchFamily="34" charset="0"/>
              </a:rPr>
              <a:t> de </a:t>
            </a:r>
            <a:r>
              <a:rPr lang="en-US" sz="1800" dirty="0" err="1">
                <a:solidFill>
                  <a:schemeClr val="bg1"/>
                </a:solidFill>
                <a:latin typeface="Century Gothic" panose="020B0502020202020204" pitchFamily="34" charset="0"/>
              </a:rPr>
              <a:t>referencia</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utilizada</a:t>
            </a:r>
            <a:r>
              <a:rPr lang="en-US" sz="1800" dirty="0">
                <a:solidFill>
                  <a:schemeClr val="bg1"/>
                </a:solidFill>
                <a:latin typeface="Century Gothic" panose="020B0502020202020204" pitchFamily="34" charset="0"/>
              </a:rPr>
              <a:t> para </a:t>
            </a:r>
            <a:r>
              <a:rPr lang="en-US" sz="1800" dirty="0" err="1">
                <a:solidFill>
                  <a:schemeClr val="bg1"/>
                </a:solidFill>
                <a:latin typeface="Century Gothic" panose="020B0502020202020204" pitchFamily="34" charset="0"/>
              </a:rPr>
              <a:t>suplantar</a:t>
            </a:r>
            <a:r>
              <a:rPr lang="en-US" sz="1800" dirty="0">
                <a:solidFill>
                  <a:schemeClr val="bg1"/>
                </a:solidFill>
                <a:latin typeface="Century Gothic" panose="020B0502020202020204" pitchFamily="34" charset="0"/>
              </a:rPr>
              <a:t> a LIBOR, se beneficia de ser </a:t>
            </a:r>
            <a:r>
              <a:rPr lang="en-US" sz="1800" dirty="0" err="1">
                <a:solidFill>
                  <a:schemeClr val="bg1"/>
                </a:solidFill>
                <a:latin typeface="Century Gothic" panose="020B0502020202020204" pitchFamily="34" charset="0"/>
              </a:rPr>
              <a:t>una</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tasa</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colateralizada</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en</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el</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sentido</a:t>
            </a:r>
            <a:r>
              <a:rPr lang="en-US" sz="1800" dirty="0">
                <a:solidFill>
                  <a:schemeClr val="bg1"/>
                </a:solidFill>
                <a:latin typeface="Century Gothic" panose="020B0502020202020204" pitchFamily="34" charset="0"/>
              </a:rPr>
              <a:t> de que las </a:t>
            </a:r>
            <a:r>
              <a:rPr lang="en-US" sz="1800" dirty="0" err="1">
                <a:solidFill>
                  <a:schemeClr val="bg1"/>
                </a:solidFill>
                <a:latin typeface="Century Gothic" panose="020B0502020202020204" pitchFamily="34" charset="0"/>
              </a:rPr>
              <a:t>instituciones</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realizan</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transacciones</a:t>
            </a:r>
            <a:r>
              <a:rPr lang="en-US" sz="1800" dirty="0">
                <a:solidFill>
                  <a:schemeClr val="bg1"/>
                </a:solidFill>
                <a:latin typeface="Century Gothic" panose="020B0502020202020204" pitchFamily="34" charset="0"/>
              </a:rPr>
              <a:t> overnight </a:t>
            </a:r>
            <a:r>
              <a:rPr lang="en-US" sz="1800" dirty="0" err="1">
                <a:solidFill>
                  <a:schemeClr val="bg1"/>
                </a:solidFill>
                <a:latin typeface="Century Gothic" panose="020B0502020202020204" pitchFamily="34" charset="0"/>
              </a:rPr>
              <a:t>mientras</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postean</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colateral</a:t>
            </a:r>
            <a:r>
              <a:rPr lang="en-US" sz="1800" dirty="0">
                <a:solidFill>
                  <a:schemeClr val="bg1"/>
                </a:solidFill>
                <a:latin typeface="Century Gothic" panose="020B0502020202020204" pitchFamily="34" charset="0"/>
              </a:rPr>
              <a:t> </a:t>
            </a:r>
            <a:r>
              <a:rPr lang="en-US" sz="1800" dirty="0" err="1">
                <a:solidFill>
                  <a:schemeClr val="bg1"/>
                </a:solidFill>
                <a:latin typeface="Century Gothic" panose="020B0502020202020204" pitchFamily="34" charset="0"/>
              </a:rPr>
              <a:t>en</a:t>
            </a:r>
            <a:r>
              <a:rPr lang="en-US" sz="1800" dirty="0">
                <a:solidFill>
                  <a:schemeClr val="bg1"/>
                </a:solidFill>
                <a:latin typeface="Century Gothic" panose="020B0502020202020204" pitchFamily="34" charset="0"/>
              </a:rPr>
              <a:t> USD T-Bills.</a:t>
            </a:r>
          </a:p>
          <a:p>
            <a:pPr rtl="0">
              <a:lnSpc>
                <a:spcPct val="100000"/>
              </a:lnSpc>
              <a:buFont typeface="Wingdings" panose="05000000000000000000" pitchFamily="2" charset="2"/>
              <a:buChar char="§"/>
            </a:pPr>
            <a:r>
              <a:rPr lang="es-ES" sz="1800" dirty="0">
                <a:solidFill>
                  <a:schemeClr val="bg1"/>
                </a:solidFill>
                <a:latin typeface="Century Gothic" panose="020B0502020202020204" pitchFamily="34" charset="0"/>
              </a:rPr>
              <a:t>Cálculo de SOFR, en las diferentes NX1’s:</a:t>
            </a:r>
          </a:p>
          <a:p>
            <a:pPr rtl="0">
              <a:lnSpc>
                <a:spcPct val="100000"/>
              </a:lnSpc>
              <a:buFont typeface="Wingdings" panose="05000000000000000000" pitchFamily="2" charset="2"/>
              <a:buChar char="§"/>
            </a:pPr>
            <a:endParaRPr lang="es-ES" sz="1800" dirty="0">
              <a:solidFill>
                <a:schemeClr val="bg1"/>
              </a:solidFill>
              <a:latin typeface="Century Gothic" panose="020B0502020202020204" pitchFamily="34" charset="0"/>
            </a:endParaRPr>
          </a:p>
          <a:p>
            <a:pPr rtl="0">
              <a:lnSpc>
                <a:spcPct val="100000"/>
              </a:lnSpc>
              <a:buFont typeface="Wingdings" panose="05000000000000000000" pitchFamily="2" charset="2"/>
              <a:buChar char="§"/>
            </a:pPr>
            <a:endParaRPr lang="es-ES" sz="1800" dirty="0">
              <a:solidFill>
                <a:schemeClr val="bg1"/>
              </a:solidFill>
              <a:latin typeface="Century Gothic" panose="020B0502020202020204" pitchFamily="34" charset="0"/>
            </a:endParaRPr>
          </a:p>
          <a:p>
            <a:pPr rtl="0">
              <a:lnSpc>
                <a:spcPct val="100000"/>
              </a:lnSpc>
              <a:buFont typeface="Wingdings" panose="05000000000000000000" pitchFamily="2" charset="2"/>
              <a:buChar char="§"/>
            </a:pPr>
            <a:endParaRPr lang="es-ES" sz="1800" dirty="0">
              <a:solidFill>
                <a:schemeClr val="bg1"/>
              </a:solidFill>
              <a:latin typeface="Century Gothic" panose="020B0502020202020204" pitchFamily="34" charset="0"/>
            </a:endParaRPr>
          </a:p>
          <a:p>
            <a:pPr lvl="1">
              <a:lnSpc>
                <a:spcPct val="100000"/>
              </a:lnSpc>
              <a:buFont typeface="Wingdings" panose="05000000000000000000" pitchFamily="2" charset="2"/>
              <a:buChar char="§"/>
            </a:pPr>
            <a:r>
              <a:rPr lang="es-ES" sz="1400" dirty="0">
                <a:solidFill>
                  <a:schemeClr val="bg1"/>
                </a:solidFill>
                <a:latin typeface="Century Gothic" panose="020B0502020202020204" pitchFamily="34" charset="0"/>
              </a:rPr>
              <a:t>D: Días que dura el periodo</a:t>
            </a:r>
          </a:p>
          <a:p>
            <a:pPr lvl="1">
              <a:lnSpc>
                <a:spcPct val="100000"/>
              </a:lnSpc>
              <a:buFont typeface="Wingdings" panose="05000000000000000000" pitchFamily="2" charset="2"/>
              <a:buChar char="§"/>
            </a:pPr>
            <a:r>
              <a:rPr lang="es-ES" sz="1400" dirty="0">
                <a:solidFill>
                  <a:schemeClr val="bg1"/>
                </a:solidFill>
                <a:latin typeface="Century Gothic" panose="020B0502020202020204" pitchFamily="34" charset="0"/>
              </a:rPr>
              <a:t>n: El número de iteraciones necesarias para cubrir el plazo</a:t>
            </a:r>
          </a:p>
          <a:p>
            <a:pPr lvl="1">
              <a:lnSpc>
                <a:spcPct val="100000"/>
              </a:lnSpc>
              <a:buFont typeface="Wingdings" panose="05000000000000000000" pitchFamily="2" charset="2"/>
              <a:buChar char="§"/>
            </a:pPr>
            <a:r>
              <a:rPr lang="es-ES" sz="1400" dirty="0" err="1">
                <a:solidFill>
                  <a:schemeClr val="bg1"/>
                </a:solidFill>
                <a:latin typeface="Century Gothic" panose="020B0502020202020204" pitchFamily="34" charset="0"/>
              </a:rPr>
              <a:t>d_k</a:t>
            </a:r>
            <a:r>
              <a:rPr lang="es-ES" sz="1400" dirty="0">
                <a:solidFill>
                  <a:schemeClr val="bg1"/>
                </a:solidFill>
                <a:latin typeface="Century Gothic" panose="020B0502020202020204" pitchFamily="34" charset="0"/>
              </a:rPr>
              <a:t>: Días que dura la tasa</a:t>
            </a:r>
          </a:p>
          <a:p>
            <a:pPr lvl="1">
              <a:lnSpc>
                <a:spcPct val="100000"/>
              </a:lnSpc>
              <a:buFont typeface="Wingdings" panose="05000000000000000000" pitchFamily="2" charset="2"/>
              <a:buChar char="§"/>
            </a:pPr>
            <a:r>
              <a:rPr lang="es-ES" sz="1400" dirty="0" err="1">
                <a:solidFill>
                  <a:schemeClr val="bg1"/>
                </a:solidFill>
                <a:latin typeface="Century Gothic" panose="020B0502020202020204" pitchFamily="34" charset="0"/>
              </a:rPr>
              <a:t>r_k</a:t>
            </a:r>
            <a:r>
              <a:rPr lang="es-ES" sz="1400" dirty="0">
                <a:solidFill>
                  <a:schemeClr val="bg1"/>
                </a:solidFill>
                <a:latin typeface="Century Gothic" panose="020B0502020202020204" pitchFamily="34" charset="0"/>
              </a:rPr>
              <a:t>: Tasa overnight al momento k</a:t>
            </a:r>
          </a:p>
          <a:p>
            <a:pPr rtl="0">
              <a:lnSpc>
                <a:spcPct val="100000"/>
              </a:lnSpc>
              <a:buFont typeface="Wingdings" panose="05000000000000000000" pitchFamily="2" charset="2"/>
              <a:buChar char="§"/>
            </a:pPr>
            <a:endParaRPr lang="es-ES" sz="1800" dirty="0">
              <a:solidFill>
                <a:schemeClr val="bg1"/>
              </a:solidFill>
              <a:latin typeface="Century Gothic" panose="020B0502020202020204" pitchFamily="34" charset="0"/>
            </a:endParaRPr>
          </a:p>
          <a:p>
            <a:pPr rtl="0">
              <a:lnSpc>
                <a:spcPct val="100000"/>
              </a:lnSpc>
              <a:buFont typeface="Wingdings" panose="05000000000000000000" pitchFamily="2" charset="2"/>
              <a:buChar char="§"/>
            </a:pPr>
            <a:endParaRPr lang="es-ES" sz="1800" dirty="0">
              <a:solidFill>
                <a:schemeClr val="bg1"/>
              </a:solidFill>
              <a:latin typeface="Century Gothic" panose="020B0502020202020204" pitchFamily="34" charset="0"/>
            </a:endParaRPr>
          </a:p>
        </p:txBody>
      </p:sp>
      <p:pic>
        <p:nvPicPr>
          <p:cNvPr id="7" name="Imagen 6">
            <a:extLst>
              <a:ext uri="{FF2B5EF4-FFF2-40B4-BE49-F238E27FC236}">
                <a16:creationId xmlns:a16="http://schemas.microsoft.com/office/drawing/2014/main" id="{E59B02BE-1E18-D59F-9657-7BB00B983B3C}"/>
              </a:ext>
            </a:extLst>
          </p:cNvPr>
          <p:cNvPicPr>
            <a:picLocks noChangeAspect="1"/>
          </p:cNvPicPr>
          <p:nvPr/>
        </p:nvPicPr>
        <p:blipFill>
          <a:blip r:embed="rId3"/>
          <a:stretch>
            <a:fillRect/>
          </a:stretch>
        </p:blipFill>
        <p:spPr>
          <a:xfrm>
            <a:off x="612336" y="819673"/>
            <a:ext cx="1193263" cy="1363729"/>
          </a:xfrm>
          <a:prstGeom prst="rect">
            <a:avLst/>
          </a:prstGeom>
        </p:spPr>
      </p:pic>
      <p:pic>
        <p:nvPicPr>
          <p:cNvPr id="6" name="Imagen 5">
            <a:extLst>
              <a:ext uri="{FF2B5EF4-FFF2-40B4-BE49-F238E27FC236}">
                <a16:creationId xmlns:a16="http://schemas.microsoft.com/office/drawing/2014/main" id="{D868D5DF-98D4-3666-7DCE-02084D96C108}"/>
              </a:ext>
            </a:extLst>
          </p:cNvPr>
          <p:cNvPicPr>
            <a:picLocks noChangeAspect="1"/>
          </p:cNvPicPr>
          <p:nvPr/>
        </p:nvPicPr>
        <p:blipFill>
          <a:blip r:embed="rId4"/>
          <a:stretch>
            <a:fillRect/>
          </a:stretch>
        </p:blipFill>
        <p:spPr>
          <a:xfrm>
            <a:off x="3900487" y="3933989"/>
            <a:ext cx="4391025" cy="1228725"/>
          </a:xfrm>
          <a:prstGeom prst="rect">
            <a:avLst/>
          </a:prstGeom>
        </p:spPr>
      </p:pic>
    </p:spTree>
    <p:extLst>
      <p:ext uri="{BB962C8B-B14F-4D97-AF65-F5344CB8AC3E}">
        <p14:creationId xmlns:p14="http://schemas.microsoft.com/office/powerpoint/2010/main" val="153217349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0AF029C-9C3A-40C1-BA74-71D2E1448FF9}"/>
              </a:ext>
            </a:extLst>
          </p:cNvPr>
          <p:cNvSpPr/>
          <p:nvPr/>
        </p:nvSpPr>
        <p:spPr>
          <a:xfrm>
            <a:off x="0" y="0"/>
            <a:ext cx="12192000" cy="6858000"/>
          </a:xfrm>
          <a:prstGeom prst="rect">
            <a:avLst/>
          </a:prstGeom>
          <a:gradFill flip="none" rotWithShape="1">
            <a:gsLst>
              <a:gs pos="0">
                <a:srgbClr val="FF0000"/>
              </a:gs>
              <a:gs pos="38000">
                <a:srgbClr val="FF0000"/>
              </a:gs>
              <a:gs pos="100000">
                <a:srgbClr val="002060"/>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A389EA88-8D83-4F3F-A4C1-4B16E2377F9E}"/>
              </a:ext>
            </a:extLst>
          </p:cNvPr>
          <p:cNvSpPr>
            <a:spLocks noGrp="1"/>
          </p:cNvSpPr>
          <p:nvPr>
            <p:ph type="title"/>
          </p:nvPr>
        </p:nvSpPr>
        <p:spPr>
          <a:xfrm>
            <a:off x="0" y="764373"/>
            <a:ext cx="12192000" cy="1474330"/>
          </a:xfrm>
          <a:gradFill flip="none" rotWithShape="1">
            <a:gsLst>
              <a:gs pos="30000">
                <a:srgbClr val="F6F8FC">
                  <a:alpha val="0"/>
                </a:srgbClr>
              </a:gs>
              <a:gs pos="68000">
                <a:schemeClr val="bg1"/>
              </a:gs>
            </a:gsLst>
            <a:lin ang="0" scaled="1"/>
            <a:tileRect/>
          </a:gradFill>
          <a:ln>
            <a:noFill/>
          </a:ln>
          <a:effectLst>
            <a:outerShdw blurRad="50800" dist="38100" dir="16200000" rotWithShape="0">
              <a:prstClr val="black">
                <a:alpha val="40000"/>
              </a:prstClr>
            </a:outerShdw>
          </a:effectLst>
        </p:spPr>
        <p:txBody>
          <a:bodyPr rtlCol="0">
            <a:normAutofit/>
          </a:bodyPr>
          <a:lstStyle/>
          <a:p>
            <a:pPr algn="r"/>
            <a:r>
              <a:rPr lang="es-ES" dirty="0">
                <a:solidFill>
                  <a:srgbClr val="002060"/>
                </a:solidFill>
                <a:latin typeface="Century Gothic" panose="020B0502020202020204" pitchFamily="34" charset="0"/>
              </a:rPr>
              <a:t>¿UN NUEVO DILEMA?</a:t>
            </a:r>
          </a:p>
        </p:txBody>
      </p:sp>
      <p:sp>
        <p:nvSpPr>
          <p:cNvPr id="3" name="Marcador de contenido 2">
            <a:extLst>
              <a:ext uri="{FF2B5EF4-FFF2-40B4-BE49-F238E27FC236}">
                <a16:creationId xmlns:a16="http://schemas.microsoft.com/office/drawing/2014/main" id="{9F541FAF-730D-47FE-9638-C05616C31320}"/>
              </a:ext>
            </a:extLst>
          </p:cNvPr>
          <p:cNvSpPr>
            <a:spLocks noGrp="1"/>
          </p:cNvSpPr>
          <p:nvPr>
            <p:ph idx="1"/>
          </p:nvPr>
        </p:nvSpPr>
        <p:spPr>
          <a:xfrm>
            <a:off x="265043" y="2628900"/>
            <a:ext cx="11661914" cy="3838161"/>
          </a:xfrm>
        </p:spPr>
        <p:txBody>
          <a:bodyPr rtlCol="0">
            <a:normAutofit/>
          </a:bodyPr>
          <a:lstStyle/>
          <a:p>
            <a:pPr rtl="0">
              <a:lnSpc>
                <a:spcPct val="100000"/>
              </a:lnSpc>
              <a:buFont typeface="Wingdings" panose="05000000000000000000" pitchFamily="2" charset="2"/>
              <a:buChar char="§"/>
            </a:pPr>
            <a:r>
              <a:rPr lang="es-ES" sz="1800" dirty="0">
                <a:solidFill>
                  <a:schemeClr val="bg1"/>
                </a:solidFill>
                <a:latin typeface="Century Gothic" panose="020B0502020202020204" pitchFamily="34" charset="0"/>
              </a:rPr>
              <a:t>Ahora parece que nos enfrentamos a un nuevo dilema, </a:t>
            </a:r>
            <a:r>
              <a:rPr lang="es-ES" sz="1800" b="1" dirty="0">
                <a:solidFill>
                  <a:schemeClr val="bg1"/>
                </a:solidFill>
                <a:latin typeface="Century Gothic" panose="020B0502020202020204" pitchFamily="34" charset="0"/>
              </a:rPr>
              <a:t>¿qué usar SOFR u OIS para portafolios </a:t>
            </a:r>
            <a:r>
              <a:rPr lang="es-ES" sz="1800" b="1" dirty="0" err="1">
                <a:solidFill>
                  <a:schemeClr val="bg1"/>
                </a:solidFill>
                <a:latin typeface="Century Gothic" panose="020B0502020202020204" pitchFamily="34" charset="0"/>
              </a:rPr>
              <a:t>colateralizados</a:t>
            </a:r>
            <a:r>
              <a:rPr lang="es-ES" sz="1800" b="1" dirty="0">
                <a:solidFill>
                  <a:schemeClr val="bg1"/>
                </a:solidFill>
                <a:latin typeface="Century Gothic" panose="020B0502020202020204" pitchFamily="34" charset="0"/>
              </a:rPr>
              <a:t> y para los no </a:t>
            </a:r>
            <a:r>
              <a:rPr lang="es-ES" sz="1800" b="1" dirty="0" err="1">
                <a:solidFill>
                  <a:schemeClr val="bg1"/>
                </a:solidFill>
                <a:latin typeface="Century Gothic" panose="020B0502020202020204" pitchFamily="34" charset="0"/>
              </a:rPr>
              <a:t>colateralizados</a:t>
            </a:r>
            <a:r>
              <a:rPr lang="es-ES" sz="1800" b="1" dirty="0">
                <a:solidFill>
                  <a:schemeClr val="bg1"/>
                </a:solidFill>
                <a:latin typeface="Century Gothic" panose="020B0502020202020204" pitchFamily="34" charset="0"/>
              </a:rPr>
              <a:t>?</a:t>
            </a:r>
          </a:p>
          <a:p>
            <a:pPr rtl="0">
              <a:lnSpc>
                <a:spcPct val="100000"/>
              </a:lnSpc>
              <a:buFont typeface="Wingdings" panose="05000000000000000000" pitchFamily="2" charset="2"/>
              <a:buChar char="§"/>
            </a:pPr>
            <a:r>
              <a:rPr lang="es-ES" sz="1800" dirty="0">
                <a:solidFill>
                  <a:schemeClr val="bg1"/>
                </a:solidFill>
                <a:latin typeface="Century Gothic" panose="020B0502020202020204" pitchFamily="34" charset="0"/>
              </a:rPr>
              <a:t>Aparentemente no, ya que SOFR hereda las bondades de OIS (</a:t>
            </a:r>
            <a:r>
              <a:rPr lang="es-ES" sz="1800" dirty="0" err="1">
                <a:solidFill>
                  <a:schemeClr val="bg1"/>
                </a:solidFill>
                <a:latin typeface="Century Gothic" panose="020B0502020202020204" pitchFamily="34" charset="0"/>
              </a:rPr>
              <a:t>Treasury</a:t>
            </a:r>
            <a:r>
              <a:rPr lang="es-ES" sz="1800" dirty="0">
                <a:solidFill>
                  <a:schemeClr val="bg1"/>
                </a:solidFill>
                <a:latin typeface="Century Gothic" panose="020B0502020202020204" pitchFamily="34" charset="0"/>
              </a:rPr>
              <a:t> </a:t>
            </a:r>
            <a:r>
              <a:rPr lang="es-ES" sz="1800" dirty="0" err="1">
                <a:solidFill>
                  <a:schemeClr val="bg1"/>
                </a:solidFill>
                <a:latin typeface="Century Gothic" panose="020B0502020202020204" pitchFamily="34" charset="0"/>
              </a:rPr>
              <a:t>Fund</a:t>
            </a:r>
            <a:r>
              <a:rPr lang="es-ES" sz="1800" dirty="0">
                <a:solidFill>
                  <a:schemeClr val="bg1"/>
                </a:solidFill>
                <a:latin typeface="Century Gothic" panose="020B0502020202020204" pitchFamily="34" charset="0"/>
              </a:rPr>
              <a:t> </a:t>
            </a:r>
            <a:r>
              <a:rPr lang="es-ES" sz="1800" dirty="0" err="1">
                <a:solidFill>
                  <a:schemeClr val="bg1"/>
                </a:solidFill>
                <a:latin typeface="Century Gothic" panose="020B0502020202020204" pitchFamily="34" charset="0"/>
              </a:rPr>
              <a:t>Rate</a:t>
            </a:r>
            <a:r>
              <a:rPr lang="es-ES" sz="1800" dirty="0">
                <a:solidFill>
                  <a:schemeClr val="bg1"/>
                </a:solidFill>
                <a:latin typeface="Century Gothic" panose="020B0502020202020204" pitchFamily="34" charset="0"/>
              </a:rPr>
              <a:t>) en el sentido de su estabilidad y no manipulación, y la supera gracias a que SOFR está </a:t>
            </a:r>
            <a:r>
              <a:rPr lang="es-ES" sz="1800" dirty="0" err="1">
                <a:solidFill>
                  <a:schemeClr val="bg1"/>
                </a:solidFill>
                <a:latin typeface="Century Gothic" panose="020B0502020202020204" pitchFamily="34" charset="0"/>
              </a:rPr>
              <a:t>colateralizada</a:t>
            </a:r>
            <a:r>
              <a:rPr lang="es-ES" sz="1800" dirty="0">
                <a:solidFill>
                  <a:schemeClr val="bg1"/>
                </a:solidFill>
                <a:latin typeface="Century Gothic" panose="020B0502020202020204" pitchFamily="34" charset="0"/>
              </a:rPr>
              <a:t>.</a:t>
            </a:r>
          </a:p>
          <a:p>
            <a:pPr rtl="0">
              <a:lnSpc>
                <a:spcPct val="100000"/>
              </a:lnSpc>
              <a:buFont typeface="Wingdings" panose="05000000000000000000" pitchFamily="2" charset="2"/>
              <a:buChar char="§"/>
            </a:pPr>
            <a:r>
              <a:rPr lang="es-ES" sz="1800" dirty="0">
                <a:solidFill>
                  <a:schemeClr val="bg1"/>
                </a:solidFill>
                <a:latin typeface="Century Gothic" panose="020B0502020202020204" pitchFamily="34" charset="0"/>
              </a:rPr>
              <a:t>Así, SOFR apunta a ser la tasa adecuada para la valuación de derivados, </a:t>
            </a:r>
            <a:r>
              <a:rPr lang="es-ES" sz="1800" dirty="0" err="1">
                <a:solidFill>
                  <a:schemeClr val="bg1"/>
                </a:solidFill>
                <a:latin typeface="Century Gothic" panose="020B0502020202020204" pitchFamily="34" charset="0"/>
              </a:rPr>
              <a:t>colateralizados</a:t>
            </a:r>
            <a:r>
              <a:rPr lang="es-ES" sz="1800" dirty="0">
                <a:solidFill>
                  <a:schemeClr val="bg1"/>
                </a:solidFill>
                <a:latin typeface="Century Gothic" panose="020B0502020202020204" pitchFamily="34" charset="0"/>
              </a:rPr>
              <a:t> y no </a:t>
            </a:r>
            <a:r>
              <a:rPr lang="es-ES" sz="1800" dirty="0" err="1">
                <a:solidFill>
                  <a:schemeClr val="bg1"/>
                </a:solidFill>
                <a:latin typeface="Century Gothic" panose="020B0502020202020204" pitchFamily="34" charset="0"/>
              </a:rPr>
              <a:t>colateralizados</a:t>
            </a:r>
            <a:r>
              <a:rPr lang="es-ES" sz="1800" dirty="0">
                <a:solidFill>
                  <a:schemeClr val="bg1"/>
                </a:solidFill>
                <a:latin typeface="Century Gothic" panose="020B0502020202020204" pitchFamily="34" charset="0"/>
              </a:rPr>
              <a:t>, gracias a los mismos argumentos que dimos para OIS en su momento.</a:t>
            </a:r>
          </a:p>
          <a:p>
            <a:pPr rtl="0">
              <a:lnSpc>
                <a:spcPct val="100000"/>
              </a:lnSpc>
              <a:buFont typeface="Wingdings" panose="05000000000000000000" pitchFamily="2" charset="2"/>
              <a:buChar char="§"/>
            </a:pPr>
            <a:r>
              <a:rPr lang="es-ES" sz="1800" dirty="0">
                <a:solidFill>
                  <a:schemeClr val="bg1"/>
                </a:solidFill>
                <a:latin typeface="Century Gothic" panose="020B0502020202020204" pitchFamily="34" charset="0"/>
              </a:rPr>
              <a:t>Sin embargo, nos enfrentamos a un problema de liquidez que tendrá que ser afrontado durante esta transición.</a:t>
            </a:r>
          </a:p>
          <a:p>
            <a:pPr rtl="0">
              <a:lnSpc>
                <a:spcPct val="100000"/>
              </a:lnSpc>
              <a:buFont typeface="Wingdings" panose="05000000000000000000" pitchFamily="2" charset="2"/>
              <a:buChar char="§"/>
            </a:pPr>
            <a:endParaRPr lang="es-ES" sz="1800" dirty="0">
              <a:solidFill>
                <a:schemeClr val="bg1"/>
              </a:solidFill>
              <a:latin typeface="Century Gothic" panose="020B0502020202020204" pitchFamily="34" charset="0"/>
            </a:endParaRPr>
          </a:p>
        </p:txBody>
      </p:sp>
      <p:pic>
        <p:nvPicPr>
          <p:cNvPr id="7" name="Imagen 6">
            <a:extLst>
              <a:ext uri="{FF2B5EF4-FFF2-40B4-BE49-F238E27FC236}">
                <a16:creationId xmlns:a16="http://schemas.microsoft.com/office/drawing/2014/main" id="{E59B02BE-1E18-D59F-9657-7BB00B983B3C}"/>
              </a:ext>
            </a:extLst>
          </p:cNvPr>
          <p:cNvPicPr>
            <a:picLocks noChangeAspect="1"/>
          </p:cNvPicPr>
          <p:nvPr/>
        </p:nvPicPr>
        <p:blipFill>
          <a:blip r:embed="rId3"/>
          <a:stretch>
            <a:fillRect/>
          </a:stretch>
        </p:blipFill>
        <p:spPr>
          <a:xfrm>
            <a:off x="612336" y="819673"/>
            <a:ext cx="1193263" cy="1363729"/>
          </a:xfrm>
          <a:prstGeom prst="rect">
            <a:avLst/>
          </a:prstGeom>
        </p:spPr>
      </p:pic>
    </p:spTree>
    <p:extLst>
      <p:ext uri="{BB962C8B-B14F-4D97-AF65-F5344CB8AC3E}">
        <p14:creationId xmlns:p14="http://schemas.microsoft.com/office/powerpoint/2010/main" val="38247225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CA299983-1EAC-B4F8-D975-A7DEB2ECC51B}"/>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A389EA88-8D83-4F3F-A4C1-4B16E2377F9E}"/>
              </a:ext>
            </a:extLst>
          </p:cNvPr>
          <p:cNvSpPr>
            <a:spLocks noGrp="1"/>
          </p:cNvSpPr>
          <p:nvPr>
            <p:ph type="title"/>
          </p:nvPr>
        </p:nvSpPr>
        <p:spPr>
          <a:xfrm>
            <a:off x="4103759" y="165652"/>
            <a:ext cx="7434070" cy="1474330"/>
          </a:xfrm>
        </p:spPr>
        <p:txBody>
          <a:bodyPr rtlCol="0">
            <a:normAutofit/>
          </a:bodyPr>
          <a:lstStyle/>
          <a:p>
            <a:pPr algn="r"/>
            <a:r>
              <a:rPr lang="es-ES" dirty="0">
                <a:solidFill>
                  <a:srgbClr val="002060"/>
                </a:solidFill>
                <a:latin typeface="Century Gothic" panose="020B0502020202020204" pitchFamily="34" charset="0"/>
              </a:rPr>
              <a:t>CONCLUSIONES</a:t>
            </a:r>
          </a:p>
        </p:txBody>
      </p:sp>
      <p:sp>
        <p:nvSpPr>
          <p:cNvPr id="3" name="Marcador de contenido 2">
            <a:extLst>
              <a:ext uri="{FF2B5EF4-FFF2-40B4-BE49-F238E27FC236}">
                <a16:creationId xmlns:a16="http://schemas.microsoft.com/office/drawing/2014/main" id="{9F541FAF-730D-47FE-9638-C05616C31320}"/>
              </a:ext>
            </a:extLst>
          </p:cNvPr>
          <p:cNvSpPr>
            <a:spLocks noGrp="1"/>
          </p:cNvSpPr>
          <p:nvPr>
            <p:ph idx="1"/>
          </p:nvPr>
        </p:nvSpPr>
        <p:spPr>
          <a:xfrm>
            <a:off x="2402040" y="1497496"/>
            <a:ext cx="9273125" cy="5194852"/>
          </a:xfrm>
        </p:spPr>
        <p:txBody>
          <a:bodyPr rtlCol="0">
            <a:normAutofit/>
          </a:bodyPr>
          <a:lstStyle/>
          <a:p>
            <a:pPr marL="0" indent="0" algn="just" rtl="0">
              <a:lnSpc>
                <a:spcPct val="100000"/>
              </a:lnSpc>
              <a:buNone/>
            </a:pPr>
            <a:r>
              <a:rPr lang="es-ES" sz="1800" dirty="0">
                <a:latin typeface="Century Gothic" panose="020B0502020202020204" pitchFamily="34" charset="0"/>
              </a:rPr>
              <a:t>Al momento de la realización del artículo, se concluyó que OIS es la tasa adecuado para generar el factor de descuento en derivados, puesto que resulta ser el mejor proxy para la tasa libre de riesgo, la consideración de LIBOR bajo un esquema de </a:t>
            </a:r>
            <a:r>
              <a:rPr lang="es-ES" sz="1800" dirty="0" err="1">
                <a:latin typeface="Century Gothic" panose="020B0502020202020204" pitchFamily="34" charset="0"/>
              </a:rPr>
              <a:t>xVA’s</a:t>
            </a:r>
            <a:r>
              <a:rPr lang="es-ES" sz="1800" dirty="0">
                <a:latin typeface="Century Gothic" panose="020B0502020202020204" pitchFamily="34" charset="0"/>
              </a:rPr>
              <a:t>, que se utiliza en la práctica, sería como considerar doblemente el riesgo de crédito en nuestra valuación, lo que nos lleva a un error.</a:t>
            </a:r>
          </a:p>
          <a:p>
            <a:pPr marL="0" indent="0" algn="just" rtl="0">
              <a:lnSpc>
                <a:spcPct val="100000"/>
              </a:lnSpc>
              <a:buNone/>
            </a:pPr>
            <a:endParaRPr lang="es-ES" sz="1800" dirty="0">
              <a:latin typeface="Century Gothic" panose="020B0502020202020204" pitchFamily="34" charset="0"/>
            </a:endParaRPr>
          </a:p>
          <a:p>
            <a:pPr marL="0" indent="0" algn="just" rtl="0">
              <a:lnSpc>
                <a:spcPct val="100000"/>
              </a:lnSpc>
              <a:buNone/>
            </a:pPr>
            <a:r>
              <a:rPr lang="es-ES" sz="1800" dirty="0">
                <a:latin typeface="Century Gothic" panose="020B0502020202020204" pitchFamily="34" charset="0"/>
              </a:rPr>
              <a:t>Actualmente LIBOR ha sido sustituido, y será sustituido progresivamente, en diferentes mercados, particularmente en USA se está realizando el cambio de LIBOR a SOFR, la cual es una tasa overnight bajo consideraciones de posteo de colateral.</a:t>
            </a:r>
          </a:p>
          <a:p>
            <a:pPr marL="0" indent="0" algn="just" rtl="0">
              <a:lnSpc>
                <a:spcPct val="100000"/>
              </a:lnSpc>
              <a:buNone/>
            </a:pPr>
            <a:endParaRPr lang="es-ES" sz="1800" dirty="0">
              <a:latin typeface="Century Gothic" panose="020B0502020202020204" pitchFamily="34" charset="0"/>
            </a:endParaRPr>
          </a:p>
          <a:p>
            <a:pPr marL="0" indent="0" algn="just" rtl="0">
              <a:lnSpc>
                <a:spcPct val="100000"/>
              </a:lnSpc>
              <a:buNone/>
            </a:pPr>
            <a:r>
              <a:rPr lang="es-ES" sz="1800" dirty="0">
                <a:latin typeface="Century Gothic" panose="020B0502020202020204" pitchFamily="34" charset="0"/>
              </a:rPr>
              <a:t>Y se reafirma que SOFR debería de ser la tasa adecuada ya que posee las bondades de las tasas OIS y siendo una tasa </a:t>
            </a:r>
            <a:r>
              <a:rPr lang="es-ES" sz="1800" dirty="0" err="1">
                <a:latin typeface="Century Gothic" panose="020B0502020202020204" pitchFamily="34" charset="0"/>
              </a:rPr>
              <a:t>colateralizada</a:t>
            </a:r>
            <a:r>
              <a:rPr lang="es-ES" sz="1800" dirty="0">
                <a:latin typeface="Century Gothic" panose="020B0502020202020204" pitchFamily="34" charset="0"/>
              </a:rPr>
              <a:t>.</a:t>
            </a:r>
          </a:p>
        </p:txBody>
      </p:sp>
      <p:sp>
        <p:nvSpPr>
          <p:cNvPr id="4" name="Rectángulo 3">
            <a:extLst>
              <a:ext uri="{FF2B5EF4-FFF2-40B4-BE49-F238E27FC236}">
                <a16:creationId xmlns:a16="http://schemas.microsoft.com/office/drawing/2014/main" id="{EFC3E571-1F1A-419F-9718-A3A1F4657D06}"/>
              </a:ext>
            </a:extLst>
          </p:cNvPr>
          <p:cNvSpPr/>
          <p:nvPr/>
        </p:nvSpPr>
        <p:spPr>
          <a:xfrm flipH="1">
            <a:off x="0" y="0"/>
            <a:ext cx="2133242" cy="6858000"/>
          </a:xfrm>
          <a:prstGeom prst="rect">
            <a:avLst/>
          </a:prstGeom>
          <a:gradFill>
            <a:gsLst>
              <a:gs pos="0">
                <a:srgbClr val="002060"/>
              </a:gs>
              <a:gs pos="91000">
                <a:srgbClr val="FF0000"/>
              </a:gs>
              <a:gs pos="100000">
                <a:srgbClr val="FF0000"/>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8" name="Imagen 7">
            <a:extLst>
              <a:ext uri="{FF2B5EF4-FFF2-40B4-BE49-F238E27FC236}">
                <a16:creationId xmlns:a16="http://schemas.microsoft.com/office/drawing/2014/main" id="{9C365EAD-B56A-9785-0AD2-AF6753EC304F}"/>
              </a:ext>
            </a:extLst>
          </p:cNvPr>
          <p:cNvPicPr>
            <a:picLocks noChangeAspect="1"/>
          </p:cNvPicPr>
          <p:nvPr/>
        </p:nvPicPr>
        <p:blipFill>
          <a:blip r:embed="rId3"/>
          <a:stretch>
            <a:fillRect/>
          </a:stretch>
        </p:blipFill>
        <p:spPr>
          <a:xfrm>
            <a:off x="268798" y="144354"/>
            <a:ext cx="1595645" cy="1823594"/>
          </a:xfrm>
          <a:prstGeom prst="rect">
            <a:avLst/>
          </a:prstGeom>
        </p:spPr>
      </p:pic>
      <p:sp>
        <p:nvSpPr>
          <p:cNvPr id="10" name="Título 1">
            <a:extLst>
              <a:ext uri="{FF2B5EF4-FFF2-40B4-BE49-F238E27FC236}">
                <a16:creationId xmlns:a16="http://schemas.microsoft.com/office/drawing/2014/main" id="{3E9E2E48-1FE6-DD77-911B-E7CEB349C9D6}"/>
              </a:ext>
            </a:extLst>
          </p:cNvPr>
          <p:cNvSpPr txBox="1">
            <a:spLocks/>
          </p:cNvSpPr>
          <p:nvPr/>
        </p:nvSpPr>
        <p:spPr>
          <a:xfrm>
            <a:off x="87233" y="5685182"/>
            <a:ext cx="1958773" cy="84813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dirty="0">
                <a:solidFill>
                  <a:schemeClr val="bg1"/>
                </a:solidFill>
                <a:latin typeface="Century Gothic" panose="020B0502020202020204" pitchFamily="34" charset="0"/>
              </a:rPr>
              <a:t>El Dilema del Factor de Descuento en Derivados</a:t>
            </a:r>
          </a:p>
        </p:txBody>
      </p:sp>
    </p:spTree>
    <p:extLst>
      <p:ext uri="{BB962C8B-B14F-4D97-AF65-F5344CB8AC3E}">
        <p14:creationId xmlns:p14="http://schemas.microsoft.com/office/powerpoint/2010/main" val="40462330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CA299983-1EAC-B4F8-D975-A7DEB2ECC51B}"/>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A389EA88-8D83-4F3F-A4C1-4B16E2377F9E}"/>
              </a:ext>
            </a:extLst>
          </p:cNvPr>
          <p:cNvSpPr>
            <a:spLocks noGrp="1"/>
          </p:cNvSpPr>
          <p:nvPr>
            <p:ph type="title"/>
          </p:nvPr>
        </p:nvSpPr>
        <p:spPr>
          <a:xfrm>
            <a:off x="4103759" y="165652"/>
            <a:ext cx="7434070" cy="1474330"/>
          </a:xfrm>
        </p:spPr>
        <p:txBody>
          <a:bodyPr rtlCol="0">
            <a:normAutofit/>
          </a:bodyPr>
          <a:lstStyle/>
          <a:p>
            <a:pPr algn="r"/>
            <a:r>
              <a:rPr lang="es-ES" dirty="0">
                <a:solidFill>
                  <a:srgbClr val="002060"/>
                </a:solidFill>
                <a:latin typeface="Century Gothic" panose="020B0502020202020204" pitchFamily="34" charset="0"/>
              </a:rPr>
              <a:t>REFERENCIAS</a:t>
            </a:r>
          </a:p>
        </p:txBody>
      </p:sp>
      <p:sp>
        <p:nvSpPr>
          <p:cNvPr id="3" name="Marcador de contenido 2">
            <a:extLst>
              <a:ext uri="{FF2B5EF4-FFF2-40B4-BE49-F238E27FC236}">
                <a16:creationId xmlns:a16="http://schemas.microsoft.com/office/drawing/2014/main" id="{9F541FAF-730D-47FE-9638-C05616C31320}"/>
              </a:ext>
            </a:extLst>
          </p:cNvPr>
          <p:cNvSpPr>
            <a:spLocks noGrp="1"/>
          </p:cNvSpPr>
          <p:nvPr>
            <p:ph idx="1"/>
          </p:nvPr>
        </p:nvSpPr>
        <p:spPr>
          <a:xfrm>
            <a:off x="2402040" y="1497496"/>
            <a:ext cx="9273125" cy="5194852"/>
          </a:xfrm>
        </p:spPr>
        <p:txBody>
          <a:bodyPr rtlCol="0">
            <a:normAutofit/>
          </a:bodyPr>
          <a:lstStyle/>
          <a:p>
            <a:pPr marL="400050" indent="-400050" algn="just" rtl="0">
              <a:lnSpc>
                <a:spcPct val="100000"/>
              </a:lnSpc>
              <a:buFont typeface="+mj-lt"/>
              <a:buAutoNum type="romanUcPeriod"/>
            </a:pPr>
            <a:r>
              <a:rPr lang="en-US" sz="1800" dirty="0">
                <a:latin typeface="Century Gothic" panose="020B0502020202020204" pitchFamily="34" charset="0"/>
              </a:rPr>
              <a:t>Hull, John C. &amp; White (2012). </a:t>
            </a:r>
            <a:r>
              <a:rPr lang="en-US" sz="1800" i="1" dirty="0">
                <a:latin typeface="Century Gothic" panose="020B0502020202020204" pitchFamily="34" charset="0"/>
              </a:rPr>
              <a:t>LIBOR vs. OIS: The Derivatives Discounting Dilemma. </a:t>
            </a:r>
            <a:r>
              <a:rPr lang="en-US" sz="1800" b="1" dirty="0">
                <a:latin typeface="Century Gothic" panose="020B0502020202020204" pitchFamily="34" charset="0"/>
              </a:rPr>
              <a:t>Journal Of Investment Management</a:t>
            </a:r>
          </a:p>
          <a:p>
            <a:pPr marL="400050" indent="-400050" algn="just">
              <a:lnSpc>
                <a:spcPct val="100000"/>
              </a:lnSpc>
              <a:buFont typeface="+mj-lt"/>
              <a:buAutoNum type="romanUcPeriod"/>
            </a:pPr>
            <a:r>
              <a:rPr lang="en-US" sz="1800" dirty="0">
                <a:latin typeface="Century Gothic" panose="020B0502020202020204" pitchFamily="34" charset="0"/>
              </a:rPr>
              <a:t>Sun, Ping (2020). </a:t>
            </a:r>
            <a:r>
              <a:rPr lang="en-US" sz="1800" i="1" dirty="0">
                <a:latin typeface="Century Gothic" panose="020B0502020202020204" pitchFamily="34" charset="0"/>
              </a:rPr>
              <a:t>SOFR discounting – </a:t>
            </a:r>
            <a:r>
              <a:rPr lang="en-US" sz="1800" i="1" dirty="0" err="1">
                <a:latin typeface="Century Gothic" panose="020B0502020202020204" pitchFamily="34" charset="0"/>
              </a:rPr>
              <a:t>Analysing</a:t>
            </a:r>
            <a:r>
              <a:rPr lang="en-US" sz="1800" i="1" dirty="0">
                <a:latin typeface="Century Gothic" panose="020B0502020202020204" pitchFamily="34" charset="0"/>
              </a:rPr>
              <a:t> the market impact. </a:t>
            </a:r>
            <a:r>
              <a:rPr lang="en-US" sz="1800" b="1" dirty="0">
                <a:latin typeface="Century Gothic" panose="020B0502020202020204" pitchFamily="34" charset="0"/>
              </a:rPr>
              <a:t>Risk.net </a:t>
            </a:r>
            <a:r>
              <a:rPr lang="es-ES" sz="1800" dirty="0">
                <a:latin typeface="Century Gothic" panose="020B0502020202020204" pitchFamily="34" charset="0"/>
                <a:hlinkClick r:id="rId3"/>
              </a:rPr>
              <a:t>[Consulte]</a:t>
            </a:r>
            <a:endParaRPr lang="es-ES" sz="1800" dirty="0">
              <a:latin typeface="Century Gothic" panose="020B0502020202020204" pitchFamily="34" charset="0"/>
            </a:endParaRPr>
          </a:p>
          <a:p>
            <a:pPr marL="400050" indent="-400050" algn="just">
              <a:lnSpc>
                <a:spcPct val="100000"/>
              </a:lnSpc>
              <a:buFont typeface="+mj-lt"/>
              <a:buAutoNum type="romanUcPeriod"/>
            </a:pPr>
            <a:r>
              <a:rPr lang="es-ES" sz="1800" dirty="0">
                <a:latin typeface="Century Gothic" panose="020B0502020202020204" pitchFamily="34" charset="0"/>
              </a:rPr>
              <a:t>Hull, John C. (2022). </a:t>
            </a:r>
            <a:r>
              <a:rPr lang="es-ES" sz="1800" i="1" dirty="0" err="1">
                <a:latin typeface="Century Gothic" panose="020B0502020202020204" pitchFamily="34" charset="0"/>
              </a:rPr>
              <a:t>The</a:t>
            </a:r>
            <a:r>
              <a:rPr lang="es-ES" sz="1800" i="1" dirty="0">
                <a:latin typeface="Century Gothic" panose="020B0502020202020204" pitchFamily="34" charset="0"/>
              </a:rPr>
              <a:t> LIBOR </a:t>
            </a:r>
            <a:r>
              <a:rPr lang="es-ES" sz="1800" i="1" dirty="0" err="1">
                <a:latin typeface="Century Gothic" panose="020B0502020202020204" pitchFamily="34" charset="0"/>
              </a:rPr>
              <a:t>Phase</a:t>
            </a:r>
            <a:r>
              <a:rPr lang="es-ES" sz="1800" i="1" dirty="0">
                <a:latin typeface="Century Gothic" panose="020B0502020202020204" pitchFamily="34" charset="0"/>
              </a:rPr>
              <a:t> </a:t>
            </a:r>
            <a:r>
              <a:rPr lang="es-ES" sz="1800" i="1" dirty="0" err="1">
                <a:latin typeface="Century Gothic" panose="020B0502020202020204" pitchFamily="34" charset="0"/>
              </a:rPr>
              <a:t>Out</a:t>
            </a:r>
            <a:r>
              <a:rPr lang="es-ES" sz="1800" i="1" dirty="0">
                <a:latin typeface="Century Gothic" panose="020B0502020202020204" pitchFamily="34" charset="0"/>
              </a:rPr>
              <a:t>. </a:t>
            </a:r>
            <a:r>
              <a:rPr lang="es-ES" sz="1800" b="1" dirty="0" err="1">
                <a:latin typeface="Century Gothic" panose="020B0502020202020204" pitchFamily="34" charset="0"/>
              </a:rPr>
              <a:t>Vmetrix</a:t>
            </a:r>
            <a:r>
              <a:rPr lang="es-ES" sz="1800" b="1" dirty="0">
                <a:latin typeface="Century Gothic" panose="020B0502020202020204" pitchFamily="34" charset="0"/>
              </a:rPr>
              <a:t>. </a:t>
            </a:r>
            <a:r>
              <a:rPr lang="es-ES" sz="1800" dirty="0">
                <a:latin typeface="Century Gothic" panose="020B0502020202020204" pitchFamily="34" charset="0"/>
                <a:hlinkClick r:id="rId4"/>
              </a:rPr>
              <a:t>[Consulte]</a:t>
            </a:r>
            <a:endParaRPr lang="es-ES" sz="1800" i="1" dirty="0">
              <a:latin typeface="Century Gothic" panose="020B0502020202020204" pitchFamily="34" charset="0"/>
            </a:endParaRPr>
          </a:p>
          <a:p>
            <a:pPr marL="400050" indent="-400050" algn="just">
              <a:lnSpc>
                <a:spcPct val="100000"/>
              </a:lnSpc>
              <a:buFont typeface="+mj-lt"/>
              <a:buAutoNum type="romanUcPeriod"/>
            </a:pPr>
            <a:endParaRPr lang="es-ES" sz="1800" dirty="0">
              <a:latin typeface="Century Gothic" panose="020B0502020202020204" pitchFamily="34" charset="0"/>
            </a:endParaRPr>
          </a:p>
          <a:p>
            <a:pPr marL="400050" indent="-400050" algn="just">
              <a:lnSpc>
                <a:spcPct val="100000"/>
              </a:lnSpc>
              <a:buFont typeface="+mj-lt"/>
              <a:buAutoNum type="romanUcPeriod"/>
            </a:pPr>
            <a:endParaRPr lang="es-ES" sz="1800" dirty="0">
              <a:latin typeface="Century Gothic" panose="020B0502020202020204" pitchFamily="34" charset="0"/>
            </a:endParaRPr>
          </a:p>
          <a:p>
            <a:pPr marL="400050" indent="-400050" algn="just">
              <a:lnSpc>
                <a:spcPct val="100000"/>
              </a:lnSpc>
              <a:buFont typeface="+mj-lt"/>
              <a:buAutoNum type="romanUcPeriod"/>
            </a:pPr>
            <a:endParaRPr lang="es-ES" sz="1800" dirty="0">
              <a:latin typeface="Century Gothic" panose="020B0502020202020204" pitchFamily="34" charset="0"/>
            </a:endParaRPr>
          </a:p>
        </p:txBody>
      </p:sp>
      <p:sp>
        <p:nvSpPr>
          <p:cNvPr id="4" name="Rectángulo 3">
            <a:extLst>
              <a:ext uri="{FF2B5EF4-FFF2-40B4-BE49-F238E27FC236}">
                <a16:creationId xmlns:a16="http://schemas.microsoft.com/office/drawing/2014/main" id="{EFC3E571-1F1A-419F-9718-A3A1F4657D06}"/>
              </a:ext>
            </a:extLst>
          </p:cNvPr>
          <p:cNvSpPr/>
          <p:nvPr/>
        </p:nvSpPr>
        <p:spPr>
          <a:xfrm flipH="1">
            <a:off x="0" y="0"/>
            <a:ext cx="2133242" cy="6858000"/>
          </a:xfrm>
          <a:prstGeom prst="rect">
            <a:avLst/>
          </a:prstGeom>
          <a:gradFill>
            <a:gsLst>
              <a:gs pos="0">
                <a:srgbClr val="002060"/>
              </a:gs>
              <a:gs pos="91000">
                <a:srgbClr val="FF0000"/>
              </a:gs>
              <a:gs pos="100000">
                <a:srgbClr val="FF0000"/>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8" name="Imagen 7">
            <a:extLst>
              <a:ext uri="{FF2B5EF4-FFF2-40B4-BE49-F238E27FC236}">
                <a16:creationId xmlns:a16="http://schemas.microsoft.com/office/drawing/2014/main" id="{9C365EAD-B56A-9785-0AD2-AF6753EC304F}"/>
              </a:ext>
            </a:extLst>
          </p:cNvPr>
          <p:cNvPicPr>
            <a:picLocks noChangeAspect="1"/>
          </p:cNvPicPr>
          <p:nvPr/>
        </p:nvPicPr>
        <p:blipFill>
          <a:blip r:embed="rId5"/>
          <a:stretch>
            <a:fillRect/>
          </a:stretch>
        </p:blipFill>
        <p:spPr>
          <a:xfrm>
            <a:off x="268798" y="144354"/>
            <a:ext cx="1595645" cy="1823594"/>
          </a:xfrm>
          <a:prstGeom prst="rect">
            <a:avLst/>
          </a:prstGeom>
        </p:spPr>
      </p:pic>
      <p:sp>
        <p:nvSpPr>
          <p:cNvPr id="10" name="Título 1">
            <a:extLst>
              <a:ext uri="{FF2B5EF4-FFF2-40B4-BE49-F238E27FC236}">
                <a16:creationId xmlns:a16="http://schemas.microsoft.com/office/drawing/2014/main" id="{3E9E2E48-1FE6-DD77-911B-E7CEB349C9D6}"/>
              </a:ext>
            </a:extLst>
          </p:cNvPr>
          <p:cNvSpPr txBox="1">
            <a:spLocks/>
          </p:cNvSpPr>
          <p:nvPr/>
        </p:nvSpPr>
        <p:spPr>
          <a:xfrm>
            <a:off x="87233" y="5685182"/>
            <a:ext cx="1958773" cy="84813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dirty="0">
                <a:solidFill>
                  <a:schemeClr val="bg1"/>
                </a:solidFill>
                <a:latin typeface="Century Gothic" panose="020B0502020202020204" pitchFamily="34" charset="0"/>
              </a:rPr>
              <a:t>El Dilema del Factor de Descuento en Derivados</a:t>
            </a:r>
          </a:p>
        </p:txBody>
      </p:sp>
      <p:sp>
        <p:nvSpPr>
          <p:cNvPr id="9" name="Título 1">
            <a:extLst>
              <a:ext uri="{FF2B5EF4-FFF2-40B4-BE49-F238E27FC236}">
                <a16:creationId xmlns:a16="http://schemas.microsoft.com/office/drawing/2014/main" id="{2AF8183C-5129-037B-3B9D-2BE214F2C99A}"/>
              </a:ext>
            </a:extLst>
          </p:cNvPr>
          <p:cNvSpPr txBox="1">
            <a:spLocks/>
          </p:cNvSpPr>
          <p:nvPr/>
        </p:nvSpPr>
        <p:spPr>
          <a:xfrm>
            <a:off x="4103759" y="3710609"/>
            <a:ext cx="7434070" cy="1474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ES" dirty="0">
                <a:solidFill>
                  <a:srgbClr val="002060"/>
                </a:solidFill>
                <a:latin typeface="Century Gothic" panose="020B0502020202020204" pitchFamily="34" charset="0"/>
              </a:rPr>
              <a:t>MATERIAL</a:t>
            </a:r>
          </a:p>
        </p:txBody>
      </p:sp>
      <p:sp>
        <p:nvSpPr>
          <p:cNvPr id="11" name="Marcador de contenido 2">
            <a:extLst>
              <a:ext uri="{FF2B5EF4-FFF2-40B4-BE49-F238E27FC236}">
                <a16:creationId xmlns:a16="http://schemas.microsoft.com/office/drawing/2014/main" id="{08755877-F977-4349-EB06-4ECDDD44BD92}"/>
              </a:ext>
            </a:extLst>
          </p:cNvPr>
          <p:cNvSpPr txBox="1">
            <a:spLocks/>
          </p:cNvSpPr>
          <p:nvPr/>
        </p:nvSpPr>
        <p:spPr>
          <a:xfrm>
            <a:off x="2402040" y="5019260"/>
            <a:ext cx="9273125" cy="1331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s-ES" sz="1800" dirty="0">
                <a:latin typeface="Century Gothic" panose="020B0502020202020204" pitchFamily="34" charset="0"/>
              </a:rPr>
              <a:t>Si desea consultar el material original así como parte del material mostrado en esta presentación </a:t>
            </a:r>
            <a:r>
              <a:rPr lang="es-ES" sz="1800" dirty="0">
                <a:latin typeface="Century Gothic" panose="020B0502020202020204" pitchFamily="34" charset="0"/>
                <a:hlinkClick r:id="rId6"/>
              </a:rPr>
              <a:t>[Consulte]</a:t>
            </a:r>
            <a:endParaRPr lang="es-ES" sz="1800" dirty="0">
              <a:latin typeface="Century Gothic" panose="020B0502020202020204" pitchFamily="34" charset="0"/>
            </a:endParaRPr>
          </a:p>
        </p:txBody>
      </p:sp>
    </p:spTree>
    <p:extLst>
      <p:ext uri="{BB962C8B-B14F-4D97-AF65-F5344CB8AC3E}">
        <p14:creationId xmlns:p14="http://schemas.microsoft.com/office/powerpoint/2010/main" val="201611427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431431-6283-4722-9004-75A2FED7F421}"/>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1DD86AF6-93C8-4170-9756-C528E34F6A49}"/>
              </a:ext>
            </a:extLst>
          </p:cNvPr>
          <p:cNvSpPr>
            <a:spLocks noGrp="1"/>
          </p:cNvSpPr>
          <p:nvPr>
            <p:ph idx="1"/>
          </p:nvPr>
        </p:nvSpPr>
        <p:spPr/>
        <p:txBody>
          <a:bodyPr/>
          <a:lstStyle/>
          <a:p>
            <a:endParaRPr lang="es-MX"/>
          </a:p>
        </p:txBody>
      </p:sp>
      <p:sp>
        <p:nvSpPr>
          <p:cNvPr id="4" name="Rectángulo 3">
            <a:extLst>
              <a:ext uri="{FF2B5EF4-FFF2-40B4-BE49-F238E27FC236}">
                <a16:creationId xmlns:a16="http://schemas.microsoft.com/office/drawing/2014/main" id="{01AE70F5-02E6-4B9C-8633-8C9F37CE17D7}"/>
              </a:ext>
            </a:extLst>
          </p:cNvPr>
          <p:cNvSpPr/>
          <p:nvPr/>
        </p:nvSpPr>
        <p:spPr>
          <a:xfrm>
            <a:off x="0" y="0"/>
            <a:ext cx="12192000" cy="6858000"/>
          </a:xfrm>
          <a:prstGeom prst="rect">
            <a:avLst/>
          </a:prstGeom>
          <a:gradFill flip="none" rotWithShape="1">
            <a:gsLst>
              <a:gs pos="0">
                <a:srgbClr val="FF0000"/>
              </a:gs>
              <a:gs pos="17000">
                <a:srgbClr val="FF0000"/>
              </a:gs>
              <a:gs pos="100000">
                <a:srgbClr val="002060"/>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Título 1">
            <a:extLst>
              <a:ext uri="{FF2B5EF4-FFF2-40B4-BE49-F238E27FC236}">
                <a16:creationId xmlns:a16="http://schemas.microsoft.com/office/drawing/2014/main" id="{51A393E9-3A0F-40A2-9B2A-E56294BE9229}"/>
              </a:ext>
            </a:extLst>
          </p:cNvPr>
          <p:cNvSpPr txBox="1">
            <a:spLocks/>
          </p:cNvSpPr>
          <p:nvPr/>
        </p:nvSpPr>
        <p:spPr>
          <a:xfrm>
            <a:off x="668217" y="1690687"/>
            <a:ext cx="10855566" cy="52221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7200" dirty="0">
                <a:solidFill>
                  <a:schemeClr val="bg1"/>
                </a:solidFill>
                <a:latin typeface="Century Gothic" panose="020B0502020202020204" pitchFamily="34" charset="0"/>
              </a:rPr>
              <a:t>¡MUCHAS GRACIAS!</a:t>
            </a:r>
          </a:p>
        </p:txBody>
      </p:sp>
      <p:pic>
        <p:nvPicPr>
          <p:cNvPr id="7" name="Imagen 6">
            <a:extLst>
              <a:ext uri="{FF2B5EF4-FFF2-40B4-BE49-F238E27FC236}">
                <a16:creationId xmlns:a16="http://schemas.microsoft.com/office/drawing/2014/main" id="{E94E6326-D461-FD82-FB60-2FE516DAAA20}"/>
              </a:ext>
            </a:extLst>
          </p:cNvPr>
          <p:cNvPicPr>
            <a:picLocks noChangeAspect="1"/>
          </p:cNvPicPr>
          <p:nvPr/>
        </p:nvPicPr>
        <p:blipFill>
          <a:blip r:embed="rId2"/>
          <a:stretch>
            <a:fillRect/>
          </a:stretch>
        </p:blipFill>
        <p:spPr>
          <a:xfrm>
            <a:off x="5047732" y="833186"/>
            <a:ext cx="2096536" cy="2396041"/>
          </a:xfrm>
          <a:prstGeom prst="rect">
            <a:avLst/>
          </a:prstGeom>
        </p:spPr>
      </p:pic>
    </p:spTree>
    <p:extLst>
      <p:ext uri="{BB962C8B-B14F-4D97-AF65-F5344CB8AC3E}">
        <p14:creationId xmlns:p14="http://schemas.microsoft.com/office/powerpoint/2010/main" val="35385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CA299983-1EAC-B4F8-D975-A7DEB2ECC51B}"/>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A389EA88-8D83-4F3F-A4C1-4B16E2377F9E}"/>
              </a:ext>
            </a:extLst>
          </p:cNvPr>
          <p:cNvSpPr>
            <a:spLocks noGrp="1"/>
          </p:cNvSpPr>
          <p:nvPr>
            <p:ph type="title"/>
          </p:nvPr>
        </p:nvSpPr>
        <p:spPr>
          <a:xfrm>
            <a:off x="4103759" y="165652"/>
            <a:ext cx="7434070" cy="1474330"/>
          </a:xfrm>
        </p:spPr>
        <p:txBody>
          <a:bodyPr rtlCol="0">
            <a:normAutofit/>
          </a:bodyPr>
          <a:lstStyle/>
          <a:p>
            <a:pPr algn="r"/>
            <a:r>
              <a:rPr lang="es-ES" dirty="0">
                <a:solidFill>
                  <a:srgbClr val="002060"/>
                </a:solidFill>
                <a:latin typeface="Century Gothic" panose="020B0502020202020204" pitchFamily="34" charset="0"/>
              </a:rPr>
              <a:t>INTRODUCCIÓN</a:t>
            </a:r>
          </a:p>
        </p:txBody>
      </p:sp>
      <p:sp>
        <p:nvSpPr>
          <p:cNvPr id="3" name="Marcador de contenido 2">
            <a:extLst>
              <a:ext uri="{FF2B5EF4-FFF2-40B4-BE49-F238E27FC236}">
                <a16:creationId xmlns:a16="http://schemas.microsoft.com/office/drawing/2014/main" id="{9F541FAF-730D-47FE-9638-C05616C31320}"/>
              </a:ext>
            </a:extLst>
          </p:cNvPr>
          <p:cNvSpPr>
            <a:spLocks noGrp="1"/>
          </p:cNvSpPr>
          <p:nvPr>
            <p:ph idx="1"/>
          </p:nvPr>
        </p:nvSpPr>
        <p:spPr>
          <a:xfrm>
            <a:off x="2402040" y="1497496"/>
            <a:ext cx="9273125" cy="5194852"/>
          </a:xfrm>
        </p:spPr>
        <p:txBody>
          <a:bodyPr rtlCol="0">
            <a:normAutofit/>
          </a:bodyPr>
          <a:lstStyle/>
          <a:p>
            <a:pPr marL="0" indent="0" algn="just" rtl="0">
              <a:lnSpc>
                <a:spcPct val="100000"/>
              </a:lnSpc>
              <a:buNone/>
            </a:pPr>
            <a:r>
              <a:rPr lang="es-ES" sz="1800" dirty="0">
                <a:latin typeface="Century Gothic" panose="020B0502020202020204" pitchFamily="34" charset="0"/>
              </a:rPr>
              <a:t>En la teoría de valuación de derivados el término de una tasa “libre de riesgo” es una constante para la valuación de la mayoría de instrumentos derivados. Antes de la crisis financiera de 2007 la tasa LIBOR era usada como un símil a dicha tasa libre de riesgo, además de ser de gran utilidad al momento de valuar Swaps de LIBOR; por lo que su uso en la valuación de derivados como tasa de descuento era muy común.</a:t>
            </a:r>
          </a:p>
          <a:p>
            <a:pPr marL="0" indent="0" algn="just" rtl="0">
              <a:lnSpc>
                <a:spcPct val="100000"/>
              </a:lnSpc>
              <a:buNone/>
            </a:pPr>
            <a:r>
              <a:rPr lang="es-ES" sz="1800" dirty="0">
                <a:latin typeface="Century Gothic" panose="020B0502020202020204" pitchFamily="34" charset="0"/>
              </a:rPr>
              <a:t>Posterior a la crisis crediticia de mediados de 2007 el sector bancario presentó una mayor preocupación ante el riesgo de crédito, por lo que LIBOR comenzó a subir, lo que disparó el spread LIBOR-TED (LIBOR-OIS) de 50 bps a 450 bps. </a:t>
            </a:r>
          </a:p>
          <a:p>
            <a:pPr marL="0" indent="0" algn="just" rtl="0">
              <a:lnSpc>
                <a:spcPct val="100000"/>
              </a:lnSpc>
              <a:buNone/>
            </a:pPr>
            <a:r>
              <a:rPr lang="es-ES" sz="1800" dirty="0">
                <a:latin typeface="Century Gothic" panose="020B0502020202020204" pitchFamily="34" charset="0"/>
              </a:rPr>
              <a:t>El uso de OIS frente a LIBOR para la valuación de derivados </a:t>
            </a:r>
            <a:r>
              <a:rPr lang="es-ES" sz="1800" dirty="0" err="1">
                <a:latin typeface="Century Gothic" panose="020B0502020202020204" pitchFamily="34" charset="0"/>
              </a:rPr>
              <a:t>colateralizados</a:t>
            </a:r>
            <a:r>
              <a:rPr lang="es-ES" sz="1800" dirty="0">
                <a:latin typeface="Century Gothic" panose="020B0502020202020204" pitchFamily="34" charset="0"/>
              </a:rPr>
              <a:t> se ha popularizado desde entonces, mientras que los no </a:t>
            </a:r>
            <a:r>
              <a:rPr lang="es-ES" sz="1800" dirty="0" err="1">
                <a:latin typeface="Century Gothic" panose="020B0502020202020204" pitchFamily="34" charset="0"/>
              </a:rPr>
              <a:t>colateralizados</a:t>
            </a:r>
            <a:r>
              <a:rPr lang="es-ES" sz="1800" dirty="0">
                <a:latin typeface="Century Gothic" panose="020B0502020202020204" pitchFamily="34" charset="0"/>
              </a:rPr>
              <a:t> aún son valuados con LIBOR, las razones de dicho hecho son cuestionables.</a:t>
            </a:r>
          </a:p>
          <a:p>
            <a:pPr marL="0" indent="0" algn="just" rtl="0">
              <a:lnSpc>
                <a:spcPct val="100000"/>
              </a:lnSpc>
              <a:buNone/>
            </a:pPr>
            <a:r>
              <a:rPr lang="es-ES" sz="1800" dirty="0">
                <a:latin typeface="Century Gothic" panose="020B0502020202020204" pitchFamily="34" charset="0"/>
              </a:rPr>
              <a:t>Desde entonces, el riesgo de crédito en derivados es ha cobrado mayor importancia, y por ello, notamos que no basta con </a:t>
            </a:r>
            <a:r>
              <a:rPr lang="es-ES" sz="1800" dirty="0" err="1">
                <a:latin typeface="Century Gothic" panose="020B0502020202020204" pitchFamily="34" charset="0"/>
              </a:rPr>
              <a:t>colateralizar</a:t>
            </a:r>
            <a:r>
              <a:rPr lang="es-ES" sz="1800" dirty="0">
                <a:latin typeface="Century Gothic" panose="020B0502020202020204" pitchFamily="34" charset="0"/>
              </a:rPr>
              <a:t> parcialmente nuestros productos, en consecuencia se realiza un ajuste en la valuación por medio de </a:t>
            </a:r>
            <a:r>
              <a:rPr lang="es-ES" sz="1800" dirty="0" err="1">
                <a:latin typeface="Century Gothic" panose="020B0502020202020204" pitchFamily="34" charset="0"/>
              </a:rPr>
              <a:t>xVA’s</a:t>
            </a:r>
            <a:r>
              <a:rPr lang="es-ES" sz="1800" dirty="0">
                <a:latin typeface="Century Gothic" panose="020B0502020202020204" pitchFamily="34" charset="0"/>
              </a:rPr>
              <a:t> . Se argumenta que OIS siempre es mejor que LIBOR para valuar dichos productos. ¿Y hoy dónde estamos parados?</a:t>
            </a:r>
          </a:p>
        </p:txBody>
      </p:sp>
      <p:sp>
        <p:nvSpPr>
          <p:cNvPr id="4" name="Rectángulo 3">
            <a:extLst>
              <a:ext uri="{FF2B5EF4-FFF2-40B4-BE49-F238E27FC236}">
                <a16:creationId xmlns:a16="http://schemas.microsoft.com/office/drawing/2014/main" id="{EFC3E571-1F1A-419F-9718-A3A1F4657D06}"/>
              </a:ext>
            </a:extLst>
          </p:cNvPr>
          <p:cNvSpPr/>
          <p:nvPr/>
        </p:nvSpPr>
        <p:spPr>
          <a:xfrm flipH="1">
            <a:off x="0" y="0"/>
            <a:ext cx="2133242" cy="6858000"/>
          </a:xfrm>
          <a:prstGeom prst="rect">
            <a:avLst/>
          </a:prstGeom>
          <a:gradFill>
            <a:gsLst>
              <a:gs pos="0">
                <a:srgbClr val="002060"/>
              </a:gs>
              <a:gs pos="91000">
                <a:srgbClr val="FF0000"/>
              </a:gs>
              <a:gs pos="100000">
                <a:srgbClr val="FF0000"/>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8" name="Imagen 7">
            <a:extLst>
              <a:ext uri="{FF2B5EF4-FFF2-40B4-BE49-F238E27FC236}">
                <a16:creationId xmlns:a16="http://schemas.microsoft.com/office/drawing/2014/main" id="{9C365EAD-B56A-9785-0AD2-AF6753EC304F}"/>
              </a:ext>
            </a:extLst>
          </p:cNvPr>
          <p:cNvPicPr>
            <a:picLocks noChangeAspect="1"/>
          </p:cNvPicPr>
          <p:nvPr/>
        </p:nvPicPr>
        <p:blipFill>
          <a:blip r:embed="rId3"/>
          <a:stretch>
            <a:fillRect/>
          </a:stretch>
        </p:blipFill>
        <p:spPr>
          <a:xfrm>
            <a:off x="268798" y="144354"/>
            <a:ext cx="1595645" cy="1823594"/>
          </a:xfrm>
          <a:prstGeom prst="rect">
            <a:avLst/>
          </a:prstGeom>
        </p:spPr>
      </p:pic>
      <p:sp>
        <p:nvSpPr>
          <p:cNvPr id="10" name="Título 1">
            <a:extLst>
              <a:ext uri="{FF2B5EF4-FFF2-40B4-BE49-F238E27FC236}">
                <a16:creationId xmlns:a16="http://schemas.microsoft.com/office/drawing/2014/main" id="{3E9E2E48-1FE6-DD77-911B-E7CEB349C9D6}"/>
              </a:ext>
            </a:extLst>
          </p:cNvPr>
          <p:cNvSpPr txBox="1">
            <a:spLocks/>
          </p:cNvSpPr>
          <p:nvPr/>
        </p:nvSpPr>
        <p:spPr>
          <a:xfrm>
            <a:off x="87233" y="5685182"/>
            <a:ext cx="1958773" cy="84813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dirty="0">
                <a:solidFill>
                  <a:schemeClr val="bg1"/>
                </a:solidFill>
                <a:latin typeface="Century Gothic" panose="020B0502020202020204" pitchFamily="34" charset="0"/>
              </a:rPr>
              <a:t>El Dilema del Factor de Descuento en Derivados</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0AF029C-9C3A-40C1-BA74-71D2E1448FF9}"/>
              </a:ext>
            </a:extLst>
          </p:cNvPr>
          <p:cNvSpPr/>
          <p:nvPr/>
        </p:nvSpPr>
        <p:spPr>
          <a:xfrm>
            <a:off x="0" y="0"/>
            <a:ext cx="12192000" cy="6858000"/>
          </a:xfrm>
          <a:prstGeom prst="rect">
            <a:avLst/>
          </a:prstGeom>
          <a:gradFill flip="none" rotWithShape="1">
            <a:gsLst>
              <a:gs pos="0">
                <a:srgbClr val="FF0000"/>
              </a:gs>
              <a:gs pos="38000">
                <a:srgbClr val="FF0000"/>
              </a:gs>
              <a:gs pos="100000">
                <a:srgbClr val="002060"/>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A389EA88-8D83-4F3F-A4C1-4B16E2377F9E}"/>
              </a:ext>
            </a:extLst>
          </p:cNvPr>
          <p:cNvSpPr>
            <a:spLocks noGrp="1"/>
          </p:cNvSpPr>
          <p:nvPr>
            <p:ph type="title"/>
          </p:nvPr>
        </p:nvSpPr>
        <p:spPr>
          <a:xfrm>
            <a:off x="0" y="764373"/>
            <a:ext cx="12192000" cy="1474330"/>
          </a:xfrm>
          <a:gradFill flip="none" rotWithShape="1">
            <a:gsLst>
              <a:gs pos="30000">
                <a:srgbClr val="F6F8FC">
                  <a:alpha val="0"/>
                </a:srgbClr>
              </a:gs>
              <a:gs pos="68000">
                <a:schemeClr val="bg1"/>
              </a:gs>
            </a:gsLst>
            <a:lin ang="0" scaled="1"/>
            <a:tileRect/>
          </a:gradFill>
          <a:ln>
            <a:noFill/>
          </a:ln>
          <a:effectLst>
            <a:outerShdw blurRad="50800" dist="38100" dir="16200000" rotWithShape="0">
              <a:prstClr val="black">
                <a:alpha val="40000"/>
              </a:prstClr>
            </a:outerShdw>
          </a:effectLst>
        </p:spPr>
        <p:txBody>
          <a:bodyPr rtlCol="0">
            <a:normAutofit/>
          </a:bodyPr>
          <a:lstStyle/>
          <a:p>
            <a:pPr algn="r"/>
            <a:r>
              <a:rPr lang="es-ES" dirty="0">
                <a:solidFill>
                  <a:srgbClr val="002060"/>
                </a:solidFill>
                <a:latin typeface="Century Gothic" panose="020B0502020202020204" pitchFamily="34" charset="0"/>
              </a:rPr>
              <a:t>LIBOR  </a:t>
            </a:r>
          </a:p>
        </p:txBody>
      </p:sp>
      <p:sp>
        <p:nvSpPr>
          <p:cNvPr id="3" name="Marcador de contenido 2">
            <a:extLst>
              <a:ext uri="{FF2B5EF4-FFF2-40B4-BE49-F238E27FC236}">
                <a16:creationId xmlns:a16="http://schemas.microsoft.com/office/drawing/2014/main" id="{9F541FAF-730D-47FE-9638-C05616C31320}"/>
              </a:ext>
            </a:extLst>
          </p:cNvPr>
          <p:cNvSpPr>
            <a:spLocks noGrp="1"/>
          </p:cNvSpPr>
          <p:nvPr>
            <p:ph idx="1"/>
          </p:nvPr>
        </p:nvSpPr>
        <p:spPr>
          <a:xfrm>
            <a:off x="265043" y="2628900"/>
            <a:ext cx="11661914" cy="3838161"/>
          </a:xfrm>
        </p:spPr>
        <p:txBody>
          <a:bodyPr rtlCol="0">
            <a:normAutofit/>
          </a:bodyPr>
          <a:lstStyle/>
          <a:p>
            <a:pPr algn="just" rtl="0">
              <a:lnSpc>
                <a:spcPct val="100000"/>
              </a:lnSpc>
              <a:buFont typeface="Wingdings" panose="05000000000000000000" pitchFamily="2" charset="2"/>
              <a:buChar char="§"/>
            </a:pPr>
            <a:r>
              <a:rPr lang="es-ES" sz="1800" dirty="0">
                <a:solidFill>
                  <a:schemeClr val="bg1"/>
                </a:solidFill>
                <a:latin typeface="Century Gothic" panose="020B0502020202020204" pitchFamily="34" charset="0"/>
              </a:rPr>
              <a:t>London Interbank </a:t>
            </a:r>
            <a:r>
              <a:rPr lang="es-ES" sz="1800" dirty="0" err="1">
                <a:solidFill>
                  <a:schemeClr val="bg1"/>
                </a:solidFill>
                <a:latin typeface="Century Gothic" panose="020B0502020202020204" pitchFamily="34" charset="0"/>
              </a:rPr>
              <a:t>Offered</a:t>
            </a:r>
            <a:r>
              <a:rPr lang="es-ES" sz="1800" dirty="0">
                <a:solidFill>
                  <a:schemeClr val="bg1"/>
                </a:solidFill>
                <a:latin typeface="Century Gothic" panose="020B0502020202020204" pitchFamily="34" charset="0"/>
              </a:rPr>
              <a:t> </a:t>
            </a:r>
            <a:r>
              <a:rPr lang="es-ES" sz="1800" dirty="0" err="1">
                <a:solidFill>
                  <a:schemeClr val="bg1"/>
                </a:solidFill>
                <a:latin typeface="Century Gothic" panose="020B0502020202020204" pitchFamily="34" charset="0"/>
              </a:rPr>
              <a:t>Rate</a:t>
            </a:r>
            <a:r>
              <a:rPr lang="es-ES" sz="1800" dirty="0">
                <a:solidFill>
                  <a:schemeClr val="bg1"/>
                </a:solidFill>
                <a:latin typeface="Century Gothic" panose="020B0502020202020204" pitchFamily="34" charset="0"/>
              </a:rPr>
              <a:t> (LIBOR) es una tasa de referencia interbancaria. Es utilizada como referencia para la valuación de derivados y en tasas de hipotecas, entre otros usos.</a:t>
            </a:r>
          </a:p>
          <a:p>
            <a:pPr algn="just" rtl="0">
              <a:lnSpc>
                <a:spcPct val="100000"/>
              </a:lnSpc>
              <a:buFont typeface="Wingdings" panose="05000000000000000000" pitchFamily="2" charset="2"/>
              <a:buChar char="§"/>
            </a:pPr>
            <a:r>
              <a:rPr lang="es-ES" sz="1800" dirty="0">
                <a:solidFill>
                  <a:schemeClr val="bg1"/>
                </a:solidFill>
                <a:latin typeface="Century Gothic" panose="020B0502020202020204" pitchFamily="34" charset="0"/>
              </a:rPr>
              <a:t>Se obtiene diariamente como un promedio de las tasas dispuestas a pagar en el mercado interbancario por 18 bancos mundiales, y obtenida en 5 divisas diferentes. Para evitar sesgos, se elimina de dicha consideración a las 4 más altas y las 4 más bajas. </a:t>
            </a:r>
            <a:r>
              <a:rPr lang="es-ES" sz="1800" b="1" dirty="0">
                <a:solidFill>
                  <a:schemeClr val="bg1"/>
                </a:solidFill>
                <a:latin typeface="Century Gothic" panose="020B0502020202020204" pitchFamily="34" charset="0"/>
              </a:rPr>
              <a:t>Lo anterior, es usado para manipular dicha tasa y generar </a:t>
            </a:r>
            <a:r>
              <a:rPr lang="es-ES" sz="1800" b="1" dirty="0" err="1">
                <a:solidFill>
                  <a:schemeClr val="bg1"/>
                </a:solidFill>
                <a:latin typeface="Century Gothic" panose="020B0502020202020204" pitchFamily="34" charset="0"/>
              </a:rPr>
              <a:t>ganacias</a:t>
            </a:r>
            <a:r>
              <a:rPr lang="es-ES" sz="1800" b="1" dirty="0">
                <a:solidFill>
                  <a:schemeClr val="bg1"/>
                </a:solidFill>
                <a:latin typeface="Century Gothic" panose="020B0502020202020204" pitchFamily="34" charset="0"/>
              </a:rPr>
              <a:t>.</a:t>
            </a:r>
          </a:p>
          <a:p>
            <a:pPr algn="just" rtl="0">
              <a:lnSpc>
                <a:spcPct val="100000"/>
              </a:lnSpc>
              <a:buFont typeface="Wingdings" panose="05000000000000000000" pitchFamily="2" charset="2"/>
              <a:buChar char="§"/>
            </a:pPr>
            <a:r>
              <a:rPr lang="es-ES" sz="1800" dirty="0">
                <a:solidFill>
                  <a:schemeClr val="bg1"/>
                </a:solidFill>
                <a:latin typeface="Century Gothic" panose="020B0502020202020204" pitchFamily="34" charset="0"/>
              </a:rPr>
              <a:t>Su comportamiento muestra las perspectivas de la economía local de los diferentes participantes financieros. </a:t>
            </a:r>
          </a:p>
          <a:p>
            <a:pPr algn="just" rtl="0">
              <a:lnSpc>
                <a:spcPct val="100000"/>
              </a:lnSpc>
              <a:buFont typeface="Wingdings" panose="05000000000000000000" pitchFamily="2" charset="2"/>
              <a:buChar char="§"/>
            </a:pPr>
            <a:r>
              <a:rPr lang="es-ES" sz="1800" dirty="0">
                <a:solidFill>
                  <a:schemeClr val="bg1"/>
                </a:solidFill>
                <a:latin typeface="Century Gothic" panose="020B0502020202020204" pitchFamily="34" charset="0"/>
              </a:rPr>
              <a:t>Después de la caída de Lehman </a:t>
            </a:r>
            <a:r>
              <a:rPr lang="es-ES" sz="1800" dirty="0" err="1">
                <a:solidFill>
                  <a:schemeClr val="bg1"/>
                </a:solidFill>
                <a:latin typeface="Century Gothic" panose="020B0502020202020204" pitchFamily="34" charset="0"/>
              </a:rPr>
              <a:t>Brothers</a:t>
            </a:r>
            <a:r>
              <a:rPr lang="es-ES" sz="1800" dirty="0">
                <a:solidFill>
                  <a:schemeClr val="bg1"/>
                </a:solidFill>
                <a:latin typeface="Century Gothic" panose="020B0502020202020204" pitchFamily="34" charset="0"/>
              </a:rPr>
              <a:t>, la aversión al riesgo de crédito creció, provocando una alza en LIBOR lo cual </a:t>
            </a:r>
            <a:r>
              <a:rPr lang="es-ES" sz="1800" b="1" dirty="0">
                <a:solidFill>
                  <a:schemeClr val="bg1"/>
                </a:solidFill>
                <a:latin typeface="Century Gothic" panose="020B0502020202020204" pitchFamily="34" charset="0"/>
              </a:rPr>
              <a:t>contagió la crisis</a:t>
            </a:r>
            <a:r>
              <a:rPr lang="es-ES" sz="1800" dirty="0">
                <a:solidFill>
                  <a:schemeClr val="bg1"/>
                </a:solidFill>
                <a:latin typeface="Century Gothic" panose="020B0502020202020204" pitchFamily="34" charset="0"/>
              </a:rPr>
              <a:t> a otros sectores por medio del encarecimiento de préstamos, trayendo consigo una crisis crediticia y de liquidez.</a:t>
            </a:r>
          </a:p>
        </p:txBody>
      </p:sp>
      <p:pic>
        <p:nvPicPr>
          <p:cNvPr id="7" name="Imagen 6">
            <a:extLst>
              <a:ext uri="{FF2B5EF4-FFF2-40B4-BE49-F238E27FC236}">
                <a16:creationId xmlns:a16="http://schemas.microsoft.com/office/drawing/2014/main" id="{E59B02BE-1E18-D59F-9657-7BB00B983B3C}"/>
              </a:ext>
            </a:extLst>
          </p:cNvPr>
          <p:cNvPicPr>
            <a:picLocks noChangeAspect="1"/>
          </p:cNvPicPr>
          <p:nvPr/>
        </p:nvPicPr>
        <p:blipFill>
          <a:blip r:embed="rId3"/>
          <a:stretch>
            <a:fillRect/>
          </a:stretch>
        </p:blipFill>
        <p:spPr>
          <a:xfrm>
            <a:off x="612336" y="819673"/>
            <a:ext cx="1193263" cy="1363729"/>
          </a:xfrm>
          <a:prstGeom prst="rect">
            <a:avLst/>
          </a:prstGeom>
        </p:spPr>
      </p:pic>
    </p:spTree>
    <p:extLst>
      <p:ext uri="{BB962C8B-B14F-4D97-AF65-F5344CB8AC3E}">
        <p14:creationId xmlns:p14="http://schemas.microsoft.com/office/powerpoint/2010/main" val="155127073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0AF029C-9C3A-40C1-BA74-71D2E1448FF9}"/>
              </a:ext>
            </a:extLst>
          </p:cNvPr>
          <p:cNvSpPr/>
          <p:nvPr/>
        </p:nvSpPr>
        <p:spPr>
          <a:xfrm>
            <a:off x="0" y="0"/>
            <a:ext cx="12192000" cy="6858000"/>
          </a:xfrm>
          <a:prstGeom prst="rect">
            <a:avLst/>
          </a:prstGeom>
          <a:gradFill flip="none" rotWithShape="1">
            <a:gsLst>
              <a:gs pos="0">
                <a:srgbClr val="FF0000"/>
              </a:gs>
              <a:gs pos="38000">
                <a:srgbClr val="FF0000"/>
              </a:gs>
              <a:gs pos="100000">
                <a:srgbClr val="002060"/>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MX" dirty="0"/>
          </a:p>
        </p:txBody>
      </p:sp>
      <p:sp>
        <p:nvSpPr>
          <p:cNvPr id="2" name="Título 1">
            <a:extLst>
              <a:ext uri="{FF2B5EF4-FFF2-40B4-BE49-F238E27FC236}">
                <a16:creationId xmlns:a16="http://schemas.microsoft.com/office/drawing/2014/main" id="{A389EA88-8D83-4F3F-A4C1-4B16E2377F9E}"/>
              </a:ext>
            </a:extLst>
          </p:cNvPr>
          <p:cNvSpPr>
            <a:spLocks noGrp="1"/>
          </p:cNvSpPr>
          <p:nvPr>
            <p:ph type="title"/>
          </p:nvPr>
        </p:nvSpPr>
        <p:spPr>
          <a:xfrm>
            <a:off x="0" y="764373"/>
            <a:ext cx="12192000" cy="1474330"/>
          </a:xfrm>
          <a:gradFill flip="none" rotWithShape="1">
            <a:gsLst>
              <a:gs pos="18000">
                <a:srgbClr val="F6F8FC">
                  <a:alpha val="0"/>
                </a:srgbClr>
              </a:gs>
              <a:gs pos="36000">
                <a:schemeClr val="bg1"/>
              </a:gs>
            </a:gsLst>
            <a:lin ang="0" scaled="1"/>
            <a:tileRect/>
          </a:gradFill>
          <a:ln>
            <a:noFill/>
          </a:ln>
          <a:effectLst>
            <a:outerShdw blurRad="50800" dist="38100" dir="16200000" rotWithShape="0">
              <a:prstClr val="black">
                <a:alpha val="40000"/>
              </a:prstClr>
            </a:outerShdw>
          </a:effectLst>
        </p:spPr>
        <p:txBody>
          <a:bodyPr rtlCol="0">
            <a:normAutofit/>
          </a:bodyPr>
          <a:lstStyle/>
          <a:p>
            <a:pPr algn="r"/>
            <a:r>
              <a:rPr lang="es-ES" dirty="0">
                <a:solidFill>
                  <a:srgbClr val="002060"/>
                </a:solidFill>
                <a:latin typeface="Century Gothic" panose="020B0502020202020204" pitchFamily="34" charset="0"/>
              </a:rPr>
              <a:t>Tasa Overnight Libre De Riesgo</a:t>
            </a:r>
          </a:p>
        </p:txBody>
      </p:sp>
      <p:sp>
        <p:nvSpPr>
          <p:cNvPr id="3" name="Marcador de contenido 2">
            <a:extLst>
              <a:ext uri="{FF2B5EF4-FFF2-40B4-BE49-F238E27FC236}">
                <a16:creationId xmlns:a16="http://schemas.microsoft.com/office/drawing/2014/main" id="{9F541FAF-730D-47FE-9638-C05616C31320}"/>
              </a:ext>
            </a:extLst>
          </p:cNvPr>
          <p:cNvSpPr>
            <a:spLocks noGrp="1"/>
          </p:cNvSpPr>
          <p:nvPr>
            <p:ph idx="1"/>
          </p:nvPr>
        </p:nvSpPr>
        <p:spPr>
          <a:xfrm>
            <a:off x="265043" y="2628900"/>
            <a:ext cx="11661914" cy="3838161"/>
          </a:xfrm>
        </p:spPr>
        <p:txBody>
          <a:bodyPr rtlCol="0">
            <a:normAutofit/>
          </a:bodyPr>
          <a:lstStyle/>
          <a:p>
            <a:pPr algn="just" rtl="0">
              <a:lnSpc>
                <a:spcPct val="100000"/>
              </a:lnSpc>
              <a:buFont typeface="Wingdings" panose="05000000000000000000" pitchFamily="2" charset="2"/>
              <a:buChar char="§"/>
            </a:pPr>
            <a:r>
              <a:rPr lang="es-ES" sz="1800" dirty="0">
                <a:solidFill>
                  <a:schemeClr val="bg1"/>
                </a:solidFill>
                <a:latin typeface="Century Gothic" panose="020B0502020202020204" pitchFamily="34" charset="0"/>
              </a:rPr>
              <a:t>Los bancos se prestan entre sí a plazos cortos (overnight) de manera </a:t>
            </a:r>
            <a:r>
              <a:rPr lang="es-ES" sz="1800" dirty="0" err="1">
                <a:solidFill>
                  <a:schemeClr val="bg1"/>
                </a:solidFill>
                <a:latin typeface="Century Gothic" panose="020B0502020202020204" pitchFamily="34" charset="0"/>
              </a:rPr>
              <a:t>colateralizada</a:t>
            </a:r>
            <a:r>
              <a:rPr lang="es-ES" sz="1800" dirty="0">
                <a:solidFill>
                  <a:schemeClr val="bg1"/>
                </a:solidFill>
                <a:latin typeface="Century Gothic" panose="020B0502020202020204" pitchFamily="34" charset="0"/>
              </a:rPr>
              <a:t> o no, y la deuda </a:t>
            </a:r>
            <a:r>
              <a:rPr lang="es-ES" sz="1800" dirty="0" err="1">
                <a:solidFill>
                  <a:schemeClr val="bg1"/>
                </a:solidFill>
                <a:latin typeface="Century Gothic" panose="020B0502020202020204" pitchFamily="34" charset="0"/>
              </a:rPr>
              <a:t>colateralizada</a:t>
            </a:r>
            <a:r>
              <a:rPr lang="es-ES" sz="1800" dirty="0">
                <a:solidFill>
                  <a:schemeClr val="bg1"/>
                </a:solidFill>
                <a:latin typeface="Century Gothic" panose="020B0502020202020204" pitchFamily="34" charset="0"/>
              </a:rPr>
              <a:t> puede ser pagada en forma de un reporto, que consiste en pedir prestado efectivo a cambio de dejar </a:t>
            </a:r>
            <a:r>
              <a:rPr lang="es-ES" sz="1800" dirty="0" err="1">
                <a:solidFill>
                  <a:schemeClr val="bg1"/>
                </a:solidFill>
                <a:latin typeface="Century Gothic" panose="020B0502020202020204" pitchFamily="34" charset="0"/>
              </a:rPr>
              <a:t>securities</a:t>
            </a:r>
            <a:r>
              <a:rPr lang="es-ES" sz="1800" dirty="0">
                <a:solidFill>
                  <a:schemeClr val="bg1"/>
                </a:solidFill>
                <a:latin typeface="Century Gothic" panose="020B0502020202020204" pitchFamily="34" charset="0"/>
              </a:rPr>
              <a:t> bajo la promesa de recomprar las mismas a un precio mayor, esta tasa se conoce como tasa de reporto overnight.</a:t>
            </a:r>
          </a:p>
          <a:p>
            <a:pPr algn="just" rtl="0">
              <a:lnSpc>
                <a:spcPct val="100000"/>
              </a:lnSpc>
              <a:buFont typeface="Wingdings" panose="05000000000000000000" pitchFamily="2" charset="2"/>
              <a:buChar char="§"/>
            </a:pPr>
            <a:r>
              <a:rPr lang="es-ES" sz="1800" dirty="0">
                <a:solidFill>
                  <a:schemeClr val="bg1"/>
                </a:solidFill>
                <a:latin typeface="Century Gothic" panose="020B0502020202020204" pitchFamily="34" charset="0"/>
              </a:rPr>
              <a:t>La tasa overnight, es una tasa sobre préstamos no </a:t>
            </a:r>
            <a:r>
              <a:rPr lang="es-ES" sz="1800" dirty="0" err="1">
                <a:solidFill>
                  <a:schemeClr val="bg1"/>
                </a:solidFill>
                <a:latin typeface="Century Gothic" panose="020B0502020202020204" pitchFamily="34" charset="0"/>
              </a:rPr>
              <a:t>colateralizados</a:t>
            </a:r>
            <a:r>
              <a:rPr lang="es-ES" sz="1800" dirty="0">
                <a:solidFill>
                  <a:schemeClr val="bg1"/>
                </a:solidFill>
                <a:latin typeface="Century Gothic" panose="020B0502020202020204" pitchFamily="34" charset="0"/>
              </a:rPr>
              <a:t> y por tanto no es totalmente libre de riesgo. Se argumenta que la tasa de reporto overnight </a:t>
            </a:r>
            <a:r>
              <a:rPr lang="es-MX" sz="1800" dirty="0">
                <a:solidFill>
                  <a:schemeClr val="bg1"/>
                </a:solidFill>
                <a:latin typeface="Century Gothic" panose="020B0502020202020204" pitchFamily="34" charset="0"/>
              </a:rPr>
              <a:t>es un mejor indicador de la tasa libre de riesgo ya que el préstamo está </a:t>
            </a:r>
            <a:r>
              <a:rPr lang="es-MX" sz="1800" dirty="0" err="1">
                <a:solidFill>
                  <a:schemeClr val="bg1"/>
                </a:solidFill>
                <a:latin typeface="Century Gothic" panose="020B0502020202020204" pitchFamily="34" charset="0"/>
              </a:rPr>
              <a:t>colateralizado</a:t>
            </a:r>
            <a:r>
              <a:rPr lang="es-MX" sz="1800" dirty="0">
                <a:solidFill>
                  <a:schemeClr val="bg1"/>
                </a:solidFill>
                <a:latin typeface="Century Gothic" panose="020B0502020202020204" pitchFamily="34" charset="0"/>
              </a:rPr>
              <a:t>. </a:t>
            </a:r>
            <a:endParaRPr lang="es-ES" sz="1800" dirty="0">
              <a:solidFill>
                <a:schemeClr val="bg1"/>
              </a:solidFill>
              <a:latin typeface="Century Gothic" panose="020B0502020202020204" pitchFamily="34" charset="0"/>
            </a:endParaRPr>
          </a:p>
          <a:p>
            <a:pPr algn="just" rtl="0">
              <a:lnSpc>
                <a:spcPct val="100000"/>
              </a:lnSpc>
              <a:buFont typeface="Wingdings" panose="05000000000000000000" pitchFamily="2" charset="2"/>
              <a:buChar char="§"/>
            </a:pPr>
            <a:endParaRPr lang="es-ES" sz="1800" dirty="0">
              <a:solidFill>
                <a:schemeClr val="bg1"/>
              </a:solidFill>
              <a:latin typeface="Century Gothic" panose="020B0502020202020204" pitchFamily="34" charset="0"/>
            </a:endParaRPr>
          </a:p>
        </p:txBody>
      </p:sp>
      <p:pic>
        <p:nvPicPr>
          <p:cNvPr id="7" name="Imagen 6">
            <a:extLst>
              <a:ext uri="{FF2B5EF4-FFF2-40B4-BE49-F238E27FC236}">
                <a16:creationId xmlns:a16="http://schemas.microsoft.com/office/drawing/2014/main" id="{E59B02BE-1E18-D59F-9657-7BB00B983B3C}"/>
              </a:ext>
            </a:extLst>
          </p:cNvPr>
          <p:cNvPicPr>
            <a:picLocks noChangeAspect="1"/>
          </p:cNvPicPr>
          <p:nvPr/>
        </p:nvPicPr>
        <p:blipFill>
          <a:blip r:embed="rId3"/>
          <a:stretch>
            <a:fillRect/>
          </a:stretch>
        </p:blipFill>
        <p:spPr>
          <a:xfrm>
            <a:off x="612336" y="819673"/>
            <a:ext cx="1193263" cy="1363729"/>
          </a:xfrm>
          <a:prstGeom prst="rect">
            <a:avLst/>
          </a:prstGeom>
        </p:spPr>
      </p:pic>
      <p:pic>
        <p:nvPicPr>
          <p:cNvPr id="1026" name="Picture 2" descr="Repurchase Agreement (Repo) - Overview, How It Works, Participants">
            <a:extLst>
              <a:ext uri="{FF2B5EF4-FFF2-40B4-BE49-F238E27FC236}">
                <a16:creationId xmlns:a16="http://schemas.microsoft.com/office/drawing/2014/main" id="{280274AB-8B0B-E969-A2AE-323139861A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1721" y="4869205"/>
            <a:ext cx="5848557" cy="1793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69081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0AF029C-9C3A-40C1-BA74-71D2E1448FF9}"/>
              </a:ext>
            </a:extLst>
          </p:cNvPr>
          <p:cNvSpPr/>
          <p:nvPr/>
        </p:nvSpPr>
        <p:spPr>
          <a:xfrm>
            <a:off x="0" y="0"/>
            <a:ext cx="12192000" cy="6858000"/>
          </a:xfrm>
          <a:prstGeom prst="rect">
            <a:avLst/>
          </a:prstGeom>
          <a:gradFill flip="none" rotWithShape="1">
            <a:gsLst>
              <a:gs pos="0">
                <a:srgbClr val="FF0000"/>
              </a:gs>
              <a:gs pos="38000">
                <a:srgbClr val="FF0000"/>
              </a:gs>
              <a:gs pos="100000">
                <a:srgbClr val="002060"/>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ítulo 1">
            <a:extLst>
              <a:ext uri="{FF2B5EF4-FFF2-40B4-BE49-F238E27FC236}">
                <a16:creationId xmlns:a16="http://schemas.microsoft.com/office/drawing/2014/main" id="{A389EA88-8D83-4F3F-A4C1-4B16E2377F9E}"/>
              </a:ext>
            </a:extLst>
          </p:cNvPr>
          <p:cNvSpPr>
            <a:spLocks noGrp="1"/>
          </p:cNvSpPr>
          <p:nvPr>
            <p:ph type="title"/>
          </p:nvPr>
        </p:nvSpPr>
        <p:spPr>
          <a:xfrm>
            <a:off x="0" y="764373"/>
            <a:ext cx="12192000" cy="1474330"/>
          </a:xfrm>
          <a:gradFill flip="none" rotWithShape="1">
            <a:gsLst>
              <a:gs pos="13000">
                <a:srgbClr val="F6F8FC">
                  <a:alpha val="0"/>
                </a:srgbClr>
              </a:gs>
              <a:gs pos="44000">
                <a:schemeClr val="bg1"/>
              </a:gs>
            </a:gsLst>
            <a:lin ang="0" scaled="1"/>
            <a:tileRect/>
          </a:gradFill>
          <a:ln>
            <a:noFill/>
          </a:ln>
          <a:effectLst>
            <a:outerShdw blurRad="50800" dist="38100" dir="16200000" rotWithShape="0">
              <a:prstClr val="black">
                <a:alpha val="40000"/>
              </a:prstClr>
            </a:outerShdw>
          </a:effectLst>
        </p:spPr>
        <p:txBody>
          <a:bodyPr rtlCol="0">
            <a:normAutofit/>
          </a:bodyPr>
          <a:lstStyle/>
          <a:p>
            <a:pPr algn="r"/>
            <a:r>
              <a:rPr lang="es-ES" dirty="0">
                <a:solidFill>
                  <a:srgbClr val="002060"/>
                </a:solidFill>
                <a:latin typeface="Century Gothic" panose="020B0502020202020204" pitchFamily="34" charset="0"/>
              </a:rPr>
              <a:t>Overnight </a:t>
            </a:r>
            <a:r>
              <a:rPr lang="es-ES" dirty="0" err="1">
                <a:solidFill>
                  <a:srgbClr val="002060"/>
                </a:solidFill>
                <a:latin typeface="Century Gothic" panose="020B0502020202020204" pitchFamily="34" charset="0"/>
              </a:rPr>
              <a:t>Indexed</a:t>
            </a:r>
            <a:r>
              <a:rPr lang="es-ES" dirty="0">
                <a:solidFill>
                  <a:srgbClr val="002060"/>
                </a:solidFill>
                <a:latin typeface="Century Gothic" panose="020B0502020202020204" pitchFamily="34" charset="0"/>
              </a:rPr>
              <a:t> Swaps  </a:t>
            </a:r>
          </a:p>
        </p:txBody>
      </p:sp>
      <p:sp>
        <p:nvSpPr>
          <p:cNvPr id="3" name="Marcador de contenido 2">
            <a:extLst>
              <a:ext uri="{FF2B5EF4-FFF2-40B4-BE49-F238E27FC236}">
                <a16:creationId xmlns:a16="http://schemas.microsoft.com/office/drawing/2014/main" id="{9F541FAF-730D-47FE-9638-C05616C31320}"/>
              </a:ext>
            </a:extLst>
          </p:cNvPr>
          <p:cNvSpPr>
            <a:spLocks noGrp="1"/>
          </p:cNvSpPr>
          <p:nvPr>
            <p:ph idx="1"/>
          </p:nvPr>
        </p:nvSpPr>
        <p:spPr>
          <a:xfrm>
            <a:off x="265043" y="2628900"/>
            <a:ext cx="11661914" cy="3838161"/>
          </a:xfrm>
        </p:spPr>
        <p:txBody>
          <a:bodyPr rtlCol="0">
            <a:normAutofit lnSpcReduction="10000"/>
          </a:bodyPr>
          <a:lstStyle/>
          <a:p>
            <a:pPr algn="just" rtl="0">
              <a:lnSpc>
                <a:spcPct val="100000"/>
              </a:lnSpc>
              <a:buFont typeface="Wingdings" panose="05000000000000000000" pitchFamily="2" charset="2"/>
              <a:buChar char="§"/>
            </a:pPr>
            <a:r>
              <a:rPr lang="es-ES" sz="1800" dirty="0">
                <a:solidFill>
                  <a:schemeClr val="bg1"/>
                </a:solidFill>
                <a:latin typeface="Century Gothic" panose="020B0502020202020204" pitchFamily="34" charset="0"/>
              </a:rPr>
              <a:t>Los overnight </a:t>
            </a:r>
            <a:r>
              <a:rPr lang="es-ES" sz="1800" dirty="0" err="1">
                <a:solidFill>
                  <a:schemeClr val="bg1"/>
                </a:solidFill>
                <a:latin typeface="Century Gothic" panose="020B0502020202020204" pitchFamily="34" charset="0"/>
              </a:rPr>
              <a:t>indexed</a:t>
            </a:r>
            <a:r>
              <a:rPr lang="es-ES" sz="1800" dirty="0">
                <a:solidFill>
                  <a:schemeClr val="bg1"/>
                </a:solidFill>
                <a:latin typeface="Century Gothic" panose="020B0502020202020204" pitchFamily="34" charset="0"/>
              </a:rPr>
              <a:t> swaps son swaps de tasa de interés fija vs flotante, donde la tasa flotante corresponde al promedio geométrico de las realizaciones de la tasa overnight seleccionada hasta un plazo determinado. Este proceso es análogo a replicar el proceso de renovar una series de prestamos a tasa overnight a un plazo fijo. En USD la tasa overnight usada es la tasa efectiva de los fondos federales (Federal </a:t>
            </a:r>
            <a:r>
              <a:rPr lang="es-ES" sz="1800" dirty="0" err="1">
                <a:solidFill>
                  <a:schemeClr val="bg1"/>
                </a:solidFill>
                <a:latin typeface="Century Gothic" panose="020B0502020202020204" pitchFamily="34" charset="0"/>
              </a:rPr>
              <a:t>Fund</a:t>
            </a:r>
            <a:r>
              <a:rPr lang="es-ES" sz="1800" dirty="0">
                <a:solidFill>
                  <a:schemeClr val="bg1"/>
                </a:solidFill>
                <a:latin typeface="Century Gothic" panose="020B0502020202020204" pitchFamily="34" charset="0"/>
              </a:rPr>
              <a:t> </a:t>
            </a:r>
            <a:r>
              <a:rPr lang="es-ES" sz="1800" dirty="0" err="1">
                <a:solidFill>
                  <a:schemeClr val="bg1"/>
                </a:solidFill>
                <a:latin typeface="Century Gothic" panose="020B0502020202020204" pitchFamily="34" charset="0"/>
              </a:rPr>
              <a:t>Rate</a:t>
            </a:r>
            <a:r>
              <a:rPr lang="es-ES" sz="1800" dirty="0">
                <a:solidFill>
                  <a:schemeClr val="bg1"/>
                </a:solidFill>
                <a:latin typeface="Century Gothic" panose="020B0502020202020204" pitchFamily="34" charset="0"/>
              </a:rPr>
              <a:t>)</a:t>
            </a:r>
          </a:p>
          <a:p>
            <a:pPr algn="just" rtl="0">
              <a:lnSpc>
                <a:spcPct val="100000"/>
              </a:lnSpc>
              <a:buFont typeface="Wingdings" panose="05000000000000000000" pitchFamily="2" charset="2"/>
              <a:buChar char="§"/>
            </a:pPr>
            <a:r>
              <a:rPr lang="es-ES" sz="1800" dirty="0">
                <a:solidFill>
                  <a:schemeClr val="bg1"/>
                </a:solidFill>
                <a:latin typeface="Century Gothic" panose="020B0502020202020204" pitchFamily="34" charset="0"/>
              </a:rPr>
              <a:t>Para swaps con fecha de maduración menor a un año, sólo se intercambia un flujo al final del plazo; mientras que para swaps mayores a un año se hace intercambio de flujos cada 3 meses. Bajo la consideración anterior, se le llama a dicha tasa acumulada como la tasa OIS swap, o mayormente conocida como tasas OIS. </a:t>
            </a:r>
          </a:p>
          <a:p>
            <a:pPr algn="just" rtl="0">
              <a:lnSpc>
                <a:spcPct val="100000"/>
              </a:lnSpc>
              <a:buFont typeface="Wingdings" panose="05000000000000000000" pitchFamily="2" charset="2"/>
              <a:buChar char="§"/>
            </a:pPr>
            <a:r>
              <a:rPr lang="es-ES" sz="1800" dirty="0">
                <a:solidFill>
                  <a:schemeClr val="bg1"/>
                </a:solidFill>
                <a:latin typeface="Century Gothic" panose="020B0502020202020204" pitchFamily="34" charset="0"/>
              </a:rPr>
              <a:t>Factores de riesgo de crédito:</a:t>
            </a:r>
          </a:p>
          <a:p>
            <a:pPr lvl="1" algn="just">
              <a:lnSpc>
                <a:spcPct val="100000"/>
              </a:lnSpc>
            </a:pPr>
            <a:r>
              <a:rPr lang="es-ES" sz="1400" dirty="0">
                <a:solidFill>
                  <a:schemeClr val="bg1"/>
                </a:solidFill>
                <a:latin typeface="Century Gothic" panose="020B0502020202020204" pitchFamily="34" charset="0"/>
              </a:rPr>
              <a:t>El asociado a los bonos gubernamentales</a:t>
            </a:r>
          </a:p>
          <a:p>
            <a:pPr lvl="1" algn="just">
              <a:lnSpc>
                <a:spcPct val="100000"/>
              </a:lnSpc>
            </a:pPr>
            <a:r>
              <a:rPr lang="es-ES" sz="1400" dirty="0">
                <a:solidFill>
                  <a:schemeClr val="bg1"/>
                </a:solidFill>
                <a:latin typeface="Century Gothic" panose="020B0502020202020204" pitchFamily="34" charset="0"/>
              </a:rPr>
              <a:t>Riesgo de contraparte entre los agentes que establecen el swap, pero puede ser mitigado vía </a:t>
            </a:r>
            <a:r>
              <a:rPr lang="es-ES" sz="1400" dirty="0" err="1">
                <a:solidFill>
                  <a:schemeClr val="bg1"/>
                </a:solidFill>
                <a:latin typeface="Century Gothic" panose="020B0502020202020204" pitchFamily="34" charset="0"/>
              </a:rPr>
              <a:t>colateralización</a:t>
            </a:r>
            <a:endParaRPr lang="es-ES" sz="1400" dirty="0">
              <a:solidFill>
                <a:schemeClr val="bg1"/>
              </a:solidFill>
              <a:latin typeface="Century Gothic" panose="020B0502020202020204" pitchFamily="34" charset="0"/>
            </a:endParaRPr>
          </a:p>
          <a:p>
            <a:pPr algn="just">
              <a:lnSpc>
                <a:spcPct val="100000"/>
              </a:lnSpc>
            </a:pPr>
            <a:r>
              <a:rPr lang="es-ES" sz="1800" b="1" dirty="0">
                <a:solidFill>
                  <a:schemeClr val="bg1"/>
                </a:solidFill>
                <a:latin typeface="Century Gothic" panose="020B0502020202020204" pitchFamily="34" charset="0"/>
              </a:rPr>
              <a:t>Así, la tasa OIS se entiende como un buen proxy para la tasa libre de riesgo.</a:t>
            </a:r>
          </a:p>
          <a:p>
            <a:pPr lvl="1" algn="just">
              <a:lnSpc>
                <a:spcPct val="100000"/>
              </a:lnSpc>
            </a:pPr>
            <a:endParaRPr lang="es-ES" sz="1400" dirty="0">
              <a:solidFill>
                <a:schemeClr val="bg1"/>
              </a:solidFill>
              <a:latin typeface="Century Gothic" panose="020B0502020202020204" pitchFamily="34" charset="0"/>
            </a:endParaRPr>
          </a:p>
        </p:txBody>
      </p:sp>
      <p:pic>
        <p:nvPicPr>
          <p:cNvPr id="7" name="Imagen 6">
            <a:extLst>
              <a:ext uri="{FF2B5EF4-FFF2-40B4-BE49-F238E27FC236}">
                <a16:creationId xmlns:a16="http://schemas.microsoft.com/office/drawing/2014/main" id="{E59B02BE-1E18-D59F-9657-7BB00B983B3C}"/>
              </a:ext>
            </a:extLst>
          </p:cNvPr>
          <p:cNvPicPr>
            <a:picLocks noChangeAspect="1"/>
          </p:cNvPicPr>
          <p:nvPr/>
        </p:nvPicPr>
        <p:blipFill>
          <a:blip r:embed="rId3"/>
          <a:stretch>
            <a:fillRect/>
          </a:stretch>
        </p:blipFill>
        <p:spPr>
          <a:xfrm>
            <a:off x="612336" y="819673"/>
            <a:ext cx="1193263" cy="1363729"/>
          </a:xfrm>
          <a:prstGeom prst="rect">
            <a:avLst/>
          </a:prstGeom>
        </p:spPr>
      </p:pic>
    </p:spTree>
    <p:extLst>
      <p:ext uri="{BB962C8B-B14F-4D97-AF65-F5344CB8AC3E}">
        <p14:creationId xmlns:p14="http://schemas.microsoft.com/office/powerpoint/2010/main" val="277399220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0AF029C-9C3A-40C1-BA74-71D2E1448FF9}"/>
              </a:ext>
            </a:extLst>
          </p:cNvPr>
          <p:cNvSpPr/>
          <p:nvPr/>
        </p:nvSpPr>
        <p:spPr>
          <a:xfrm>
            <a:off x="0" y="0"/>
            <a:ext cx="12192000" cy="6858000"/>
          </a:xfrm>
          <a:prstGeom prst="rect">
            <a:avLst/>
          </a:prstGeom>
          <a:gradFill flip="none" rotWithShape="1">
            <a:gsLst>
              <a:gs pos="0">
                <a:srgbClr val="FF0000"/>
              </a:gs>
              <a:gs pos="38000">
                <a:srgbClr val="FF0000"/>
              </a:gs>
              <a:gs pos="100000">
                <a:srgbClr val="002060"/>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A389EA88-8D83-4F3F-A4C1-4B16E2377F9E}"/>
              </a:ext>
            </a:extLst>
          </p:cNvPr>
          <p:cNvSpPr>
            <a:spLocks noGrp="1"/>
          </p:cNvSpPr>
          <p:nvPr>
            <p:ph type="title"/>
          </p:nvPr>
        </p:nvSpPr>
        <p:spPr>
          <a:xfrm>
            <a:off x="0" y="764373"/>
            <a:ext cx="12192000" cy="1474330"/>
          </a:xfrm>
          <a:gradFill flip="none" rotWithShape="1">
            <a:gsLst>
              <a:gs pos="30000">
                <a:srgbClr val="F6F8FC">
                  <a:alpha val="0"/>
                </a:srgbClr>
              </a:gs>
              <a:gs pos="68000">
                <a:schemeClr val="bg1"/>
              </a:gs>
            </a:gsLst>
            <a:lin ang="0" scaled="1"/>
            <a:tileRect/>
          </a:gradFill>
          <a:ln>
            <a:noFill/>
          </a:ln>
          <a:effectLst>
            <a:outerShdw blurRad="50800" dist="38100" dir="16200000" rotWithShape="0">
              <a:prstClr val="black">
                <a:alpha val="40000"/>
              </a:prstClr>
            </a:outerShdw>
          </a:effectLst>
        </p:spPr>
        <p:txBody>
          <a:bodyPr rtlCol="0">
            <a:normAutofit/>
          </a:bodyPr>
          <a:lstStyle/>
          <a:p>
            <a:pPr algn="r"/>
            <a:r>
              <a:rPr lang="es-ES" dirty="0">
                <a:solidFill>
                  <a:srgbClr val="002060"/>
                </a:solidFill>
                <a:latin typeface="Century Gothic" panose="020B0502020202020204" pitchFamily="34" charset="0"/>
              </a:rPr>
              <a:t>LIBOR-OIS Spread  </a:t>
            </a:r>
          </a:p>
        </p:txBody>
      </p:sp>
      <p:sp>
        <p:nvSpPr>
          <p:cNvPr id="3" name="Marcador de contenido 2">
            <a:extLst>
              <a:ext uri="{FF2B5EF4-FFF2-40B4-BE49-F238E27FC236}">
                <a16:creationId xmlns:a16="http://schemas.microsoft.com/office/drawing/2014/main" id="{9F541FAF-730D-47FE-9638-C05616C31320}"/>
              </a:ext>
            </a:extLst>
          </p:cNvPr>
          <p:cNvSpPr>
            <a:spLocks noGrp="1"/>
          </p:cNvSpPr>
          <p:nvPr>
            <p:ph idx="1"/>
          </p:nvPr>
        </p:nvSpPr>
        <p:spPr>
          <a:xfrm>
            <a:off x="265043" y="2628900"/>
            <a:ext cx="11661914" cy="3838161"/>
          </a:xfrm>
        </p:spPr>
        <p:txBody>
          <a:bodyPr rtlCol="0">
            <a:normAutofit/>
          </a:bodyPr>
          <a:lstStyle/>
          <a:p>
            <a:pPr algn="just" rtl="0">
              <a:lnSpc>
                <a:spcPct val="100000"/>
              </a:lnSpc>
              <a:buFont typeface="Wingdings" panose="05000000000000000000" pitchFamily="2" charset="2"/>
              <a:buChar char="§"/>
            </a:pPr>
            <a:r>
              <a:rPr lang="es-ES" sz="1800" dirty="0">
                <a:solidFill>
                  <a:schemeClr val="bg1"/>
                </a:solidFill>
                <a:latin typeface="Century Gothic" panose="020B0502020202020204" pitchFamily="34" charset="0"/>
              </a:rPr>
              <a:t>Durante la crisis de 2008, la aversión por el riesgo de crédito aumentó gracias a la caída de Lehman </a:t>
            </a:r>
            <a:r>
              <a:rPr lang="es-ES" sz="1800" dirty="0" err="1">
                <a:solidFill>
                  <a:schemeClr val="bg1"/>
                </a:solidFill>
                <a:latin typeface="Century Gothic" panose="020B0502020202020204" pitchFamily="34" charset="0"/>
              </a:rPr>
              <a:t>Brothers</a:t>
            </a:r>
            <a:r>
              <a:rPr lang="es-ES" sz="1800" dirty="0">
                <a:solidFill>
                  <a:schemeClr val="bg1"/>
                </a:solidFill>
                <a:latin typeface="Century Gothic" panose="020B0502020202020204" pitchFamily="34" charset="0"/>
              </a:rPr>
              <a:t> y el rescate AIG, de esta manera, los bancos temían que sus pares estuvieran expuestos a entrar en default; lo anterior provocó una alza en LIBOR gracias a esta visión del riesgo de crédito en el mercado interbancario.</a:t>
            </a:r>
          </a:p>
          <a:p>
            <a:pPr algn="just" rtl="0">
              <a:lnSpc>
                <a:spcPct val="100000"/>
              </a:lnSpc>
              <a:buFont typeface="Wingdings" panose="05000000000000000000" pitchFamily="2" charset="2"/>
              <a:buChar char="§"/>
            </a:pPr>
            <a:r>
              <a:rPr lang="es-ES" sz="1800" dirty="0">
                <a:solidFill>
                  <a:schemeClr val="bg1"/>
                </a:solidFill>
                <a:latin typeface="Century Gothic" panose="020B0502020202020204" pitchFamily="34" charset="0"/>
              </a:rPr>
              <a:t>Así, el LIBOR-OIS Spread (a 3 meses), representa la diferencia entre el riesgo de crédito entre agentes bancarios contra el riesgo de crédito a prestamos continuamente acumulados a tasa overnight por préstamos con riesgo crédito ínfimo.</a:t>
            </a:r>
          </a:p>
          <a:p>
            <a:pPr algn="just" rtl="0">
              <a:lnSpc>
                <a:spcPct val="100000"/>
              </a:lnSpc>
              <a:buFont typeface="Wingdings" panose="05000000000000000000" pitchFamily="2" charset="2"/>
              <a:buChar char="§"/>
            </a:pPr>
            <a:r>
              <a:rPr lang="es-ES" sz="1800" b="1" dirty="0">
                <a:solidFill>
                  <a:schemeClr val="bg1"/>
                </a:solidFill>
                <a:latin typeface="Century Gothic" panose="020B0502020202020204" pitchFamily="34" charset="0"/>
              </a:rPr>
              <a:t>Por lo anterior, se puede deducir que LIBOR no es un buen proxy para la tasa libre de riesgo en situaciones de stress.</a:t>
            </a:r>
          </a:p>
          <a:p>
            <a:pPr algn="just" rtl="0">
              <a:lnSpc>
                <a:spcPct val="100000"/>
              </a:lnSpc>
              <a:buFont typeface="Wingdings" panose="05000000000000000000" pitchFamily="2" charset="2"/>
              <a:buChar char="§"/>
            </a:pPr>
            <a:r>
              <a:rPr lang="es-ES" sz="1800" dirty="0">
                <a:solidFill>
                  <a:schemeClr val="bg1"/>
                </a:solidFill>
                <a:latin typeface="Century Gothic" panose="020B0502020202020204" pitchFamily="34" charset="0"/>
              </a:rPr>
              <a:t>Este spread se usa como un indicador del riesgo de crédito que asumen los agentes financieros profesionales, y sirve como una métrica para “predecir” crisis financieras basados en la </a:t>
            </a:r>
            <a:r>
              <a:rPr lang="es-ES" sz="1800" dirty="0" err="1">
                <a:solidFill>
                  <a:schemeClr val="bg1"/>
                </a:solidFill>
                <a:latin typeface="Century Gothic" panose="020B0502020202020204" pitchFamily="34" charset="0"/>
              </a:rPr>
              <a:t>prespectivas</a:t>
            </a:r>
            <a:r>
              <a:rPr lang="es-ES" sz="1800" dirty="0">
                <a:solidFill>
                  <a:schemeClr val="bg1"/>
                </a:solidFill>
                <a:latin typeface="Century Gothic" panose="020B0502020202020204" pitchFamily="34" charset="0"/>
              </a:rPr>
              <a:t> del mercado interbancario. Se puede ver como un símil de (VIX-</a:t>
            </a:r>
            <a:r>
              <a:rPr lang="es-ES" sz="1800" dirty="0" err="1">
                <a:solidFill>
                  <a:schemeClr val="bg1"/>
                </a:solidFill>
                <a:latin typeface="Century Gothic" panose="020B0502020202020204" pitchFamily="34" charset="0"/>
              </a:rPr>
              <a:t>Equity</a:t>
            </a:r>
            <a:r>
              <a:rPr lang="es-ES" sz="1800" dirty="0">
                <a:solidFill>
                  <a:schemeClr val="bg1"/>
                </a:solidFill>
                <a:latin typeface="Century Gothic" panose="020B0502020202020204" pitchFamily="34" charset="0"/>
              </a:rPr>
              <a:t>, Vol. </a:t>
            </a:r>
            <a:r>
              <a:rPr lang="es-ES" sz="1800" dirty="0" err="1">
                <a:solidFill>
                  <a:schemeClr val="bg1"/>
                </a:solidFill>
                <a:latin typeface="Century Gothic" panose="020B0502020202020204" pitchFamily="34" charset="0"/>
              </a:rPr>
              <a:t>Straddel</a:t>
            </a:r>
            <a:r>
              <a:rPr lang="es-ES" sz="1800" dirty="0">
                <a:solidFill>
                  <a:schemeClr val="bg1"/>
                </a:solidFill>
                <a:latin typeface="Century Gothic" panose="020B0502020202020204" pitchFamily="34" charset="0"/>
              </a:rPr>
              <a:t> - FX)</a:t>
            </a:r>
          </a:p>
        </p:txBody>
      </p:sp>
      <p:pic>
        <p:nvPicPr>
          <p:cNvPr id="7" name="Imagen 6">
            <a:extLst>
              <a:ext uri="{FF2B5EF4-FFF2-40B4-BE49-F238E27FC236}">
                <a16:creationId xmlns:a16="http://schemas.microsoft.com/office/drawing/2014/main" id="{E59B02BE-1E18-D59F-9657-7BB00B983B3C}"/>
              </a:ext>
            </a:extLst>
          </p:cNvPr>
          <p:cNvPicPr>
            <a:picLocks noChangeAspect="1"/>
          </p:cNvPicPr>
          <p:nvPr/>
        </p:nvPicPr>
        <p:blipFill>
          <a:blip r:embed="rId3"/>
          <a:stretch>
            <a:fillRect/>
          </a:stretch>
        </p:blipFill>
        <p:spPr>
          <a:xfrm>
            <a:off x="612336" y="819673"/>
            <a:ext cx="1193263" cy="1363729"/>
          </a:xfrm>
          <a:prstGeom prst="rect">
            <a:avLst/>
          </a:prstGeom>
        </p:spPr>
      </p:pic>
    </p:spTree>
    <p:extLst>
      <p:ext uri="{BB962C8B-B14F-4D97-AF65-F5344CB8AC3E}">
        <p14:creationId xmlns:p14="http://schemas.microsoft.com/office/powerpoint/2010/main" val="231223727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D01A33C8-FCB8-47CD-9F9F-707B73E8E084}"/>
              </a:ext>
            </a:extLst>
          </p:cNvPr>
          <p:cNvSpPr/>
          <p:nvPr/>
        </p:nvSpPr>
        <p:spPr>
          <a:xfrm>
            <a:off x="0" y="0"/>
            <a:ext cx="12192000" cy="6858000"/>
          </a:xfrm>
          <a:prstGeom prst="rect">
            <a:avLst/>
          </a:prstGeom>
          <a:gradFill flip="none" rotWithShape="1">
            <a:gsLst>
              <a:gs pos="0">
                <a:srgbClr val="FF0000">
                  <a:lumMod val="0"/>
                  <a:lumOff val="100000"/>
                  <a:alpha val="35000"/>
                </a:srgbClr>
              </a:gs>
              <a:gs pos="100000">
                <a:srgbClr val="002060"/>
              </a:gs>
              <a:gs pos="100000">
                <a:srgbClr val="00206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Subtítulo 2">
            <a:extLst>
              <a:ext uri="{FF2B5EF4-FFF2-40B4-BE49-F238E27FC236}">
                <a16:creationId xmlns:a16="http://schemas.microsoft.com/office/drawing/2014/main" id="{70ED7784-F820-4D65-A71F-3AC7D14FA9C1}"/>
              </a:ext>
            </a:extLst>
          </p:cNvPr>
          <p:cNvSpPr>
            <a:spLocks noGrp="1"/>
          </p:cNvSpPr>
          <p:nvPr>
            <p:ph type="subTitle" idx="1"/>
          </p:nvPr>
        </p:nvSpPr>
        <p:spPr/>
        <p:txBody>
          <a:bodyPr/>
          <a:lstStyle/>
          <a:p>
            <a:endParaRPr lang="es-MX"/>
          </a:p>
        </p:txBody>
      </p:sp>
      <p:sp>
        <p:nvSpPr>
          <p:cNvPr id="4" name="Rectángulo 3">
            <a:extLst>
              <a:ext uri="{FF2B5EF4-FFF2-40B4-BE49-F238E27FC236}">
                <a16:creationId xmlns:a16="http://schemas.microsoft.com/office/drawing/2014/main" id="{6A1975D0-C964-45EF-B3DE-9DD688F596D5}"/>
              </a:ext>
            </a:extLst>
          </p:cNvPr>
          <p:cNvSpPr/>
          <p:nvPr/>
        </p:nvSpPr>
        <p:spPr>
          <a:xfrm>
            <a:off x="0" y="857306"/>
            <a:ext cx="12192000" cy="5143383"/>
          </a:xfrm>
          <a:prstGeom prst="rect">
            <a:avLst/>
          </a:prstGeom>
          <a:gradFill flip="none" rotWithShape="1">
            <a:gsLst>
              <a:gs pos="0">
                <a:srgbClr val="FF0000"/>
              </a:gs>
              <a:gs pos="65000">
                <a:srgbClr val="002060"/>
              </a:gs>
              <a:gs pos="100000">
                <a:srgbClr val="00206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8" name="Imagen 7">
            <a:extLst>
              <a:ext uri="{FF2B5EF4-FFF2-40B4-BE49-F238E27FC236}">
                <a16:creationId xmlns:a16="http://schemas.microsoft.com/office/drawing/2014/main" id="{8E7C0A6D-68D3-2390-63A1-1B21B2F796EC}"/>
              </a:ext>
            </a:extLst>
          </p:cNvPr>
          <p:cNvPicPr>
            <a:picLocks noChangeAspect="1"/>
          </p:cNvPicPr>
          <p:nvPr/>
        </p:nvPicPr>
        <p:blipFill>
          <a:blip r:embed="rId2"/>
          <a:stretch>
            <a:fillRect/>
          </a:stretch>
        </p:blipFill>
        <p:spPr>
          <a:xfrm>
            <a:off x="184455" y="976577"/>
            <a:ext cx="782954" cy="894804"/>
          </a:xfrm>
          <a:prstGeom prst="rect">
            <a:avLst/>
          </a:prstGeom>
        </p:spPr>
      </p:pic>
      <p:pic>
        <p:nvPicPr>
          <p:cNvPr id="7" name="Imagen 6">
            <a:hlinkClick r:id="rId3" action="ppaction://hlinkfile"/>
            <a:extLst>
              <a:ext uri="{FF2B5EF4-FFF2-40B4-BE49-F238E27FC236}">
                <a16:creationId xmlns:a16="http://schemas.microsoft.com/office/drawing/2014/main" id="{4DAB4AC0-8338-00A2-FC79-1D96AF0D3439}"/>
              </a:ext>
            </a:extLst>
          </p:cNvPr>
          <p:cNvPicPr>
            <a:picLocks noChangeAspect="1"/>
          </p:cNvPicPr>
          <p:nvPr/>
        </p:nvPicPr>
        <p:blipFill rotWithShape="1">
          <a:blip r:embed="rId4"/>
          <a:srcRect l="8052" t="7565" r="6521" b="5170"/>
          <a:stretch/>
        </p:blipFill>
        <p:spPr>
          <a:xfrm>
            <a:off x="1760827" y="1117771"/>
            <a:ext cx="8670346" cy="4622455"/>
          </a:xfrm>
          <a:prstGeom prst="rect">
            <a:avLst/>
          </a:prstGeom>
        </p:spPr>
      </p:pic>
    </p:spTree>
    <p:extLst>
      <p:ext uri="{BB962C8B-B14F-4D97-AF65-F5344CB8AC3E}">
        <p14:creationId xmlns:p14="http://schemas.microsoft.com/office/powerpoint/2010/main" val="114309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0AF029C-9C3A-40C1-BA74-71D2E1448FF9}"/>
              </a:ext>
            </a:extLst>
          </p:cNvPr>
          <p:cNvSpPr/>
          <p:nvPr/>
        </p:nvSpPr>
        <p:spPr>
          <a:xfrm>
            <a:off x="0" y="0"/>
            <a:ext cx="12192000" cy="6858000"/>
          </a:xfrm>
          <a:prstGeom prst="rect">
            <a:avLst/>
          </a:prstGeom>
          <a:gradFill flip="none" rotWithShape="1">
            <a:gsLst>
              <a:gs pos="0">
                <a:srgbClr val="FF0000"/>
              </a:gs>
              <a:gs pos="38000">
                <a:srgbClr val="FF0000"/>
              </a:gs>
              <a:gs pos="100000">
                <a:srgbClr val="002060"/>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A389EA88-8D83-4F3F-A4C1-4B16E2377F9E}"/>
              </a:ext>
            </a:extLst>
          </p:cNvPr>
          <p:cNvSpPr>
            <a:spLocks noGrp="1"/>
          </p:cNvSpPr>
          <p:nvPr>
            <p:ph type="title"/>
          </p:nvPr>
        </p:nvSpPr>
        <p:spPr>
          <a:xfrm>
            <a:off x="0" y="763631"/>
            <a:ext cx="12192000" cy="1474330"/>
          </a:xfrm>
          <a:gradFill flip="none" rotWithShape="1">
            <a:gsLst>
              <a:gs pos="24000">
                <a:srgbClr val="F6F8FC">
                  <a:alpha val="0"/>
                </a:srgbClr>
              </a:gs>
              <a:gs pos="56000">
                <a:schemeClr val="bg1"/>
              </a:gs>
            </a:gsLst>
            <a:lin ang="0" scaled="1"/>
            <a:tileRect/>
          </a:gradFill>
          <a:ln>
            <a:noFill/>
          </a:ln>
          <a:effectLst>
            <a:outerShdw blurRad="50800" dist="38100" dir="16200000" rotWithShape="0">
              <a:prstClr val="black">
                <a:alpha val="40000"/>
              </a:prstClr>
            </a:outerShdw>
          </a:effectLst>
        </p:spPr>
        <p:txBody>
          <a:bodyPr rtlCol="0">
            <a:normAutofit/>
          </a:bodyPr>
          <a:lstStyle/>
          <a:p>
            <a:pPr algn="r"/>
            <a:r>
              <a:rPr lang="es-ES" dirty="0">
                <a:solidFill>
                  <a:srgbClr val="002060"/>
                </a:solidFill>
                <a:latin typeface="Century Gothic" panose="020B0502020202020204" pitchFamily="34" charset="0"/>
              </a:rPr>
              <a:t>DESCONTANDO CON LIBOR</a:t>
            </a:r>
          </a:p>
        </p:txBody>
      </p:sp>
      <p:sp>
        <p:nvSpPr>
          <p:cNvPr id="3" name="Marcador de contenido 2">
            <a:extLst>
              <a:ext uri="{FF2B5EF4-FFF2-40B4-BE49-F238E27FC236}">
                <a16:creationId xmlns:a16="http://schemas.microsoft.com/office/drawing/2014/main" id="{9F541FAF-730D-47FE-9638-C05616C31320}"/>
              </a:ext>
            </a:extLst>
          </p:cNvPr>
          <p:cNvSpPr>
            <a:spLocks noGrp="1"/>
          </p:cNvSpPr>
          <p:nvPr>
            <p:ph idx="1"/>
          </p:nvPr>
        </p:nvSpPr>
        <p:spPr>
          <a:xfrm>
            <a:off x="265043" y="2628900"/>
            <a:ext cx="11661914" cy="3838161"/>
          </a:xfrm>
        </p:spPr>
        <p:txBody>
          <a:bodyPr rtlCol="0">
            <a:normAutofit/>
          </a:bodyPr>
          <a:lstStyle/>
          <a:p>
            <a:pPr algn="just" rtl="0">
              <a:lnSpc>
                <a:spcPct val="100000"/>
              </a:lnSpc>
              <a:buFont typeface="Wingdings" panose="05000000000000000000" pitchFamily="2" charset="2"/>
              <a:buChar char="§"/>
            </a:pPr>
            <a:r>
              <a:rPr lang="es-ES" sz="1800" dirty="0">
                <a:solidFill>
                  <a:schemeClr val="bg1"/>
                </a:solidFill>
                <a:latin typeface="Century Gothic" panose="020B0502020202020204" pitchFamily="34" charset="0"/>
              </a:rPr>
              <a:t>Aún se usa LIBOR para valuar portafolios no </a:t>
            </a:r>
            <a:r>
              <a:rPr lang="es-ES" sz="1800" dirty="0" err="1">
                <a:solidFill>
                  <a:schemeClr val="bg1"/>
                </a:solidFill>
                <a:latin typeface="Century Gothic" panose="020B0502020202020204" pitchFamily="34" charset="0"/>
              </a:rPr>
              <a:t>colateralizados</a:t>
            </a:r>
            <a:r>
              <a:rPr lang="es-ES" sz="1800" dirty="0">
                <a:solidFill>
                  <a:schemeClr val="bg1"/>
                </a:solidFill>
                <a:latin typeface="Century Gothic" panose="020B0502020202020204" pitchFamily="34" charset="0"/>
              </a:rPr>
              <a:t>, basados en el argumento de que las transacciones no </a:t>
            </a:r>
            <a:r>
              <a:rPr lang="es-ES" sz="1800" dirty="0" err="1">
                <a:solidFill>
                  <a:schemeClr val="bg1"/>
                </a:solidFill>
                <a:latin typeface="Century Gothic" panose="020B0502020202020204" pitchFamily="34" charset="0"/>
              </a:rPr>
              <a:t>colateralizadas</a:t>
            </a:r>
            <a:r>
              <a:rPr lang="es-ES" sz="1800" dirty="0">
                <a:solidFill>
                  <a:schemeClr val="bg1"/>
                </a:solidFill>
                <a:latin typeface="Century Gothic" panose="020B0502020202020204" pitchFamily="34" charset="0"/>
              </a:rPr>
              <a:t>  son fondeadas a tasas emitidas por el banco, y LIBOR es un buen estimador para dicha tasa.</a:t>
            </a:r>
          </a:p>
          <a:p>
            <a:pPr algn="just" rtl="0">
              <a:lnSpc>
                <a:spcPct val="100000"/>
              </a:lnSpc>
              <a:buFont typeface="Wingdings" panose="05000000000000000000" pitchFamily="2" charset="2"/>
              <a:buChar char="§"/>
            </a:pPr>
            <a:r>
              <a:rPr lang="es-ES" sz="1800" dirty="0">
                <a:solidFill>
                  <a:schemeClr val="bg1"/>
                </a:solidFill>
                <a:latin typeface="Century Gothic" panose="020B0502020202020204" pitchFamily="34" charset="0"/>
              </a:rPr>
              <a:t>Se argumenta que LIBOR refleja el riesgo de crédito entre dos partes, sin embargo, esto ignora el hecho de que la valuación de un derivado representa el valor del mismo bajo el supuesto de no default, dado que en la práctica este supuesto es corregido vía </a:t>
            </a:r>
            <a:r>
              <a:rPr lang="es-ES" sz="1800" dirty="0" err="1">
                <a:solidFill>
                  <a:schemeClr val="bg1"/>
                </a:solidFill>
                <a:latin typeface="Century Gothic" panose="020B0502020202020204" pitchFamily="34" charset="0"/>
              </a:rPr>
              <a:t>xVA’s</a:t>
            </a:r>
            <a:r>
              <a:rPr lang="es-ES" sz="1800" dirty="0">
                <a:solidFill>
                  <a:schemeClr val="bg1"/>
                </a:solidFill>
                <a:latin typeface="Century Gothic" panose="020B0502020202020204" pitchFamily="34" charset="0"/>
              </a:rPr>
              <a:t> y/o bajo consideraciones de posteo de colateral en un contrato ISDA establecidas en el CSA (</a:t>
            </a:r>
            <a:r>
              <a:rPr lang="es-ES" sz="1800" dirty="0" err="1">
                <a:solidFill>
                  <a:schemeClr val="bg1"/>
                </a:solidFill>
                <a:latin typeface="Century Gothic" panose="020B0502020202020204" pitchFamily="34" charset="0"/>
              </a:rPr>
              <a:t>mark</a:t>
            </a:r>
            <a:r>
              <a:rPr lang="es-ES" sz="1800" dirty="0">
                <a:solidFill>
                  <a:schemeClr val="bg1"/>
                </a:solidFill>
                <a:latin typeface="Century Gothic" panose="020B0502020202020204" pitchFamily="34" charset="0"/>
              </a:rPr>
              <a:t> </a:t>
            </a:r>
            <a:r>
              <a:rPr lang="es-ES" sz="1800" dirty="0" err="1">
                <a:solidFill>
                  <a:schemeClr val="bg1"/>
                </a:solidFill>
                <a:latin typeface="Century Gothic" panose="020B0502020202020204" pitchFamily="34" charset="0"/>
              </a:rPr>
              <a:t>to</a:t>
            </a:r>
            <a:r>
              <a:rPr lang="es-ES" sz="1800" dirty="0">
                <a:solidFill>
                  <a:schemeClr val="bg1"/>
                </a:solidFill>
                <a:latin typeface="Century Gothic" panose="020B0502020202020204" pitchFamily="34" charset="0"/>
              </a:rPr>
              <a:t> </a:t>
            </a:r>
            <a:r>
              <a:rPr lang="es-ES" sz="1800" dirty="0" err="1">
                <a:solidFill>
                  <a:schemeClr val="bg1"/>
                </a:solidFill>
                <a:latin typeface="Century Gothic" panose="020B0502020202020204" pitchFamily="34" charset="0"/>
              </a:rPr>
              <a:t>market</a:t>
            </a:r>
            <a:r>
              <a:rPr lang="es-ES" sz="1800" dirty="0">
                <a:solidFill>
                  <a:schemeClr val="bg1"/>
                </a:solidFill>
                <a:latin typeface="Century Gothic" panose="020B0502020202020204" pitchFamily="34" charset="0"/>
              </a:rPr>
              <a:t>, </a:t>
            </a:r>
            <a:r>
              <a:rPr lang="es-ES" sz="1800" dirty="0" err="1">
                <a:solidFill>
                  <a:schemeClr val="bg1"/>
                </a:solidFill>
                <a:latin typeface="Century Gothic" panose="020B0502020202020204" pitchFamily="34" charset="0"/>
              </a:rPr>
              <a:t>margin</a:t>
            </a:r>
            <a:r>
              <a:rPr lang="es-ES" sz="1800" dirty="0">
                <a:solidFill>
                  <a:schemeClr val="bg1"/>
                </a:solidFill>
                <a:latin typeface="Century Gothic" panose="020B0502020202020204" pitchFamily="34" charset="0"/>
              </a:rPr>
              <a:t> </a:t>
            </a:r>
            <a:r>
              <a:rPr lang="es-ES" sz="1800" dirty="0" err="1">
                <a:solidFill>
                  <a:schemeClr val="bg1"/>
                </a:solidFill>
                <a:latin typeface="Century Gothic" panose="020B0502020202020204" pitchFamily="34" charset="0"/>
              </a:rPr>
              <a:t>call</a:t>
            </a:r>
            <a:r>
              <a:rPr lang="es-ES" sz="1800" dirty="0">
                <a:solidFill>
                  <a:schemeClr val="bg1"/>
                </a:solidFill>
                <a:latin typeface="Century Gothic" panose="020B0502020202020204" pitchFamily="34" charset="0"/>
              </a:rPr>
              <a:t>, etc.)</a:t>
            </a:r>
          </a:p>
          <a:p>
            <a:pPr algn="just" rtl="0">
              <a:lnSpc>
                <a:spcPct val="100000"/>
              </a:lnSpc>
              <a:buFont typeface="Wingdings" panose="05000000000000000000" pitchFamily="2" charset="2"/>
              <a:buChar char="§"/>
            </a:pPr>
            <a:r>
              <a:rPr lang="es-ES" sz="1800" dirty="0">
                <a:solidFill>
                  <a:schemeClr val="bg1"/>
                </a:solidFill>
                <a:latin typeface="Century Gothic" panose="020B0502020202020204" pitchFamily="34" charset="0"/>
              </a:rPr>
              <a:t>Al considerar LIBOR y </a:t>
            </a:r>
            <a:r>
              <a:rPr lang="es-ES" sz="1800" dirty="0" err="1">
                <a:solidFill>
                  <a:schemeClr val="bg1"/>
                </a:solidFill>
                <a:latin typeface="Century Gothic" panose="020B0502020202020204" pitchFamily="34" charset="0"/>
              </a:rPr>
              <a:t>xVA’s</a:t>
            </a:r>
            <a:r>
              <a:rPr lang="es-ES" sz="1800" dirty="0">
                <a:solidFill>
                  <a:schemeClr val="bg1"/>
                </a:solidFill>
                <a:latin typeface="Century Gothic" panose="020B0502020202020204" pitchFamily="34" charset="0"/>
              </a:rPr>
              <a:t> se haría una doble consideración del riesgo de crédito en la valuación del derivado.</a:t>
            </a:r>
          </a:p>
        </p:txBody>
      </p:sp>
      <p:pic>
        <p:nvPicPr>
          <p:cNvPr id="7" name="Imagen 6">
            <a:extLst>
              <a:ext uri="{FF2B5EF4-FFF2-40B4-BE49-F238E27FC236}">
                <a16:creationId xmlns:a16="http://schemas.microsoft.com/office/drawing/2014/main" id="{E59B02BE-1E18-D59F-9657-7BB00B983B3C}"/>
              </a:ext>
            </a:extLst>
          </p:cNvPr>
          <p:cNvPicPr>
            <a:picLocks noChangeAspect="1"/>
          </p:cNvPicPr>
          <p:nvPr/>
        </p:nvPicPr>
        <p:blipFill>
          <a:blip r:embed="rId3"/>
          <a:stretch>
            <a:fillRect/>
          </a:stretch>
        </p:blipFill>
        <p:spPr>
          <a:xfrm>
            <a:off x="612336" y="819673"/>
            <a:ext cx="1193263" cy="1363729"/>
          </a:xfrm>
          <a:prstGeom prst="rect">
            <a:avLst/>
          </a:prstGeom>
        </p:spPr>
      </p:pic>
      <p:pic>
        <p:nvPicPr>
          <p:cNvPr id="6" name="Imagen 5">
            <a:extLst>
              <a:ext uri="{FF2B5EF4-FFF2-40B4-BE49-F238E27FC236}">
                <a16:creationId xmlns:a16="http://schemas.microsoft.com/office/drawing/2014/main" id="{1D01C592-19B3-235E-CAE7-1310C5C74BC6}"/>
              </a:ext>
            </a:extLst>
          </p:cNvPr>
          <p:cNvPicPr>
            <a:picLocks noChangeAspect="1"/>
          </p:cNvPicPr>
          <p:nvPr/>
        </p:nvPicPr>
        <p:blipFill rotWithShape="1">
          <a:blip r:embed="rId4"/>
          <a:srcRect l="5507" t="22464" b="10331"/>
          <a:stretch/>
        </p:blipFill>
        <p:spPr>
          <a:xfrm>
            <a:off x="4322900" y="5833330"/>
            <a:ext cx="3546199" cy="633731"/>
          </a:xfrm>
          <a:prstGeom prst="rect">
            <a:avLst/>
          </a:prstGeom>
        </p:spPr>
      </p:pic>
    </p:spTree>
    <p:extLst>
      <p:ext uri="{BB962C8B-B14F-4D97-AF65-F5344CB8AC3E}">
        <p14:creationId xmlns:p14="http://schemas.microsoft.com/office/powerpoint/2010/main" val="225389232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D01A33C8-FCB8-47CD-9F9F-707B73E8E084}"/>
              </a:ext>
            </a:extLst>
          </p:cNvPr>
          <p:cNvSpPr/>
          <p:nvPr/>
        </p:nvSpPr>
        <p:spPr>
          <a:xfrm>
            <a:off x="0" y="0"/>
            <a:ext cx="12192000" cy="6858000"/>
          </a:xfrm>
          <a:prstGeom prst="rect">
            <a:avLst/>
          </a:prstGeom>
          <a:gradFill flip="none" rotWithShape="1">
            <a:gsLst>
              <a:gs pos="0">
                <a:srgbClr val="FF0000">
                  <a:lumMod val="0"/>
                  <a:lumOff val="100000"/>
                  <a:alpha val="35000"/>
                </a:srgbClr>
              </a:gs>
              <a:gs pos="100000">
                <a:srgbClr val="002060"/>
              </a:gs>
              <a:gs pos="100000">
                <a:srgbClr val="00206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Subtítulo 2">
            <a:extLst>
              <a:ext uri="{FF2B5EF4-FFF2-40B4-BE49-F238E27FC236}">
                <a16:creationId xmlns:a16="http://schemas.microsoft.com/office/drawing/2014/main" id="{70ED7784-F820-4D65-A71F-3AC7D14FA9C1}"/>
              </a:ext>
            </a:extLst>
          </p:cNvPr>
          <p:cNvSpPr>
            <a:spLocks noGrp="1"/>
          </p:cNvSpPr>
          <p:nvPr>
            <p:ph type="subTitle" idx="1"/>
          </p:nvPr>
        </p:nvSpPr>
        <p:spPr/>
        <p:txBody>
          <a:bodyPr/>
          <a:lstStyle/>
          <a:p>
            <a:endParaRPr lang="es-MX"/>
          </a:p>
        </p:txBody>
      </p:sp>
      <p:sp>
        <p:nvSpPr>
          <p:cNvPr id="4" name="Rectángulo 3">
            <a:extLst>
              <a:ext uri="{FF2B5EF4-FFF2-40B4-BE49-F238E27FC236}">
                <a16:creationId xmlns:a16="http://schemas.microsoft.com/office/drawing/2014/main" id="{6A1975D0-C964-45EF-B3DE-9DD688F596D5}"/>
              </a:ext>
            </a:extLst>
          </p:cNvPr>
          <p:cNvSpPr/>
          <p:nvPr/>
        </p:nvSpPr>
        <p:spPr>
          <a:xfrm>
            <a:off x="0" y="857306"/>
            <a:ext cx="12192000" cy="5143383"/>
          </a:xfrm>
          <a:prstGeom prst="rect">
            <a:avLst/>
          </a:prstGeom>
          <a:gradFill flip="none" rotWithShape="1">
            <a:gsLst>
              <a:gs pos="0">
                <a:srgbClr val="FF0000"/>
              </a:gs>
              <a:gs pos="65000">
                <a:srgbClr val="002060"/>
              </a:gs>
              <a:gs pos="100000">
                <a:srgbClr val="00206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8" name="Imagen 7">
            <a:extLst>
              <a:ext uri="{FF2B5EF4-FFF2-40B4-BE49-F238E27FC236}">
                <a16:creationId xmlns:a16="http://schemas.microsoft.com/office/drawing/2014/main" id="{8E7C0A6D-68D3-2390-63A1-1B21B2F796EC}"/>
              </a:ext>
            </a:extLst>
          </p:cNvPr>
          <p:cNvPicPr>
            <a:picLocks noChangeAspect="1"/>
          </p:cNvPicPr>
          <p:nvPr/>
        </p:nvPicPr>
        <p:blipFill>
          <a:blip r:embed="rId2"/>
          <a:stretch>
            <a:fillRect/>
          </a:stretch>
        </p:blipFill>
        <p:spPr>
          <a:xfrm>
            <a:off x="184455" y="976577"/>
            <a:ext cx="782954" cy="894804"/>
          </a:xfrm>
          <a:prstGeom prst="rect">
            <a:avLst/>
          </a:prstGeom>
        </p:spPr>
      </p:pic>
      <p:pic>
        <p:nvPicPr>
          <p:cNvPr id="6" name="Imagen 5">
            <a:extLst>
              <a:ext uri="{FF2B5EF4-FFF2-40B4-BE49-F238E27FC236}">
                <a16:creationId xmlns:a16="http://schemas.microsoft.com/office/drawing/2014/main" id="{813AD1F0-100C-0B32-D6A6-989DA7A73CE3}"/>
              </a:ext>
            </a:extLst>
          </p:cNvPr>
          <p:cNvPicPr>
            <a:picLocks noChangeAspect="1"/>
          </p:cNvPicPr>
          <p:nvPr/>
        </p:nvPicPr>
        <p:blipFill>
          <a:blip r:embed="rId3"/>
          <a:stretch>
            <a:fillRect/>
          </a:stretch>
        </p:blipFill>
        <p:spPr>
          <a:xfrm>
            <a:off x="1061700" y="2199349"/>
            <a:ext cx="2186040" cy="894804"/>
          </a:xfrm>
          <a:prstGeom prst="rect">
            <a:avLst/>
          </a:prstGeom>
        </p:spPr>
      </p:pic>
      <p:pic>
        <p:nvPicPr>
          <p:cNvPr id="9" name="Imagen 8">
            <a:extLst>
              <a:ext uri="{FF2B5EF4-FFF2-40B4-BE49-F238E27FC236}">
                <a16:creationId xmlns:a16="http://schemas.microsoft.com/office/drawing/2014/main" id="{F4861D3E-A992-5292-5AA6-4BEE50FFCD25}"/>
              </a:ext>
            </a:extLst>
          </p:cNvPr>
          <p:cNvPicPr>
            <a:picLocks noChangeAspect="1"/>
          </p:cNvPicPr>
          <p:nvPr/>
        </p:nvPicPr>
        <p:blipFill>
          <a:blip r:embed="rId4"/>
          <a:stretch>
            <a:fillRect/>
          </a:stretch>
        </p:blipFill>
        <p:spPr>
          <a:xfrm>
            <a:off x="258702" y="3781956"/>
            <a:ext cx="3792036" cy="1221164"/>
          </a:xfrm>
          <a:prstGeom prst="rect">
            <a:avLst/>
          </a:prstGeom>
        </p:spPr>
      </p:pic>
      <p:pic>
        <p:nvPicPr>
          <p:cNvPr id="11" name="Imagen 10">
            <a:extLst>
              <a:ext uri="{FF2B5EF4-FFF2-40B4-BE49-F238E27FC236}">
                <a16:creationId xmlns:a16="http://schemas.microsoft.com/office/drawing/2014/main" id="{BDC28D3C-38D2-24D8-8724-796556191CBD}"/>
              </a:ext>
            </a:extLst>
          </p:cNvPr>
          <p:cNvPicPr>
            <a:picLocks noChangeAspect="1"/>
          </p:cNvPicPr>
          <p:nvPr/>
        </p:nvPicPr>
        <p:blipFill>
          <a:blip r:embed="rId5"/>
          <a:stretch>
            <a:fillRect/>
          </a:stretch>
        </p:blipFill>
        <p:spPr>
          <a:xfrm>
            <a:off x="5524500" y="2149594"/>
            <a:ext cx="1143000" cy="809625"/>
          </a:xfrm>
          <a:prstGeom prst="rect">
            <a:avLst/>
          </a:prstGeom>
        </p:spPr>
      </p:pic>
      <p:pic>
        <p:nvPicPr>
          <p:cNvPr id="13" name="Imagen 12">
            <a:extLst>
              <a:ext uri="{FF2B5EF4-FFF2-40B4-BE49-F238E27FC236}">
                <a16:creationId xmlns:a16="http://schemas.microsoft.com/office/drawing/2014/main" id="{5B52C359-798D-60BE-78A9-742F7580DFCD}"/>
              </a:ext>
            </a:extLst>
          </p:cNvPr>
          <p:cNvPicPr>
            <a:picLocks noChangeAspect="1"/>
          </p:cNvPicPr>
          <p:nvPr/>
        </p:nvPicPr>
        <p:blipFill>
          <a:blip r:embed="rId6"/>
          <a:stretch>
            <a:fillRect/>
          </a:stretch>
        </p:blipFill>
        <p:spPr>
          <a:xfrm>
            <a:off x="4324987" y="3781956"/>
            <a:ext cx="3542026" cy="1475844"/>
          </a:xfrm>
          <a:prstGeom prst="rect">
            <a:avLst/>
          </a:prstGeom>
        </p:spPr>
      </p:pic>
      <p:pic>
        <p:nvPicPr>
          <p:cNvPr id="15" name="Imagen 14">
            <a:extLst>
              <a:ext uri="{FF2B5EF4-FFF2-40B4-BE49-F238E27FC236}">
                <a16:creationId xmlns:a16="http://schemas.microsoft.com/office/drawing/2014/main" id="{A3380FF3-824D-B919-FD0C-299E4D2FC432}"/>
              </a:ext>
            </a:extLst>
          </p:cNvPr>
          <p:cNvPicPr>
            <a:picLocks noChangeAspect="1"/>
          </p:cNvPicPr>
          <p:nvPr/>
        </p:nvPicPr>
        <p:blipFill>
          <a:blip r:embed="rId7"/>
          <a:stretch>
            <a:fillRect/>
          </a:stretch>
        </p:blipFill>
        <p:spPr>
          <a:xfrm>
            <a:off x="9599544" y="2178168"/>
            <a:ext cx="838200" cy="752475"/>
          </a:xfrm>
          <a:prstGeom prst="rect">
            <a:avLst/>
          </a:prstGeom>
        </p:spPr>
      </p:pic>
      <p:pic>
        <p:nvPicPr>
          <p:cNvPr id="17" name="Imagen 16">
            <a:extLst>
              <a:ext uri="{FF2B5EF4-FFF2-40B4-BE49-F238E27FC236}">
                <a16:creationId xmlns:a16="http://schemas.microsoft.com/office/drawing/2014/main" id="{BB6E9771-FBF4-8A3D-85E5-1CEBA8277D89}"/>
              </a:ext>
            </a:extLst>
          </p:cNvPr>
          <p:cNvPicPr>
            <a:picLocks noChangeAspect="1"/>
          </p:cNvPicPr>
          <p:nvPr/>
        </p:nvPicPr>
        <p:blipFill>
          <a:blip r:embed="rId8"/>
          <a:stretch>
            <a:fillRect/>
          </a:stretch>
        </p:blipFill>
        <p:spPr>
          <a:xfrm>
            <a:off x="8080242" y="3781956"/>
            <a:ext cx="3876803" cy="814755"/>
          </a:xfrm>
          <a:prstGeom prst="rect">
            <a:avLst/>
          </a:prstGeom>
        </p:spPr>
      </p:pic>
    </p:spTree>
    <p:extLst>
      <p:ext uri="{BB962C8B-B14F-4D97-AF65-F5344CB8AC3E}">
        <p14:creationId xmlns:p14="http://schemas.microsoft.com/office/powerpoint/2010/main" val="42807679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3369</TotalTime>
  <Words>1716</Words>
  <Application>Microsoft Office PowerPoint</Application>
  <PresentationFormat>Panorámica</PresentationFormat>
  <Paragraphs>104</Paragraphs>
  <Slides>15</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Calibri Light</vt:lpstr>
      <vt:lpstr>Century Gothic</vt:lpstr>
      <vt:lpstr>Wingdings</vt:lpstr>
      <vt:lpstr>Tema de Office</vt:lpstr>
      <vt:lpstr>El Dilema del Factor de Descuento en Derivados - John C. Hull &amp; Alan White</vt:lpstr>
      <vt:lpstr>INTRODUCCIÓN</vt:lpstr>
      <vt:lpstr>LIBOR  </vt:lpstr>
      <vt:lpstr>Tasa Overnight Libre De Riesgo</vt:lpstr>
      <vt:lpstr>Overnight Indexed Swaps  </vt:lpstr>
      <vt:lpstr>LIBOR-OIS Spread  </vt:lpstr>
      <vt:lpstr>Presentación de PowerPoint</vt:lpstr>
      <vt:lpstr>DESCONTANDO CON LIBOR</vt:lpstr>
      <vt:lpstr>Presentación de PowerPoint</vt:lpstr>
      <vt:lpstr>¿DÓNDE ESTAMOS HOY?</vt:lpstr>
      <vt:lpstr>SOFR  </vt:lpstr>
      <vt:lpstr>¿UN NUEVO DILEMA?</vt:lpstr>
      <vt:lpstr>CONCLUSIONES</vt:lpstr>
      <vt:lpstr>REFERENCIAS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Arath Reyes</dc:creator>
  <cp:lastModifiedBy>Arath Reyes</cp:lastModifiedBy>
  <cp:revision>20</cp:revision>
  <dcterms:created xsi:type="dcterms:W3CDTF">2022-04-27T23:10:36Z</dcterms:created>
  <dcterms:modified xsi:type="dcterms:W3CDTF">2022-06-14T17:36:11Z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