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71"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D888-8682-6224-2FA2-4FE992976B96}"/>
              </a:ext>
            </a:extLst>
          </p:cNvPr>
          <p:cNvSpPr>
            <a:spLocks noGrp="1"/>
          </p:cNvSpPr>
          <p:nvPr>
            <p:ph type="ctrTitle"/>
          </p:nvPr>
        </p:nvSpPr>
        <p:spPr>
          <a:xfrm>
            <a:off x="2461846" y="1758462"/>
            <a:ext cx="8340132" cy="1670538"/>
          </a:xfrm>
        </p:spPr>
        <p:txBody>
          <a:bodyPr>
            <a:normAutofit/>
          </a:bodyPr>
          <a:lstStyle/>
          <a:p>
            <a:r>
              <a:rPr lang="en-US" sz="5400" dirty="0"/>
              <a:t>Cloud cost estimator</a:t>
            </a:r>
            <a:endParaRPr lang="en-IN" sz="5400" dirty="0"/>
          </a:p>
        </p:txBody>
      </p:sp>
      <p:sp>
        <p:nvSpPr>
          <p:cNvPr id="3" name="Subtitle 2">
            <a:extLst>
              <a:ext uri="{FF2B5EF4-FFF2-40B4-BE49-F238E27FC236}">
                <a16:creationId xmlns:a16="http://schemas.microsoft.com/office/drawing/2014/main" id="{9EEEE593-74A6-0914-19FA-AA07839F6D9C}"/>
              </a:ext>
            </a:extLst>
          </p:cNvPr>
          <p:cNvSpPr>
            <a:spLocks noGrp="1"/>
          </p:cNvSpPr>
          <p:nvPr>
            <p:ph type="subTitle" idx="1"/>
          </p:nvPr>
        </p:nvSpPr>
        <p:spPr>
          <a:xfrm flipV="1">
            <a:off x="-4680155" y="2471895"/>
            <a:ext cx="278977" cy="1059310"/>
          </a:xfrm>
        </p:spPr>
        <p:txBody>
          <a:bodyPr>
            <a:normAutofit/>
          </a:bodyPr>
          <a:lstStyle/>
          <a:p>
            <a:endParaRPr lang="en-IN" dirty="0"/>
          </a:p>
        </p:txBody>
      </p:sp>
      <p:sp>
        <p:nvSpPr>
          <p:cNvPr id="6" name="TextBox 5">
            <a:extLst>
              <a:ext uri="{FF2B5EF4-FFF2-40B4-BE49-F238E27FC236}">
                <a16:creationId xmlns:a16="http://schemas.microsoft.com/office/drawing/2014/main" id="{97E22B97-FEC3-D225-FC95-60415483936E}"/>
              </a:ext>
            </a:extLst>
          </p:cNvPr>
          <p:cNvSpPr txBox="1"/>
          <p:nvPr/>
        </p:nvSpPr>
        <p:spPr>
          <a:xfrm>
            <a:off x="8320036" y="4185138"/>
            <a:ext cx="4371034" cy="1477328"/>
          </a:xfrm>
          <a:prstGeom prst="rect">
            <a:avLst/>
          </a:prstGeom>
          <a:noFill/>
        </p:spPr>
        <p:txBody>
          <a:bodyPr wrap="square" rtlCol="0">
            <a:spAutoFit/>
          </a:bodyPr>
          <a:lstStyle/>
          <a:p>
            <a:r>
              <a:rPr lang="en-US" dirty="0"/>
              <a:t>B Nandini -  3BR23CS025</a:t>
            </a:r>
          </a:p>
          <a:p>
            <a:r>
              <a:rPr lang="en-US" dirty="0" err="1"/>
              <a:t>Arathi</a:t>
            </a:r>
            <a:r>
              <a:rPr lang="en-US" dirty="0"/>
              <a:t> H M - 3BR23CS014</a:t>
            </a:r>
          </a:p>
          <a:p>
            <a:r>
              <a:rPr lang="en-US" dirty="0"/>
              <a:t>B Deepika -   3BR23CS022</a:t>
            </a:r>
          </a:p>
          <a:p>
            <a:r>
              <a:rPr lang="en-US" dirty="0"/>
              <a:t>Sanjana D -    3BR21CS141</a:t>
            </a:r>
          </a:p>
          <a:p>
            <a:r>
              <a:rPr lang="en-US" dirty="0"/>
              <a:t>D R Pallavi -   3BR23CS039</a:t>
            </a:r>
            <a:endParaRPr lang="en-IN" dirty="0"/>
          </a:p>
        </p:txBody>
      </p:sp>
    </p:spTree>
    <p:extLst>
      <p:ext uri="{BB962C8B-B14F-4D97-AF65-F5344CB8AC3E}">
        <p14:creationId xmlns:p14="http://schemas.microsoft.com/office/powerpoint/2010/main" val="235585164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61E0-E1B9-FEC7-7EA5-2033168459CE}"/>
              </a:ext>
            </a:extLst>
          </p:cNvPr>
          <p:cNvSpPr>
            <a:spLocks noGrp="1"/>
          </p:cNvSpPr>
          <p:nvPr>
            <p:ph type="title"/>
          </p:nvPr>
        </p:nvSpPr>
        <p:spPr>
          <a:xfrm>
            <a:off x="1413165" y="1220155"/>
            <a:ext cx="9704036" cy="1049235"/>
          </a:xfrm>
        </p:spPr>
        <p:txBody>
          <a:bodyPr/>
          <a:lstStyle/>
          <a:p>
            <a:r>
              <a:rPr lang="en-US" dirty="0"/>
              <a:t>conclusion</a:t>
            </a:r>
            <a:endParaRPr lang="en-IN" dirty="0"/>
          </a:p>
        </p:txBody>
      </p:sp>
      <p:sp>
        <p:nvSpPr>
          <p:cNvPr id="4" name="TextBox 3">
            <a:extLst>
              <a:ext uri="{FF2B5EF4-FFF2-40B4-BE49-F238E27FC236}">
                <a16:creationId xmlns:a16="http://schemas.microsoft.com/office/drawing/2014/main" id="{3B2F8F68-E8ED-6E6D-B260-5A3DCC21456F}"/>
              </a:ext>
            </a:extLst>
          </p:cNvPr>
          <p:cNvSpPr txBox="1"/>
          <p:nvPr/>
        </p:nvSpPr>
        <p:spPr>
          <a:xfrm>
            <a:off x="1340430" y="2269390"/>
            <a:ext cx="7743823" cy="2123658"/>
          </a:xfrm>
          <a:prstGeom prst="rect">
            <a:avLst/>
          </a:prstGeom>
          <a:noFill/>
        </p:spPr>
        <p:txBody>
          <a:bodyPr wrap="square">
            <a:spAutoFit/>
          </a:bodyPr>
          <a:lstStyle/>
          <a:p>
            <a:r>
              <a:rPr lang="en-IN" sz="2200" dirty="0"/>
              <a:t>The cloud cost estimator project successfully developed a tool that accurately predicts cloud infrastructure costs based on various input parameters. By providing users with reliable cost estimates, the tool empowers them to make informed decisions about their cloud deployments, optimize resource utilization, and effectively manage their cloud bud</a:t>
            </a:r>
            <a:r>
              <a:rPr lang="en-IN" dirty="0"/>
              <a:t>gets.</a:t>
            </a:r>
          </a:p>
        </p:txBody>
      </p:sp>
    </p:spTree>
    <p:extLst>
      <p:ext uri="{BB962C8B-B14F-4D97-AF65-F5344CB8AC3E}">
        <p14:creationId xmlns:p14="http://schemas.microsoft.com/office/powerpoint/2010/main" val="121585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1938D-7F30-4FC7-0A06-1EC8BD33A4FF}"/>
              </a:ext>
            </a:extLst>
          </p:cNvPr>
          <p:cNvSpPr txBox="1"/>
          <p:nvPr/>
        </p:nvSpPr>
        <p:spPr>
          <a:xfrm>
            <a:off x="3158837" y="2452254"/>
            <a:ext cx="6670963" cy="1200329"/>
          </a:xfrm>
          <a:prstGeom prst="rect">
            <a:avLst/>
          </a:prstGeom>
          <a:noFill/>
        </p:spPr>
        <p:txBody>
          <a:bodyPr wrap="square" rtlCol="0">
            <a:spAutoFit/>
          </a:bodyPr>
          <a:lstStyle/>
          <a:p>
            <a:r>
              <a:rPr lang="en-US" sz="7200" dirty="0"/>
              <a:t>THANK YOU</a:t>
            </a:r>
            <a:endParaRPr lang="en-IN" sz="7200" dirty="0"/>
          </a:p>
        </p:txBody>
      </p:sp>
    </p:spTree>
    <p:extLst>
      <p:ext uri="{BB962C8B-B14F-4D97-AF65-F5344CB8AC3E}">
        <p14:creationId xmlns:p14="http://schemas.microsoft.com/office/powerpoint/2010/main" val="297559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0AA1-353F-2E3C-923A-E1B1E7383653}"/>
              </a:ext>
            </a:extLst>
          </p:cNvPr>
          <p:cNvSpPr>
            <a:spLocks noGrp="1"/>
          </p:cNvSpPr>
          <p:nvPr>
            <p:ph type="title"/>
          </p:nvPr>
        </p:nvSpPr>
        <p:spPr>
          <a:xfrm>
            <a:off x="1527464" y="1205346"/>
            <a:ext cx="4291446" cy="1007918"/>
          </a:xfrm>
        </p:spPr>
        <p:txBody>
          <a:bodyPr/>
          <a:lstStyle/>
          <a:p>
            <a:r>
              <a:rPr lang="en-US" dirty="0"/>
              <a:t>DEFINITIONS : </a:t>
            </a:r>
            <a:endParaRPr lang="en-IN" dirty="0"/>
          </a:p>
        </p:txBody>
      </p:sp>
      <p:sp>
        <p:nvSpPr>
          <p:cNvPr id="3" name="TextBox 2">
            <a:extLst>
              <a:ext uri="{FF2B5EF4-FFF2-40B4-BE49-F238E27FC236}">
                <a16:creationId xmlns:a16="http://schemas.microsoft.com/office/drawing/2014/main" id="{82985D83-90BF-C6C6-A921-254B1A4DBD24}"/>
              </a:ext>
            </a:extLst>
          </p:cNvPr>
          <p:cNvSpPr txBox="1"/>
          <p:nvPr/>
        </p:nvSpPr>
        <p:spPr>
          <a:xfrm>
            <a:off x="1527464" y="2213264"/>
            <a:ext cx="8354292" cy="3600986"/>
          </a:xfrm>
          <a:prstGeom prst="rect">
            <a:avLst/>
          </a:prstGeom>
          <a:noFill/>
        </p:spPr>
        <p:txBody>
          <a:bodyPr wrap="square" rtlCol="0">
            <a:spAutoFit/>
          </a:bodyPr>
          <a:lstStyle/>
          <a:p>
            <a:r>
              <a:rPr lang="en-US" sz="2400" dirty="0">
                <a:solidFill>
                  <a:schemeClr val="accent1"/>
                </a:solidFill>
              </a:rPr>
              <a:t>CLOUD</a:t>
            </a:r>
            <a:r>
              <a:rPr lang="en-US" sz="2000" dirty="0">
                <a:solidFill>
                  <a:schemeClr val="accent1"/>
                </a:solidFill>
              </a:rPr>
              <a:t> </a:t>
            </a:r>
            <a:r>
              <a:rPr lang="en-US" sz="2000" dirty="0"/>
              <a:t>: Cloud is a term used to describe a network of remote servers that are accessed over the internet. It's like renting computing power and storage from a remote data center instead of owning and maintaining your own hardware.  </a:t>
            </a:r>
          </a:p>
          <a:p>
            <a:endParaRPr lang="en-US" sz="2000" dirty="0"/>
          </a:p>
          <a:p>
            <a:endParaRPr lang="en-US" sz="2000" dirty="0"/>
          </a:p>
          <a:p>
            <a:r>
              <a:rPr lang="en-US" sz="2400" dirty="0">
                <a:solidFill>
                  <a:schemeClr val="accent1"/>
                </a:solidFill>
              </a:rPr>
              <a:t>CLOUD COST ESTIMATOR </a:t>
            </a:r>
            <a:r>
              <a:rPr lang="en-US" sz="2000" dirty="0"/>
              <a:t>:A cloud cost estimator is a tool that helps you estimate the potential costs of using cloud services. It can be a valuable resource for businesses and individuals who are considering migrating their applications or data to the cloud or simply want to understand the associated expenses.</a:t>
            </a:r>
            <a:endParaRPr lang="en-IN" sz="2000" dirty="0"/>
          </a:p>
        </p:txBody>
      </p:sp>
    </p:spTree>
    <p:extLst>
      <p:ext uri="{BB962C8B-B14F-4D97-AF65-F5344CB8AC3E}">
        <p14:creationId xmlns:p14="http://schemas.microsoft.com/office/powerpoint/2010/main" val="297498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Cost Estimation in Project Management?">
            <a:extLst>
              <a:ext uri="{FF2B5EF4-FFF2-40B4-BE49-F238E27FC236}">
                <a16:creationId xmlns:a16="http://schemas.microsoft.com/office/drawing/2014/main" id="{005AB374-DC58-F455-C4A0-B1B0BE3F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575801"/>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2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DC3F-0F91-5B0F-2915-41D8586714EB}"/>
              </a:ext>
            </a:extLst>
          </p:cNvPr>
          <p:cNvSpPr>
            <a:spLocks noGrp="1"/>
          </p:cNvSpPr>
          <p:nvPr>
            <p:ph type="title"/>
          </p:nvPr>
        </p:nvSpPr>
        <p:spPr/>
        <p:txBody>
          <a:bodyPr/>
          <a:lstStyle/>
          <a:p>
            <a:r>
              <a:rPr lang="en-US" dirty="0"/>
              <a:t>KEY FEATURES :</a:t>
            </a:r>
            <a:endParaRPr lang="en-IN" dirty="0"/>
          </a:p>
        </p:txBody>
      </p:sp>
      <p:sp>
        <p:nvSpPr>
          <p:cNvPr id="3" name="TextBox 2">
            <a:extLst>
              <a:ext uri="{FF2B5EF4-FFF2-40B4-BE49-F238E27FC236}">
                <a16:creationId xmlns:a16="http://schemas.microsoft.com/office/drawing/2014/main" id="{C2F21867-D66B-8B7A-91D2-A6E54F7A75AF}"/>
              </a:ext>
            </a:extLst>
          </p:cNvPr>
          <p:cNvSpPr txBox="1"/>
          <p:nvPr/>
        </p:nvSpPr>
        <p:spPr>
          <a:xfrm>
            <a:off x="1451579" y="1853754"/>
            <a:ext cx="9164782" cy="3877985"/>
          </a:xfrm>
          <a:prstGeom prst="rect">
            <a:avLst/>
          </a:prstGeom>
          <a:noFill/>
        </p:spPr>
        <p:txBody>
          <a:bodyPr wrap="square" rtlCol="0">
            <a:spAutoFit/>
          </a:bodyPr>
          <a:lstStyle/>
          <a:p>
            <a:r>
              <a:rPr lang="en-US" sz="2400" dirty="0">
                <a:solidFill>
                  <a:schemeClr val="accent1"/>
                </a:solidFill>
              </a:rPr>
              <a:t>Core Features</a:t>
            </a:r>
          </a:p>
          <a:p>
            <a:r>
              <a:rPr lang="en-US" sz="2200" dirty="0"/>
              <a:t>1. Multi-cloud support for AWS, Azure, Google Cloud, and more.</a:t>
            </a:r>
          </a:p>
          <a:p>
            <a:r>
              <a:rPr lang="en-US" sz="2200" dirty="0"/>
              <a:t>2. Resource-based estimation for accurate cost calculation.</a:t>
            </a:r>
          </a:p>
          <a:p>
            <a:r>
              <a:rPr lang="en-US" sz="2200" dirty="0"/>
              <a:t>3. Real-time pricing data integration.</a:t>
            </a:r>
          </a:p>
          <a:p>
            <a:r>
              <a:rPr lang="en-US" sz="2200" dirty="0"/>
              <a:t>4. Cost comparison across providers and regions.</a:t>
            </a:r>
          </a:p>
          <a:p>
            <a:r>
              <a:rPr lang="en-US" sz="2200" dirty="0"/>
              <a:t>5. Customizable cost models.</a:t>
            </a:r>
          </a:p>
          <a:p>
            <a:r>
              <a:rPr lang="en-US" sz="2400" dirty="0">
                <a:solidFill>
                  <a:schemeClr val="accent1"/>
                </a:solidFill>
              </a:rPr>
              <a:t>Estimation Features</a:t>
            </a:r>
            <a:r>
              <a:rPr lang="en-US" dirty="0"/>
              <a:t>:</a:t>
            </a:r>
          </a:p>
          <a:p>
            <a:r>
              <a:rPr lang="en-US" sz="2200" dirty="0"/>
              <a:t>1. Instance estimation for virtual machines and containers.</a:t>
            </a:r>
          </a:p>
          <a:p>
            <a:r>
              <a:rPr lang="en-US" sz="2200" dirty="0"/>
              <a:t>2. Storage estimation for object, block, and file storage.</a:t>
            </a:r>
          </a:p>
          <a:p>
            <a:r>
              <a:rPr lang="en-US" sz="2200" dirty="0"/>
              <a:t>3. Database estimation for relational and NoSQL databases.</a:t>
            </a:r>
          </a:p>
          <a:p>
            <a:r>
              <a:rPr lang="en-US" sz="2200" dirty="0"/>
              <a:t>4. Networking estimation for data transfer and load balancing</a:t>
            </a:r>
            <a:r>
              <a:rPr lang="en-US" dirty="0"/>
              <a:t>.</a:t>
            </a:r>
            <a:endParaRPr lang="en-IN" dirty="0"/>
          </a:p>
        </p:txBody>
      </p:sp>
    </p:spTree>
    <p:extLst>
      <p:ext uri="{BB962C8B-B14F-4D97-AF65-F5344CB8AC3E}">
        <p14:creationId xmlns:p14="http://schemas.microsoft.com/office/powerpoint/2010/main" val="317039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2E6E-DC89-4923-4631-BEDCF86454E9}"/>
              </a:ext>
            </a:extLst>
          </p:cNvPr>
          <p:cNvSpPr>
            <a:spLocks noGrp="1"/>
          </p:cNvSpPr>
          <p:nvPr>
            <p:ph type="title"/>
          </p:nvPr>
        </p:nvSpPr>
        <p:spPr>
          <a:xfrm>
            <a:off x="1368452" y="1209765"/>
            <a:ext cx="9603275" cy="1325617"/>
          </a:xfrm>
        </p:spPr>
        <p:txBody>
          <a:bodyPr/>
          <a:lstStyle/>
          <a:p>
            <a:r>
              <a:rPr lang="en-US" dirty="0"/>
              <a:t>Importance of cloud cost estimation :</a:t>
            </a:r>
            <a:endParaRPr lang="en-IN" dirty="0"/>
          </a:p>
        </p:txBody>
      </p:sp>
      <p:sp>
        <p:nvSpPr>
          <p:cNvPr id="4" name="TextBox 3">
            <a:extLst>
              <a:ext uri="{FF2B5EF4-FFF2-40B4-BE49-F238E27FC236}">
                <a16:creationId xmlns:a16="http://schemas.microsoft.com/office/drawing/2014/main" id="{C8FE7071-7D33-D283-505E-8D8D33269B34}"/>
              </a:ext>
            </a:extLst>
          </p:cNvPr>
          <p:cNvSpPr txBox="1"/>
          <p:nvPr/>
        </p:nvSpPr>
        <p:spPr>
          <a:xfrm>
            <a:off x="1368452" y="2176441"/>
            <a:ext cx="9603275"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Understanding cloud costs helps organizations optimize their cloud usage.		</a:t>
            </a:r>
          </a:p>
          <a:p>
            <a:pPr marL="285750" indent="-285750">
              <a:buFont typeface="Arial" panose="020B0604020202020204" pitchFamily="34" charset="0"/>
              <a:buChar char="•"/>
            </a:pPr>
            <a:r>
              <a:rPr lang="en-US" sz="2200" dirty="0"/>
              <a:t>Effective cost management can lead to significant savings over time.		</a:t>
            </a:r>
          </a:p>
          <a:p>
            <a:pPr marL="285750" indent="-285750">
              <a:buFont typeface="Arial" panose="020B0604020202020204" pitchFamily="34" charset="0"/>
              <a:buChar char="•"/>
            </a:pPr>
            <a:r>
              <a:rPr lang="en-US" sz="2200" dirty="0"/>
              <a:t>Cloud providers often have complex pricing models that require careful analysis.</a:t>
            </a:r>
          </a:p>
          <a:p>
            <a:pPr marL="285750" indent="-285750">
              <a:buFont typeface="Arial" panose="020B0604020202020204" pitchFamily="34" charset="0"/>
              <a:buChar char="•"/>
            </a:pPr>
            <a:r>
              <a:rPr lang="en-US" sz="2200" dirty="0"/>
              <a:t>Cloud pricing models can include pay-as-you-go, reserved instances, and spot pricing.		</a:t>
            </a:r>
          </a:p>
          <a:p>
            <a:pPr marL="285750" indent="-285750">
              <a:buFont typeface="Arial" panose="020B0604020202020204" pitchFamily="34" charset="0"/>
              <a:buChar char="•"/>
            </a:pPr>
            <a:r>
              <a:rPr lang="en-US" sz="2200" dirty="0"/>
              <a:t>Each model has different implications for cost estimation and budgeting.		</a:t>
            </a:r>
          </a:p>
          <a:p>
            <a:pPr marL="285750" indent="-285750">
              <a:buFont typeface="Arial" panose="020B0604020202020204" pitchFamily="34" charset="0"/>
              <a:buChar char="•"/>
            </a:pPr>
            <a:r>
              <a:rPr lang="en-US" sz="2200" dirty="0"/>
              <a:t>Familiarity with these models is essential for accurate cost forecasting.</a:t>
            </a:r>
            <a:endParaRPr lang="en-IN" sz="2200" dirty="0"/>
          </a:p>
        </p:txBody>
      </p:sp>
    </p:spTree>
    <p:extLst>
      <p:ext uri="{BB962C8B-B14F-4D97-AF65-F5344CB8AC3E}">
        <p14:creationId xmlns:p14="http://schemas.microsoft.com/office/powerpoint/2010/main" val="13125059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E7BC-DD0B-27D0-413A-9122D0142FDC}"/>
              </a:ext>
            </a:extLst>
          </p:cNvPr>
          <p:cNvSpPr>
            <a:spLocks noGrp="1"/>
          </p:cNvSpPr>
          <p:nvPr>
            <p:ph type="title"/>
          </p:nvPr>
        </p:nvSpPr>
        <p:spPr/>
        <p:txBody>
          <a:bodyPr/>
          <a:lstStyle/>
          <a:p>
            <a:r>
              <a:rPr lang="en-US" dirty="0" err="1"/>
              <a:t>Comparision</a:t>
            </a:r>
            <a:r>
              <a:rPr lang="en-US" dirty="0"/>
              <a:t> b/w old &amp; new version</a:t>
            </a:r>
            <a:endParaRPr lang="en-IN" dirty="0"/>
          </a:p>
        </p:txBody>
      </p:sp>
      <p:sp>
        <p:nvSpPr>
          <p:cNvPr id="3" name="Text Placeholder 2">
            <a:extLst>
              <a:ext uri="{FF2B5EF4-FFF2-40B4-BE49-F238E27FC236}">
                <a16:creationId xmlns:a16="http://schemas.microsoft.com/office/drawing/2014/main" id="{A67F11A2-06A5-3972-00F3-866958F93679}"/>
              </a:ext>
            </a:extLst>
          </p:cNvPr>
          <p:cNvSpPr>
            <a:spLocks noGrp="1"/>
          </p:cNvSpPr>
          <p:nvPr>
            <p:ph type="body" idx="1"/>
          </p:nvPr>
        </p:nvSpPr>
        <p:spPr/>
        <p:txBody>
          <a:bodyPr>
            <a:normAutofit/>
          </a:bodyPr>
          <a:lstStyle/>
          <a:p>
            <a:r>
              <a:rPr lang="en-US" sz="2800" dirty="0"/>
              <a:t>Old version</a:t>
            </a:r>
            <a:endParaRPr lang="en-IN" sz="2800" dirty="0"/>
          </a:p>
        </p:txBody>
      </p:sp>
      <p:sp>
        <p:nvSpPr>
          <p:cNvPr id="4" name="Content Placeholder 3">
            <a:extLst>
              <a:ext uri="{FF2B5EF4-FFF2-40B4-BE49-F238E27FC236}">
                <a16:creationId xmlns:a16="http://schemas.microsoft.com/office/drawing/2014/main" id="{AC3CC67F-8220-880B-E53C-51D05DCD99E5}"/>
              </a:ext>
            </a:extLst>
          </p:cNvPr>
          <p:cNvSpPr>
            <a:spLocks noGrp="1"/>
          </p:cNvSpPr>
          <p:nvPr>
            <p:ph sz="half" idx="2"/>
          </p:nvPr>
        </p:nvSpPr>
        <p:spPr/>
        <p:txBody>
          <a:bodyPr/>
          <a:lstStyle/>
          <a:p>
            <a:r>
              <a:rPr lang="en-US" dirty="0"/>
              <a:t>Static pricing models</a:t>
            </a:r>
          </a:p>
          <a:p>
            <a:r>
              <a:rPr lang="en-IN" dirty="0"/>
              <a:t>Basic user interfaces</a:t>
            </a:r>
          </a:p>
          <a:p>
            <a:r>
              <a:rPr lang="en-IN" dirty="0"/>
              <a:t>Lack of integration</a:t>
            </a:r>
          </a:p>
          <a:p>
            <a:r>
              <a:rPr lang="en-IN" dirty="0"/>
              <a:t>No optimization suggestions</a:t>
            </a:r>
          </a:p>
          <a:p>
            <a:r>
              <a:rPr lang="en-IN" dirty="0"/>
              <a:t>Single cloud focus</a:t>
            </a:r>
          </a:p>
        </p:txBody>
      </p:sp>
      <p:sp>
        <p:nvSpPr>
          <p:cNvPr id="5" name="Text Placeholder 4">
            <a:extLst>
              <a:ext uri="{FF2B5EF4-FFF2-40B4-BE49-F238E27FC236}">
                <a16:creationId xmlns:a16="http://schemas.microsoft.com/office/drawing/2014/main" id="{AA5CA41E-9568-935C-BF09-2425DFAADD04}"/>
              </a:ext>
            </a:extLst>
          </p:cNvPr>
          <p:cNvSpPr>
            <a:spLocks noGrp="1"/>
          </p:cNvSpPr>
          <p:nvPr>
            <p:ph type="body" sz="quarter" idx="3"/>
          </p:nvPr>
        </p:nvSpPr>
        <p:spPr/>
        <p:txBody>
          <a:bodyPr>
            <a:normAutofit/>
          </a:bodyPr>
          <a:lstStyle/>
          <a:p>
            <a:r>
              <a:rPr lang="en-US" sz="2800" dirty="0"/>
              <a:t>New version</a:t>
            </a:r>
            <a:endParaRPr lang="en-IN" sz="2800" dirty="0"/>
          </a:p>
        </p:txBody>
      </p:sp>
      <p:sp>
        <p:nvSpPr>
          <p:cNvPr id="6" name="Content Placeholder 5">
            <a:extLst>
              <a:ext uri="{FF2B5EF4-FFF2-40B4-BE49-F238E27FC236}">
                <a16:creationId xmlns:a16="http://schemas.microsoft.com/office/drawing/2014/main" id="{D3F7DF23-4DC2-904C-FC68-DD59CD101342}"/>
              </a:ext>
            </a:extLst>
          </p:cNvPr>
          <p:cNvSpPr>
            <a:spLocks noGrp="1"/>
          </p:cNvSpPr>
          <p:nvPr>
            <p:ph sz="quarter" idx="4"/>
          </p:nvPr>
        </p:nvSpPr>
        <p:spPr/>
        <p:txBody>
          <a:bodyPr/>
          <a:lstStyle/>
          <a:p>
            <a:r>
              <a:rPr lang="en-US" dirty="0"/>
              <a:t>Dynamic pricing models</a:t>
            </a:r>
          </a:p>
          <a:p>
            <a:r>
              <a:rPr lang="en-IN" dirty="0"/>
              <a:t>User friendly interfaces</a:t>
            </a:r>
          </a:p>
          <a:p>
            <a:r>
              <a:rPr lang="en-IN" dirty="0"/>
              <a:t>Integration with real-time data</a:t>
            </a:r>
          </a:p>
          <a:p>
            <a:r>
              <a:rPr lang="en-IN" dirty="0"/>
              <a:t>Cost optimization recommendations</a:t>
            </a:r>
          </a:p>
          <a:p>
            <a:r>
              <a:rPr lang="en-IN" dirty="0"/>
              <a:t>Multi cloud support</a:t>
            </a:r>
          </a:p>
        </p:txBody>
      </p:sp>
    </p:spTree>
    <p:extLst>
      <p:ext uri="{BB962C8B-B14F-4D97-AF65-F5344CB8AC3E}">
        <p14:creationId xmlns:p14="http://schemas.microsoft.com/office/powerpoint/2010/main" val="294343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DE39-E4BB-F6A2-5E82-3424CFAB4B93}"/>
              </a:ext>
            </a:extLst>
          </p:cNvPr>
          <p:cNvSpPr>
            <a:spLocks noGrp="1"/>
          </p:cNvSpPr>
          <p:nvPr>
            <p:ph type="title"/>
          </p:nvPr>
        </p:nvSpPr>
        <p:spPr/>
        <p:txBody>
          <a:bodyPr/>
          <a:lstStyle/>
          <a:p>
            <a:r>
              <a:rPr lang="en-US" dirty="0"/>
              <a:t>Challenges in cost estimation :</a:t>
            </a:r>
            <a:endParaRPr lang="en-IN" dirty="0"/>
          </a:p>
        </p:txBody>
      </p:sp>
      <p:sp>
        <p:nvSpPr>
          <p:cNvPr id="3" name="TextBox 2">
            <a:extLst>
              <a:ext uri="{FF2B5EF4-FFF2-40B4-BE49-F238E27FC236}">
                <a16:creationId xmlns:a16="http://schemas.microsoft.com/office/drawing/2014/main" id="{DD7E0B15-5376-D574-2635-BEC07B1F5FEB}"/>
              </a:ext>
            </a:extLst>
          </p:cNvPr>
          <p:cNvSpPr txBox="1"/>
          <p:nvPr/>
        </p:nvSpPr>
        <p:spPr>
          <a:xfrm>
            <a:off x="1641764" y="2234045"/>
            <a:ext cx="7876309"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Cloud pricing models can include pay-as-you-go, reserved instances, and spot pricing.		</a:t>
            </a:r>
          </a:p>
          <a:p>
            <a:pPr marL="285750" indent="-285750">
              <a:buFont typeface="Arial" panose="020B0604020202020204" pitchFamily="34" charset="0"/>
              <a:buChar char="•"/>
            </a:pPr>
            <a:r>
              <a:rPr lang="en-US" sz="2200" dirty="0"/>
              <a:t>Each model has different implications for cost estimation and budgeting.</a:t>
            </a:r>
          </a:p>
          <a:p>
            <a:pPr marL="285750" indent="-285750">
              <a:buFont typeface="Arial" panose="020B0604020202020204" pitchFamily="34" charset="0"/>
              <a:buChar char="•"/>
            </a:pPr>
            <a:r>
              <a:rPr lang="en-US" sz="2200" dirty="0"/>
              <a:t>Familiarity with these models is essential for accurate cost forecasting</a:t>
            </a:r>
            <a:r>
              <a:rPr lang="en-US" dirty="0"/>
              <a:t>.</a:t>
            </a:r>
          </a:p>
          <a:p>
            <a:pPr marL="285750" indent="-285750">
              <a:buFont typeface="Arial" panose="020B0604020202020204" pitchFamily="34" charset="0"/>
              <a:buChar char="•"/>
            </a:pPr>
            <a:r>
              <a:rPr lang="en-US" sz="2200" dirty="0"/>
              <a:t>Frequent price changes and regional price variations</a:t>
            </a:r>
            <a:endParaRPr lang="en-IN" sz="2200" dirty="0"/>
          </a:p>
        </p:txBody>
      </p:sp>
    </p:spTree>
    <p:extLst>
      <p:ext uri="{BB962C8B-B14F-4D97-AF65-F5344CB8AC3E}">
        <p14:creationId xmlns:p14="http://schemas.microsoft.com/office/powerpoint/2010/main" val="354223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1866-D7C3-5F63-2735-2233FA98E98A}"/>
              </a:ext>
            </a:extLst>
          </p:cNvPr>
          <p:cNvSpPr>
            <a:spLocks noGrp="1"/>
          </p:cNvSpPr>
          <p:nvPr>
            <p:ph type="title"/>
          </p:nvPr>
        </p:nvSpPr>
        <p:spPr>
          <a:xfrm>
            <a:off x="1451579" y="1298864"/>
            <a:ext cx="9603275" cy="727362"/>
          </a:xfrm>
        </p:spPr>
        <p:txBody>
          <a:bodyPr/>
          <a:lstStyle/>
          <a:p>
            <a:r>
              <a:rPr lang="en-US" dirty="0"/>
              <a:t>Future trends in cloud cost estimation </a:t>
            </a:r>
            <a:endParaRPr lang="en-IN" dirty="0"/>
          </a:p>
        </p:txBody>
      </p:sp>
      <p:sp>
        <p:nvSpPr>
          <p:cNvPr id="4" name="TextBox 3">
            <a:extLst>
              <a:ext uri="{FF2B5EF4-FFF2-40B4-BE49-F238E27FC236}">
                <a16:creationId xmlns:a16="http://schemas.microsoft.com/office/drawing/2014/main" id="{E12CB528-B573-C82C-C50D-2B804FA2F81D}"/>
              </a:ext>
            </a:extLst>
          </p:cNvPr>
          <p:cNvSpPr txBox="1"/>
          <p:nvPr/>
        </p:nvSpPr>
        <p:spPr>
          <a:xfrm flipH="1">
            <a:off x="1451579" y="2240280"/>
            <a:ext cx="9399617"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Automation and AI are increasingly being integrated into cost estimation processes.	</a:t>
            </a:r>
          </a:p>
          <a:p>
            <a:pPr marL="285750" indent="-285750">
              <a:buFont typeface="Arial" panose="020B0604020202020204" pitchFamily="34" charset="0"/>
              <a:buChar char="•"/>
            </a:pPr>
            <a:r>
              <a:rPr lang="en-US" sz="2200" dirty="0"/>
              <a:t>Predictive analytics will play a larger role in shaping future cloud budgeting.</a:t>
            </a:r>
          </a:p>
          <a:p>
            <a:pPr marL="285750" indent="-285750">
              <a:buFont typeface="Arial" panose="020B0604020202020204" pitchFamily="34" charset="0"/>
              <a:buChar char="•"/>
            </a:pPr>
            <a:r>
              <a:rPr lang="en-US" sz="2200" dirty="0"/>
              <a:t> As cloud services evolve, so too will the strategies for effective cost estimation</a:t>
            </a:r>
          </a:p>
          <a:p>
            <a:pPr marL="285750" indent="-285750">
              <a:buFont typeface="Arial" panose="020B0604020202020204" pitchFamily="34" charset="0"/>
              <a:buChar char="•"/>
            </a:pPr>
            <a:r>
              <a:rPr lang="en-IN" sz="2200" dirty="0"/>
              <a:t>The future of cloud computing is marked by increasing adoption of hybrid and multi-cloud environments , greater emphasis on cloud security , AI and machine learning</a:t>
            </a:r>
          </a:p>
        </p:txBody>
      </p:sp>
    </p:spTree>
    <p:extLst>
      <p:ext uri="{BB962C8B-B14F-4D97-AF65-F5344CB8AC3E}">
        <p14:creationId xmlns:p14="http://schemas.microsoft.com/office/powerpoint/2010/main" val="420218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02EB-25FD-C5AC-DDC9-79273A6E168E}"/>
              </a:ext>
            </a:extLst>
          </p:cNvPr>
          <p:cNvSpPr>
            <a:spLocks noGrp="1"/>
          </p:cNvSpPr>
          <p:nvPr>
            <p:ph type="title"/>
          </p:nvPr>
        </p:nvSpPr>
        <p:spPr>
          <a:xfrm>
            <a:off x="1451579" y="1205345"/>
            <a:ext cx="9603275" cy="1070264"/>
          </a:xfrm>
        </p:spPr>
        <p:txBody>
          <a:bodyPr/>
          <a:lstStyle/>
          <a:p>
            <a:r>
              <a:rPr lang="en-US" dirty="0"/>
              <a:t>Real world case studies</a:t>
            </a:r>
            <a:endParaRPr lang="en-IN" dirty="0"/>
          </a:p>
        </p:txBody>
      </p:sp>
      <p:sp>
        <p:nvSpPr>
          <p:cNvPr id="3" name="TextBox 2">
            <a:extLst>
              <a:ext uri="{FF2B5EF4-FFF2-40B4-BE49-F238E27FC236}">
                <a16:creationId xmlns:a16="http://schemas.microsoft.com/office/drawing/2014/main" id="{4B851E1F-8665-F0DF-7054-A95BD0220D7B}"/>
              </a:ext>
            </a:extLst>
          </p:cNvPr>
          <p:cNvSpPr txBox="1"/>
          <p:nvPr/>
        </p:nvSpPr>
        <p:spPr>
          <a:xfrm>
            <a:off x="1451579" y="2090943"/>
            <a:ext cx="8274312"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Several organizations have successfully implemented Python for cost estimation.		</a:t>
            </a:r>
          </a:p>
          <a:p>
            <a:pPr marL="285750" indent="-285750">
              <a:buFont typeface="Arial" panose="020B0604020202020204" pitchFamily="34" charset="0"/>
              <a:buChar char="•"/>
            </a:pPr>
            <a:r>
              <a:rPr lang="en-US" sz="2200" dirty="0"/>
              <a:t>Case studies reveal common challenges and best practices in cloud cost management.		</a:t>
            </a:r>
          </a:p>
          <a:p>
            <a:pPr marL="285750" indent="-285750">
              <a:buFont typeface="Arial" panose="020B0604020202020204" pitchFamily="34" charset="0"/>
              <a:buChar char="•"/>
            </a:pPr>
            <a:r>
              <a:rPr lang="en-US" sz="2200" dirty="0"/>
              <a:t>Learning from these examples can guide your own implementation efforts</a:t>
            </a:r>
            <a:r>
              <a:rPr lang="en-US" dirty="0"/>
              <a:t>.</a:t>
            </a:r>
          </a:p>
          <a:p>
            <a:pPr marL="285750" indent="-285750">
              <a:buFont typeface="Arial" panose="020B0604020202020204" pitchFamily="34" charset="0"/>
              <a:buChar char="•"/>
            </a:pPr>
            <a:r>
              <a:rPr lang="en-US" sz="2200" dirty="0"/>
              <a:t>Cloud computing allows for processing and analysis of large datasets  </a:t>
            </a:r>
            <a:r>
              <a:rPr lang="en-US" sz="2200" dirty="0" err="1"/>
              <a:t>enabeling</a:t>
            </a:r>
            <a:r>
              <a:rPr lang="en-US" sz="2200" dirty="0"/>
              <a:t> businesses to gain </a:t>
            </a:r>
            <a:r>
              <a:rPr lang="en-US" sz="2200" dirty="0" err="1"/>
              <a:t>insites</a:t>
            </a:r>
            <a:r>
              <a:rPr lang="en-US" sz="2200" dirty="0"/>
              <a:t> and make data driven decisions.</a:t>
            </a:r>
            <a:endParaRPr lang="en-IN" sz="2200" dirty="0"/>
          </a:p>
        </p:txBody>
      </p:sp>
    </p:spTree>
    <p:extLst>
      <p:ext uri="{BB962C8B-B14F-4D97-AF65-F5344CB8AC3E}">
        <p14:creationId xmlns:p14="http://schemas.microsoft.com/office/powerpoint/2010/main" val="35512733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204</TotalTime>
  <Words>588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Cloud cost estimator</vt:lpstr>
      <vt:lpstr>DEFINITIONS : </vt:lpstr>
      <vt:lpstr>PowerPoint Presentation</vt:lpstr>
      <vt:lpstr>KEY FEATURES :</vt:lpstr>
      <vt:lpstr>Importance of cloud cost estimation :</vt:lpstr>
      <vt:lpstr>Comparision b/w old &amp; new version</vt:lpstr>
      <vt:lpstr>Challenges in cost estimation :</vt:lpstr>
      <vt:lpstr>Future trends in cloud cost estimation </vt:lpstr>
      <vt:lpstr>Real world case studies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SHIVAMURTHY S</dc:creator>
  <cp:lastModifiedBy>SHIVAMURTHY S</cp:lastModifiedBy>
  <cp:revision>4</cp:revision>
  <dcterms:created xsi:type="dcterms:W3CDTF">2024-09-26T05:48:38Z</dcterms:created>
  <dcterms:modified xsi:type="dcterms:W3CDTF">2024-09-27T05:49:36Z</dcterms:modified>
</cp:coreProperties>
</file>