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5"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995398-3888-43C1-86C9-3261AE7040FD}"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372420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995398-3888-43C1-86C9-3261AE7040FD}"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243438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995398-3888-43C1-86C9-3261AE7040FD}"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3271523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995398-3888-43C1-86C9-3261AE7040FD}"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5D59C-0586-4597-A868-F7974839A5E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4050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995398-3888-43C1-86C9-3261AE7040FD}"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364673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B995398-3888-43C1-86C9-3261AE7040FD}"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380439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B995398-3888-43C1-86C9-3261AE7040FD}"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1025427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995398-3888-43C1-86C9-3261AE7040FD}"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4141084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995398-3888-43C1-86C9-3261AE7040FD}"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360295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995398-3888-43C1-86C9-3261AE7040FD}"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23291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995398-3888-43C1-86C9-3261AE7040FD}"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90651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995398-3888-43C1-86C9-3261AE7040FD}"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301795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995398-3888-43C1-86C9-3261AE7040FD}"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392990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995398-3888-43C1-86C9-3261AE7040FD}"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78462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B995398-3888-43C1-86C9-3261AE7040FD}"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24245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995398-3888-43C1-86C9-3261AE7040FD}"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178803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995398-3888-43C1-86C9-3261AE7040FD}"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E5D59C-0586-4597-A868-F7974839A5E8}" type="slidenum">
              <a:rPr lang="en-IN" smtClean="0"/>
              <a:t>‹#›</a:t>
            </a:fld>
            <a:endParaRPr lang="en-IN"/>
          </a:p>
        </p:txBody>
      </p:sp>
    </p:spTree>
    <p:extLst>
      <p:ext uri="{BB962C8B-B14F-4D97-AF65-F5344CB8AC3E}">
        <p14:creationId xmlns:p14="http://schemas.microsoft.com/office/powerpoint/2010/main" val="190239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B995398-3888-43C1-86C9-3261AE7040FD}" type="datetimeFigureOut">
              <a:rPr lang="en-IN" smtClean="0"/>
              <a:t>23-04-2024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4E5D59C-0586-4597-A868-F7974839A5E8}" type="slidenum">
              <a:rPr lang="en-IN" smtClean="0"/>
              <a:t>‹#›</a:t>
            </a:fld>
            <a:endParaRPr lang="en-IN"/>
          </a:p>
        </p:txBody>
      </p:sp>
    </p:spTree>
    <p:extLst>
      <p:ext uri="{BB962C8B-B14F-4D97-AF65-F5344CB8AC3E}">
        <p14:creationId xmlns:p14="http://schemas.microsoft.com/office/powerpoint/2010/main" val="2796881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8160" y="650241"/>
            <a:ext cx="3413760" cy="2702559"/>
          </a:xfrm>
        </p:spPr>
        <p:txBody>
          <a:bodyPr>
            <a:normAutofit fontScale="90000"/>
          </a:bodyPr>
          <a:lstStyle/>
          <a:p>
            <a:r>
              <a:rPr lang="en-IN" sz="8000" b="1" dirty="0">
                <a:solidFill>
                  <a:schemeClr val="accent6">
                    <a:lumMod val="75000"/>
                  </a:schemeClr>
                </a:solidFill>
                <a:latin typeface="Algerian" panose="04020705040A02060702" pitchFamily="82" charset="0"/>
              </a:rPr>
              <a:t>Cyber Kill Chain</a:t>
            </a:r>
            <a:endParaRPr lang="en-IN" sz="8000" dirty="0">
              <a:solidFill>
                <a:schemeClr val="accent6">
                  <a:lumMod val="75000"/>
                </a:schemeClr>
              </a:solidFill>
              <a:latin typeface="Algerian" panose="04020705040A02060702" pitchFamily="82" charset="0"/>
            </a:endParaRPr>
          </a:p>
        </p:txBody>
      </p:sp>
      <p:sp>
        <p:nvSpPr>
          <p:cNvPr id="3" name="Subtitle 2"/>
          <p:cNvSpPr>
            <a:spLocks noGrp="1"/>
          </p:cNvSpPr>
          <p:nvPr>
            <p:ph type="subTitle" idx="1"/>
          </p:nvPr>
        </p:nvSpPr>
        <p:spPr>
          <a:xfrm>
            <a:off x="1751012" y="4287520"/>
            <a:ext cx="8689976" cy="970279"/>
          </a:xfrm>
        </p:spPr>
        <p:txBody>
          <a:bodyPr>
            <a:normAutofit lnSpcReduction="10000"/>
          </a:bodyPr>
          <a:lstStyle/>
          <a:p>
            <a:r>
              <a:rPr lang="en-IN" dirty="0" smtClean="0"/>
              <a:t>                                                                        Submitted by </a:t>
            </a:r>
          </a:p>
          <a:p>
            <a:r>
              <a:rPr lang="en-IN" dirty="0" smtClean="0"/>
              <a:t>                                                                                  </a:t>
            </a:r>
            <a:r>
              <a:rPr lang="en-IN" dirty="0" err="1" smtClean="0"/>
              <a:t>Arathy</a:t>
            </a:r>
            <a:r>
              <a:rPr lang="en-IN" dirty="0" smtClean="0"/>
              <a:t> v j</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833360" cy="6858000"/>
          </a:xfrm>
          <a:prstGeom prst="rect">
            <a:avLst/>
          </a:prstGeom>
        </p:spPr>
      </p:pic>
    </p:spTree>
    <p:extLst>
      <p:ext uri="{BB962C8B-B14F-4D97-AF65-F5344CB8AC3E}">
        <p14:creationId xmlns:p14="http://schemas.microsoft.com/office/powerpoint/2010/main" val="1502323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0000" y="1930399"/>
            <a:ext cx="10440988" cy="1879601"/>
          </a:xfrm>
        </p:spPr>
        <p:txBody>
          <a:bodyPr>
            <a:normAutofit/>
          </a:bodyPr>
          <a:lstStyle/>
          <a:p>
            <a:r>
              <a:rPr lang="en-IN" sz="8000" dirty="0" smtClean="0"/>
              <a:t>THANK YOU</a:t>
            </a:r>
            <a:endParaRPr lang="en-IN" sz="8000" dirty="0"/>
          </a:p>
        </p:txBody>
      </p:sp>
    </p:spTree>
    <p:extLst>
      <p:ext uri="{BB962C8B-B14F-4D97-AF65-F5344CB8AC3E}">
        <p14:creationId xmlns:p14="http://schemas.microsoft.com/office/powerpoint/2010/main" val="241343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27403"/>
          </a:xfrm>
        </p:spPr>
        <p:txBody>
          <a:bodyPr>
            <a:normAutofit/>
          </a:bodyPr>
          <a:lstStyle/>
          <a:p>
            <a:pPr algn="l"/>
            <a:r>
              <a:rPr lang="en-IN" sz="3200" b="1" dirty="0" smtClean="0"/>
              <a:t>Introduction</a:t>
            </a:r>
            <a:endParaRPr lang="en-IN" sz="3200" dirty="0"/>
          </a:p>
        </p:txBody>
      </p:sp>
      <p:sp>
        <p:nvSpPr>
          <p:cNvPr id="3" name="Content Placeholder 2"/>
          <p:cNvSpPr>
            <a:spLocks noGrp="1"/>
          </p:cNvSpPr>
          <p:nvPr>
            <p:ph sz="quarter" idx="13"/>
          </p:nvPr>
        </p:nvSpPr>
        <p:spPr>
          <a:xfrm>
            <a:off x="579120" y="1564640"/>
            <a:ext cx="11297920" cy="4592320"/>
          </a:xfrm>
        </p:spPr>
        <p:txBody>
          <a:bodyPr/>
          <a:lstStyle/>
          <a:p>
            <a:pPr marL="0" indent="0">
              <a:buNone/>
            </a:pPr>
            <a:r>
              <a:rPr lang="en-US" dirty="0">
                <a:latin typeface="Times New Roman" panose="02020603050405020304" pitchFamily="18" charset="0"/>
                <a:cs typeface="Times New Roman" panose="02020603050405020304" pitchFamily="18" charset="0"/>
              </a:rPr>
              <a:t>what is cyber </a:t>
            </a:r>
            <a:r>
              <a:rPr lang="en-US" dirty="0" smtClean="0">
                <a:latin typeface="Times New Roman" panose="02020603050405020304" pitchFamily="18" charset="0"/>
                <a:cs typeface="Times New Roman" panose="02020603050405020304" pitchFamily="18" charset="0"/>
              </a:rPr>
              <a:t>kill </a:t>
            </a:r>
            <a:r>
              <a:rPr lang="en-US" dirty="0">
                <a:latin typeface="Times New Roman" panose="02020603050405020304" pitchFamily="18" charset="0"/>
                <a:cs typeface="Times New Roman" panose="02020603050405020304" pitchFamily="18" charset="0"/>
              </a:rPr>
              <a:t>chain</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US" dirty="0"/>
              <a:t>The cyber kill chain is a series of steps that trace stages of a cyberattack from the early reconnaissance stages to the exfiltration of data. The kill chain helps us understand and combat ransomware, security breaches, and advanced persistent attacks (APTs).</a:t>
            </a:r>
          </a:p>
          <a:p>
            <a:pPr marL="0" indent="0">
              <a:buNone/>
            </a:pPr>
            <a:r>
              <a:rPr lang="en-US" dirty="0" smtClean="0"/>
              <a:t>     </a:t>
            </a:r>
            <a:r>
              <a:rPr lang="en-US" dirty="0"/>
              <a:t/>
            </a:r>
            <a:br>
              <a:rPr lang="en-US" dirty="0"/>
            </a:br>
            <a:r>
              <a:rPr lang="en-US" dirty="0" smtClean="0"/>
              <a:t>            The </a:t>
            </a:r>
            <a:r>
              <a:rPr lang="en-US" dirty="0"/>
              <a:t>term "kill chain" originates from military tactics and refers to the sequence of events necessary to successfully complete a mission. In the context of cybersecurity, the Cyber Kill Chain outlines the stages an attacker typically goes through to achieve their objectives, whether it's stealing sensitive information, disrupting operations, or causing other forms of damage.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887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590523"/>
          </a:xfrm>
        </p:spPr>
        <p:txBody>
          <a:bodyPr/>
          <a:lstStyle/>
          <a:p>
            <a:pPr algn="l"/>
            <a:r>
              <a:rPr lang="en-US" b="1" dirty="0"/>
              <a:t>stages of the Cyber Kill Chain</a:t>
            </a:r>
            <a:endParaRPr lang="en-IN" b="1" dirty="0"/>
          </a:p>
        </p:txBody>
      </p:sp>
      <p:pic>
        <p:nvPicPr>
          <p:cNvPr id="8" name="Content Placeholder 7"/>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879600" y="1209040"/>
            <a:ext cx="8036559" cy="5405119"/>
          </a:xfrm>
        </p:spPr>
      </p:pic>
    </p:spTree>
    <p:extLst>
      <p:ext uri="{BB962C8B-B14F-4D97-AF65-F5344CB8AC3E}">
        <p14:creationId xmlns:p14="http://schemas.microsoft.com/office/powerpoint/2010/main" val="170835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6080" y="1148080"/>
            <a:ext cx="11511280" cy="5516880"/>
          </a:xfrm>
        </p:spPr>
        <p:txBody>
          <a:bodyPr/>
          <a:lstStyle/>
          <a:p>
            <a:r>
              <a:rPr lang="en-US" b="1" u="sng" dirty="0"/>
              <a:t>Reconnaissance:</a:t>
            </a:r>
            <a:r>
              <a:rPr lang="en-US" dirty="0"/>
              <a:t> Gathering information about the target, such as identifying potential </a:t>
            </a:r>
            <a:r>
              <a:rPr lang="en-US" dirty="0" smtClean="0"/>
              <a:t>vulnerabilities</a:t>
            </a:r>
            <a:r>
              <a:rPr lang="en-US" dirty="0"/>
              <a:t>, system configurations, and employee information</a:t>
            </a:r>
            <a:r>
              <a:rPr lang="en-US" dirty="0" smtClean="0"/>
              <a:t>.</a:t>
            </a:r>
          </a:p>
          <a:p>
            <a:r>
              <a:rPr lang="en-US" b="1" u="sng" dirty="0" err="1"/>
              <a:t>Weaponization</a:t>
            </a:r>
            <a:r>
              <a:rPr lang="en-US" dirty="0"/>
              <a:t>: Developing or acquiring the tools and malware necessary to carry out the attack. This stage involves creating malicious payloads or </a:t>
            </a:r>
            <a:r>
              <a:rPr lang="en-US" dirty="0" err="1"/>
              <a:t>weaponizing</a:t>
            </a:r>
            <a:r>
              <a:rPr lang="en-US" dirty="0"/>
              <a:t> legitimate software.</a:t>
            </a:r>
          </a:p>
          <a:p>
            <a:r>
              <a:rPr lang="en-US" b="1" u="sng" dirty="0"/>
              <a:t>Delivery</a:t>
            </a:r>
            <a:r>
              <a:rPr lang="en-US" dirty="0"/>
              <a:t>: Sending the weaponized payload to the target. Common delivery methods include email phishing, compromised websites, or exploiting software vulnerabilities.</a:t>
            </a:r>
          </a:p>
          <a:p>
            <a:r>
              <a:rPr lang="en-US" b="1" u="sng" dirty="0"/>
              <a:t>Exploitation</a:t>
            </a:r>
            <a:r>
              <a:rPr lang="en-US" dirty="0"/>
              <a:t>: Exploiting vulnerabilities in the target system to gain unauthorized access. This could involve leveraging software vulnerabilities, weak passwords, or misconfigurations.</a:t>
            </a:r>
          </a:p>
          <a:p>
            <a:r>
              <a:rPr lang="en-US" b="1" u="sng" dirty="0"/>
              <a:t>Installation</a:t>
            </a:r>
            <a:r>
              <a:rPr lang="en-US" dirty="0"/>
              <a:t>: Installing malware or establishing footholds within the compromised system to maintain access and persistence.</a:t>
            </a:r>
          </a:p>
          <a:p>
            <a:endParaRPr lang="en-IN" dirty="0"/>
          </a:p>
        </p:txBody>
      </p:sp>
    </p:spTree>
    <p:extLst>
      <p:ext uri="{BB962C8B-B14F-4D97-AF65-F5344CB8AC3E}">
        <p14:creationId xmlns:p14="http://schemas.microsoft.com/office/powerpoint/2010/main" val="155346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934720"/>
            <a:ext cx="11277600" cy="5821680"/>
          </a:xfrm>
        </p:spPr>
        <p:txBody>
          <a:bodyPr/>
          <a:lstStyle/>
          <a:p>
            <a:r>
              <a:rPr lang="en-US" b="1" u="sng" dirty="0"/>
              <a:t>Command and Control (C2</a:t>
            </a:r>
            <a:r>
              <a:rPr lang="en-US" dirty="0"/>
              <a:t>): Establishing communication channels between the attacker and the compromised systems. This allows attackers to remotely control and manage their malicious activities.</a:t>
            </a:r>
          </a:p>
          <a:p>
            <a:r>
              <a:rPr lang="en-US" b="1" u="sng" dirty="0"/>
              <a:t>Actions on Objectives</a:t>
            </a:r>
            <a:r>
              <a:rPr lang="en-US" dirty="0"/>
              <a:t>: Finally, the attacker </a:t>
            </a:r>
            <a:endParaRPr lang="en-US" dirty="0" smtClean="0"/>
          </a:p>
          <a:p>
            <a:pPr marL="0" indent="0">
              <a:buNone/>
            </a:pPr>
            <a:r>
              <a:rPr lang="en-US" dirty="0" smtClean="0"/>
              <a:t>          executes </a:t>
            </a:r>
            <a:r>
              <a:rPr lang="en-US" dirty="0"/>
              <a:t>their </a:t>
            </a:r>
            <a:r>
              <a:rPr lang="en-US" dirty="0" smtClean="0"/>
              <a:t>intended </a:t>
            </a:r>
            <a:r>
              <a:rPr lang="en-US" dirty="0"/>
              <a:t>actions, which </a:t>
            </a:r>
            <a:endParaRPr lang="en-US" dirty="0" smtClean="0"/>
          </a:p>
          <a:p>
            <a:pPr marL="0" indent="0">
              <a:buNone/>
            </a:pPr>
            <a:r>
              <a:rPr lang="en-US" dirty="0" smtClean="0"/>
              <a:t>          could </a:t>
            </a:r>
            <a:r>
              <a:rPr lang="en-US" dirty="0"/>
              <a:t>include stealing </a:t>
            </a:r>
            <a:endParaRPr lang="en-US" dirty="0" smtClean="0"/>
          </a:p>
          <a:p>
            <a:pPr marL="0" indent="0">
              <a:buNone/>
            </a:pPr>
            <a:r>
              <a:rPr lang="en-US" dirty="0" smtClean="0"/>
              <a:t>         data</a:t>
            </a:r>
            <a:r>
              <a:rPr lang="en-US" dirty="0"/>
              <a:t>, disrupting operations, or </a:t>
            </a:r>
            <a:endParaRPr lang="en-US" dirty="0" smtClean="0"/>
          </a:p>
          <a:p>
            <a:pPr marL="0" indent="0">
              <a:buNone/>
            </a:pPr>
            <a:r>
              <a:rPr lang="en-US" dirty="0" smtClean="0"/>
              <a:t>         causing </a:t>
            </a:r>
            <a:r>
              <a:rPr lang="en-US" dirty="0"/>
              <a:t>other forms of damage.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8480" y="1788160"/>
            <a:ext cx="6573520" cy="5100320"/>
          </a:xfrm>
          <a:prstGeom prst="rect">
            <a:avLst/>
          </a:prstGeom>
        </p:spPr>
      </p:pic>
    </p:spTree>
    <p:extLst>
      <p:ext uri="{BB962C8B-B14F-4D97-AF65-F5344CB8AC3E}">
        <p14:creationId xmlns:p14="http://schemas.microsoft.com/office/powerpoint/2010/main" val="424466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90320" y="458422"/>
            <a:ext cx="9570720" cy="5566458"/>
          </a:xfrm>
        </p:spPr>
      </p:pic>
    </p:spTree>
    <p:extLst>
      <p:ext uri="{BB962C8B-B14F-4D97-AF65-F5344CB8AC3E}">
        <p14:creationId xmlns:p14="http://schemas.microsoft.com/office/powerpoint/2010/main" val="280423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1" y="618517"/>
            <a:ext cx="11024226" cy="681963"/>
          </a:xfrm>
        </p:spPr>
        <p:txBody>
          <a:bodyPr/>
          <a:lstStyle/>
          <a:p>
            <a:pPr algn="l"/>
            <a:r>
              <a:rPr lang="en-IN" b="1" dirty="0" smtClean="0"/>
              <a:t>COURSE OF ACTION</a:t>
            </a:r>
            <a:endParaRPr lang="en-IN" b="1"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87120" y="1300163"/>
            <a:ext cx="9804400" cy="5273675"/>
          </a:xfrm>
        </p:spPr>
      </p:pic>
    </p:spTree>
    <p:extLst>
      <p:ext uri="{BB962C8B-B14F-4D97-AF65-F5344CB8AC3E}">
        <p14:creationId xmlns:p14="http://schemas.microsoft.com/office/powerpoint/2010/main" val="97065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84481"/>
            <a:ext cx="10364451" cy="914400"/>
          </a:xfrm>
        </p:spPr>
        <p:txBody>
          <a:bodyPr>
            <a:normAutofit/>
          </a:bodyPr>
          <a:lstStyle/>
          <a:p>
            <a:pPr algn="l"/>
            <a:r>
              <a:rPr lang="en-IN" b="1" dirty="0" smtClean="0"/>
              <a:t>Security controls</a:t>
            </a:r>
            <a:endParaRPr lang="en-IN" b="1" dirty="0"/>
          </a:p>
        </p:txBody>
      </p:sp>
      <p:sp>
        <p:nvSpPr>
          <p:cNvPr id="3" name="Content Placeholder 2"/>
          <p:cNvSpPr>
            <a:spLocks noGrp="1"/>
          </p:cNvSpPr>
          <p:nvPr>
            <p:ph sz="quarter" idx="13"/>
          </p:nvPr>
        </p:nvSpPr>
        <p:spPr>
          <a:xfrm>
            <a:off x="913774" y="1026160"/>
            <a:ext cx="10363826" cy="5557520"/>
          </a:xfrm>
        </p:spPr>
        <p:txBody>
          <a:bodyPr/>
          <a:lstStyle/>
          <a:p>
            <a:pPr marL="0" indent="0">
              <a:buNone/>
            </a:pPr>
            <a:r>
              <a:rPr lang="en-IN" dirty="0" smtClean="0"/>
              <a:t> Security controls use to stop cyber kill CHAIN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880" y="1785972"/>
            <a:ext cx="9855200" cy="4543708"/>
          </a:xfrm>
          <a:prstGeom prst="rect">
            <a:avLst/>
          </a:prstGeom>
        </p:spPr>
      </p:pic>
    </p:spTree>
    <p:extLst>
      <p:ext uri="{BB962C8B-B14F-4D97-AF65-F5344CB8AC3E}">
        <p14:creationId xmlns:p14="http://schemas.microsoft.com/office/powerpoint/2010/main" val="81202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35963"/>
          </a:xfrm>
        </p:spPr>
        <p:txBody>
          <a:bodyPr/>
          <a:lstStyle/>
          <a:p>
            <a:pPr algn="l"/>
            <a:r>
              <a:rPr lang="en-IN" b="1" dirty="0"/>
              <a:t>Conclusion</a:t>
            </a:r>
            <a:endParaRPr lang="en-IN" dirty="0"/>
          </a:p>
        </p:txBody>
      </p:sp>
      <p:sp>
        <p:nvSpPr>
          <p:cNvPr id="3" name="Content Placeholder 2"/>
          <p:cNvSpPr>
            <a:spLocks noGrp="1"/>
          </p:cNvSpPr>
          <p:nvPr>
            <p:ph sz="quarter" idx="13"/>
          </p:nvPr>
        </p:nvSpPr>
        <p:spPr>
          <a:xfrm>
            <a:off x="913774" y="1554480"/>
            <a:ext cx="10892146" cy="4765040"/>
          </a:xfrm>
        </p:spPr>
        <p:txBody>
          <a:bodyPr>
            <a:normAutofit/>
          </a:bodyPr>
          <a:lstStyle/>
          <a:p>
            <a:r>
              <a:rPr lang="en-US" sz="1800" dirty="0">
                <a:latin typeface="Times New Roman" panose="02020603050405020304" pitchFamily="18" charset="0"/>
                <a:cs typeface="Times New Roman" panose="02020603050405020304" pitchFamily="18" charset="0"/>
              </a:rPr>
              <a:t>Cyber kill chain is a model for incident response teams, digital forensic investigators and malware analysts to work in a chained manner. Inherently understanding, Cyber kill chain is modeling and analyzing offensive actions of a </a:t>
            </a:r>
            <a:r>
              <a:rPr lang="en-US" sz="1800" dirty="0" smtClean="0">
                <a:latin typeface="Times New Roman" panose="02020603050405020304" pitchFamily="18" charset="0"/>
                <a:cs typeface="Times New Roman" panose="02020603050405020304" pitchFamily="18" charset="0"/>
              </a:rPr>
              <a:t>cyber attacker </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So, for a security analyst who develops defensive counter measures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is of utmost importance to study the cyber kill chain. This knowledge can help one think on the same lines of that of an attacker. Each phase of the kill chain in itself is a vast research area to tackle and </a:t>
            </a:r>
            <a:r>
              <a:rPr lang="en-US" sz="1800" dirty="0" smtClean="0">
                <a:latin typeface="Times New Roman" panose="02020603050405020304" pitchFamily="18" charset="0"/>
                <a:cs typeface="Times New Roman" panose="02020603050405020304" pitchFamily="18" charset="0"/>
              </a:rPr>
              <a:t>analyze.</a:t>
            </a:r>
          </a:p>
          <a:p>
            <a:r>
              <a:rPr lang="en-US" sz="1800" dirty="0">
                <a:latin typeface="Times New Roman" panose="02020603050405020304" pitchFamily="18" charset="0"/>
                <a:cs typeface="Times New Roman" panose="02020603050405020304" pitchFamily="18" charset="0"/>
              </a:rPr>
              <a:t>The Cyber Kill Chain consists of multiple stages, including reconnaissance, </a:t>
            </a:r>
            <a:r>
              <a:rPr lang="en-US" sz="1800" dirty="0" err="1">
                <a:latin typeface="Times New Roman" panose="02020603050405020304" pitchFamily="18" charset="0"/>
                <a:cs typeface="Times New Roman" panose="02020603050405020304" pitchFamily="18" charset="0"/>
              </a:rPr>
              <a:t>weaponization</a:t>
            </a:r>
            <a:r>
              <a:rPr lang="en-US" sz="1800" dirty="0">
                <a:latin typeface="Times New Roman" panose="02020603050405020304" pitchFamily="18" charset="0"/>
                <a:cs typeface="Times New Roman" panose="02020603050405020304" pitchFamily="18" charset="0"/>
              </a:rPr>
              <a:t>, delivery, exploitation, installation, command and control, and actions on objectives. Each stage represents a distinct phase of an attack, and understanding these stages allows organizations to implement effective security measures to mitigate cyber risks.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51776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215</TotalTime>
  <Words>486</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Times New Roman</vt:lpstr>
      <vt:lpstr>Tw Cen MT</vt:lpstr>
      <vt:lpstr>Droplet</vt:lpstr>
      <vt:lpstr>Cyber Kill Chain</vt:lpstr>
      <vt:lpstr>Introduction</vt:lpstr>
      <vt:lpstr>stages of the Cyber Kill Chain</vt:lpstr>
      <vt:lpstr>PowerPoint Presentation</vt:lpstr>
      <vt:lpstr>PowerPoint Presentation</vt:lpstr>
      <vt:lpstr>PowerPoint Presentation</vt:lpstr>
      <vt:lpstr>COURSE OF ACTION</vt:lpstr>
      <vt:lpstr>Security controls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Kill Chain</dc:title>
  <dc:creator>ABHI</dc:creator>
  <cp:lastModifiedBy>ABHI</cp:lastModifiedBy>
  <cp:revision>8</cp:revision>
  <dcterms:created xsi:type="dcterms:W3CDTF">2024-04-16T06:40:05Z</dcterms:created>
  <dcterms:modified xsi:type="dcterms:W3CDTF">2024-04-23T07:26:09Z</dcterms:modified>
</cp:coreProperties>
</file>