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4.jpeg" ContentType="image/jpeg"/>
  <Override PartName="/ppt/media/image13.jpeg" ContentType="image/jpeg"/>
  <Override PartName="/ppt/media/image15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0C3466-66B7-433D-96F0-6967B0F7059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21/10/21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2A7AE5-28CE-4915-9AED-9A20BA0164B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16C05F-B970-40E7-B06C-E36681F9227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21/10/21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48E318-E60E-451F-93BA-DB15C42B91D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image" Target="../media/image24.jpeg"/><Relationship Id="rId8" Type="http://schemas.openxmlformats.org/officeDocument/2006/relationships/image" Target="../media/image25.jpeg"/><Relationship Id="rId9" Type="http://schemas.openxmlformats.org/officeDocument/2006/relationships/image" Target="../media/image26.jpeg"/><Relationship Id="rId10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5920" y="1932120"/>
            <a:ext cx="74628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Introduction to parallel computing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 rot="16200000">
            <a:off x="4674960" y="-1045080"/>
            <a:ext cx="257040" cy="8813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45" name="Picture 11" descr=""/>
          <p:cNvPicPr/>
          <p:nvPr/>
        </p:nvPicPr>
        <p:blipFill>
          <a:blip r:embed="rId1"/>
          <a:stretch/>
        </p:blipFill>
        <p:spPr>
          <a:xfrm>
            <a:off x="5964840" y="1964880"/>
            <a:ext cx="1070280" cy="1097280"/>
          </a:xfrm>
          <a:prstGeom prst="rect">
            <a:avLst/>
          </a:prstGeom>
          <a:ln>
            <a:noFill/>
          </a:ln>
        </p:spPr>
      </p:pic>
      <p:pic>
        <p:nvPicPr>
          <p:cNvPr id="146" name="Picture 13" descr=""/>
          <p:cNvPicPr/>
          <p:nvPr/>
        </p:nvPicPr>
        <p:blipFill>
          <a:blip r:embed="rId2"/>
          <a:stretch/>
        </p:blipFill>
        <p:spPr>
          <a:xfrm>
            <a:off x="5964840" y="3680280"/>
            <a:ext cx="1070280" cy="1082880"/>
          </a:xfrm>
          <a:prstGeom prst="rect">
            <a:avLst/>
          </a:prstGeom>
          <a:ln>
            <a:noFill/>
          </a:ln>
        </p:spPr>
      </p:pic>
      <p:pic>
        <p:nvPicPr>
          <p:cNvPr id="147" name="Picture 15" descr=""/>
          <p:cNvPicPr/>
          <p:nvPr/>
        </p:nvPicPr>
        <p:blipFill>
          <a:blip r:embed="rId3"/>
          <a:stretch/>
        </p:blipFill>
        <p:spPr>
          <a:xfrm>
            <a:off x="4755240" y="3683520"/>
            <a:ext cx="1059480" cy="1082880"/>
          </a:xfrm>
          <a:prstGeom prst="rect">
            <a:avLst/>
          </a:prstGeom>
          <a:ln>
            <a:noFill/>
          </a:ln>
        </p:spPr>
      </p:pic>
      <p:pic>
        <p:nvPicPr>
          <p:cNvPr id="148" name="Picture 17" descr=""/>
          <p:cNvPicPr/>
          <p:nvPr/>
        </p:nvPicPr>
        <p:blipFill>
          <a:blip r:embed="rId4"/>
          <a:stretch/>
        </p:blipFill>
        <p:spPr>
          <a:xfrm>
            <a:off x="838800" y="1811160"/>
            <a:ext cx="1059120" cy="1079640"/>
          </a:xfrm>
          <a:prstGeom prst="rect">
            <a:avLst/>
          </a:prstGeom>
          <a:ln>
            <a:noFill/>
          </a:ln>
        </p:spPr>
      </p:pic>
      <p:pic>
        <p:nvPicPr>
          <p:cNvPr id="149" name="Content Placeholder 21" descr=""/>
          <p:cNvPicPr/>
          <p:nvPr/>
        </p:nvPicPr>
        <p:blipFill>
          <a:blip r:embed="rId5"/>
          <a:stretch/>
        </p:blipFill>
        <p:spPr>
          <a:xfrm>
            <a:off x="2677320" y="1859760"/>
            <a:ext cx="1526400" cy="1177560"/>
          </a:xfrm>
          <a:prstGeom prst="rect">
            <a:avLst/>
          </a:prstGeom>
          <a:ln>
            <a:noFill/>
          </a:ln>
        </p:spPr>
      </p:pic>
      <p:sp>
        <p:nvSpPr>
          <p:cNvPr id="150" name="Line 2"/>
          <p:cNvSpPr/>
          <p:nvPr/>
        </p:nvSpPr>
        <p:spPr>
          <a:xfrm>
            <a:off x="2369880" y="1478880"/>
            <a:ext cx="360" cy="3763800"/>
          </a:xfrm>
          <a:prstGeom prst="line">
            <a:avLst/>
          </a:prstGeom>
          <a:ln w="38160">
            <a:custDash>
              <a:ds d="100000" sp="100000"/>
            </a:custDash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51" name="Line 3"/>
          <p:cNvSpPr/>
          <p:nvPr/>
        </p:nvSpPr>
        <p:spPr>
          <a:xfrm>
            <a:off x="4515480" y="1478880"/>
            <a:ext cx="6480" cy="3643200"/>
          </a:xfrm>
          <a:prstGeom prst="line">
            <a:avLst/>
          </a:prstGeom>
          <a:ln w="38160">
            <a:custDash>
              <a:ds d="100000" sp="100000"/>
            </a:custDash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152" name="Picture 28" descr=""/>
          <p:cNvPicPr/>
          <p:nvPr/>
        </p:nvPicPr>
        <p:blipFill>
          <a:blip r:embed="rId6"/>
          <a:stretch/>
        </p:blipFill>
        <p:spPr>
          <a:xfrm>
            <a:off x="7202160" y="1964880"/>
            <a:ext cx="1046880" cy="1097280"/>
          </a:xfrm>
          <a:prstGeom prst="rect">
            <a:avLst/>
          </a:prstGeom>
          <a:ln>
            <a:noFill/>
          </a:ln>
        </p:spPr>
      </p:pic>
      <p:pic>
        <p:nvPicPr>
          <p:cNvPr id="153" name="Picture 30" descr=""/>
          <p:cNvPicPr/>
          <p:nvPr/>
        </p:nvPicPr>
        <p:blipFill>
          <a:blip r:embed="rId7"/>
          <a:stretch/>
        </p:blipFill>
        <p:spPr>
          <a:xfrm>
            <a:off x="4755240" y="1954800"/>
            <a:ext cx="1059480" cy="1113120"/>
          </a:xfrm>
          <a:prstGeom prst="rect">
            <a:avLst/>
          </a:prstGeom>
          <a:ln>
            <a:noFill/>
          </a:ln>
        </p:spPr>
      </p:pic>
      <p:pic>
        <p:nvPicPr>
          <p:cNvPr id="154" name="Picture 37" descr=""/>
          <p:cNvPicPr/>
          <p:nvPr/>
        </p:nvPicPr>
        <p:blipFill>
          <a:blip r:embed="rId8"/>
          <a:stretch/>
        </p:blipFill>
        <p:spPr>
          <a:xfrm>
            <a:off x="9313200" y="2107440"/>
            <a:ext cx="2694240" cy="211572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2144160" y="5433480"/>
            <a:ext cx="688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5285160" y="5506920"/>
            <a:ext cx="2293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Time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7" name="Line 6"/>
          <p:cNvSpPr/>
          <p:nvPr/>
        </p:nvSpPr>
        <p:spPr>
          <a:xfrm>
            <a:off x="8556480" y="1478880"/>
            <a:ext cx="6840" cy="3643200"/>
          </a:xfrm>
          <a:prstGeom prst="line">
            <a:avLst/>
          </a:prstGeom>
          <a:ln w="38160">
            <a:custDash>
              <a:ds d="100000" sp="100000"/>
            </a:custDash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58800" y="3030480"/>
            <a:ext cx="9447840" cy="378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3277080" y="2394720"/>
            <a:ext cx="1933560" cy="703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2762280" y="3340800"/>
            <a:ext cx="2028240" cy="871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2762280" y="1773360"/>
            <a:ext cx="3236760" cy="132516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2" name="CustomShape 5"/>
          <p:cNvSpPr/>
          <p:nvPr/>
        </p:nvSpPr>
        <p:spPr>
          <a:xfrm flipV="1">
            <a:off x="3592440" y="3340080"/>
            <a:ext cx="3236760" cy="1647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7230240" y="2394720"/>
            <a:ext cx="1933560" cy="703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 flipV="1">
            <a:off x="7230240" y="3313800"/>
            <a:ext cx="1933560" cy="703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592920" y="3489120"/>
            <a:ext cx="184500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Program initiation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10037520" y="1953360"/>
            <a:ext cx="16549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Program end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5844240" y="930960"/>
            <a:ext cx="2649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Calibri"/>
              </a:rPr>
              <a:t>Task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 flipH="1">
            <a:off x="5148720" y="1479600"/>
            <a:ext cx="69552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7065360" y="1616040"/>
            <a:ext cx="545400" cy="69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 flipH="1">
            <a:off x="5803200" y="1594440"/>
            <a:ext cx="522360" cy="261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86280" y="-13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Ink Free"/>
              </a:rPr>
              <a:t>Task level and data level parallelism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/>
        </p:blipFill>
        <p:spPr>
          <a:xfrm>
            <a:off x="3252960" y="1574640"/>
            <a:ext cx="1070280" cy="1097280"/>
          </a:xfrm>
          <a:prstGeom prst="rect">
            <a:avLst/>
          </a:prstGeom>
          <a:ln>
            <a:noFill/>
          </a:ln>
        </p:spPr>
      </p:pic>
      <p:pic>
        <p:nvPicPr>
          <p:cNvPr id="173" name="Picture 4" descr=""/>
          <p:cNvPicPr/>
          <p:nvPr/>
        </p:nvPicPr>
        <p:blipFill>
          <a:blip r:embed="rId2"/>
          <a:stretch/>
        </p:blipFill>
        <p:spPr>
          <a:xfrm>
            <a:off x="3252960" y="3290040"/>
            <a:ext cx="1070280" cy="1082880"/>
          </a:xfrm>
          <a:prstGeom prst="rect">
            <a:avLst/>
          </a:prstGeom>
          <a:ln>
            <a:noFill/>
          </a:ln>
        </p:spPr>
      </p:pic>
      <p:pic>
        <p:nvPicPr>
          <p:cNvPr id="174" name="Picture 5" descr=""/>
          <p:cNvPicPr/>
          <p:nvPr/>
        </p:nvPicPr>
        <p:blipFill>
          <a:blip r:embed="rId3"/>
          <a:stretch/>
        </p:blipFill>
        <p:spPr>
          <a:xfrm>
            <a:off x="2043720" y="3293280"/>
            <a:ext cx="1059480" cy="1082880"/>
          </a:xfrm>
          <a:prstGeom prst="rect">
            <a:avLst/>
          </a:prstGeom>
          <a:ln>
            <a:noFill/>
          </a:ln>
        </p:spPr>
      </p:pic>
      <p:pic>
        <p:nvPicPr>
          <p:cNvPr id="175" name="Picture 6" descr=""/>
          <p:cNvPicPr/>
          <p:nvPr/>
        </p:nvPicPr>
        <p:blipFill>
          <a:blip r:embed="rId4"/>
          <a:stretch/>
        </p:blipFill>
        <p:spPr>
          <a:xfrm>
            <a:off x="4490640" y="1574640"/>
            <a:ext cx="1046880" cy="1097280"/>
          </a:xfrm>
          <a:prstGeom prst="rect">
            <a:avLst/>
          </a:prstGeom>
          <a:ln>
            <a:noFill/>
          </a:ln>
        </p:spPr>
      </p:pic>
      <p:pic>
        <p:nvPicPr>
          <p:cNvPr id="176" name="Picture 7" descr=""/>
          <p:cNvPicPr/>
          <p:nvPr/>
        </p:nvPicPr>
        <p:blipFill>
          <a:blip r:embed="rId5"/>
          <a:stretch/>
        </p:blipFill>
        <p:spPr>
          <a:xfrm>
            <a:off x="2043720" y="1564560"/>
            <a:ext cx="1059480" cy="1113120"/>
          </a:xfrm>
          <a:prstGeom prst="rect">
            <a:avLst/>
          </a:prstGeom>
          <a:ln>
            <a:noFill/>
          </a:ln>
        </p:spPr>
      </p:pic>
      <p:sp>
        <p:nvSpPr>
          <p:cNvPr id="177" name="Line 2"/>
          <p:cNvSpPr/>
          <p:nvPr/>
        </p:nvSpPr>
        <p:spPr>
          <a:xfrm>
            <a:off x="6085440" y="1027800"/>
            <a:ext cx="360" cy="4802040"/>
          </a:xfrm>
          <a:prstGeom prst="line">
            <a:avLst/>
          </a:prstGeom>
          <a:ln w="38160">
            <a:custDash>
              <a:ds d="100000" sp="100000"/>
            </a:custDash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178" name="Picture 10" descr=""/>
          <p:cNvPicPr/>
          <p:nvPr/>
        </p:nvPicPr>
        <p:blipFill>
          <a:blip r:embed="rId6"/>
          <a:stretch/>
        </p:blipFill>
        <p:spPr>
          <a:xfrm>
            <a:off x="7333920" y="1574640"/>
            <a:ext cx="1059480" cy="1113120"/>
          </a:xfrm>
          <a:prstGeom prst="rect">
            <a:avLst/>
          </a:prstGeom>
          <a:ln>
            <a:noFill/>
          </a:ln>
        </p:spPr>
      </p:pic>
      <p:pic>
        <p:nvPicPr>
          <p:cNvPr id="179" name="Picture 11" descr=""/>
          <p:cNvPicPr/>
          <p:nvPr/>
        </p:nvPicPr>
        <p:blipFill>
          <a:blip r:embed="rId7"/>
          <a:stretch/>
        </p:blipFill>
        <p:spPr>
          <a:xfrm>
            <a:off x="8999640" y="3076920"/>
            <a:ext cx="1059480" cy="1113120"/>
          </a:xfrm>
          <a:prstGeom prst="rect">
            <a:avLst/>
          </a:prstGeom>
          <a:ln>
            <a:noFill/>
          </a:ln>
        </p:spPr>
      </p:pic>
      <p:pic>
        <p:nvPicPr>
          <p:cNvPr id="180" name="Picture 12" descr=""/>
          <p:cNvPicPr/>
          <p:nvPr/>
        </p:nvPicPr>
        <p:blipFill>
          <a:blip r:embed="rId8"/>
          <a:stretch/>
        </p:blipFill>
        <p:spPr>
          <a:xfrm>
            <a:off x="7338600" y="3076920"/>
            <a:ext cx="1059480" cy="1113120"/>
          </a:xfrm>
          <a:prstGeom prst="rect">
            <a:avLst/>
          </a:prstGeom>
          <a:ln>
            <a:noFill/>
          </a:ln>
        </p:spPr>
      </p:pic>
      <p:pic>
        <p:nvPicPr>
          <p:cNvPr id="181" name="Picture 13" descr=""/>
          <p:cNvPicPr/>
          <p:nvPr/>
        </p:nvPicPr>
        <p:blipFill>
          <a:blip r:embed="rId9"/>
          <a:stretch/>
        </p:blipFill>
        <p:spPr>
          <a:xfrm>
            <a:off x="9013320" y="1558800"/>
            <a:ext cx="1059480" cy="1113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948240" y="4911840"/>
            <a:ext cx="4519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Different task on same or different data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753600" y="5023440"/>
            <a:ext cx="4519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Same task on different data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063160" y="2602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Parallelism vs concurrency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6" dur="indefinite" restart="never" nodeType="tmRoot">
          <p:childTnLst>
            <p:seq>
              <p:cTn id="3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98240" y="627480"/>
            <a:ext cx="381492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2298240" y="1589040"/>
            <a:ext cx="381492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2298240" y="2524680"/>
            <a:ext cx="381492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8858160" y="1211760"/>
            <a:ext cx="2253240" cy="142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Processor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89" name="Group 5"/>
          <p:cNvGrpSpPr/>
          <p:nvPr/>
        </p:nvGrpSpPr>
        <p:grpSpPr>
          <a:xfrm>
            <a:off x="6609240" y="829440"/>
            <a:ext cx="1951200" cy="1892160"/>
            <a:chOff x="6609240" y="829440"/>
            <a:chExt cx="1951200" cy="1892160"/>
          </a:xfrm>
        </p:grpSpPr>
        <p:sp>
          <p:nvSpPr>
            <p:cNvPr id="190" name="CustomShape 6"/>
            <p:cNvSpPr/>
            <p:nvPr/>
          </p:nvSpPr>
          <p:spPr>
            <a:xfrm>
              <a:off x="7808760" y="842760"/>
              <a:ext cx="468360" cy="4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5640" rIns="35640" tIns="35640" bIns="3564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91" name="CustomShape 7"/>
            <p:cNvSpPr/>
            <p:nvPr/>
          </p:nvSpPr>
          <p:spPr>
            <a:xfrm>
              <a:off x="6706440" y="829440"/>
              <a:ext cx="1756800" cy="1756800"/>
            </a:xfrm>
            <a:prstGeom prst="circularArrow">
              <a:avLst>
                <a:gd name="adj1" fmla="val 5200"/>
                <a:gd name="adj2" fmla="val 335915"/>
                <a:gd name="adj3" fmla="val 21293234"/>
                <a:gd name="adj4" fmla="val 19766246"/>
                <a:gd name="adj5" fmla="val 60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52250" prstMaterial="matte">
              <a:bevelT prst="coolSlant" w="1651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192" name="CustomShape 8"/>
            <p:cNvSpPr/>
            <p:nvPr/>
          </p:nvSpPr>
          <p:spPr>
            <a:xfrm>
              <a:off x="8092080" y="1714320"/>
              <a:ext cx="468360" cy="4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5640" rIns="35640" tIns="35640" bIns="3564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93" name="CustomShape 9"/>
            <p:cNvSpPr/>
            <p:nvPr/>
          </p:nvSpPr>
          <p:spPr>
            <a:xfrm>
              <a:off x="6706440" y="829440"/>
              <a:ext cx="1756800" cy="1756800"/>
            </a:xfrm>
            <a:prstGeom prst="circularArrow">
              <a:avLst>
                <a:gd name="adj1" fmla="val 5200"/>
                <a:gd name="adj2" fmla="val 335915"/>
                <a:gd name="adj3" fmla="val 4014690"/>
                <a:gd name="adj4" fmla="val 2253440"/>
                <a:gd name="adj5" fmla="val 60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52250" prstMaterial="matte">
              <a:bevelT prst="coolSlant" w="1651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194" name="CustomShape 10"/>
            <p:cNvSpPr/>
            <p:nvPr/>
          </p:nvSpPr>
          <p:spPr>
            <a:xfrm>
              <a:off x="7350480" y="2253240"/>
              <a:ext cx="468360" cy="4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5640" rIns="35640" tIns="35640" bIns="3564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95" name="CustomShape 11"/>
            <p:cNvSpPr/>
            <p:nvPr/>
          </p:nvSpPr>
          <p:spPr>
            <a:xfrm>
              <a:off x="6706440" y="829440"/>
              <a:ext cx="1756800" cy="1756800"/>
            </a:xfrm>
            <a:prstGeom prst="circularArrow">
              <a:avLst>
                <a:gd name="adj1" fmla="val 5200"/>
                <a:gd name="adj2" fmla="val 335915"/>
                <a:gd name="adj3" fmla="val 8210645"/>
                <a:gd name="adj4" fmla="val 6449395"/>
                <a:gd name="adj5" fmla="val 60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52250" prstMaterial="matte">
              <a:bevelT prst="coolSlant" w="1651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196" name="CustomShape 12"/>
            <p:cNvSpPr/>
            <p:nvPr/>
          </p:nvSpPr>
          <p:spPr>
            <a:xfrm>
              <a:off x="6609240" y="1714320"/>
              <a:ext cx="468360" cy="4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5640" rIns="35640" tIns="35640" bIns="3564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97" name="CustomShape 13"/>
            <p:cNvSpPr/>
            <p:nvPr/>
          </p:nvSpPr>
          <p:spPr>
            <a:xfrm>
              <a:off x="6706440" y="829440"/>
              <a:ext cx="1756800" cy="1756800"/>
            </a:xfrm>
            <a:prstGeom prst="circularArrow">
              <a:avLst>
                <a:gd name="adj1" fmla="val 5200"/>
                <a:gd name="adj2" fmla="val 335915"/>
                <a:gd name="adj3" fmla="val 12297839"/>
                <a:gd name="adj4" fmla="val 10770851"/>
                <a:gd name="adj5" fmla="val 60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52250" prstMaterial="matte">
              <a:bevelT prst="coolSlant" w="1651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198" name="CustomShape 14"/>
            <p:cNvSpPr/>
            <p:nvPr/>
          </p:nvSpPr>
          <p:spPr>
            <a:xfrm>
              <a:off x="6892560" y="842760"/>
              <a:ext cx="468360" cy="4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5640" rIns="35640" tIns="35640" bIns="3564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IN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99" name="CustomShape 15"/>
            <p:cNvSpPr/>
            <p:nvPr/>
          </p:nvSpPr>
          <p:spPr>
            <a:xfrm>
              <a:off x="6706440" y="829440"/>
              <a:ext cx="1756800" cy="1756800"/>
            </a:xfrm>
            <a:prstGeom prst="circularArrow">
              <a:avLst>
                <a:gd name="adj1" fmla="val 5200"/>
                <a:gd name="adj2" fmla="val 335915"/>
                <a:gd name="adj3" fmla="val 16865678"/>
                <a:gd name="adj4" fmla="val 15198407"/>
                <a:gd name="adj5" fmla="val 60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52250" prstMaterial="matte">
              <a:bevelT prst="coolSlant" w="165100"/>
            </a:sp3d>
          </p:spPr>
          <p:style>
            <a:lnRef idx="0"/>
            <a:fillRef idx="0"/>
            <a:effectRef idx="2"/>
            <a:fontRef idx="minor"/>
          </p:style>
        </p:sp>
      </p:grpSp>
      <p:grpSp>
        <p:nvGrpSpPr>
          <p:cNvPr id="200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01" name="CustomShape 17"/>
          <p:cNvSpPr/>
          <p:nvPr/>
        </p:nvSpPr>
        <p:spPr>
          <a:xfrm>
            <a:off x="635760" y="1600920"/>
            <a:ext cx="1662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Process 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CustomShape 18"/>
          <p:cNvSpPr/>
          <p:nvPr/>
        </p:nvSpPr>
        <p:spPr>
          <a:xfrm>
            <a:off x="635760" y="828360"/>
            <a:ext cx="1662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635760" y="2452320"/>
            <a:ext cx="1662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Process 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4" name="CustomShape 20"/>
          <p:cNvSpPr/>
          <p:nvPr/>
        </p:nvSpPr>
        <p:spPr>
          <a:xfrm>
            <a:off x="3240360" y="4089960"/>
            <a:ext cx="3814920" cy="42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3240360" y="4905360"/>
            <a:ext cx="381492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6" name="CustomShape 22"/>
          <p:cNvSpPr/>
          <p:nvPr/>
        </p:nvSpPr>
        <p:spPr>
          <a:xfrm>
            <a:off x="3240360" y="5685480"/>
            <a:ext cx="381492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7" name="CustomShape 23"/>
          <p:cNvSpPr/>
          <p:nvPr/>
        </p:nvSpPr>
        <p:spPr>
          <a:xfrm>
            <a:off x="1152360" y="4862520"/>
            <a:ext cx="1546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Process 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8" name="CustomShape 24"/>
          <p:cNvSpPr/>
          <p:nvPr/>
        </p:nvSpPr>
        <p:spPr>
          <a:xfrm>
            <a:off x="1152360" y="4089960"/>
            <a:ext cx="1546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9" name="CustomShape 25"/>
          <p:cNvSpPr/>
          <p:nvPr/>
        </p:nvSpPr>
        <p:spPr>
          <a:xfrm>
            <a:off x="1152360" y="5713560"/>
            <a:ext cx="1546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Process 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CustomShape 26"/>
          <p:cNvSpPr/>
          <p:nvPr/>
        </p:nvSpPr>
        <p:spPr>
          <a:xfrm>
            <a:off x="8631720" y="4089960"/>
            <a:ext cx="1970640" cy="36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Processor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1" name="CustomShape 27"/>
          <p:cNvSpPr/>
          <p:nvPr/>
        </p:nvSpPr>
        <p:spPr>
          <a:xfrm>
            <a:off x="8631720" y="4853520"/>
            <a:ext cx="1970640" cy="36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Processor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2" name="CustomShape 28"/>
          <p:cNvSpPr/>
          <p:nvPr/>
        </p:nvSpPr>
        <p:spPr>
          <a:xfrm>
            <a:off x="8631720" y="5710680"/>
            <a:ext cx="1970640" cy="36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Processor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58" dur="indefinite" restart="never" nodeType="tmRoot">
          <p:childTnLst>
            <p:seq>
              <p:cTn id="359" dur="indefinite" nodeType="mainSeq">
                <p:childTnLst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Content Placeholder 4" descr=""/>
          <p:cNvPicPr/>
          <p:nvPr/>
        </p:nvPicPr>
        <p:blipFill>
          <a:blip r:embed="rId1"/>
          <a:stretch/>
        </p:blipFill>
        <p:spPr>
          <a:xfrm>
            <a:off x="1847520" y="758880"/>
            <a:ext cx="8496360" cy="4913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 rot="10800000">
            <a:off x="6662160" y="4615560"/>
            <a:ext cx="1218960" cy="102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3174120" y="2599560"/>
            <a:ext cx="1218960" cy="102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16200000">
            <a:off x="7845480" y="2702160"/>
            <a:ext cx="1218960" cy="102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44320" y="-184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Ink Free"/>
              </a:rPr>
              <a:t>Process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31360" y="1014120"/>
            <a:ext cx="9880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A process is an instance of a computer program that is being executed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098520" y="3360960"/>
            <a:ext cx="1304640" cy="1231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3245040" y="3474360"/>
            <a:ext cx="1011600" cy="647640"/>
          </a:xfrm>
          <a:prstGeom prst="rect">
            <a:avLst/>
          </a:prstGeom>
          <a:ln>
            <a:solidFill>
              <a:schemeClr val="tx1"/>
            </a:solidFill>
            <a:custDash>
              <a:ds d="300000" sp="100000"/>
            </a:custDash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800" spc="-1" strike="noStrike">
                <a:solidFill>
                  <a:srgbClr val="000000"/>
                </a:solidFill>
                <a:latin typeface="Calibri"/>
              </a:rPr>
              <a:t>Int a =0           ;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800" spc="-1" strike="noStrike">
                <a:solidFill>
                  <a:srgbClr val="000000"/>
                </a:solidFill>
                <a:latin typeface="Calibri"/>
              </a:rPr>
              <a:t>a = gervalue();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800" spc="-1" strike="noStrike">
                <a:solidFill>
                  <a:srgbClr val="000000"/>
                </a:solidFill>
                <a:latin typeface="Calibri"/>
              </a:rPr>
              <a:t>If(a &lt; 10)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800" spc="-1" strike="noStrike">
                <a:solidFill>
                  <a:srgbClr val="000000"/>
                </a:solidFill>
                <a:latin typeface="Calibri"/>
              </a:rPr>
              <a:t>A++</a:t>
            </a:r>
            <a:endParaRPr b="0" lang="en-IN" sz="800" spc="-1" strike="noStrike">
              <a:latin typeface="Arial"/>
            </a:endParaRPr>
          </a:p>
        </p:txBody>
      </p:sp>
      <p:pic>
        <p:nvPicPr>
          <p:cNvPr id="91" name="Picture 11" descr=""/>
          <p:cNvPicPr/>
          <p:nvPr/>
        </p:nvPicPr>
        <p:blipFill>
          <a:blip r:embed="rId1"/>
          <a:stretch/>
        </p:blipFill>
        <p:spPr>
          <a:xfrm>
            <a:off x="7897680" y="3070800"/>
            <a:ext cx="1592640" cy="159264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5802120" y="5556240"/>
            <a:ext cx="1598040" cy="974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868720" y="5662800"/>
            <a:ext cx="709920" cy="230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3116160" y="2935080"/>
            <a:ext cx="1507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Hard drive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4930560" y="3634920"/>
            <a:ext cx="2437920" cy="464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6" name="CustomShape 9"/>
          <p:cNvSpPr/>
          <p:nvPr/>
        </p:nvSpPr>
        <p:spPr>
          <a:xfrm rot="2073000">
            <a:off x="4417200" y="4859280"/>
            <a:ext cx="133956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7" name="CustomShape 10"/>
          <p:cNvSpPr/>
          <p:nvPr/>
        </p:nvSpPr>
        <p:spPr>
          <a:xfrm rot="18917400">
            <a:off x="7168320" y="4842000"/>
            <a:ext cx="1017000" cy="498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91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Ink Free"/>
              </a:rPr>
              <a:t>Context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04360" y="2043360"/>
            <a:ext cx="10691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Collection of data about process which allows processor to suspend or hold the execution of a process and restart the execution later.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Memory addresses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41000" y="1217880"/>
            <a:ext cx="327420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241000" y="2179440"/>
            <a:ext cx="327420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2241000" y="3115080"/>
            <a:ext cx="3274200" cy="42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8353800" y="1125720"/>
            <a:ext cx="2464920" cy="248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2060"/>
                </a:solidFill>
                <a:latin typeface="Calibri"/>
              </a:rPr>
              <a:t>Processor</a:t>
            </a:r>
            <a:endParaRPr b="0" lang="en-IN" sz="4000" spc="-1" strike="noStrike">
              <a:latin typeface="Arial"/>
            </a:endParaRPr>
          </a:p>
        </p:txBody>
      </p:sp>
      <p:graphicFrame>
        <p:nvGraphicFramePr>
          <p:cNvPr id="104" name="Table 5"/>
          <p:cNvGraphicFramePr/>
          <p:nvPr/>
        </p:nvGraphicFramePr>
        <p:xfrm>
          <a:off x="1958040" y="4707000"/>
          <a:ext cx="8577720" cy="803880"/>
        </p:xfrm>
        <a:graphic>
          <a:graphicData uri="http://schemas.openxmlformats.org/drawingml/2006/table">
            <a:tbl>
              <a:tblPr/>
              <a:tblGrid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28760"/>
                <a:gridCol w="431280"/>
              </a:tblGrid>
              <a:tr h="803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sp>
        <p:nvSpPr>
          <p:cNvPr id="105" name="CustomShape 6"/>
          <p:cNvSpPr/>
          <p:nvPr/>
        </p:nvSpPr>
        <p:spPr>
          <a:xfrm flipV="1">
            <a:off x="2032920" y="5772960"/>
            <a:ext cx="8502840" cy="3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206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6201000" y="6039720"/>
            <a:ext cx="1319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 spc="-1" strike="noStrike">
                <a:solidFill>
                  <a:srgbClr val="000000"/>
                </a:solidFill>
                <a:latin typeface="Calibri"/>
              </a:rPr>
              <a:t>Time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421200" y="2126160"/>
            <a:ext cx="1973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Process 2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421200" y="1353600"/>
            <a:ext cx="1973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421200" y="2977200"/>
            <a:ext cx="1973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Process 3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10" name="Group 11"/>
          <p:cNvGrpSpPr/>
          <p:nvPr/>
        </p:nvGrpSpPr>
        <p:grpSpPr>
          <a:xfrm>
            <a:off x="6247800" y="1533240"/>
            <a:ext cx="1555200" cy="1571760"/>
            <a:chOff x="6247800" y="1533240"/>
            <a:chExt cx="1555200" cy="1571760"/>
          </a:xfrm>
        </p:grpSpPr>
        <p:sp>
          <p:nvSpPr>
            <p:cNvPr id="111" name="CustomShape 12"/>
            <p:cNvSpPr/>
            <p:nvPr/>
          </p:nvSpPr>
          <p:spPr>
            <a:xfrm>
              <a:off x="7204320" y="1607400"/>
              <a:ext cx="372960" cy="37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IN" sz="22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12" name="CustomShape 13"/>
            <p:cNvSpPr/>
            <p:nvPr/>
          </p:nvSpPr>
          <p:spPr>
            <a:xfrm>
              <a:off x="6324840" y="1596600"/>
              <a:ext cx="1400400" cy="1400400"/>
            </a:xfrm>
            <a:prstGeom prst="circularArrow">
              <a:avLst>
                <a:gd name="adj1" fmla="val 5195"/>
                <a:gd name="adj2" fmla="val 335535"/>
                <a:gd name="adj3" fmla="val 21294783"/>
                <a:gd name="adj4" fmla="val 19764888"/>
                <a:gd name="adj5" fmla="val 6061"/>
              </a:avLst>
            </a:prstGeom>
            <a:gradFill rotWithShape="0">
              <a:gsLst>
                <a:gs pos="0">
                  <a:srgbClr val="0070c0"/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 w="47520">
              <a:solidFill>
                <a:srgbClr val="0070c0"/>
              </a:solidFill>
              <a:round/>
            </a:ln>
          </p:spPr>
          <p:style>
            <a:lnRef idx="0"/>
            <a:fillRef idx="0"/>
            <a:effectRef idx="2"/>
            <a:fontRef idx="minor"/>
          </p:style>
        </p:sp>
        <p:sp>
          <p:nvSpPr>
            <p:cNvPr id="113" name="CustomShape 14"/>
            <p:cNvSpPr/>
            <p:nvPr/>
          </p:nvSpPr>
          <p:spPr>
            <a:xfrm>
              <a:off x="7430040" y="2302560"/>
              <a:ext cx="372960" cy="37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IN" sz="22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14" name="CustomShape 15"/>
            <p:cNvSpPr/>
            <p:nvPr/>
          </p:nvSpPr>
          <p:spPr>
            <a:xfrm>
              <a:off x="6324840" y="1596600"/>
              <a:ext cx="1400400" cy="1400400"/>
            </a:xfrm>
            <a:prstGeom prst="circularArrow">
              <a:avLst>
                <a:gd name="adj1" fmla="val 5195"/>
                <a:gd name="adj2" fmla="val 335535"/>
                <a:gd name="adj3" fmla="val 4016296"/>
                <a:gd name="adj4" fmla="val 2251966"/>
                <a:gd name="adj5" fmla="val 6061"/>
              </a:avLst>
            </a:prstGeom>
            <a:gradFill rotWithShape="0">
              <a:gsLst>
                <a:gs pos="0">
                  <a:srgbClr val="0070c0"/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 w="44280">
              <a:solidFill>
                <a:srgbClr val="0070c0"/>
              </a:solidFill>
              <a:round/>
            </a:ln>
          </p:spPr>
          <p:style>
            <a:lnRef idx="0"/>
            <a:fillRef idx="0"/>
            <a:effectRef idx="2"/>
            <a:fontRef idx="minor"/>
          </p:style>
        </p:sp>
        <p:sp>
          <p:nvSpPr>
            <p:cNvPr id="115" name="CustomShape 16"/>
            <p:cNvSpPr/>
            <p:nvPr/>
          </p:nvSpPr>
          <p:spPr>
            <a:xfrm>
              <a:off x="6838920" y="2732040"/>
              <a:ext cx="372960" cy="37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IN" sz="22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16" name="CustomShape 17"/>
            <p:cNvSpPr/>
            <p:nvPr/>
          </p:nvSpPr>
          <p:spPr>
            <a:xfrm>
              <a:off x="6324840" y="1596600"/>
              <a:ext cx="1400400" cy="1400400"/>
            </a:xfrm>
            <a:prstGeom prst="circularArrow">
              <a:avLst>
                <a:gd name="adj1" fmla="val 5195"/>
                <a:gd name="adj2" fmla="val 335535"/>
                <a:gd name="adj3" fmla="val 8212500"/>
                <a:gd name="adj4" fmla="val 6448170"/>
                <a:gd name="adj5" fmla="val 6061"/>
              </a:avLst>
            </a:prstGeom>
            <a:gradFill rotWithShape="0">
              <a:gsLst>
                <a:gs pos="0">
                  <a:srgbClr val="0070c0"/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 w="57240">
              <a:solidFill>
                <a:srgbClr val="0070c0"/>
              </a:solidFill>
              <a:round/>
            </a:ln>
          </p:spPr>
          <p:style>
            <a:lnRef idx="0"/>
            <a:fillRef idx="0"/>
            <a:effectRef idx="2"/>
            <a:fontRef idx="minor"/>
          </p:style>
        </p:sp>
        <p:sp>
          <p:nvSpPr>
            <p:cNvPr id="117" name="CustomShape 18"/>
            <p:cNvSpPr/>
            <p:nvPr/>
          </p:nvSpPr>
          <p:spPr>
            <a:xfrm>
              <a:off x="6247800" y="2302560"/>
              <a:ext cx="372960" cy="37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IN" sz="22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18" name="CustomShape 19"/>
            <p:cNvSpPr/>
            <p:nvPr/>
          </p:nvSpPr>
          <p:spPr>
            <a:xfrm>
              <a:off x="6324840" y="1596600"/>
              <a:ext cx="1400400" cy="1400400"/>
            </a:xfrm>
            <a:prstGeom prst="circularArrow">
              <a:avLst>
                <a:gd name="adj1" fmla="val 5195"/>
                <a:gd name="adj2" fmla="val 335535"/>
                <a:gd name="adj3" fmla="val 12299577"/>
                <a:gd name="adj4" fmla="val 10769682"/>
                <a:gd name="adj5" fmla="val 6061"/>
              </a:avLst>
            </a:prstGeom>
            <a:gradFill rotWithShape="0">
              <a:gsLst>
                <a:gs pos="0">
                  <a:srgbClr val="0070c0"/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 w="63360">
              <a:solidFill>
                <a:srgbClr val="0070c0"/>
              </a:solidFill>
              <a:round/>
            </a:ln>
          </p:spPr>
          <p:style>
            <a:lnRef idx="0"/>
            <a:fillRef idx="0"/>
            <a:effectRef idx="2"/>
            <a:fontRef idx="minor"/>
          </p:style>
        </p:sp>
        <p:sp>
          <p:nvSpPr>
            <p:cNvPr id="119" name="CustomShape 20"/>
            <p:cNvSpPr/>
            <p:nvPr/>
          </p:nvSpPr>
          <p:spPr>
            <a:xfrm>
              <a:off x="6473520" y="1607400"/>
              <a:ext cx="372960" cy="37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8080" rIns="28080" tIns="28080" bIns="28080" anchor="ctr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IN" sz="22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20" name="CustomShape 21"/>
            <p:cNvSpPr/>
            <p:nvPr/>
          </p:nvSpPr>
          <p:spPr>
            <a:xfrm rot="327600">
              <a:off x="6324840" y="1596600"/>
              <a:ext cx="1400400" cy="1400400"/>
            </a:xfrm>
            <a:prstGeom prst="circularArrow">
              <a:avLst>
                <a:gd name="adj1" fmla="val 5195"/>
                <a:gd name="adj2" fmla="val 335535"/>
                <a:gd name="adj3" fmla="val 16867279"/>
                <a:gd name="adj4" fmla="val 15197186"/>
                <a:gd name="adj5" fmla="val 6061"/>
              </a:avLst>
            </a:prstGeom>
            <a:gradFill rotWithShape="0">
              <a:gsLst>
                <a:gs pos="0">
                  <a:srgbClr val="0070c0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 w="66600">
              <a:solidFill>
                <a:srgbClr val="0070c0"/>
              </a:solidFill>
              <a:round/>
            </a:ln>
          </p:spPr>
          <p:style>
            <a:lnRef idx="0"/>
            <a:fillRef idx="0"/>
            <a:effectRef idx="2"/>
            <a:fontRef idx="minor"/>
          </p:style>
        </p:sp>
      </p:grpSp>
      <p:grpSp>
        <p:nvGrpSpPr>
          <p:cNvPr id="121" name="Group 2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3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03520" y="234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Ink Free"/>
              </a:rPr>
              <a:t>Thread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99680" y="1690560"/>
            <a:ext cx="10223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Thread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 of execution is the smallest sequence of programmed instructions that can be managed independently by a scheduler.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Thread is component of a process. Every process have at least on thread called main thread which is the entry point for the program.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009880" y="227196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2009880" y="296352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2009880" y="389916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6947280" y="1239120"/>
            <a:ext cx="1071360" cy="1071360"/>
          </a:xfrm>
          <a:prstGeom prst="rect">
            <a:avLst/>
          </a:prstGeom>
          <a:ln>
            <a:noFill/>
          </a:ln>
        </p:spPr>
      </p:pic>
      <p:pic>
        <p:nvPicPr>
          <p:cNvPr id="128" name="Picture 10" descr=""/>
          <p:cNvPicPr/>
          <p:nvPr/>
        </p:nvPicPr>
        <p:blipFill>
          <a:blip r:embed="rId2"/>
          <a:stretch/>
        </p:blipFill>
        <p:spPr>
          <a:xfrm>
            <a:off x="8960040" y="2736720"/>
            <a:ext cx="1071360" cy="1071360"/>
          </a:xfrm>
          <a:prstGeom prst="rect">
            <a:avLst/>
          </a:prstGeom>
          <a:ln>
            <a:noFill/>
          </a:ln>
        </p:spPr>
      </p:pic>
      <p:pic>
        <p:nvPicPr>
          <p:cNvPr id="129" name="Picture 11" descr=""/>
          <p:cNvPicPr/>
          <p:nvPr/>
        </p:nvPicPr>
        <p:blipFill>
          <a:blip r:embed="rId3"/>
          <a:stretch/>
        </p:blipFill>
        <p:spPr>
          <a:xfrm>
            <a:off x="6947280" y="2761920"/>
            <a:ext cx="1071360" cy="1071360"/>
          </a:xfrm>
          <a:prstGeom prst="rect">
            <a:avLst/>
          </a:prstGeom>
          <a:ln>
            <a:noFill/>
          </a:ln>
        </p:spPr>
      </p:pic>
      <p:pic>
        <p:nvPicPr>
          <p:cNvPr id="130" name="Picture 12" descr=""/>
          <p:cNvPicPr/>
          <p:nvPr/>
        </p:nvPicPr>
        <p:blipFill>
          <a:blip r:embed="rId4"/>
          <a:stretch/>
        </p:blipFill>
        <p:spPr>
          <a:xfrm>
            <a:off x="8985960" y="4233960"/>
            <a:ext cx="1071360" cy="1071360"/>
          </a:xfrm>
          <a:prstGeom prst="rect">
            <a:avLst/>
          </a:prstGeom>
          <a:ln>
            <a:noFill/>
          </a:ln>
        </p:spPr>
      </p:pic>
      <p:pic>
        <p:nvPicPr>
          <p:cNvPr id="131" name="Picture 13" descr=""/>
          <p:cNvPicPr/>
          <p:nvPr/>
        </p:nvPicPr>
        <p:blipFill>
          <a:blip r:embed="rId5"/>
          <a:stretch/>
        </p:blipFill>
        <p:spPr>
          <a:xfrm>
            <a:off x="8960040" y="1239120"/>
            <a:ext cx="1071360" cy="1071360"/>
          </a:xfrm>
          <a:prstGeom prst="rect">
            <a:avLst/>
          </a:prstGeom>
          <a:ln>
            <a:noFill/>
          </a:ln>
        </p:spPr>
      </p:pic>
      <p:pic>
        <p:nvPicPr>
          <p:cNvPr id="132" name="Picture 14" descr=""/>
          <p:cNvPicPr/>
          <p:nvPr/>
        </p:nvPicPr>
        <p:blipFill>
          <a:blip r:embed="rId6"/>
          <a:stretch/>
        </p:blipFill>
        <p:spPr>
          <a:xfrm>
            <a:off x="6947280" y="4284360"/>
            <a:ext cx="1071360" cy="10713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2009880" y="354744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2009880" y="422136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009880" y="454320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2009880" y="194976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2009880" y="262368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2009880" y="3268080"/>
            <a:ext cx="3824640" cy="22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2264040" y="954000"/>
            <a:ext cx="3316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Multiple threads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7184520" y="5731560"/>
            <a:ext cx="3134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Multiple cores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Content Placeholder 4" descr=""/>
          <p:cNvPicPr/>
          <p:nvPr/>
        </p:nvPicPr>
        <p:blipFill>
          <a:blip r:embed="rId1"/>
          <a:stretch/>
        </p:blipFill>
        <p:spPr>
          <a:xfrm>
            <a:off x="1505520" y="538920"/>
            <a:ext cx="8618400" cy="538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92040" y="222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Ink Free"/>
              </a:rPr>
              <a:t>Tasks in hand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024440" y="1328040"/>
            <a:ext cx="596412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Planning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lay a foundation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Brick laying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Water and sewer pipe laying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Plumbing and roofing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House wiring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painting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Carpet laying or marbling the flor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Furnishing.</a:t>
            </a:r>
            <a:endParaRPr b="0" lang="en-IN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Gardening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Application>LibreOffice/6.0.7.3$Linux_X86_64 LibreOffice_project/00m0$Build-3</Application>
  <Words>145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2018-02-11T03:07:36Z</dcterms:created>
  <dc:creator>Hanzz</dc:creator>
  <dc:description/>
  <dc:language>en-IN</dc:language>
  <cp:lastModifiedBy>kasun liyanage</cp:lastModifiedBy>
  <dcterms:modified xsi:type="dcterms:W3CDTF">2018-08-29T16:20:40Z</dcterms:modified>
  <cp:revision>73</cp:revision>
  <dc:subject/>
  <dc:title>Introduction to parallel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