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Sorts Mill Goudy"/>
      <p:regular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RgDCJFebn+QLj4EVeSwR1Tml5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ortsMillGoudy-italic.fntdata"/><Relationship Id="rId16" Type="http://schemas.openxmlformats.org/officeDocument/2006/relationships/font" Target="fonts/SortsMillGoudy-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4"/>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8" name="Google Shape;18;p1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22"/>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 type="body"/>
          </p:nvPr>
        </p:nvSpPr>
        <p:spPr>
          <a:xfrm>
            <a:off x="4855633" y="609600"/>
            <a:ext cx="6411924" cy="50800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81" name="Google Shape;81;p22"/>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82" name="Google Shape;82;p2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pic>
        <p:nvPicPr>
          <p:cNvPr descr="Slate-V2-HD-vertPhotoInset.png" id="86" name="Google Shape;86;p23"/>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87" name="Google Shape;87;p23"/>
          <p:cNvSpPr txBox="1"/>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lnSpc>
                <a:spcPct val="90000"/>
              </a:lnSpc>
              <a:spcBef>
                <a:spcPts val="0"/>
              </a:spcBef>
              <a:spcAft>
                <a:spcPts val="0"/>
              </a:spcAft>
              <a:buClr>
                <a:schemeClr val="lt2"/>
              </a:buClr>
              <a:buSzPts val="3200"/>
              <a:buFont typeface="Sorts Mill Goudy"/>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89" name="Google Shape;89;p23"/>
          <p:cNvSpPr txBox="1"/>
          <p:nvPr>
            <p:ph idx="1" type="body"/>
          </p:nvPr>
        </p:nvSpPr>
        <p:spPr>
          <a:xfrm>
            <a:off x="1473698" y="2679699"/>
            <a:ext cx="4588094" cy="31356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90" name="Google Shape;90;p2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3" name="Shape 93"/>
        <p:cNvGrpSpPr/>
        <p:nvPr/>
      </p:nvGrpSpPr>
      <p:grpSpPr>
        <a:xfrm>
          <a:off x="0" y="0"/>
          <a:ext cx="0" cy="0"/>
          <a:chOff x="0" y="0"/>
          <a:chExt cx="0" cy="0"/>
        </a:xfrm>
      </p:grpSpPr>
      <p:pic>
        <p:nvPicPr>
          <p:cNvPr descr="Slate-V2-HD-panoPhotoInset.png" id="94" name="Google Shape;94;p24"/>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95" name="Google Shape;95;p24"/>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97" name="Google Shape;97;p24"/>
          <p:cNvSpPr txBox="1"/>
          <p:nvPr>
            <p:ph idx="1" type="body"/>
          </p:nvPr>
        </p:nvSpPr>
        <p:spPr>
          <a:xfrm>
            <a:off x="913795" y="5247728"/>
            <a:ext cx="10353762" cy="543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8" name="Google Shape;98;p2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1" name="Shape 101"/>
        <p:cNvGrpSpPr/>
        <p:nvPr/>
      </p:nvGrpSpPr>
      <p:grpSpPr>
        <a:xfrm>
          <a:off x="0" y="0"/>
          <a:ext cx="0" cy="0"/>
          <a:chOff x="0" y="0"/>
          <a:chExt cx="0" cy="0"/>
        </a:xfrm>
      </p:grpSpPr>
      <p:sp>
        <p:nvSpPr>
          <p:cNvPr id="102" name="Google Shape;102;p25"/>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5"/>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04" name="Google Shape;104;p2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7" name="Shape 107"/>
        <p:cNvGrpSpPr/>
        <p:nvPr/>
      </p:nvGrpSpPr>
      <p:grpSpPr>
        <a:xfrm>
          <a:off x="0" y="0"/>
          <a:ext cx="0" cy="0"/>
          <a:chOff x="0" y="0"/>
          <a:chExt cx="0" cy="0"/>
        </a:xfrm>
      </p:grpSpPr>
      <p:sp>
        <p:nvSpPr>
          <p:cNvPr id="108" name="Google Shape;108;p26"/>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3600"/>
              <a:buFont typeface="Sorts Mill Goudy"/>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lnSpc>
                <a:spcPct val="110000"/>
              </a:lnSpc>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0" name="Google Shape;110;p26"/>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1" name="Google Shape;111;p2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26"/>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Sorts Mill Goudy"/>
              <a:buNone/>
            </a:pPr>
            <a:r>
              <a:rPr b="0" lang="en-US" sz="8000" cap="none">
                <a:solidFill>
                  <a:schemeClr val="lt1"/>
                </a:solidFill>
                <a:latin typeface="Sorts Mill Goudy"/>
                <a:ea typeface="Sorts Mill Goudy"/>
                <a:cs typeface="Sorts Mill Goudy"/>
                <a:sym typeface="Sorts Mill Goudy"/>
              </a:rPr>
              <a:t>“</a:t>
            </a:r>
            <a:endParaRPr/>
          </a:p>
        </p:txBody>
      </p:sp>
      <p:sp>
        <p:nvSpPr>
          <p:cNvPr id="115" name="Google Shape;115;p26"/>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Sorts Mill Goudy"/>
              <a:buNone/>
            </a:pPr>
            <a:r>
              <a:rPr b="0" lang="en-US" sz="8000" cap="none">
                <a:solidFill>
                  <a:schemeClr val="lt1"/>
                </a:solidFill>
                <a:latin typeface="Sorts Mill Goudy"/>
                <a:ea typeface="Sorts Mill Goudy"/>
                <a:cs typeface="Sorts Mill Goudy"/>
                <a:sym typeface="Sorts Mill Goudy"/>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6" name="Shape 116"/>
        <p:cNvGrpSpPr/>
        <p:nvPr/>
      </p:nvGrpSpPr>
      <p:grpSpPr>
        <a:xfrm>
          <a:off x="0" y="0"/>
          <a:ext cx="0" cy="0"/>
          <a:chOff x="0" y="0"/>
          <a:chExt cx="0" cy="0"/>
        </a:xfrm>
      </p:grpSpPr>
      <p:sp>
        <p:nvSpPr>
          <p:cNvPr id="117" name="Google Shape;117;p27"/>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3200"/>
              <a:buFont typeface="Sorts Mill Goudy"/>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7"/>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19" name="Google Shape;119;p2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22" name="Shape 122"/>
        <p:cNvGrpSpPr/>
        <p:nvPr/>
      </p:nvGrpSpPr>
      <p:grpSpPr>
        <a:xfrm>
          <a:off x="0" y="0"/>
          <a:ext cx="0" cy="0"/>
          <a:chOff x="0" y="0"/>
          <a:chExt cx="0" cy="0"/>
        </a:xfrm>
      </p:grpSpPr>
      <p:sp>
        <p:nvSpPr>
          <p:cNvPr id="123" name="Google Shape;123;p2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8"/>
          <p:cNvSpPr txBox="1"/>
          <p:nvPr>
            <p:ph idx="1" type="body"/>
          </p:nvPr>
        </p:nvSpPr>
        <p:spPr>
          <a:xfrm>
            <a:off x="913795"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5" name="Google Shape;125;p28"/>
          <p:cNvSpPr txBox="1"/>
          <p:nvPr>
            <p:ph idx="2" type="body"/>
          </p:nvPr>
        </p:nvSpPr>
        <p:spPr>
          <a:xfrm>
            <a:off x="91379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6" name="Google Shape;126;p28"/>
          <p:cNvSpPr txBox="1"/>
          <p:nvPr>
            <p:ph idx="3" type="body"/>
          </p:nvPr>
        </p:nvSpPr>
        <p:spPr>
          <a:xfrm>
            <a:off x="4446711" y="1885949"/>
            <a:ext cx="3300984" cy="7647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7" name="Google Shape;127;p28"/>
          <p:cNvSpPr txBox="1"/>
          <p:nvPr>
            <p:ph idx="4" type="body"/>
          </p:nvPr>
        </p:nvSpPr>
        <p:spPr>
          <a:xfrm>
            <a:off x="444143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8" name="Google Shape;128;p28"/>
          <p:cNvSpPr txBox="1"/>
          <p:nvPr>
            <p:ph idx="5" type="body"/>
          </p:nvPr>
        </p:nvSpPr>
        <p:spPr>
          <a:xfrm>
            <a:off x="7966572"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9" name="Google Shape;129;p28"/>
          <p:cNvSpPr txBox="1"/>
          <p:nvPr>
            <p:ph idx="6" type="body"/>
          </p:nvPr>
        </p:nvSpPr>
        <p:spPr>
          <a:xfrm>
            <a:off x="7966572" y="2768110"/>
            <a:ext cx="3300984" cy="302308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30" name="Google Shape;130;p2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33" name="Shape 133"/>
        <p:cNvGrpSpPr/>
        <p:nvPr/>
      </p:nvGrpSpPr>
      <p:grpSpPr>
        <a:xfrm>
          <a:off x="0" y="0"/>
          <a:ext cx="0" cy="0"/>
          <a:chOff x="0" y="0"/>
          <a:chExt cx="0" cy="0"/>
        </a:xfrm>
      </p:grpSpPr>
      <p:pic>
        <p:nvPicPr>
          <p:cNvPr descr="Slate-V2-HD-3colPhotoInset.png" id="134" name="Google Shape;134;p29"/>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35" name="Google Shape;135;p29"/>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36" name="Google Shape;136;p29"/>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37" name="Google Shape;137;p29"/>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9"/>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39" name="Google Shape;139;p29"/>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40" name="Google Shape;140;p29"/>
          <p:cNvSpPr txBox="1"/>
          <p:nvPr>
            <p:ph idx="3" type="body"/>
          </p:nvPr>
        </p:nvSpPr>
        <p:spPr>
          <a:xfrm>
            <a:off x="913795" y="4572443"/>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41" name="Google Shape;141;p29"/>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42" name="Google Shape;142;p29"/>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43" name="Google Shape;143;p29"/>
          <p:cNvSpPr txBox="1"/>
          <p:nvPr>
            <p:ph idx="6" type="body"/>
          </p:nvPr>
        </p:nvSpPr>
        <p:spPr>
          <a:xfrm>
            <a:off x="4441435"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44" name="Google Shape;144;p29"/>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45" name="Google Shape;145;p29"/>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46" name="Google Shape;146;p29"/>
          <p:cNvSpPr txBox="1"/>
          <p:nvPr>
            <p:ph idx="9" type="body"/>
          </p:nvPr>
        </p:nvSpPr>
        <p:spPr>
          <a:xfrm>
            <a:off x="7966572"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47" name="Google Shape;147;p2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4" name="Google Shape;24;p1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5"/>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6" name="Google Shape;36;p1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13"/>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42" name="Google Shape;42;p1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7"/>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 type="body"/>
          </p:nvPr>
        </p:nvSpPr>
        <p:spPr>
          <a:xfrm>
            <a:off x="1295401" y="3763439"/>
            <a:ext cx="9590550" cy="133349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48" name="Google Shape;48;p1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8"/>
          <p:cNvSpPr txBox="1"/>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 type="body"/>
          </p:nvPr>
        </p:nvSpPr>
        <p:spPr>
          <a:xfrm>
            <a:off x="913795" y="2076450"/>
            <a:ext cx="4856841"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4" name="Google Shape;54;p18"/>
          <p:cNvSpPr txBox="1"/>
          <p:nvPr>
            <p:ph idx="2" type="body"/>
          </p:nvPr>
        </p:nvSpPr>
        <p:spPr>
          <a:xfrm>
            <a:off x="6410716" y="2076451"/>
            <a:ext cx="4856841" cy="36226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5" name="Google Shape;55;p1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pic>
        <p:nvPicPr>
          <p:cNvPr descr="Slate-V2-HD-compPhotoInset.png" id="59" name="Google Shape;59;p19"/>
          <p:cNvPicPr preferRelativeResize="0"/>
          <p:nvPr/>
        </p:nvPicPr>
        <p:blipFill rotWithShape="1">
          <a:blip r:embed="rId2">
            <a:alphaModFix/>
          </a:blip>
          <a:srcRect b="0" l="0" r="0" t="0"/>
          <a:stretch/>
        </p:blipFill>
        <p:spPr>
          <a:xfrm>
            <a:off x="913795" y="1734506"/>
            <a:ext cx="5029200" cy="4099959"/>
          </a:xfrm>
          <a:prstGeom prst="rect">
            <a:avLst/>
          </a:prstGeom>
          <a:noFill/>
          <a:ln>
            <a:noFill/>
          </a:ln>
        </p:spPr>
      </p:pic>
      <p:pic>
        <p:nvPicPr>
          <p:cNvPr descr="Slate-V2-HD-compPhotoInset.png" id="60" name="Google Shape;60;p19"/>
          <p:cNvPicPr preferRelativeResize="0"/>
          <p:nvPr/>
        </p:nvPicPr>
        <p:blipFill rotWithShape="1">
          <a:blip r:embed="rId2">
            <a:alphaModFix/>
          </a:blip>
          <a:srcRect b="0" l="0" r="0" t="0"/>
          <a:stretch/>
        </p:blipFill>
        <p:spPr>
          <a:xfrm>
            <a:off x="6238357" y="1734506"/>
            <a:ext cx="5029200" cy="4099959"/>
          </a:xfrm>
          <a:prstGeom prst="rect">
            <a:avLst/>
          </a:prstGeom>
          <a:noFill/>
          <a:ln>
            <a:noFill/>
          </a:ln>
        </p:spPr>
      </p:pic>
      <p:sp>
        <p:nvSpPr>
          <p:cNvPr id="61" name="Google Shape;61;p1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600"/>
              <a:buFont typeface="Sorts Mill Goudy"/>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63" name="Google Shape;63;p19"/>
          <p:cNvSpPr txBox="1"/>
          <p:nvPr>
            <p:ph idx="2" type="body"/>
          </p:nvPr>
        </p:nvSpPr>
        <p:spPr>
          <a:xfrm>
            <a:off x="1046013" y="2702103"/>
            <a:ext cx="4764764"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4" name="Google Shape;64;p19"/>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65" name="Google Shape;65;p19"/>
          <p:cNvSpPr txBox="1"/>
          <p:nvPr>
            <p:ph idx="4" type="body"/>
          </p:nvPr>
        </p:nvSpPr>
        <p:spPr>
          <a:xfrm>
            <a:off x="6363167" y="2702103"/>
            <a:ext cx="4779581"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6" name="Google Shape;66;p1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20"/>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2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7" Type="http://schemas.openxmlformats.org/officeDocument/2006/relationships/theme" Target="../theme/theme2.xml"/><Relationship Id="rId16" Type="http://schemas.openxmlformats.org/officeDocument/2006/relationships/slideLayout" Target="../slideLayouts/slideLayout17.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2"/>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12" name="Google Shape;12;p1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3" name="Google Shape;13;p1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4" name="Google Shape;14;p1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7" name="Shape 27"/>
        <p:cNvGrpSpPr/>
        <p:nvPr/>
      </p:nvGrpSpPr>
      <p:grpSpPr>
        <a:xfrm>
          <a:off x="0" y="0"/>
          <a:ext cx="0" cy="0"/>
          <a:chOff x="0" y="0"/>
          <a:chExt cx="0" cy="0"/>
        </a:xfrm>
      </p:grpSpPr>
      <p:sp>
        <p:nvSpPr>
          <p:cNvPr id="28" name="Google Shape;28;p11"/>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29" name="Google Shape;29;p11"/>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30" name="Google Shape;30;p1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31" name="Google Shape;31;p1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32" name="Google Shape;32;p1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jp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pic>
        <p:nvPicPr>
          <p:cNvPr id="154" name="Google Shape;154;p1"/>
          <p:cNvPicPr preferRelativeResize="0"/>
          <p:nvPr/>
        </p:nvPicPr>
        <p:blipFill rotWithShape="1">
          <a:blip r:embed="rId4">
            <a:alphaModFix/>
          </a:blip>
          <a:srcRect b="0" l="0" r="0" t="0"/>
          <a:stretch/>
        </p:blipFill>
        <p:spPr>
          <a:xfrm>
            <a:off x="-1" y="0"/>
            <a:ext cx="12192001" cy="6857990"/>
          </a:xfrm>
          <a:prstGeom prst="rect">
            <a:avLst/>
          </a:prstGeom>
          <a:noFill/>
          <a:ln>
            <a:noFill/>
          </a:ln>
        </p:spPr>
      </p:pic>
      <p:sp>
        <p:nvSpPr>
          <p:cNvPr id="155" name="Google Shape;155;p1"/>
          <p:cNvSpPr/>
          <p:nvPr/>
        </p:nvSpPr>
        <p:spPr>
          <a:xfrm rot="5400000">
            <a:off x="7131809" y="1385982"/>
            <a:ext cx="4031414" cy="4100418"/>
          </a:xfrm>
          <a:custGeom>
            <a:rect b="b" l="l" r="r" t="t"/>
            <a:pathLst>
              <a:path extrusionOk="0" h="696" w="1601">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blipFill rotWithShape="1">
            <a:blip r:embed="rId3">
              <a:alphaModFix/>
            </a:blip>
            <a:stretch>
              <a:fillRect b="0" l="0" r="0" t="0"/>
            </a:stretch>
          </a:blipFill>
          <a:ln>
            <a:noFill/>
          </a:ln>
          <a:effectLst>
            <a:outerShdw blurRad="50800" rotWithShape="0" algn="tl" dir="5400000" dist="38100">
              <a:srgbClr val="000000">
                <a:alpha val="42745"/>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Sorts Mill Goudy"/>
              <a:buNone/>
            </a:pPr>
            <a:r>
              <a:t/>
            </a:r>
            <a:endParaRPr b="0" i="0" sz="1800" u="none" cap="none" strike="noStrike">
              <a:solidFill>
                <a:srgbClr val="FFFFFF"/>
              </a:solidFill>
              <a:latin typeface="Sorts Mill Goudy"/>
              <a:ea typeface="Sorts Mill Goudy"/>
              <a:cs typeface="Sorts Mill Goudy"/>
              <a:sym typeface="Sorts Mill Goudy"/>
            </a:endParaRPr>
          </a:p>
        </p:txBody>
      </p:sp>
      <p:sp>
        <p:nvSpPr>
          <p:cNvPr id="156" name="Google Shape;156;p1"/>
          <p:cNvSpPr txBox="1"/>
          <p:nvPr>
            <p:ph type="ctrTitle"/>
          </p:nvPr>
        </p:nvSpPr>
        <p:spPr>
          <a:xfrm>
            <a:off x="7389964" y="1547398"/>
            <a:ext cx="3485073" cy="119026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Sorts Mill Goudy"/>
              <a:buNone/>
            </a:pPr>
            <a:r>
              <a:rPr lang="en-US" sz="4000"/>
              <a:t>INNOVACT 2025</a:t>
            </a:r>
            <a:endParaRPr/>
          </a:p>
        </p:txBody>
      </p:sp>
      <p:sp>
        <p:nvSpPr>
          <p:cNvPr id="157" name="Google Shape;157;p1"/>
          <p:cNvSpPr txBox="1"/>
          <p:nvPr>
            <p:ph idx="1" type="subTitle"/>
          </p:nvPr>
        </p:nvSpPr>
        <p:spPr>
          <a:xfrm>
            <a:off x="7389964" y="2722491"/>
            <a:ext cx="3485072" cy="258811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610"/>
              <a:buNone/>
            </a:pPr>
            <a:r>
              <a:rPr lang="en-US" sz="2300"/>
              <a:t>TRACK: IoT</a:t>
            </a:r>
            <a:endParaRPr/>
          </a:p>
          <a:p>
            <a:pPr indent="0" lvl="0" marL="0" rtl="0" algn="l">
              <a:lnSpc>
                <a:spcPct val="110000"/>
              </a:lnSpc>
              <a:spcBef>
                <a:spcPts val="1060"/>
              </a:spcBef>
              <a:spcAft>
                <a:spcPts val="0"/>
              </a:spcAft>
              <a:buSzPts val="1610"/>
              <a:buNone/>
            </a:pPr>
            <a:r>
              <a:rPr lang="en-US"/>
              <a:t>PROBLEM: SMART PLANT MONITORING WITH IoT</a:t>
            </a:r>
            <a:endParaRPr/>
          </a:p>
          <a:p>
            <a:pPr indent="0" lvl="0" marL="0" rtl="0" algn="l">
              <a:lnSpc>
                <a:spcPct val="110000"/>
              </a:lnSpc>
              <a:spcBef>
                <a:spcPts val="1060"/>
              </a:spcBef>
              <a:spcAft>
                <a:spcPts val="0"/>
              </a:spcAft>
              <a:buSzPts val="1610"/>
              <a:buNone/>
            </a:pPr>
            <a:r>
              <a:rPr lang="en-US" sz="2300"/>
              <a:t>YUKTI </a:t>
            </a:r>
            <a:r>
              <a:rPr lang="en-US"/>
              <a:t>ID:IR2025/996013</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0"/>
          <p:cNvSpPr txBox="1"/>
          <p:nvPr>
            <p:ph type="title"/>
          </p:nvPr>
        </p:nvSpPr>
        <p:spPr>
          <a:xfrm>
            <a:off x="913795" y="609600"/>
            <a:ext cx="10353762" cy="6292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B39332"/>
              </a:buClr>
              <a:buSzPct val="100000"/>
              <a:buFont typeface="Sorts Mill Goudy"/>
              <a:buNone/>
            </a:pPr>
            <a:r>
              <a:rPr b="1" lang="en-US" u="sng">
                <a:solidFill>
                  <a:srgbClr val="B39332"/>
                </a:solidFill>
              </a:rPr>
              <a:t>ACKOWLEDGEMENT</a:t>
            </a:r>
            <a:endParaRPr/>
          </a:p>
        </p:txBody>
      </p:sp>
      <p:sp>
        <p:nvSpPr>
          <p:cNvPr id="221" name="Google Shape;221;p10"/>
          <p:cNvSpPr txBox="1"/>
          <p:nvPr>
            <p:ph idx="1" type="body"/>
          </p:nvPr>
        </p:nvSpPr>
        <p:spPr>
          <a:xfrm>
            <a:off x="913795" y="2498049"/>
            <a:ext cx="9938425" cy="2871555"/>
          </a:xfrm>
          <a:prstGeom prst="rect">
            <a:avLst/>
          </a:prstGeom>
          <a:noFill/>
          <a:ln>
            <a:noFill/>
          </a:ln>
        </p:spPr>
        <p:txBody>
          <a:bodyPr anchorCtr="0" anchor="ctr" bIns="45700" lIns="91425" spcFirstLastPara="1" rIns="91425" wrap="square" tIns="45700">
            <a:spAutoFit/>
          </a:bodyPr>
          <a:lstStyle/>
          <a:p>
            <a:pPr indent="-306000" lvl="0" marL="342900" rtl="0" algn="l">
              <a:lnSpc>
                <a:spcPct val="90000"/>
              </a:lnSpc>
              <a:spcBef>
                <a:spcPts val="0"/>
              </a:spcBef>
              <a:spcAft>
                <a:spcPts val="0"/>
              </a:spcAft>
              <a:buSzPts val="1680"/>
              <a:buChar char="◈"/>
            </a:pPr>
            <a:r>
              <a:rPr b="1" lang="en-US" sz="2400">
                <a:solidFill>
                  <a:srgbClr val="B39332"/>
                </a:solidFill>
              </a:rPr>
              <a:t>VIT Vellore </a:t>
            </a:r>
            <a:r>
              <a:rPr b="1" lang="en-US" sz="2400">
                <a:solidFill>
                  <a:srgbClr val="D8D8D8"/>
                </a:solidFill>
              </a:rPr>
              <a:t>for providing us with this incredible platform to innovate and   showcase our ideas.</a:t>
            </a:r>
            <a:endParaRPr/>
          </a:p>
          <a:p>
            <a:pPr indent="-306000" lvl="0" marL="342900" rtl="0" algn="l">
              <a:lnSpc>
                <a:spcPct val="90000"/>
              </a:lnSpc>
              <a:spcBef>
                <a:spcPts val="1080"/>
              </a:spcBef>
              <a:spcAft>
                <a:spcPts val="0"/>
              </a:spcAft>
              <a:buSzPts val="1680"/>
              <a:buChar char="◈"/>
            </a:pPr>
            <a:r>
              <a:rPr b="1" lang="en-US" sz="2400">
                <a:solidFill>
                  <a:srgbClr val="B39332"/>
                </a:solidFill>
              </a:rPr>
              <a:t>The InnovAct 2025 Organising Committee &amp; Faculty Coordinators </a:t>
            </a:r>
            <a:r>
              <a:rPr b="1" lang="en-US" sz="2400">
                <a:solidFill>
                  <a:srgbClr val="D8D8D8"/>
                </a:solidFill>
              </a:rPr>
              <a:t>for their constant support, guidance, and smooth execution of the event.</a:t>
            </a:r>
            <a:endParaRPr/>
          </a:p>
          <a:p>
            <a:pPr indent="-306000" lvl="0" marL="342900" rtl="0" algn="l">
              <a:lnSpc>
                <a:spcPct val="90000"/>
              </a:lnSpc>
              <a:spcBef>
                <a:spcPts val="1080"/>
              </a:spcBef>
              <a:spcAft>
                <a:spcPts val="0"/>
              </a:spcAft>
              <a:buSzPts val="1680"/>
              <a:buChar char="◈"/>
            </a:pPr>
            <a:r>
              <a:rPr b="1" lang="en-US" sz="2400">
                <a:solidFill>
                  <a:srgbClr val="B39332"/>
                </a:solidFill>
              </a:rPr>
              <a:t>Our mentors and judges</a:t>
            </a:r>
            <a:r>
              <a:rPr b="1" lang="en-US" sz="2400">
                <a:solidFill>
                  <a:srgbClr val="D8D8D8"/>
                </a:solidFill>
              </a:rPr>
              <a:t>, for their valuable feedback and encouragement.</a:t>
            </a:r>
            <a:endParaRPr/>
          </a:p>
          <a:p>
            <a:pPr indent="-306000" lvl="0" marL="342900" rtl="0" algn="l">
              <a:lnSpc>
                <a:spcPct val="90000"/>
              </a:lnSpc>
              <a:spcBef>
                <a:spcPts val="1080"/>
              </a:spcBef>
              <a:spcAft>
                <a:spcPts val="0"/>
              </a:spcAft>
              <a:buSzPts val="1680"/>
              <a:buChar char="◈"/>
            </a:pPr>
            <a:r>
              <a:rPr b="1" lang="en-US" sz="2400">
                <a:solidFill>
                  <a:srgbClr val="D8D8D8"/>
                </a:solidFill>
              </a:rPr>
              <a:t>And finally, </a:t>
            </a:r>
            <a:r>
              <a:rPr b="1" lang="en-US" sz="2400">
                <a:solidFill>
                  <a:srgbClr val="B39332"/>
                </a:solidFill>
              </a:rPr>
              <a:t>my teammates</a:t>
            </a:r>
            <a:r>
              <a:rPr b="1" lang="en-US" sz="2400">
                <a:solidFill>
                  <a:srgbClr val="D8D8D8"/>
                </a:solidFill>
              </a:rPr>
              <a:t>, for their dedication, creativity, and collaboration throughout this journey.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Sorts Mill Goudy"/>
              <a:buNone/>
            </a:pPr>
            <a:r>
              <a:t/>
            </a:r>
            <a:endParaRPr b="0" i="0" sz="1800" u="none" cap="none" strike="noStrike">
              <a:solidFill>
                <a:srgbClr val="FFFFFF"/>
              </a:solidFill>
              <a:latin typeface="Sorts Mill Goudy"/>
              <a:ea typeface="Sorts Mill Goudy"/>
              <a:cs typeface="Sorts Mill Goudy"/>
              <a:sym typeface="Sorts Mill Goudy"/>
            </a:endParaRPr>
          </a:p>
        </p:txBody>
      </p:sp>
      <p:pic>
        <p:nvPicPr>
          <p:cNvPr id="164" name="Google Shape;164;p2"/>
          <p:cNvPicPr preferRelativeResize="0"/>
          <p:nvPr/>
        </p:nvPicPr>
        <p:blipFill rotWithShape="1">
          <a:blip r:embed="rId4">
            <a:alphaModFix/>
          </a:blip>
          <a:srcRect b="-1" l="0" r="0" t="0"/>
          <a:stretch/>
        </p:blipFill>
        <p:spPr>
          <a:xfrm>
            <a:off x="-8622" y="10"/>
            <a:ext cx="6096000" cy="6857990"/>
          </a:xfrm>
          <a:prstGeom prst="rect">
            <a:avLst/>
          </a:prstGeom>
          <a:noFill/>
          <a:ln>
            <a:noFill/>
          </a:ln>
        </p:spPr>
      </p:pic>
      <p:pic>
        <p:nvPicPr>
          <p:cNvPr id="165" name="Google Shape;165;p2"/>
          <p:cNvPicPr preferRelativeResize="0"/>
          <p:nvPr/>
        </p:nvPicPr>
        <p:blipFill rotWithShape="1">
          <a:blip r:embed="rId5">
            <a:alphaModFix/>
          </a:blip>
          <a:srcRect b="0" l="0" r="0" t="0"/>
          <a:stretch/>
        </p:blipFill>
        <p:spPr>
          <a:xfrm>
            <a:off x="6257026" y="1"/>
            <a:ext cx="5934973" cy="6858000"/>
          </a:xfrm>
          <a:prstGeom prst="rect">
            <a:avLst/>
          </a:prstGeom>
          <a:noFill/>
          <a:ln>
            <a:noFill/>
          </a:ln>
        </p:spPr>
      </p:pic>
      <p:sp>
        <p:nvSpPr>
          <p:cNvPr id="166" name="Google Shape;166;p2"/>
          <p:cNvSpPr txBox="1"/>
          <p:nvPr>
            <p:ph type="title"/>
          </p:nvPr>
        </p:nvSpPr>
        <p:spPr>
          <a:xfrm>
            <a:off x="6900493" y="609600"/>
            <a:ext cx="4538124" cy="970450"/>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4000"/>
              <a:buFont typeface="Sorts Mill Goudy"/>
              <a:buNone/>
            </a:pPr>
            <a:r>
              <a:rPr lang="en-US" sz="4000"/>
              <a:t>	</a:t>
            </a:r>
            <a:endParaRPr/>
          </a:p>
        </p:txBody>
      </p:sp>
      <p:sp>
        <p:nvSpPr>
          <p:cNvPr id="167" name="Google Shape;167;p2"/>
          <p:cNvSpPr txBox="1"/>
          <p:nvPr>
            <p:ph idx="1" type="body"/>
          </p:nvPr>
        </p:nvSpPr>
        <p:spPr>
          <a:xfrm>
            <a:off x="6900493" y="1732449"/>
            <a:ext cx="4403596"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ctr">
              <a:lnSpc>
                <a:spcPct val="110000"/>
              </a:lnSpc>
              <a:spcBef>
                <a:spcPts val="0"/>
              </a:spcBef>
              <a:spcAft>
                <a:spcPts val="0"/>
              </a:spcAft>
              <a:buSzPts val="1680"/>
              <a:buChar char="◈"/>
            </a:pPr>
            <a:r>
              <a:rPr lang="en-US" sz="2400"/>
              <a:t>ARATRIK TEWARI </a:t>
            </a:r>
            <a:endParaRPr/>
          </a:p>
          <a:p>
            <a:pPr indent="-306000" lvl="0" marL="342900" rtl="0" algn="ctr">
              <a:lnSpc>
                <a:spcPct val="110000"/>
              </a:lnSpc>
              <a:spcBef>
                <a:spcPts val="1080"/>
              </a:spcBef>
              <a:spcAft>
                <a:spcPts val="0"/>
              </a:spcAft>
              <a:buSzPts val="1680"/>
              <a:buChar char="◈"/>
            </a:pPr>
            <a:r>
              <a:rPr lang="en-US" sz="2400"/>
              <a:t>SAPTARSHI DAS</a:t>
            </a:r>
            <a:endParaRPr/>
          </a:p>
          <a:p>
            <a:pPr indent="-306000" lvl="0" marL="342900" rtl="0" algn="ctr">
              <a:lnSpc>
                <a:spcPct val="110000"/>
              </a:lnSpc>
              <a:spcBef>
                <a:spcPts val="1080"/>
              </a:spcBef>
              <a:spcAft>
                <a:spcPts val="0"/>
              </a:spcAft>
              <a:buSzPts val="1680"/>
              <a:buChar char="◈"/>
            </a:pPr>
            <a:r>
              <a:rPr lang="en-US" sz="2400"/>
              <a:t>SHYALONA GHOSH</a:t>
            </a:r>
            <a:endParaRPr/>
          </a:p>
          <a:p>
            <a:pPr indent="-306000" lvl="0" marL="342900" rtl="0" algn="ctr">
              <a:lnSpc>
                <a:spcPct val="110000"/>
              </a:lnSpc>
              <a:spcBef>
                <a:spcPts val="1080"/>
              </a:spcBef>
              <a:spcAft>
                <a:spcPts val="0"/>
              </a:spcAft>
              <a:buSzPts val="1680"/>
              <a:buChar char="◈"/>
            </a:pPr>
            <a:r>
              <a:rPr lang="en-US" sz="2400"/>
              <a:t>AYUSH SAXENA</a:t>
            </a:r>
            <a:endParaRPr/>
          </a:p>
          <a:p>
            <a:pPr indent="-306000" lvl="0" marL="342900" rtl="0" algn="ctr">
              <a:lnSpc>
                <a:spcPct val="110000"/>
              </a:lnSpc>
              <a:spcBef>
                <a:spcPts val="1080"/>
              </a:spcBef>
              <a:spcAft>
                <a:spcPts val="0"/>
              </a:spcAft>
              <a:buSzPts val="1680"/>
              <a:buChar char="◈"/>
            </a:pPr>
            <a:r>
              <a:rPr lang="en-US" sz="2400"/>
              <a:t>PARITOSH SINGH</a:t>
            </a:r>
            <a:endParaRPr/>
          </a:p>
        </p:txBody>
      </p:sp>
      <p:sp>
        <p:nvSpPr>
          <p:cNvPr id="168" name="Google Shape;168;p2"/>
          <p:cNvSpPr txBox="1"/>
          <p:nvPr/>
        </p:nvSpPr>
        <p:spPr>
          <a:xfrm>
            <a:off x="6900492" y="589779"/>
            <a:ext cx="4538124" cy="66018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4100" u="sng" cap="none" strike="noStrike">
                <a:solidFill>
                  <a:srgbClr val="FFC000"/>
                </a:solidFill>
                <a:latin typeface="Sorts Mill Goudy"/>
                <a:ea typeface="Sorts Mill Goudy"/>
                <a:cs typeface="Sorts Mill Goudy"/>
                <a:sym typeface="Sorts Mill Goudy"/>
              </a:rPr>
              <a:t>404 Found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
          <p:cNvSpPr txBox="1"/>
          <p:nvPr>
            <p:ph type="title"/>
          </p:nvPr>
        </p:nvSpPr>
        <p:spPr>
          <a:xfrm>
            <a:off x="913795" y="609600"/>
            <a:ext cx="10353762" cy="560439"/>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B39332"/>
              </a:buClr>
              <a:buSzPct val="100000"/>
              <a:buFont typeface="Sorts Mill Goudy"/>
              <a:buNone/>
            </a:pPr>
            <a:r>
              <a:rPr b="1" lang="en-US" u="sng">
                <a:solidFill>
                  <a:srgbClr val="B39332"/>
                </a:solidFill>
              </a:rPr>
              <a:t>PROBLEM STATEMENT</a:t>
            </a:r>
            <a:endParaRPr/>
          </a:p>
        </p:txBody>
      </p:sp>
      <p:sp>
        <p:nvSpPr>
          <p:cNvPr id="174" name="Google Shape;174;p3"/>
          <p:cNvSpPr txBox="1"/>
          <p:nvPr>
            <p:ph idx="1" type="body"/>
          </p:nvPr>
        </p:nvSpPr>
        <p:spPr>
          <a:xfrm>
            <a:off x="1444737" y="1571625"/>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2240"/>
              <a:buChar char="◈"/>
            </a:pPr>
            <a:r>
              <a:rPr lang="en-US" sz="3200"/>
              <a:t>To create an </a:t>
            </a:r>
            <a:r>
              <a:rPr lang="en-US" sz="3200">
                <a:solidFill>
                  <a:schemeClr val="lt1"/>
                </a:solidFill>
              </a:rPr>
              <a:t>IoT-powered</a:t>
            </a:r>
            <a:r>
              <a:rPr lang="en-US" sz="3200"/>
              <a:t> plant pot that monitors the soil moisture, sunlight and temperature to ensure optimal growth of the plant. This alerts the user when the plant requires any of the above mentioned factors, making it easier to care for it without constant attention.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
          <p:cNvSpPr txBox="1"/>
          <p:nvPr>
            <p:ph type="title"/>
          </p:nvPr>
        </p:nvSpPr>
        <p:spPr>
          <a:xfrm>
            <a:off x="913795" y="609600"/>
            <a:ext cx="10353762" cy="53094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B39332"/>
              </a:buClr>
              <a:buSzPct val="100000"/>
              <a:buFont typeface="Sorts Mill Goudy"/>
              <a:buNone/>
            </a:pPr>
            <a:r>
              <a:rPr b="1" lang="en-US" u="sng">
                <a:solidFill>
                  <a:srgbClr val="B39332"/>
                </a:solidFill>
              </a:rPr>
              <a:t>PROPOSED SOLUTION</a:t>
            </a:r>
            <a:endParaRPr/>
          </a:p>
        </p:txBody>
      </p:sp>
      <p:sp>
        <p:nvSpPr>
          <p:cNvPr id="180" name="Google Shape;180;p4"/>
          <p:cNvSpPr txBox="1"/>
          <p:nvPr>
            <p:ph idx="1" type="body"/>
          </p:nvPr>
        </p:nvSpPr>
        <p:spPr>
          <a:xfrm>
            <a:off x="913795" y="1692992"/>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80"/>
              <a:buChar char="◈"/>
            </a:pPr>
            <a:r>
              <a:rPr b="1" lang="en-US" sz="2400">
                <a:solidFill>
                  <a:srgbClr val="B39332"/>
                </a:solidFill>
              </a:rPr>
              <a:t>MAIN IDEA: </a:t>
            </a:r>
            <a:r>
              <a:rPr lang="en-US" sz="2400"/>
              <a:t>To measure the moisture of soil, temperature and light intensity using Arduino sensors and alerting the user if the plant does not meet the optimal growth conditions.</a:t>
            </a:r>
            <a:endParaRPr/>
          </a:p>
          <a:p>
            <a:pPr indent="-306000" lvl="0" marL="342900" rtl="0" algn="l">
              <a:lnSpc>
                <a:spcPct val="110000"/>
              </a:lnSpc>
              <a:spcBef>
                <a:spcPts val="1080"/>
              </a:spcBef>
              <a:spcAft>
                <a:spcPts val="0"/>
              </a:spcAft>
              <a:buSzPts val="1680"/>
              <a:buChar char="◈"/>
            </a:pPr>
            <a:r>
              <a:rPr b="1" lang="en-US" sz="2400">
                <a:solidFill>
                  <a:srgbClr val="B39332"/>
                </a:solidFill>
              </a:rPr>
              <a:t>WHY IS IT RELEVANT?</a:t>
            </a:r>
            <a:r>
              <a:rPr lang="en-US" sz="2400"/>
              <a:t> Water conservation, good for amateur gardeners, very useful for enthusiastic gardeners who have a busy lifestyle, helpful for elderly people with low mobility.</a:t>
            </a:r>
            <a:endParaRPr/>
          </a:p>
          <a:p>
            <a:pPr indent="-306000" lvl="0" marL="342900" rtl="0" algn="l">
              <a:lnSpc>
                <a:spcPct val="110000"/>
              </a:lnSpc>
              <a:spcBef>
                <a:spcPts val="1080"/>
              </a:spcBef>
              <a:spcAft>
                <a:spcPts val="0"/>
              </a:spcAft>
              <a:buSzPts val="1680"/>
              <a:buChar char="◈"/>
            </a:pPr>
            <a:r>
              <a:rPr b="1" lang="en-US" sz="2400">
                <a:solidFill>
                  <a:srgbClr val="B39332"/>
                </a:solidFill>
              </a:rPr>
              <a:t>WHY IS IT INNOVATIVE?</a:t>
            </a:r>
            <a:r>
              <a:rPr lang="en-US" sz="2400"/>
              <a:t> remote monitoring, user friendly features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
          <p:cNvSpPr txBox="1"/>
          <p:nvPr>
            <p:ph type="title"/>
          </p:nvPr>
        </p:nvSpPr>
        <p:spPr>
          <a:xfrm>
            <a:off x="913795" y="609600"/>
            <a:ext cx="10353762" cy="58993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B39332"/>
              </a:buClr>
              <a:buSzPct val="100000"/>
              <a:buFont typeface="Sorts Mill Goudy"/>
              <a:buNone/>
            </a:pPr>
            <a:r>
              <a:rPr b="1" lang="en-US" u="sng">
                <a:solidFill>
                  <a:srgbClr val="B39332"/>
                </a:solidFill>
              </a:rPr>
              <a:t>TECHNICAL APPROACH</a:t>
            </a:r>
            <a:endParaRPr/>
          </a:p>
        </p:txBody>
      </p:sp>
      <p:sp>
        <p:nvSpPr>
          <p:cNvPr id="186" name="Google Shape;186;p5"/>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Char char="◈"/>
            </a:pPr>
            <a:r>
              <a:rPr b="1" lang="en-US">
                <a:solidFill>
                  <a:srgbClr val="B39332"/>
                </a:solidFill>
              </a:rPr>
              <a:t>APPARATUS USED: </a:t>
            </a:r>
            <a:r>
              <a:rPr b="1" lang="en-US">
                <a:solidFill>
                  <a:schemeClr val="lt1"/>
                </a:solidFill>
              </a:rPr>
              <a:t>Temperature Sensors (LM35CAZ),UV Sensor ML8511,Ardino Uno(microcontroller board with USB cable),Jumper Wires(male to female and male to male)</a:t>
            </a:r>
            <a:endParaRPr/>
          </a:p>
          <a:p>
            <a:pPr indent="-306000" lvl="0" marL="342900" rtl="0" algn="l">
              <a:lnSpc>
                <a:spcPct val="110000"/>
              </a:lnSpc>
              <a:spcBef>
                <a:spcPts val="1060"/>
              </a:spcBef>
              <a:spcAft>
                <a:spcPts val="0"/>
              </a:spcAft>
              <a:buSzPts val="1610"/>
              <a:buChar char="◈"/>
            </a:pPr>
            <a:r>
              <a:rPr b="1" lang="en-US">
                <a:solidFill>
                  <a:srgbClr val="B39332"/>
                </a:solidFill>
              </a:rPr>
              <a:t>WORKFLOW DIAGRAM:</a:t>
            </a:r>
            <a:endParaRPr/>
          </a:p>
          <a:p>
            <a:pPr indent="-203764" lvl="0" marL="342900" rtl="0" algn="l">
              <a:lnSpc>
                <a:spcPct val="110000"/>
              </a:lnSpc>
              <a:spcBef>
                <a:spcPts val="1060"/>
              </a:spcBef>
              <a:spcAft>
                <a:spcPts val="0"/>
              </a:spcAft>
              <a:buSzPts val="1610"/>
              <a:buNone/>
            </a:pPr>
            <a:r>
              <a:t/>
            </a:r>
            <a:endParaRPr/>
          </a:p>
        </p:txBody>
      </p:sp>
      <p:pic>
        <p:nvPicPr>
          <p:cNvPr id="187" name="Google Shape;187;p5"/>
          <p:cNvPicPr preferRelativeResize="0"/>
          <p:nvPr/>
        </p:nvPicPr>
        <p:blipFill rotWithShape="1">
          <a:blip r:embed="rId3">
            <a:alphaModFix/>
          </a:blip>
          <a:srcRect b="0" l="0" r="0" t="0"/>
          <a:stretch/>
        </p:blipFill>
        <p:spPr>
          <a:xfrm>
            <a:off x="5370785" y="2958727"/>
            <a:ext cx="5521721" cy="3580619"/>
          </a:xfrm>
          <a:prstGeom prst="rect">
            <a:avLst/>
          </a:prstGeom>
          <a:noFill/>
          <a:ln cap="flat" cmpd="sng" w="9525">
            <a:solidFill>
              <a:srgbClr val="B3933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ph type="title"/>
          </p:nvPr>
        </p:nvSpPr>
        <p:spPr>
          <a:xfrm>
            <a:off x="913795" y="609600"/>
            <a:ext cx="10353762" cy="6784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B39332"/>
              </a:buClr>
              <a:buSzPct val="100000"/>
              <a:buFont typeface="Sorts Mill Goudy"/>
              <a:buNone/>
            </a:pPr>
            <a:r>
              <a:rPr b="1" lang="en-US" u="sng">
                <a:solidFill>
                  <a:srgbClr val="B39332"/>
                </a:solidFill>
              </a:rPr>
              <a:t>IMPLEMENTATION DETAILS</a:t>
            </a:r>
            <a:endParaRPr/>
          </a:p>
        </p:txBody>
      </p:sp>
      <p:sp>
        <p:nvSpPr>
          <p:cNvPr id="193" name="Google Shape;193;p6"/>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lnSpcReduction="20000"/>
          </a:bodyPr>
          <a:lstStyle/>
          <a:p>
            <a:pPr indent="-306022" lvl="0" marL="342900" rtl="0" algn="l">
              <a:lnSpc>
                <a:spcPct val="110000"/>
              </a:lnSpc>
              <a:spcBef>
                <a:spcPts val="0"/>
              </a:spcBef>
              <a:spcAft>
                <a:spcPts val="0"/>
              </a:spcAft>
              <a:buSzPct val="70000"/>
              <a:buChar char="◈"/>
            </a:pPr>
            <a:r>
              <a:rPr b="1" lang="en-US">
                <a:solidFill>
                  <a:srgbClr val="B39332"/>
                </a:solidFill>
              </a:rPr>
              <a:t>KEY FEATURES:</a:t>
            </a:r>
            <a:endParaRPr/>
          </a:p>
          <a:p>
            <a:pPr indent="-306000" lvl="0" marL="342900" rtl="0" algn="l">
              <a:lnSpc>
                <a:spcPct val="110000"/>
              </a:lnSpc>
              <a:spcBef>
                <a:spcPts val="1081"/>
              </a:spcBef>
              <a:spcAft>
                <a:spcPts val="0"/>
              </a:spcAft>
              <a:buSzPct val="70000"/>
              <a:buChar char="◈"/>
            </a:pPr>
            <a:r>
              <a:rPr b="1" lang="en-US" sz="2600"/>
              <a:t>Automated Care</a:t>
            </a:r>
            <a:r>
              <a:rPr lang="en-US" sz="2600"/>
              <a:t> – Monitors soil moisture, temperature &amp; water needs, reducing manual effort.</a:t>
            </a:r>
            <a:endParaRPr/>
          </a:p>
          <a:p>
            <a:pPr indent="-306000" lvl="0" marL="342900" rtl="0" algn="l">
              <a:lnSpc>
                <a:spcPct val="110000"/>
              </a:lnSpc>
              <a:spcBef>
                <a:spcPts val="1081"/>
              </a:spcBef>
              <a:spcAft>
                <a:spcPts val="0"/>
              </a:spcAft>
              <a:buSzPct val="70000"/>
              <a:buChar char="◈"/>
            </a:pPr>
            <a:r>
              <a:rPr b="1" lang="en-US" sz="2600"/>
              <a:t>Easy to Use</a:t>
            </a:r>
            <a:r>
              <a:rPr lang="en-US" sz="2600"/>
              <a:t> – Simple plug-and-play setup with minimal maintenance, ideal for amateurs.</a:t>
            </a:r>
            <a:endParaRPr/>
          </a:p>
          <a:p>
            <a:pPr indent="-306000" lvl="0" marL="342900" rtl="0" algn="l">
              <a:lnSpc>
                <a:spcPct val="110000"/>
              </a:lnSpc>
              <a:spcBef>
                <a:spcPts val="1081"/>
              </a:spcBef>
              <a:spcAft>
                <a:spcPts val="0"/>
              </a:spcAft>
              <a:buSzPct val="70000"/>
              <a:buChar char="◈"/>
            </a:pPr>
            <a:r>
              <a:rPr b="1" lang="en-US" sz="2600"/>
              <a:t>Smart Notifications</a:t>
            </a:r>
            <a:r>
              <a:rPr lang="en-US" sz="2600"/>
              <a:t> – Provides timely alerts/reminders, ensuring plants stay healthy.</a:t>
            </a:r>
            <a:endParaRPr/>
          </a:p>
          <a:p>
            <a:pPr indent="-306000" lvl="0" marL="342900" rtl="0" algn="l">
              <a:lnSpc>
                <a:spcPct val="110000"/>
              </a:lnSpc>
              <a:spcBef>
                <a:spcPts val="1081"/>
              </a:spcBef>
              <a:spcAft>
                <a:spcPts val="0"/>
              </a:spcAft>
              <a:buSzPct val="70000"/>
              <a:buChar char="◈"/>
            </a:pPr>
            <a:r>
              <a:rPr b="1" lang="en-US" sz="2600"/>
              <a:t>User Benefits</a:t>
            </a:r>
            <a:r>
              <a:rPr lang="en-US" sz="2600"/>
              <a:t> – Saves time &amp; effort while improving indoor air quality, comfort &amp; well-being.</a:t>
            </a:r>
            <a:endParaRPr/>
          </a:p>
          <a:p>
            <a:pPr indent="-211454" lvl="0" marL="342900" rtl="0" algn="l">
              <a:lnSpc>
                <a:spcPct val="110000"/>
              </a:lnSpc>
              <a:spcBef>
                <a:spcPts val="1025"/>
              </a:spcBef>
              <a:spcAft>
                <a:spcPts val="0"/>
              </a:spcAft>
              <a:buSzPct val="70000"/>
              <a:buNone/>
            </a:pPr>
            <a:r>
              <a:t/>
            </a:r>
            <a:endParaRPr/>
          </a:p>
        </p:txBody>
      </p:sp>
      <p:sp>
        <p:nvSpPr>
          <p:cNvPr id="194" name="Google Shape;194;p6"/>
          <p:cNvSpPr/>
          <p:nvPr/>
        </p:nvSpPr>
        <p:spPr>
          <a:xfrm>
            <a:off x="0" y="-461665"/>
            <a:ext cx="328936" cy="9233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Sorts Mill Goudy"/>
              <a:buNone/>
            </a:pPr>
            <a:r>
              <a:t/>
            </a:r>
            <a:endParaRPr b="0" i="0" sz="1800" u="none" cap="none" strike="noStrike">
              <a:solidFill>
                <a:schemeClr val="lt1"/>
              </a:solidFill>
              <a:latin typeface="Arial"/>
              <a:ea typeface="Arial"/>
              <a:cs typeface="Arial"/>
              <a:sym typeface="Arial"/>
            </a:endParaRPr>
          </a:p>
          <a:p>
            <a:pPr indent="-114300" lvl="0" marL="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a:t>
            </a:r>
            <a:endParaRPr/>
          </a:p>
          <a:p>
            <a:pPr indent="0" lvl="0" marL="0" marR="0" rtl="0" algn="l">
              <a:lnSpc>
                <a:spcPct val="100000"/>
              </a:lnSpc>
              <a:spcBef>
                <a:spcPts val="0"/>
              </a:spcBef>
              <a:spcAft>
                <a:spcPts val="0"/>
              </a:spcAft>
              <a:buClr>
                <a:schemeClr val="lt1"/>
              </a:buClr>
              <a:buSzPts val="1800"/>
              <a:buFont typeface="Sorts Mill Goudy"/>
              <a:buNone/>
            </a:pPr>
            <a:r>
              <a:t/>
            </a:r>
            <a:endParaRPr b="0" i="0" sz="1800" u="none" cap="none" strike="noStrike">
              <a:solidFill>
                <a:schemeClr val="lt1"/>
              </a:solidFill>
              <a:latin typeface="Arial"/>
              <a:ea typeface="Arial"/>
              <a:cs typeface="Arial"/>
              <a:sym typeface="Arial"/>
            </a:endParaRPr>
          </a:p>
        </p:txBody>
      </p:sp>
      <p:sp>
        <p:nvSpPr>
          <p:cNvPr id="195" name="Google Shape;195;p6"/>
          <p:cNvSpPr/>
          <p:nvPr/>
        </p:nvSpPr>
        <p:spPr>
          <a:xfrm>
            <a:off x="0" y="0"/>
            <a:ext cx="12192000" cy="15875"/>
          </a:xfrm>
          <a:prstGeom prst="rect">
            <a:avLst/>
          </a:prstGeom>
          <a:solidFill>
            <a:srgbClr val="000000"/>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
        <p:nvSpPr>
          <p:cNvPr id="196" name="Google Shape;196;p6"/>
          <p:cNvSpPr/>
          <p:nvPr/>
        </p:nvSpPr>
        <p:spPr>
          <a:xfrm>
            <a:off x="0" y="1587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Sorts Mill Goudy"/>
              <a:ea typeface="Sorts Mill Goudy"/>
              <a:cs typeface="Sorts Mill Goudy"/>
              <a:sym typeface="Sorts Mill Goud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913795" y="609600"/>
            <a:ext cx="10353762" cy="648929"/>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B39332"/>
              </a:buClr>
              <a:buSzPct val="100000"/>
              <a:buFont typeface="Sorts Mill Goudy"/>
              <a:buNone/>
            </a:pPr>
            <a:r>
              <a:rPr b="1" lang="en-US" u="sng">
                <a:solidFill>
                  <a:srgbClr val="B39332"/>
                </a:solidFill>
              </a:rPr>
              <a:t>UTILITY OF THE PROPOSED SOLUTION</a:t>
            </a:r>
            <a:endParaRPr/>
          </a:p>
        </p:txBody>
      </p:sp>
      <p:sp>
        <p:nvSpPr>
          <p:cNvPr id="202" name="Google Shape;202;p7"/>
          <p:cNvSpPr txBox="1"/>
          <p:nvPr>
            <p:ph idx="1" type="body"/>
          </p:nvPr>
        </p:nvSpPr>
        <p:spPr>
          <a:xfrm>
            <a:off x="913795" y="1337187"/>
            <a:ext cx="10353762" cy="503411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47500" lnSpcReduction="20000"/>
          </a:bodyPr>
          <a:lstStyle/>
          <a:p>
            <a:pPr indent="-306022" lvl="0" marL="342900" rtl="0" algn="l">
              <a:lnSpc>
                <a:spcPct val="110000"/>
              </a:lnSpc>
              <a:spcBef>
                <a:spcPts val="0"/>
              </a:spcBef>
              <a:spcAft>
                <a:spcPts val="0"/>
              </a:spcAft>
              <a:buSzPct val="70000"/>
              <a:buChar char="◈"/>
            </a:pPr>
            <a:r>
              <a:rPr b="1" lang="en-US" sz="5100">
                <a:solidFill>
                  <a:srgbClr val="B39332"/>
                </a:solidFill>
              </a:rPr>
              <a:t>Elderly people: </a:t>
            </a:r>
            <a:r>
              <a:rPr lang="en-US" sz="5100"/>
              <a:t>Since elderly people have low mobility, it is difficult for them to continuously monitor the plant so this is a very good alternative and helps them rest.</a:t>
            </a:r>
            <a:endParaRPr/>
          </a:p>
          <a:p>
            <a:pPr indent="-306022" lvl="0" marL="342900" rtl="0" algn="l">
              <a:lnSpc>
                <a:spcPct val="110000"/>
              </a:lnSpc>
              <a:spcBef>
                <a:spcPts val="1084"/>
              </a:spcBef>
              <a:spcAft>
                <a:spcPts val="0"/>
              </a:spcAft>
              <a:buSzPct val="70000"/>
              <a:buChar char="◈"/>
            </a:pPr>
            <a:r>
              <a:rPr b="1" lang="en-US" sz="5100">
                <a:solidFill>
                  <a:srgbClr val="B39332"/>
                </a:solidFill>
              </a:rPr>
              <a:t>Water conservation: </a:t>
            </a:r>
            <a:r>
              <a:rPr lang="en-US" sz="5100"/>
              <a:t>Prevents excessive wastage of water and it also prevents accidently killing the plant by overwatering,  which is the single most reason indoor plants die.</a:t>
            </a:r>
            <a:endParaRPr/>
          </a:p>
          <a:p>
            <a:pPr indent="-306022" lvl="0" marL="342900" rtl="0" algn="l">
              <a:lnSpc>
                <a:spcPct val="110000"/>
              </a:lnSpc>
              <a:spcBef>
                <a:spcPts val="1084"/>
              </a:spcBef>
              <a:spcAft>
                <a:spcPts val="0"/>
              </a:spcAft>
              <a:buSzPct val="70000"/>
              <a:buChar char="◈"/>
            </a:pPr>
            <a:r>
              <a:rPr b="1" lang="en-US" sz="5100">
                <a:solidFill>
                  <a:srgbClr val="B39332"/>
                </a:solidFill>
              </a:rPr>
              <a:t>Beginner friendly: </a:t>
            </a:r>
            <a:r>
              <a:rPr lang="en-US" sz="5100"/>
              <a:t>Perfect for amateur gardeners who often overwater their plant and keep them in too much sunlight and therefore kill it. </a:t>
            </a:r>
            <a:endParaRPr/>
          </a:p>
          <a:p>
            <a:pPr indent="-306022" lvl="0" marL="342900" rtl="0" algn="l">
              <a:lnSpc>
                <a:spcPct val="110000"/>
              </a:lnSpc>
              <a:spcBef>
                <a:spcPts val="1084"/>
              </a:spcBef>
              <a:spcAft>
                <a:spcPts val="0"/>
              </a:spcAft>
              <a:buSzPct val="70000"/>
              <a:buChar char="◈"/>
            </a:pPr>
            <a:r>
              <a:rPr b="1" lang="en-US" sz="5100">
                <a:solidFill>
                  <a:srgbClr val="B39332"/>
                </a:solidFill>
              </a:rPr>
              <a:t>Optimized lifestyle: </a:t>
            </a:r>
            <a:r>
              <a:rPr lang="en-US" sz="5100"/>
              <a:t>Enthusiastic gardeners who have a busy lifestyle often cannot focus much on their hobby, so this provides a great alternative to that they do not have to monitor their plants constantly and it prevents ignorance.</a:t>
            </a:r>
            <a:endParaRPr/>
          </a:p>
          <a:p>
            <a:pPr indent="-257460" lvl="0" marL="342900" rtl="0" algn="l">
              <a:lnSpc>
                <a:spcPct val="110000"/>
              </a:lnSpc>
              <a:spcBef>
                <a:spcPts val="818"/>
              </a:spcBef>
              <a:spcAft>
                <a:spcPts val="0"/>
              </a:spcAft>
              <a:buSzPct val="7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8"/>
          <p:cNvSpPr txBox="1"/>
          <p:nvPr>
            <p:ph type="title"/>
          </p:nvPr>
        </p:nvSpPr>
        <p:spPr>
          <a:xfrm>
            <a:off x="1039919" y="493986"/>
            <a:ext cx="10353762" cy="648929"/>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B39332"/>
              </a:buClr>
              <a:buSzPct val="100000"/>
              <a:buFont typeface="Sorts Mill Goudy"/>
              <a:buNone/>
            </a:pPr>
            <a:r>
              <a:rPr b="1" lang="en-US" u="sng">
                <a:solidFill>
                  <a:srgbClr val="B39332"/>
                </a:solidFill>
              </a:rPr>
              <a:t>FUTURE SCOPE</a:t>
            </a:r>
            <a:endParaRPr/>
          </a:p>
        </p:txBody>
      </p:sp>
      <p:sp>
        <p:nvSpPr>
          <p:cNvPr id="208" name="Google Shape;208;p8"/>
          <p:cNvSpPr txBox="1"/>
          <p:nvPr>
            <p:ph idx="1" type="body"/>
          </p:nvPr>
        </p:nvSpPr>
        <p:spPr>
          <a:xfrm>
            <a:off x="1039919" y="1473821"/>
            <a:ext cx="10353762" cy="503411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2"/>
              </a:buClr>
              <a:buSzPts val="2400"/>
              <a:buNone/>
            </a:pPr>
            <a:r>
              <a:t/>
            </a:r>
            <a:endParaRPr b="1" sz="2400">
              <a:solidFill>
                <a:schemeClr val="lt1"/>
              </a:solidFill>
              <a:latin typeface="Arial"/>
              <a:ea typeface="Arial"/>
              <a:cs typeface="Arial"/>
              <a:sym typeface="Arial"/>
            </a:endParaRPr>
          </a:p>
          <a:p>
            <a:pPr indent="0" lvl="0" marL="0" rtl="0" algn="l">
              <a:lnSpc>
                <a:spcPct val="100000"/>
              </a:lnSpc>
              <a:spcBef>
                <a:spcPts val="0"/>
              </a:spcBef>
              <a:spcAft>
                <a:spcPts val="0"/>
              </a:spcAft>
              <a:buClr>
                <a:schemeClr val="lt2"/>
              </a:buClr>
              <a:buSzPts val="2400"/>
              <a:buNone/>
            </a:pPr>
            <a:r>
              <a:t/>
            </a:r>
            <a:endParaRPr b="1" sz="2400">
              <a:solidFill>
                <a:schemeClr val="lt1"/>
              </a:solidFill>
              <a:latin typeface="Arial"/>
              <a:ea typeface="Arial"/>
              <a:cs typeface="Arial"/>
              <a:sym typeface="Arial"/>
            </a:endParaRPr>
          </a:p>
        </p:txBody>
      </p:sp>
      <p:sp>
        <p:nvSpPr>
          <p:cNvPr id="209" name="Google Shape;209;p8"/>
          <p:cNvSpPr txBox="1"/>
          <p:nvPr/>
        </p:nvSpPr>
        <p:spPr>
          <a:xfrm>
            <a:off x="788276" y="1473821"/>
            <a:ext cx="11014841" cy="3225498"/>
          </a:xfrm>
          <a:prstGeom prst="rect">
            <a:avLst/>
          </a:prstGeom>
          <a:noFill/>
          <a:ln>
            <a:noFill/>
          </a:ln>
        </p:spPr>
        <p:txBody>
          <a:bodyPr anchorCtr="0" anchor="t" bIns="45700" lIns="91425" spcFirstLastPara="1" rIns="91425" wrap="square" tIns="45700">
            <a:spAutoFit/>
          </a:bodyPr>
          <a:lstStyle/>
          <a:p>
            <a:pPr indent="-306000" lvl="0" marL="342900" marR="0" rtl="0" algn="l">
              <a:lnSpc>
                <a:spcPct val="90000"/>
              </a:lnSpc>
              <a:spcBef>
                <a:spcPts val="0"/>
              </a:spcBef>
              <a:spcAft>
                <a:spcPts val="0"/>
              </a:spcAft>
              <a:buClr>
                <a:schemeClr val="lt2"/>
              </a:buClr>
              <a:buSzPts val="1680"/>
              <a:buFont typeface="Noto Sans Symbols"/>
              <a:buChar char="◈"/>
            </a:pPr>
            <a:r>
              <a:rPr b="1" lang="en-US" sz="2400">
                <a:solidFill>
                  <a:srgbClr val="B39332"/>
                </a:solidFill>
                <a:latin typeface="Sorts Mill Goudy"/>
                <a:ea typeface="Sorts Mill Goudy"/>
                <a:cs typeface="Sorts Mill Goudy"/>
                <a:sym typeface="Sorts Mill Goudy"/>
              </a:rPr>
              <a:t>Integration with IoT &amp; Mobile Apps : </a:t>
            </a:r>
            <a:r>
              <a:rPr lang="en-US" sz="2400">
                <a:solidFill>
                  <a:schemeClr val="lt2"/>
                </a:solidFill>
                <a:latin typeface="Sorts Mill Goudy"/>
                <a:ea typeface="Sorts Mill Goudy"/>
                <a:cs typeface="Sorts Mill Goudy"/>
                <a:sym typeface="Sorts Mill Goudy"/>
              </a:rPr>
              <a:t>Remote monitoring and control through smartphones.</a:t>
            </a:r>
            <a:endParaRPr/>
          </a:p>
          <a:p>
            <a:pPr indent="-306000" lvl="0" marL="342900" marR="0" rtl="0" algn="l">
              <a:lnSpc>
                <a:spcPct val="90000"/>
              </a:lnSpc>
              <a:spcBef>
                <a:spcPts val="1080"/>
              </a:spcBef>
              <a:spcAft>
                <a:spcPts val="0"/>
              </a:spcAft>
              <a:buClr>
                <a:schemeClr val="lt2"/>
              </a:buClr>
              <a:buSzPts val="1680"/>
              <a:buFont typeface="Noto Sans Symbols"/>
              <a:buChar char="◈"/>
            </a:pPr>
            <a:r>
              <a:rPr b="1" lang="en-US" sz="2400">
                <a:solidFill>
                  <a:srgbClr val="B39332"/>
                </a:solidFill>
                <a:latin typeface="Sorts Mill Goudy"/>
                <a:ea typeface="Sorts Mill Goudy"/>
                <a:cs typeface="Sorts Mill Goudy"/>
                <a:sym typeface="Sorts Mill Goudy"/>
              </a:rPr>
              <a:t>AI-Based Plant Care : </a:t>
            </a:r>
            <a:r>
              <a:rPr lang="en-US" sz="2400">
                <a:solidFill>
                  <a:schemeClr val="lt2"/>
                </a:solidFill>
                <a:latin typeface="Sorts Mill Goudy"/>
                <a:ea typeface="Sorts Mill Goudy"/>
                <a:cs typeface="Sorts Mill Goudy"/>
                <a:sym typeface="Sorts Mill Goudy"/>
              </a:rPr>
              <a:t>Smart suggestions for plant type, watering cycles, and growth tracking.</a:t>
            </a:r>
            <a:endParaRPr/>
          </a:p>
          <a:p>
            <a:pPr indent="-306000" lvl="0" marL="342900" marR="0" rtl="0" algn="l">
              <a:lnSpc>
                <a:spcPct val="90000"/>
              </a:lnSpc>
              <a:spcBef>
                <a:spcPts val="1080"/>
              </a:spcBef>
              <a:spcAft>
                <a:spcPts val="0"/>
              </a:spcAft>
              <a:buClr>
                <a:schemeClr val="lt2"/>
              </a:buClr>
              <a:buSzPts val="1680"/>
              <a:buFont typeface="Noto Sans Symbols"/>
              <a:buChar char="◈"/>
            </a:pPr>
            <a:r>
              <a:rPr b="1" lang="en-US" sz="2400">
                <a:solidFill>
                  <a:srgbClr val="B39332"/>
                </a:solidFill>
                <a:latin typeface="Sorts Mill Goudy"/>
                <a:ea typeface="Sorts Mill Goudy"/>
                <a:cs typeface="Sorts Mill Goudy"/>
                <a:sym typeface="Sorts Mill Goudy"/>
              </a:rPr>
              <a:t>Scalability : </a:t>
            </a:r>
            <a:r>
              <a:rPr lang="en-US" sz="2400">
                <a:solidFill>
                  <a:schemeClr val="lt2"/>
                </a:solidFill>
                <a:latin typeface="Sorts Mill Goudy"/>
                <a:ea typeface="Sorts Mill Goudy"/>
                <a:cs typeface="Sorts Mill Goudy"/>
                <a:sym typeface="Sorts Mill Goudy"/>
              </a:rPr>
              <a:t>Adaptable for larger setups like offices, balconies, and urban farms.</a:t>
            </a:r>
            <a:endParaRPr/>
          </a:p>
          <a:p>
            <a:pPr indent="-306000" lvl="0" marL="342900" marR="0" rtl="0" algn="l">
              <a:lnSpc>
                <a:spcPct val="90000"/>
              </a:lnSpc>
              <a:spcBef>
                <a:spcPts val="1080"/>
              </a:spcBef>
              <a:spcAft>
                <a:spcPts val="0"/>
              </a:spcAft>
              <a:buClr>
                <a:schemeClr val="lt2"/>
              </a:buClr>
              <a:buSzPts val="1680"/>
              <a:buFont typeface="Noto Sans Symbols"/>
              <a:buChar char="◈"/>
            </a:pPr>
            <a:r>
              <a:rPr b="1" lang="en-US" sz="2400">
                <a:solidFill>
                  <a:srgbClr val="B39332"/>
                </a:solidFill>
                <a:latin typeface="Sorts Mill Goudy"/>
                <a:ea typeface="Sorts Mill Goudy"/>
                <a:cs typeface="Sorts Mill Goudy"/>
                <a:sym typeface="Sorts Mill Goudy"/>
              </a:rPr>
              <a:t>Sustainability Impact : </a:t>
            </a:r>
            <a:r>
              <a:rPr lang="en-US" sz="2400">
                <a:solidFill>
                  <a:schemeClr val="lt2"/>
                </a:solidFill>
                <a:latin typeface="Sorts Mill Goudy"/>
                <a:ea typeface="Sorts Mill Goudy"/>
                <a:cs typeface="Sorts Mill Goudy"/>
                <a:sym typeface="Sorts Mill Goudy"/>
              </a:rPr>
              <a:t>Contributes to greener cities, reduced carbon footprint, and improved urban biodiversity.</a:t>
            </a:r>
            <a:endParaRPr b="1" sz="2400">
              <a:solidFill>
                <a:srgbClr val="B39332"/>
              </a:solidFill>
              <a:latin typeface="Sorts Mill Goudy"/>
              <a:ea typeface="Sorts Mill Goudy"/>
              <a:cs typeface="Sorts Mill Goudy"/>
              <a:sym typeface="Sorts Mill Goudy"/>
            </a:endParaRPr>
          </a:p>
          <a:p>
            <a:pPr indent="0" lvl="0" marL="0" marR="0" rtl="0" algn="l">
              <a:spcBef>
                <a:spcPts val="600"/>
              </a:spcBef>
              <a:spcAft>
                <a:spcPts val="0"/>
              </a:spcAft>
              <a:buNone/>
            </a:pPr>
            <a:r>
              <a:t/>
            </a:r>
            <a:endParaRPr sz="1800">
              <a:solidFill>
                <a:schemeClr val="lt1"/>
              </a:solidFill>
              <a:latin typeface="Sorts Mill Goudy"/>
              <a:ea typeface="Sorts Mill Goudy"/>
              <a:cs typeface="Sorts Mill Goudy"/>
              <a:sym typeface="Sorts Mill Goud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ph type="title"/>
          </p:nvPr>
        </p:nvSpPr>
        <p:spPr>
          <a:xfrm>
            <a:off x="913795" y="609600"/>
            <a:ext cx="10353762" cy="54077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B39332"/>
              </a:buClr>
              <a:buSzPct val="100000"/>
              <a:buFont typeface="Sorts Mill Goudy"/>
              <a:buNone/>
            </a:pPr>
            <a:r>
              <a:rPr b="1" lang="en-US" u="sng">
                <a:solidFill>
                  <a:srgbClr val="B39332"/>
                </a:solidFill>
              </a:rPr>
              <a:t>CONCLUSION</a:t>
            </a:r>
            <a:endParaRPr/>
          </a:p>
        </p:txBody>
      </p:sp>
      <p:sp>
        <p:nvSpPr>
          <p:cNvPr id="215" name="Google Shape;215;p9"/>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90000"/>
              </a:lnSpc>
              <a:spcBef>
                <a:spcPts val="0"/>
              </a:spcBef>
              <a:spcAft>
                <a:spcPts val="0"/>
              </a:spcAft>
              <a:buSzPts val="1680"/>
              <a:buChar char="◈"/>
            </a:pPr>
            <a:r>
              <a:rPr b="1" lang="en-US" sz="2400">
                <a:solidFill>
                  <a:srgbClr val="B39332"/>
                </a:solidFill>
              </a:rPr>
              <a:t>Why does it stand out? </a:t>
            </a:r>
            <a:r>
              <a:rPr lang="en-US" sz="2400"/>
              <a:t>Holistic Solution – Goes beyond monitoring to provide automated care + smart guidance. Designed for Urban Users – Specifically addresses the challenges of busy city lifestyles. Accessible to All – Simple, affordable, and user-friendly, even for first-time plant owners.</a:t>
            </a:r>
            <a:endParaRPr/>
          </a:p>
          <a:p>
            <a:pPr indent="-203764" lvl="0" marL="342900" rtl="0" algn="l">
              <a:lnSpc>
                <a:spcPct val="110000"/>
              </a:lnSpc>
              <a:spcBef>
                <a:spcPts val="1060"/>
              </a:spcBef>
              <a:spcAft>
                <a:spcPts val="0"/>
              </a:spcAft>
              <a:buSzPts val="161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VTI">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VTI">
  <a:themeElements>
    <a:clrScheme name="Custom 35">
      <a:dk1>
        <a:srgbClr val="000000"/>
      </a:dk1>
      <a:lt1>
        <a:srgbClr val="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2025-08-24T04:27:37Z</dcterms:created>
  <dc:creator>shyalona ghosh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