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docProps/app.xml" ContentType="application/vnd.openxmlformats-officedocument.extended-properties+xml"/>
  <Override PartName="/customXml/itemProps2.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1"/>
  </p:notesMasterIdLst>
  <p:sldIdLst>
    <p:sldId id="267" r:id="rId4"/>
    <p:sldId id="256" r:id="rId5"/>
    <p:sldId id="570" r:id="rId6"/>
    <p:sldId id="258" r:id="rId7"/>
    <p:sldId id="268" r:id="rId8"/>
    <p:sldId id="574" r:id="rId9"/>
    <p:sldId id="266" r:id="rId10"/>
    <p:sldId id="274" r:id="rId11"/>
    <p:sldId id="581" r:id="rId12"/>
    <p:sldId id="582" r:id="rId13"/>
    <p:sldId id="583" r:id="rId14"/>
    <p:sldId id="584" r:id="rId15"/>
    <p:sldId id="585" r:id="rId16"/>
    <p:sldId id="573" r:id="rId17"/>
    <p:sldId id="576" r:id="rId18"/>
    <p:sldId id="586"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5565"/>
    <a:srgbClr val="E87272"/>
    <a:srgbClr val="ED7D31"/>
    <a:srgbClr val="4472C4"/>
    <a:srgbClr val="CC0000"/>
    <a:srgbClr val="EF3078"/>
    <a:srgbClr val="535A6A"/>
    <a:srgbClr val="03A1A4"/>
    <a:srgbClr val="BF9000"/>
    <a:srgbClr val="0A19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p:scale>
          <a:sx n="100" d="100"/>
          <a:sy n="100" d="100"/>
        </p:scale>
        <p:origin x="118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ustomXml" Target="../customXml/item3.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Number</a:t>
            </a:r>
            <a:r>
              <a:rPr lang="en-IN" baseline="0" dirty="0"/>
              <a:t> of Individuals Benefitted By This App Out of 10</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20-35</c:v>
                </c:pt>
              </c:strCache>
            </c:strRef>
          </c:tx>
          <c:spPr>
            <a:solidFill>
              <a:schemeClr val="accent6"/>
            </a:solidFill>
            <a:ln>
              <a:noFill/>
            </a:ln>
            <a:effectLst/>
          </c:spPr>
          <c:invertIfNegative val="0"/>
          <c:cat>
            <c:strRef>
              <c:f>Sheet1!$A$2:$A$4</c:f>
              <c:strCache>
                <c:ptCount val="3"/>
                <c:pt idx="0">
                  <c:v>LOW INCOME INDIVIDUALS </c:v>
                </c:pt>
                <c:pt idx="1">
                  <c:v>MIDDLE CLASS INDIVIDUALS</c:v>
                </c:pt>
                <c:pt idx="2">
                  <c:v>HIGH NET WORTH INDIVIDUALS</c:v>
                </c:pt>
              </c:strCache>
            </c:strRef>
          </c:cat>
          <c:val>
            <c:numRef>
              <c:f>Sheet1!$B$2:$B$4</c:f>
              <c:numCache>
                <c:formatCode>General</c:formatCode>
                <c:ptCount val="3"/>
                <c:pt idx="0">
                  <c:v>7</c:v>
                </c:pt>
                <c:pt idx="1">
                  <c:v>8</c:v>
                </c:pt>
                <c:pt idx="2">
                  <c:v>6</c:v>
                </c:pt>
              </c:numCache>
            </c:numRef>
          </c:val>
          <c:extLst>
            <c:ext xmlns:c16="http://schemas.microsoft.com/office/drawing/2014/chart" uri="{C3380CC4-5D6E-409C-BE32-E72D297353CC}">
              <c16:uniqueId val="{00000000-3C98-443F-8499-14CFC2EC72DD}"/>
            </c:ext>
          </c:extLst>
        </c:ser>
        <c:ser>
          <c:idx val="1"/>
          <c:order val="1"/>
          <c:tx>
            <c:strRef>
              <c:f>Sheet1!$C$1</c:f>
              <c:strCache>
                <c:ptCount val="1"/>
                <c:pt idx="0">
                  <c:v>35-50</c:v>
                </c:pt>
              </c:strCache>
            </c:strRef>
          </c:tx>
          <c:spPr>
            <a:solidFill>
              <a:schemeClr val="accent5"/>
            </a:solidFill>
            <a:ln>
              <a:noFill/>
            </a:ln>
            <a:effectLst/>
          </c:spPr>
          <c:invertIfNegative val="0"/>
          <c:cat>
            <c:strRef>
              <c:f>Sheet1!$A$2:$A$4</c:f>
              <c:strCache>
                <c:ptCount val="3"/>
                <c:pt idx="0">
                  <c:v>LOW INCOME INDIVIDUALS </c:v>
                </c:pt>
                <c:pt idx="1">
                  <c:v>MIDDLE CLASS INDIVIDUALS</c:v>
                </c:pt>
                <c:pt idx="2">
                  <c:v>HIGH NET WORTH INDIVIDUALS</c:v>
                </c:pt>
              </c:strCache>
            </c:strRef>
          </c:cat>
          <c:val>
            <c:numRef>
              <c:f>Sheet1!$C$2:$C$4</c:f>
              <c:numCache>
                <c:formatCode>General</c:formatCode>
                <c:ptCount val="3"/>
                <c:pt idx="0">
                  <c:v>6</c:v>
                </c:pt>
                <c:pt idx="1">
                  <c:v>7</c:v>
                </c:pt>
                <c:pt idx="2">
                  <c:v>5</c:v>
                </c:pt>
              </c:numCache>
            </c:numRef>
          </c:val>
          <c:extLst>
            <c:ext xmlns:c16="http://schemas.microsoft.com/office/drawing/2014/chart" uri="{C3380CC4-5D6E-409C-BE32-E72D297353CC}">
              <c16:uniqueId val="{00000001-3C98-443F-8499-14CFC2EC72DD}"/>
            </c:ext>
          </c:extLst>
        </c:ser>
        <c:ser>
          <c:idx val="2"/>
          <c:order val="2"/>
          <c:tx>
            <c:strRef>
              <c:f>Sheet1!$D$1</c:f>
              <c:strCache>
                <c:ptCount val="1"/>
                <c:pt idx="0">
                  <c:v>50+</c:v>
                </c:pt>
              </c:strCache>
            </c:strRef>
          </c:tx>
          <c:spPr>
            <a:solidFill>
              <a:schemeClr val="accent4"/>
            </a:solidFill>
            <a:ln>
              <a:noFill/>
            </a:ln>
            <a:effectLst/>
          </c:spPr>
          <c:invertIfNegative val="0"/>
          <c:cat>
            <c:strRef>
              <c:f>Sheet1!$A$2:$A$4</c:f>
              <c:strCache>
                <c:ptCount val="3"/>
                <c:pt idx="0">
                  <c:v>LOW INCOME INDIVIDUALS </c:v>
                </c:pt>
                <c:pt idx="1">
                  <c:v>MIDDLE CLASS INDIVIDUALS</c:v>
                </c:pt>
                <c:pt idx="2">
                  <c:v>HIGH NET WORTH INDIVIDUALS</c:v>
                </c:pt>
              </c:strCache>
            </c:strRef>
          </c:cat>
          <c:val>
            <c:numRef>
              <c:f>Sheet1!$D$2:$D$4</c:f>
              <c:numCache>
                <c:formatCode>General</c:formatCode>
                <c:ptCount val="3"/>
                <c:pt idx="0">
                  <c:v>4</c:v>
                </c:pt>
                <c:pt idx="1">
                  <c:v>5</c:v>
                </c:pt>
                <c:pt idx="2">
                  <c:v>3</c:v>
                </c:pt>
              </c:numCache>
            </c:numRef>
          </c:val>
          <c:extLst>
            <c:ext xmlns:c16="http://schemas.microsoft.com/office/drawing/2014/chart" uri="{C3380CC4-5D6E-409C-BE32-E72D297353CC}">
              <c16:uniqueId val="{00000002-3C98-443F-8499-14CFC2EC72DD}"/>
            </c:ext>
          </c:extLst>
        </c:ser>
        <c:dLbls>
          <c:showLegendKey val="0"/>
          <c:showVal val="0"/>
          <c:showCatName val="0"/>
          <c:showSerName val="0"/>
          <c:showPercent val="0"/>
          <c:showBubbleSize val="0"/>
        </c:dLbls>
        <c:gapWidth val="219"/>
        <c:overlap val="-27"/>
        <c:axId val="1332402720"/>
        <c:axId val="1332403680"/>
      </c:barChart>
      <c:catAx>
        <c:axId val="133240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2403680"/>
        <c:crosses val="autoZero"/>
        <c:auto val="1"/>
        <c:lblAlgn val="ctr"/>
        <c:lblOffset val="100"/>
        <c:noMultiLvlLbl val="0"/>
      </c:catAx>
      <c:valAx>
        <c:axId val="1332403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2402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C6F36-F0D8-403F-98BD-B304A95593FD}" type="datetimeFigureOut">
              <a:rPr lang="en-IN" smtClean="0"/>
              <a:t>06-10-2023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E44B1-A1F4-4F9F-B873-ABD4F457B86F}" type="slidenum">
              <a:rPr lang="en-IN" smtClean="0"/>
              <a:t>‹#›</a:t>
            </a:fld>
            <a:endParaRPr lang="en-IN"/>
          </a:p>
        </p:txBody>
      </p:sp>
    </p:spTree>
    <p:extLst>
      <p:ext uri="{BB962C8B-B14F-4D97-AF65-F5344CB8AC3E}">
        <p14:creationId xmlns:p14="http://schemas.microsoft.com/office/powerpoint/2010/main" val="1983902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F9B7-152D-BFD1-A498-66B393FBB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6D696B-E488-9ACD-268B-0B8466883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8A949-62D6-8F13-26BE-44A996DED8CB}"/>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5" name="Footer Placeholder 4">
            <a:extLst>
              <a:ext uri="{FF2B5EF4-FFF2-40B4-BE49-F238E27FC236}">
                <a16:creationId xmlns:a16="http://schemas.microsoft.com/office/drawing/2014/main" id="{247269D2-A342-3A46-4A80-2C73DF1A1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88830-2180-331E-8F5D-3DBD0A5E91D7}"/>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355409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2CE0-0892-6448-0D67-112FD56951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C06C0E-0147-A376-0AC6-754AEDDA6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08AD4E-8E96-9292-BB3C-2869DAC5152C}"/>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5" name="Footer Placeholder 4">
            <a:extLst>
              <a:ext uri="{FF2B5EF4-FFF2-40B4-BE49-F238E27FC236}">
                <a16:creationId xmlns:a16="http://schemas.microsoft.com/office/drawing/2014/main" id="{94157F43-8B28-EC91-BCE5-DCC75ED4D7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106A6-27F7-CA92-4F53-D1933960E4BD}"/>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2776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5E043-A146-E1A4-4CD8-C803EE3036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C089B0-CE93-68E6-16C1-0AD1B4B5A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B25C8-4D34-CCAA-6B70-9696F046AAC1}"/>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5" name="Footer Placeholder 4">
            <a:extLst>
              <a:ext uri="{FF2B5EF4-FFF2-40B4-BE49-F238E27FC236}">
                <a16:creationId xmlns:a16="http://schemas.microsoft.com/office/drawing/2014/main" id="{A1C29D25-9BB5-11C2-31B3-2639953CC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1F1D7-BD38-5477-518E-0825B26980D6}"/>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331888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C658-0BEC-A6B0-12F0-2A520C5F84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8DB1F3-4F17-21A2-AE42-A570F4DE2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443C50-A9BE-9B2D-DC22-35BE8F89C63C}"/>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5" name="Footer Placeholder 4">
            <a:extLst>
              <a:ext uri="{FF2B5EF4-FFF2-40B4-BE49-F238E27FC236}">
                <a16:creationId xmlns:a16="http://schemas.microsoft.com/office/drawing/2014/main" id="{736E9707-7EBF-44DE-BB0C-1ED9C2A820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2C4285-60E9-170B-7001-A1E875BC16F9}"/>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429001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75E4-2C1C-0AAF-93F4-6F582C4F63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73C553-F335-9C8A-694A-E1E7C5E62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3CD279-EB39-E760-B888-B58E0E15F593}"/>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5" name="Footer Placeholder 4">
            <a:extLst>
              <a:ext uri="{FF2B5EF4-FFF2-40B4-BE49-F238E27FC236}">
                <a16:creationId xmlns:a16="http://schemas.microsoft.com/office/drawing/2014/main" id="{FE7806B6-CBE1-0158-DB31-A2490CB51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E72952-E6F3-0BAC-B1DC-1E41ED5A54B0}"/>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142894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3DE0-307E-5D22-3E54-8B35780CC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B7BCD9-A937-DF89-F90E-8D76693EF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DB5517-B106-2EE7-EE71-152385CBFC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85580D-32BD-5AD5-2469-E51017C3B72F}"/>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6" name="Footer Placeholder 5">
            <a:extLst>
              <a:ext uri="{FF2B5EF4-FFF2-40B4-BE49-F238E27FC236}">
                <a16:creationId xmlns:a16="http://schemas.microsoft.com/office/drawing/2014/main" id="{5616B06B-DD48-9868-1467-3B087DD887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06101-C083-2F3F-F563-3F231D2AF97C}"/>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57457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B3E-36CB-970C-EF1E-5ED368F159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25950-4A8F-039A-C3D7-99A0E1311F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D54DD-1869-4867-2E3C-52C4A373F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8B73E6-6C4F-761D-5C5F-3ADFC1B1BD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65370-476F-1582-AA47-D045D5262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82C5F8-C70D-F2D1-1CD4-7747C0AC2CC4}"/>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8" name="Footer Placeholder 7">
            <a:extLst>
              <a:ext uri="{FF2B5EF4-FFF2-40B4-BE49-F238E27FC236}">
                <a16:creationId xmlns:a16="http://schemas.microsoft.com/office/drawing/2014/main" id="{FC399376-5A62-19C6-AB07-2631E8F517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244528-3406-C409-8917-4021BB1A2AED}"/>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2591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13BF-2ADA-04A1-8396-873B645921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43E2CA-EBB1-1AB5-45CA-3AB454464B8A}"/>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4" name="Footer Placeholder 3">
            <a:extLst>
              <a:ext uri="{FF2B5EF4-FFF2-40B4-BE49-F238E27FC236}">
                <a16:creationId xmlns:a16="http://schemas.microsoft.com/office/drawing/2014/main" id="{389C8166-CDAA-8011-538F-90D7A5A69E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06E6AD-8BF3-BF6B-B5E4-C053F8309F0A}"/>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113071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11D8C8-DCD7-8700-DE3F-FA2441923950}"/>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3" name="Footer Placeholder 2">
            <a:extLst>
              <a:ext uri="{FF2B5EF4-FFF2-40B4-BE49-F238E27FC236}">
                <a16:creationId xmlns:a16="http://schemas.microsoft.com/office/drawing/2014/main" id="{2B6D3649-2E15-5801-6691-C3CE03E2F8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DB8EEE-FA7B-0395-1324-E911CF5D862A}"/>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219084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69DD-DE8C-397C-F1C1-47EA6C426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AE636E-D19F-90D2-CC14-1BEDE0D05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DCA492-A2B3-3A4F-8F70-769770C18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DEC5C-A8EB-7D69-D87C-2CE7579A4AF3}"/>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6" name="Footer Placeholder 5">
            <a:extLst>
              <a:ext uri="{FF2B5EF4-FFF2-40B4-BE49-F238E27FC236}">
                <a16:creationId xmlns:a16="http://schemas.microsoft.com/office/drawing/2014/main" id="{248AD39C-8606-4F01-DBC8-C5029CE854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190329-5CE7-294F-5DBE-A13F8CFD51A4}"/>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140236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112A-FF0E-3A42-0031-4D73A67DB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ED8858-67BB-9F47-B900-A7C4F172B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8230CB-CFEF-0C5B-DE97-5ADDA2A3A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16234-927D-B303-BE61-60839CFE0884}"/>
              </a:ext>
            </a:extLst>
          </p:cNvPr>
          <p:cNvSpPr>
            <a:spLocks noGrp="1"/>
          </p:cNvSpPr>
          <p:nvPr>
            <p:ph type="dt" sz="half" idx="10"/>
          </p:nvPr>
        </p:nvSpPr>
        <p:spPr/>
        <p:txBody>
          <a:bodyPr/>
          <a:lstStyle/>
          <a:p>
            <a:fld id="{C831DC0B-6D4E-43FB-88D6-69D8FA582E2A}" type="datetimeFigureOut">
              <a:rPr lang="en-IN" smtClean="0"/>
              <a:t>06-10-2023</a:t>
            </a:fld>
            <a:endParaRPr lang="en-IN"/>
          </a:p>
        </p:txBody>
      </p:sp>
      <p:sp>
        <p:nvSpPr>
          <p:cNvPr id="6" name="Footer Placeholder 5">
            <a:extLst>
              <a:ext uri="{FF2B5EF4-FFF2-40B4-BE49-F238E27FC236}">
                <a16:creationId xmlns:a16="http://schemas.microsoft.com/office/drawing/2014/main" id="{FEED485F-B5F5-1EDB-C029-2B52ECD38B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A8F0F4-495D-6BF9-0766-BC4413B2BDEC}"/>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205777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C1FD4-C54A-4EC8-3D23-FAD8BEEA7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AF96B0-3F2D-735C-00FD-D3A57733FF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B0249-4E45-ECD5-ACAC-C35A14F09C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1DC0B-6D4E-43FB-88D6-69D8FA582E2A}" type="datetimeFigureOut">
              <a:rPr lang="en-IN" smtClean="0"/>
              <a:t>06-10-2023</a:t>
            </a:fld>
            <a:endParaRPr lang="en-IN"/>
          </a:p>
        </p:txBody>
      </p:sp>
      <p:sp>
        <p:nvSpPr>
          <p:cNvPr id="5" name="Footer Placeholder 4">
            <a:extLst>
              <a:ext uri="{FF2B5EF4-FFF2-40B4-BE49-F238E27FC236}">
                <a16:creationId xmlns:a16="http://schemas.microsoft.com/office/drawing/2014/main" id="{5A2D5531-A0D7-D6B2-86F1-1B3441D413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99368B-C1ED-84E3-825D-640C2BB982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76870-8E8B-4D10-A156-8346E35D3CBE}" type="slidenum">
              <a:rPr lang="en-IN" smtClean="0"/>
              <a:t>‹#›</a:t>
            </a:fld>
            <a:endParaRPr lang="en-IN"/>
          </a:p>
        </p:txBody>
      </p:sp>
    </p:spTree>
    <p:extLst>
      <p:ext uri="{BB962C8B-B14F-4D97-AF65-F5344CB8AC3E}">
        <p14:creationId xmlns:p14="http://schemas.microsoft.com/office/powerpoint/2010/main" val="315724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C57E340-0D1A-4ACC-8D24-D5DA41E368F1}"/>
              </a:ext>
            </a:extLst>
          </p:cNvPr>
          <p:cNvSpPr txBox="1"/>
          <p:nvPr/>
        </p:nvSpPr>
        <p:spPr>
          <a:xfrm>
            <a:off x="3403600" y="2845126"/>
            <a:ext cx="3855298" cy="1015663"/>
          </a:xfrm>
          <a:prstGeom prst="rect">
            <a:avLst/>
          </a:prstGeom>
          <a:noFill/>
        </p:spPr>
        <p:txBody>
          <a:bodyPr wrap="square" rtlCol="0">
            <a:spAutoFit/>
          </a:bodyPr>
          <a:lstStyle/>
          <a:p>
            <a:r>
              <a:rPr lang="en-US" sz="6000" b="1" dirty="0">
                <a:solidFill>
                  <a:schemeClr val="tx1">
                    <a:lumMod val="75000"/>
                    <a:lumOff val="25000"/>
                  </a:schemeClr>
                </a:solidFill>
                <a:latin typeface="Tw Cen MT" panose="020B0602020104020603" pitchFamily="34" charset="0"/>
              </a:rPr>
              <a:t>Ignite</a:t>
            </a:r>
          </a:p>
        </p:txBody>
      </p:sp>
      <p:sp>
        <p:nvSpPr>
          <p:cNvPr id="17" name="TextBox 16">
            <a:extLst>
              <a:ext uri="{FF2B5EF4-FFF2-40B4-BE49-F238E27FC236}">
                <a16:creationId xmlns:a16="http://schemas.microsoft.com/office/drawing/2014/main" id="{A2347291-E14A-4C41-ADE2-84F01D888DC0}"/>
              </a:ext>
            </a:extLst>
          </p:cNvPr>
          <p:cNvSpPr txBox="1"/>
          <p:nvPr/>
        </p:nvSpPr>
        <p:spPr>
          <a:xfrm>
            <a:off x="3403599" y="3520127"/>
            <a:ext cx="4711261" cy="1015663"/>
          </a:xfrm>
          <a:prstGeom prst="rect">
            <a:avLst/>
          </a:prstGeom>
          <a:noFill/>
        </p:spPr>
        <p:txBody>
          <a:bodyPr wrap="square" rtlCol="0">
            <a:spAutoFit/>
          </a:bodyPr>
          <a:lstStyle/>
          <a:p>
            <a:r>
              <a:rPr lang="en-US" sz="6000" b="1" dirty="0">
                <a:solidFill>
                  <a:schemeClr val="tx1">
                    <a:lumMod val="75000"/>
                    <a:lumOff val="25000"/>
                  </a:schemeClr>
                </a:solidFill>
                <a:latin typeface="Tw Cen MT" panose="020B0602020104020603" pitchFamily="34" charset="0"/>
              </a:rPr>
              <a:t>Possibilities</a:t>
            </a:r>
          </a:p>
        </p:txBody>
      </p:sp>
      <p:sp>
        <p:nvSpPr>
          <p:cNvPr id="15" name="TextBox 14">
            <a:extLst>
              <a:ext uri="{FF2B5EF4-FFF2-40B4-BE49-F238E27FC236}">
                <a16:creationId xmlns:a16="http://schemas.microsoft.com/office/drawing/2014/main" id="{FA190EE7-CF11-43A9-A5FA-A9EBF0755B25}"/>
              </a:ext>
            </a:extLst>
          </p:cNvPr>
          <p:cNvSpPr txBox="1"/>
          <p:nvPr/>
        </p:nvSpPr>
        <p:spPr>
          <a:xfrm>
            <a:off x="3403600" y="2156432"/>
            <a:ext cx="3855298" cy="1107996"/>
          </a:xfrm>
          <a:prstGeom prst="rect">
            <a:avLst/>
          </a:prstGeom>
          <a:noFill/>
        </p:spPr>
        <p:txBody>
          <a:bodyPr wrap="square" rtlCol="0">
            <a:spAutoFit/>
          </a:bodyPr>
          <a:lstStyle/>
          <a:p>
            <a:r>
              <a:rPr lang="en-US" sz="6600" b="1" dirty="0" err="1">
                <a:solidFill>
                  <a:srgbClr val="BF9000"/>
                </a:solidFill>
                <a:latin typeface="Tw Cen MT" panose="020B0602020104020603" pitchFamily="34" charset="0"/>
              </a:rPr>
              <a:t>FinEx</a:t>
            </a:r>
            <a:r>
              <a:rPr lang="en-US" sz="6600" b="1" dirty="0">
                <a:solidFill>
                  <a:schemeClr val="accent4">
                    <a:lumMod val="75000"/>
                  </a:schemeClr>
                </a:solidFill>
                <a:latin typeface="Tw Cen MT" panose="020B0602020104020603" pitchFamily="34" charset="0"/>
              </a:rPr>
              <a:t>.</a:t>
            </a:r>
          </a:p>
        </p:txBody>
      </p:sp>
      <p:cxnSp>
        <p:nvCxnSpPr>
          <p:cNvPr id="7" name="Straight Connector 6">
            <a:extLst>
              <a:ext uri="{FF2B5EF4-FFF2-40B4-BE49-F238E27FC236}">
                <a16:creationId xmlns:a16="http://schemas.microsoft.com/office/drawing/2014/main" id="{F4051ABA-04D7-4D17-A46A-7024066DA1AF}"/>
              </a:ext>
            </a:extLst>
          </p:cNvPr>
          <p:cNvCxnSpPr>
            <a:cxnSpLocks/>
          </p:cNvCxnSpPr>
          <p:nvPr/>
        </p:nvCxnSpPr>
        <p:spPr>
          <a:xfrm>
            <a:off x="4361592" y="150134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188DB2-A583-4125-A1C8-A0E1B9AE2E35}"/>
              </a:ext>
            </a:extLst>
          </p:cNvPr>
          <p:cNvCxnSpPr>
            <a:cxnSpLocks/>
          </p:cNvCxnSpPr>
          <p:nvPr/>
        </p:nvCxnSpPr>
        <p:spPr>
          <a:xfrm rot="5400000">
            <a:off x="6212617" y="342900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848A8EE-6B05-4B73-88E5-ACADE64F49E6}"/>
              </a:ext>
            </a:extLst>
          </p:cNvPr>
          <p:cNvCxnSpPr>
            <a:cxnSpLocks/>
          </p:cNvCxnSpPr>
          <p:nvPr/>
        </p:nvCxnSpPr>
        <p:spPr>
          <a:xfrm>
            <a:off x="4361592" y="528594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590B1C1-9717-44CD-9713-093B4CA349A1}"/>
              </a:ext>
            </a:extLst>
          </p:cNvPr>
          <p:cNvCxnSpPr>
            <a:cxnSpLocks/>
          </p:cNvCxnSpPr>
          <p:nvPr/>
        </p:nvCxnSpPr>
        <p:spPr>
          <a:xfrm>
            <a:off x="4431871" y="471513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333020-CB81-452F-9BE2-B43C85797E36}"/>
              </a:ext>
            </a:extLst>
          </p:cNvPr>
          <p:cNvCxnSpPr>
            <a:cxnSpLocks/>
          </p:cNvCxnSpPr>
          <p:nvPr/>
        </p:nvCxnSpPr>
        <p:spPr>
          <a:xfrm>
            <a:off x="4431871" y="150134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3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50"/>
                                        <p:tgtEl>
                                          <p:spTgt spid="13"/>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250"/>
                                        <p:tgtEl>
                                          <p:spTgt spid="9"/>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250"/>
                                        <p:tgtEl>
                                          <p:spTgt spid="10"/>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50"/>
                                        <p:tgtEl>
                                          <p:spTgt spid="11"/>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1" fill="hold" nodeType="clickEffect">
                                  <p:stCondLst>
                                    <p:cond delay="0"/>
                                  </p:stCondLst>
                                  <p:childTnLst>
                                    <p:animEffect transition="out" filter="wipe(up)">
                                      <p:cBhvr>
                                        <p:cTn id="40" dur="250"/>
                                        <p:tgtEl>
                                          <p:spTgt spid="11"/>
                                        </p:tgtEl>
                                      </p:cBhvr>
                                    </p:animEffect>
                                    <p:set>
                                      <p:cBhvr>
                                        <p:cTn id="41" dur="1" fill="hold">
                                          <p:stCondLst>
                                            <p:cond delay="249"/>
                                          </p:stCondLst>
                                        </p:cTn>
                                        <p:tgtEl>
                                          <p:spTgt spid="11"/>
                                        </p:tgtEl>
                                        <p:attrNameLst>
                                          <p:attrName>style.visibility</p:attrName>
                                        </p:attrNameLst>
                                      </p:cBhvr>
                                      <p:to>
                                        <p:strVal val="hidden"/>
                                      </p:to>
                                    </p:set>
                                  </p:childTnLst>
                                </p:cTn>
                              </p:par>
                            </p:childTnLst>
                          </p:cTn>
                        </p:par>
                        <p:par>
                          <p:cTn id="42" fill="hold">
                            <p:stCondLst>
                              <p:cond delay="250"/>
                            </p:stCondLst>
                            <p:childTnLst>
                              <p:par>
                                <p:cTn id="43" presetID="22" presetClass="exit" presetSubtype="8" fill="hold" nodeType="afterEffect">
                                  <p:stCondLst>
                                    <p:cond delay="0"/>
                                  </p:stCondLst>
                                  <p:childTnLst>
                                    <p:animEffect transition="out" filter="wipe(left)">
                                      <p:cBhvr>
                                        <p:cTn id="44" dur="250"/>
                                        <p:tgtEl>
                                          <p:spTgt spid="10"/>
                                        </p:tgtEl>
                                      </p:cBhvr>
                                    </p:animEffect>
                                    <p:set>
                                      <p:cBhvr>
                                        <p:cTn id="45" dur="1" fill="hold">
                                          <p:stCondLst>
                                            <p:cond delay="249"/>
                                          </p:stCondLst>
                                        </p:cTn>
                                        <p:tgtEl>
                                          <p:spTgt spid="10"/>
                                        </p:tgtEl>
                                        <p:attrNameLst>
                                          <p:attrName>style.visibility</p:attrName>
                                        </p:attrNameLst>
                                      </p:cBhvr>
                                      <p:to>
                                        <p:strVal val="hidden"/>
                                      </p:to>
                                    </p:set>
                                  </p:childTnLst>
                                </p:cTn>
                              </p:par>
                            </p:childTnLst>
                          </p:cTn>
                        </p:par>
                        <p:par>
                          <p:cTn id="46" fill="hold">
                            <p:stCondLst>
                              <p:cond delay="500"/>
                            </p:stCondLst>
                            <p:childTnLst>
                              <p:par>
                                <p:cTn id="47" presetID="22" presetClass="exit" presetSubtype="4" fill="hold" nodeType="afterEffect">
                                  <p:stCondLst>
                                    <p:cond delay="0"/>
                                  </p:stCondLst>
                                  <p:childTnLst>
                                    <p:animEffect transition="out" filter="wipe(down)">
                                      <p:cBhvr>
                                        <p:cTn id="48" dur="250"/>
                                        <p:tgtEl>
                                          <p:spTgt spid="9"/>
                                        </p:tgtEl>
                                      </p:cBhvr>
                                    </p:animEffect>
                                    <p:set>
                                      <p:cBhvr>
                                        <p:cTn id="49" dur="1" fill="hold">
                                          <p:stCondLst>
                                            <p:cond delay="249"/>
                                          </p:stCondLst>
                                        </p:cTn>
                                        <p:tgtEl>
                                          <p:spTgt spid="9"/>
                                        </p:tgtEl>
                                        <p:attrNameLst>
                                          <p:attrName>style.visibility</p:attrName>
                                        </p:attrNameLst>
                                      </p:cBhvr>
                                      <p:to>
                                        <p:strVal val="hidden"/>
                                      </p:to>
                                    </p:set>
                                  </p:childTnLst>
                                </p:cTn>
                              </p:par>
                            </p:childTnLst>
                          </p:cTn>
                        </p:par>
                        <p:par>
                          <p:cTn id="50" fill="hold">
                            <p:stCondLst>
                              <p:cond delay="750"/>
                            </p:stCondLst>
                            <p:childTnLst>
                              <p:par>
                                <p:cTn id="51" presetID="22" presetClass="exit" presetSubtype="2" fill="hold" nodeType="afterEffect">
                                  <p:stCondLst>
                                    <p:cond delay="0"/>
                                  </p:stCondLst>
                                  <p:childTnLst>
                                    <p:animEffect transition="out" filter="wipe(right)">
                                      <p:cBhvr>
                                        <p:cTn id="52" dur="250"/>
                                        <p:tgtEl>
                                          <p:spTgt spid="7"/>
                                        </p:tgtEl>
                                      </p:cBhvr>
                                    </p:animEffect>
                                    <p:set>
                                      <p:cBhvr>
                                        <p:cTn id="53" dur="1" fill="hold">
                                          <p:stCondLst>
                                            <p:cond delay="249"/>
                                          </p:stCondLst>
                                        </p:cTn>
                                        <p:tgtEl>
                                          <p:spTgt spid="7"/>
                                        </p:tgtEl>
                                        <p:attrNameLst>
                                          <p:attrName>style.visibility</p:attrName>
                                        </p:attrNameLst>
                                      </p:cBhvr>
                                      <p:to>
                                        <p:strVal val="hidden"/>
                                      </p:to>
                                    </p:set>
                                  </p:childTnLst>
                                </p:cTn>
                              </p:par>
                            </p:childTnLst>
                          </p:cTn>
                        </p:par>
                        <p:par>
                          <p:cTn id="54" fill="hold">
                            <p:stCondLst>
                              <p:cond delay="1000"/>
                            </p:stCondLst>
                            <p:childTnLst>
                              <p:par>
                                <p:cTn id="55" presetID="22" presetClass="exit" presetSubtype="1" fill="hold" nodeType="afterEffect">
                                  <p:stCondLst>
                                    <p:cond delay="0"/>
                                  </p:stCondLst>
                                  <p:childTnLst>
                                    <p:animEffect transition="out" filter="wipe(up)">
                                      <p:cBhvr>
                                        <p:cTn id="56" dur="250"/>
                                        <p:tgtEl>
                                          <p:spTgt spid="13"/>
                                        </p:tgtEl>
                                      </p:cBhvr>
                                    </p:animEffect>
                                    <p:set>
                                      <p:cBhvr>
                                        <p:cTn id="57" dur="1" fill="hold">
                                          <p:stCondLst>
                                            <p:cond delay="249"/>
                                          </p:stCondLst>
                                        </p:cTn>
                                        <p:tgtEl>
                                          <p:spTgt spid="13"/>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15"/>
                                        </p:tgtEl>
                                        <p:attrNameLst>
                                          <p:attrName>ppt_x</p:attrName>
                                        </p:attrNameLst>
                                      </p:cBhvr>
                                      <p:tavLst>
                                        <p:tav tm="0">
                                          <p:val>
                                            <p:strVal val="ppt_x"/>
                                          </p:val>
                                        </p:tav>
                                        <p:tav tm="100000">
                                          <p:val>
                                            <p:strVal val="1+ppt_w/2"/>
                                          </p:val>
                                        </p:tav>
                                      </p:tavLst>
                                    </p:anim>
                                    <p:anim calcmode="lin" valueType="num">
                                      <p:cBhvr additive="base">
                                        <p:cTn id="60" dur="500"/>
                                        <p:tgtEl>
                                          <p:spTgt spid="15"/>
                                        </p:tgtEl>
                                        <p:attrNameLst>
                                          <p:attrName>ppt_y</p:attrName>
                                        </p:attrNameLst>
                                      </p:cBhvr>
                                      <p:tavLst>
                                        <p:tav tm="0">
                                          <p:val>
                                            <p:strVal val="ppt_y"/>
                                          </p:val>
                                        </p:tav>
                                        <p:tav tm="100000">
                                          <p:val>
                                            <p:strVal val="ppt_y"/>
                                          </p:val>
                                        </p:tav>
                                      </p:tavLst>
                                    </p:anim>
                                    <p:set>
                                      <p:cBhvr>
                                        <p:cTn id="61" dur="1" fill="hold">
                                          <p:stCondLst>
                                            <p:cond delay="499"/>
                                          </p:stCondLst>
                                        </p:cTn>
                                        <p:tgtEl>
                                          <p:spTgt spid="15"/>
                                        </p:tgtEl>
                                        <p:attrNameLst>
                                          <p:attrName>style.visibility</p:attrName>
                                        </p:attrNameLst>
                                      </p:cBhvr>
                                      <p:to>
                                        <p:strVal val="hidden"/>
                                      </p:to>
                                    </p:set>
                                  </p:childTnLst>
                                </p:cTn>
                              </p:par>
                              <p:par>
                                <p:cTn id="62" presetID="2" presetClass="exit" presetSubtype="8" accel="100000" fill="hold" grpId="1" nodeType="withEffect">
                                  <p:stCondLst>
                                    <p:cond delay="0"/>
                                  </p:stCondLst>
                                  <p:childTnLst>
                                    <p:anim calcmode="lin" valueType="num">
                                      <p:cBhvr additive="base">
                                        <p:cTn id="63" dur="500"/>
                                        <p:tgtEl>
                                          <p:spTgt spid="16"/>
                                        </p:tgtEl>
                                        <p:attrNameLst>
                                          <p:attrName>ppt_x</p:attrName>
                                        </p:attrNameLst>
                                      </p:cBhvr>
                                      <p:tavLst>
                                        <p:tav tm="0">
                                          <p:val>
                                            <p:strVal val="ppt_x"/>
                                          </p:val>
                                        </p:tav>
                                        <p:tav tm="100000">
                                          <p:val>
                                            <p:strVal val="0-ppt_w/2"/>
                                          </p:val>
                                        </p:tav>
                                      </p:tavLst>
                                    </p:anim>
                                    <p:anim calcmode="lin" valueType="num">
                                      <p:cBhvr additive="base">
                                        <p:cTn id="64" dur="500"/>
                                        <p:tgtEl>
                                          <p:spTgt spid="16"/>
                                        </p:tgtEl>
                                        <p:attrNameLst>
                                          <p:attrName>ppt_y</p:attrName>
                                        </p:attrNameLst>
                                      </p:cBhvr>
                                      <p:tavLst>
                                        <p:tav tm="0">
                                          <p:val>
                                            <p:strVal val="ppt_y"/>
                                          </p:val>
                                        </p:tav>
                                        <p:tav tm="100000">
                                          <p:val>
                                            <p:strVal val="ppt_y"/>
                                          </p:val>
                                        </p:tav>
                                      </p:tavLst>
                                    </p:anim>
                                    <p:set>
                                      <p:cBhvr>
                                        <p:cTn id="65" dur="1" fill="hold">
                                          <p:stCondLst>
                                            <p:cond delay="499"/>
                                          </p:stCondLst>
                                        </p:cTn>
                                        <p:tgtEl>
                                          <p:spTgt spid="16"/>
                                        </p:tgtEl>
                                        <p:attrNameLst>
                                          <p:attrName>style.visibility</p:attrName>
                                        </p:attrNameLst>
                                      </p:cBhvr>
                                      <p:to>
                                        <p:strVal val="hidden"/>
                                      </p:to>
                                    </p:set>
                                  </p:childTnLst>
                                </p:cTn>
                              </p:par>
                              <p:par>
                                <p:cTn id="66" presetID="2" presetClass="exit" presetSubtype="2" accel="100000" fill="hold" grpId="1" nodeType="withEffect">
                                  <p:stCondLst>
                                    <p:cond delay="0"/>
                                  </p:stCondLst>
                                  <p:childTnLst>
                                    <p:anim calcmode="lin" valueType="num">
                                      <p:cBhvr additive="base">
                                        <p:cTn id="67" dur="500"/>
                                        <p:tgtEl>
                                          <p:spTgt spid="17"/>
                                        </p:tgtEl>
                                        <p:attrNameLst>
                                          <p:attrName>ppt_x</p:attrName>
                                        </p:attrNameLst>
                                      </p:cBhvr>
                                      <p:tavLst>
                                        <p:tav tm="0">
                                          <p:val>
                                            <p:strVal val="ppt_x"/>
                                          </p:val>
                                        </p:tav>
                                        <p:tav tm="100000">
                                          <p:val>
                                            <p:strVal val="1+ppt_w/2"/>
                                          </p:val>
                                        </p:tav>
                                      </p:tavLst>
                                    </p:anim>
                                    <p:anim calcmode="lin" valueType="num">
                                      <p:cBhvr additive="base">
                                        <p:cTn id="68" dur="500"/>
                                        <p:tgtEl>
                                          <p:spTgt spid="17"/>
                                        </p:tgtEl>
                                        <p:attrNameLst>
                                          <p:attrName>ppt_y</p:attrName>
                                        </p:attrNameLst>
                                      </p:cBhvr>
                                      <p:tavLst>
                                        <p:tav tm="0">
                                          <p:val>
                                            <p:strVal val="ppt_y"/>
                                          </p:val>
                                        </p:tav>
                                        <p:tav tm="100000">
                                          <p:val>
                                            <p:strVal val="ppt_y"/>
                                          </p:val>
                                        </p:tav>
                                      </p:tavLst>
                                    </p:anim>
                                    <p:set>
                                      <p:cBhvr>
                                        <p:cTn id="6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P spid="15" grpId="0"/>
      <p:bldP spid="1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8818182-5D31-14F9-A854-41CCBB6896FF}"/>
              </a:ext>
            </a:extLst>
          </p:cNvPr>
          <p:cNvSpPr txBox="1"/>
          <p:nvPr/>
        </p:nvSpPr>
        <p:spPr>
          <a:xfrm>
            <a:off x="4068188" y="36209"/>
            <a:ext cx="3787127" cy="1015663"/>
          </a:xfrm>
          <a:prstGeom prst="rect">
            <a:avLst/>
          </a:prstGeom>
          <a:noFill/>
        </p:spPr>
        <p:txBody>
          <a:bodyPr wrap="none" rtlCol="0">
            <a:spAutoFit/>
          </a:bodyPr>
          <a:lstStyle/>
          <a:p>
            <a:pPr algn="ctr"/>
            <a:r>
              <a:rPr lang="en-US" sz="6000" u="sng" dirty="0">
                <a:solidFill>
                  <a:schemeClr val="accent1"/>
                </a:solidFill>
                <a:latin typeface="Tw Cen MT" panose="020B0602020104020603" pitchFamily="34" charset="0"/>
              </a:rPr>
              <a:t>ER</a:t>
            </a:r>
            <a:r>
              <a:rPr lang="en-US" sz="6000" u="sng" dirty="0">
                <a:solidFill>
                  <a:srgbClr val="4472C4"/>
                </a:solidFill>
                <a:latin typeface="Tw Cen MT" panose="020B0602020104020603" pitchFamily="34" charset="0"/>
              </a:rPr>
              <a:t> </a:t>
            </a:r>
            <a:r>
              <a:rPr lang="en-US" sz="6000" u="sng" dirty="0">
                <a:solidFill>
                  <a:schemeClr val="accent2"/>
                </a:solidFill>
                <a:latin typeface="Tw Cen MT" panose="020B0602020104020603" pitchFamily="34" charset="0"/>
              </a:rPr>
              <a:t>Diagram</a:t>
            </a:r>
          </a:p>
        </p:txBody>
      </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9D847A4-6C30-127F-1FA6-1465A7482126}"/>
              </a:ext>
            </a:extLst>
          </p:cNvPr>
          <p:cNvSpPr/>
          <p:nvPr/>
        </p:nvSpPr>
        <p:spPr>
          <a:xfrm>
            <a:off x="471171" y="36901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BDD4775-B4A0-0318-E556-EABC57CDEB3D}"/>
              </a:ext>
            </a:extLst>
          </p:cNvPr>
          <p:cNvSpPr/>
          <p:nvPr/>
        </p:nvSpPr>
        <p:spPr>
          <a:xfrm>
            <a:off x="11720829" y="3811983"/>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599A14B-F60A-3BFA-3F13-8C5BE52ADA70}"/>
              </a:ext>
            </a:extLst>
          </p:cNvPr>
          <p:cNvSpPr/>
          <p:nvPr/>
        </p:nvSpPr>
        <p:spPr>
          <a:xfrm>
            <a:off x="6096000" y="378544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5896C5F-6F0E-741B-68AE-183DECA69DC3}"/>
              </a:ext>
            </a:extLst>
          </p:cNvPr>
          <p:cNvSpPr/>
          <p:nvPr/>
        </p:nvSpPr>
        <p:spPr>
          <a:xfrm>
            <a:off x="6831243" y="650823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ED3860F2-E06B-1A02-D900-80A0D5ED0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862" y="1687648"/>
            <a:ext cx="3624263" cy="5049187"/>
          </a:xfrm>
          <a:prstGeom prst="rect">
            <a:avLst/>
          </a:prstGeom>
        </p:spPr>
      </p:pic>
    </p:spTree>
    <p:extLst>
      <p:ext uri="{BB962C8B-B14F-4D97-AF65-F5344CB8AC3E}">
        <p14:creationId xmlns:p14="http://schemas.microsoft.com/office/powerpoint/2010/main" val="410524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500" fill="hold"/>
                                        <p:tgtEl>
                                          <p:spTgt spid="67"/>
                                        </p:tgtEl>
                                        <p:attrNameLst>
                                          <p:attrName>ppt_w</p:attrName>
                                        </p:attrNameLst>
                                      </p:cBhvr>
                                      <p:tavLst>
                                        <p:tav tm="0">
                                          <p:val>
                                            <p:fltVal val="0"/>
                                          </p:val>
                                        </p:tav>
                                        <p:tav tm="100000">
                                          <p:val>
                                            <p:strVal val="#ppt_w"/>
                                          </p:val>
                                        </p:tav>
                                      </p:tavLst>
                                    </p:anim>
                                    <p:anim calcmode="lin" valueType="num">
                                      <p:cBhvr>
                                        <p:cTn id="18" dur="500" fill="hold"/>
                                        <p:tgtEl>
                                          <p:spTgt spid="67"/>
                                        </p:tgtEl>
                                        <p:attrNameLst>
                                          <p:attrName>ppt_h</p:attrName>
                                        </p:attrNameLst>
                                      </p:cBhvr>
                                      <p:tavLst>
                                        <p:tav tm="0">
                                          <p:val>
                                            <p:fltVal val="0"/>
                                          </p:val>
                                        </p:tav>
                                        <p:tav tm="100000">
                                          <p:val>
                                            <p:strVal val="#ppt_h"/>
                                          </p:val>
                                        </p:tav>
                                      </p:tavLst>
                                    </p:anim>
                                    <p:animEffect transition="in" filter="fade">
                                      <p:cBhvr>
                                        <p:cTn id="19" dur="500"/>
                                        <p:tgtEl>
                                          <p:spTgt spid="6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p:cTn id="22" dur="500" fill="hold"/>
                                        <p:tgtEl>
                                          <p:spTgt spid="71"/>
                                        </p:tgtEl>
                                        <p:attrNameLst>
                                          <p:attrName>ppt_w</p:attrName>
                                        </p:attrNameLst>
                                      </p:cBhvr>
                                      <p:tavLst>
                                        <p:tav tm="0">
                                          <p:val>
                                            <p:fltVal val="0"/>
                                          </p:val>
                                        </p:tav>
                                        <p:tav tm="100000">
                                          <p:val>
                                            <p:strVal val="#ppt_w"/>
                                          </p:val>
                                        </p:tav>
                                      </p:tavLst>
                                    </p:anim>
                                    <p:anim calcmode="lin" valueType="num">
                                      <p:cBhvr>
                                        <p:cTn id="23" dur="500" fill="hold"/>
                                        <p:tgtEl>
                                          <p:spTgt spid="71"/>
                                        </p:tgtEl>
                                        <p:attrNameLst>
                                          <p:attrName>ppt_h</p:attrName>
                                        </p:attrNameLst>
                                      </p:cBhvr>
                                      <p:tavLst>
                                        <p:tav tm="0">
                                          <p:val>
                                            <p:fltVal val="0"/>
                                          </p:val>
                                        </p:tav>
                                        <p:tav tm="100000">
                                          <p:val>
                                            <p:strVal val="#ppt_h"/>
                                          </p:val>
                                        </p:tav>
                                      </p:tavLst>
                                    </p:anim>
                                    <p:animEffect transition="in" filter="fade">
                                      <p:cBhvr>
                                        <p:cTn id="24" dur="500"/>
                                        <p:tgtEl>
                                          <p:spTgt spid="7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p:cTn id="27" dur="500" fill="hold"/>
                                        <p:tgtEl>
                                          <p:spTgt spid="72"/>
                                        </p:tgtEl>
                                        <p:attrNameLst>
                                          <p:attrName>ppt_w</p:attrName>
                                        </p:attrNameLst>
                                      </p:cBhvr>
                                      <p:tavLst>
                                        <p:tav tm="0">
                                          <p:val>
                                            <p:fltVal val="0"/>
                                          </p:val>
                                        </p:tav>
                                        <p:tav tm="100000">
                                          <p:val>
                                            <p:strVal val="#ppt_w"/>
                                          </p:val>
                                        </p:tav>
                                      </p:tavLst>
                                    </p:anim>
                                    <p:anim calcmode="lin" valueType="num">
                                      <p:cBhvr>
                                        <p:cTn id="28" dur="500" fill="hold"/>
                                        <p:tgtEl>
                                          <p:spTgt spid="72"/>
                                        </p:tgtEl>
                                        <p:attrNameLst>
                                          <p:attrName>ppt_h</p:attrName>
                                        </p:attrNameLst>
                                      </p:cBhvr>
                                      <p:tavLst>
                                        <p:tav tm="0">
                                          <p:val>
                                            <p:fltVal val="0"/>
                                          </p:val>
                                        </p:tav>
                                        <p:tav tm="100000">
                                          <p:val>
                                            <p:strVal val="#ppt_h"/>
                                          </p:val>
                                        </p:tav>
                                      </p:tavLst>
                                    </p:anim>
                                    <p:animEffect transition="in" filter="fade">
                                      <p:cBhvr>
                                        <p:cTn id="29" dur="500"/>
                                        <p:tgtEl>
                                          <p:spTgt spid="7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p:cTn id="32" dur="500" fill="hold"/>
                                        <p:tgtEl>
                                          <p:spTgt spid="69"/>
                                        </p:tgtEl>
                                        <p:attrNameLst>
                                          <p:attrName>ppt_w</p:attrName>
                                        </p:attrNameLst>
                                      </p:cBhvr>
                                      <p:tavLst>
                                        <p:tav tm="0">
                                          <p:val>
                                            <p:fltVal val="0"/>
                                          </p:val>
                                        </p:tav>
                                        <p:tav tm="100000">
                                          <p:val>
                                            <p:strVal val="#ppt_w"/>
                                          </p:val>
                                        </p:tav>
                                      </p:tavLst>
                                    </p:anim>
                                    <p:anim calcmode="lin" valueType="num">
                                      <p:cBhvr>
                                        <p:cTn id="33" dur="500" fill="hold"/>
                                        <p:tgtEl>
                                          <p:spTgt spid="69"/>
                                        </p:tgtEl>
                                        <p:attrNameLst>
                                          <p:attrName>ppt_h</p:attrName>
                                        </p:attrNameLst>
                                      </p:cBhvr>
                                      <p:tavLst>
                                        <p:tav tm="0">
                                          <p:val>
                                            <p:fltVal val="0"/>
                                          </p:val>
                                        </p:tav>
                                        <p:tav tm="100000">
                                          <p:val>
                                            <p:strVal val="#ppt_h"/>
                                          </p:val>
                                        </p:tav>
                                      </p:tavLst>
                                    </p:anim>
                                    <p:animEffect transition="in" filter="fade">
                                      <p:cBhvr>
                                        <p:cTn id="34" dur="500"/>
                                        <p:tgtEl>
                                          <p:spTgt spid="6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p:cTn id="42" dur="500" fill="hold"/>
                                        <p:tgtEl>
                                          <p:spTgt spid="68"/>
                                        </p:tgtEl>
                                        <p:attrNameLst>
                                          <p:attrName>ppt_w</p:attrName>
                                        </p:attrNameLst>
                                      </p:cBhvr>
                                      <p:tavLst>
                                        <p:tav tm="0">
                                          <p:val>
                                            <p:fltVal val="0"/>
                                          </p:val>
                                        </p:tav>
                                        <p:tav tm="100000">
                                          <p:val>
                                            <p:strVal val="#ppt_w"/>
                                          </p:val>
                                        </p:tav>
                                      </p:tavLst>
                                    </p:anim>
                                    <p:anim calcmode="lin" valueType="num">
                                      <p:cBhvr>
                                        <p:cTn id="43" dur="500" fill="hold"/>
                                        <p:tgtEl>
                                          <p:spTgt spid="68"/>
                                        </p:tgtEl>
                                        <p:attrNameLst>
                                          <p:attrName>ppt_h</p:attrName>
                                        </p:attrNameLst>
                                      </p:cBhvr>
                                      <p:tavLst>
                                        <p:tav tm="0">
                                          <p:val>
                                            <p:fltVal val="0"/>
                                          </p:val>
                                        </p:tav>
                                        <p:tav tm="100000">
                                          <p:val>
                                            <p:strVal val="#ppt_h"/>
                                          </p:val>
                                        </p:tav>
                                      </p:tavLst>
                                    </p:anim>
                                    <p:animEffect transition="in" filter="fade">
                                      <p:cBhvr>
                                        <p:cTn id="44" dur="500"/>
                                        <p:tgtEl>
                                          <p:spTgt spid="6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5" grpId="0" animBg="1"/>
      <p:bldP spid="66" grpId="0" animBg="1"/>
      <p:bldP spid="67" grpId="0" animBg="1"/>
      <p:bldP spid="68" grpId="0" animBg="1"/>
      <p:bldP spid="69" grpId="0" animBg="1"/>
      <p:bldP spid="70" grpId="0" animBg="1"/>
      <p:bldP spid="71" grpId="0" animBg="1"/>
      <p:bldP spid="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8818182-5D31-14F9-A854-41CCBB6896FF}"/>
              </a:ext>
            </a:extLst>
          </p:cNvPr>
          <p:cNvSpPr txBox="1"/>
          <p:nvPr/>
        </p:nvSpPr>
        <p:spPr>
          <a:xfrm>
            <a:off x="3795678" y="36209"/>
            <a:ext cx="4332148" cy="1015663"/>
          </a:xfrm>
          <a:prstGeom prst="rect">
            <a:avLst/>
          </a:prstGeom>
          <a:noFill/>
        </p:spPr>
        <p:txBody>
          <a:bodyPr wrap="none" rtlCol="0">
            <a:spAutoFit/>
          </a:bodyPr>
          <a:lstStyle/>
          <a:p>
            <a:pPr algn="ctr"/>
            <a:r>
              <a:rPr lang="en-US" sz="6000" u="sng" dirty="0">
                <a:solidFill>
                  <a:schemeClr val="accent1"/>
                </a:solidFill>
                <a:latin typeface="Tw Cen MT" panose="020B0602020104020603" pitchFamily="34" charset="0"/>
              </a:rPr>
              <a:t>DFD</a:t>
            </a:r>
            <a:r>
              <a:rPr lang="en-US" sz="6000" u="sng" dirty="0">
                <a:solidFill>
                  <a:srgbClr val="4472C4"/>
                </a:solidFill>
                <a:latin typeface="Tw Cen MT" panose="020B0602020104020603" pitchFamily="34" charset="0"/>
              </a:rPr>
              <a:t> </a:t>
            </a:r>
            <a:r>
              <a:rPr lang="en-US" sz="6000" u="sng" dirty="0">
                <a:solidFill>
                  <a:schemeClr val="accent2"/>
                </a:solidFill>
                <a:latin typeface="Tw Cen MT" panose="020B0602020104020603" pitchFamily="34" charset="0"/>
              </a:rPr>
              <a:t>Diagram</a:t>
            </a:r>
          </a:p>
        </p:txBody>
      </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9D847A4-6C30-127F-1FA6-1465A7482126}"/>
              </a:ext>
            </a:extLst>
          </p:cNvPr>
          <p:cNvSpPr/>
          <p:nvPr/>
        </p:nvSpPr>
        <p:spPr>
          <a:xfrm>
            <a:off x="471171" y="36901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BDD4775-B4A0-0318-E556-EABC57CDEB3D}"/>
              </a:ext>
            </a:extLst>
          </p:cNvPr>
          <p:cNvSpPr/>
          <p:nvPr/>
        </p:nvSpPr>
        <p:spPr>
          <a:xfrm>
            <a:off x="11720829" y="3811983"/>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599A14B-F60A-3BFA-3F13-8C5BE52ADA70}"/>
              </a:ext>
            </a:extLst>
          </p:cNvPr>
          <p:cNvSpPr/>
          <p:nvPr/>
        </p:nvSpPr>
        <p:spPr>
          <a:xfrm>
            <a:off x="6096000" y="378544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5896C5F-6F0E-741B-68AE-183DECA69DC3}"/>
              </a:ext>
            </a:extLst>
          </p:cNvPr>
          <p:cNvSpPr/>
          <p:nvPr/>
        </p:nvSpPr>
        <p:spPr>
          <a:xfrm>
            <a:off x="6831243" y="650823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5497F244-3DC8-5F10-F4F3-61813507D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62" y="1701478"/>
            <a:ext cx="11688668" cy="4642510"/>
          </a:xfrm>
          <a:prstGeom prst="rect">
            <a:avLst/>
          </a:prstGeom>
        </p:spPr>
      </p:pic>
    </p:spTree>
    <p:extLst>
      <p:ext uri="{BB962C8B-B14F-4D97-AF65-F5344CB8AC3E}">
        <p14:creationId xmlns:p14="http://schemas.microsoft.com/office/powerpoint/2010/main" val="13142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500" fill="hold"/>
                                        <p:tgtEl>
                                          <p:spTgt spid="67"/>
                                        </p:tgtEl>
                                        <p:attrNameLst>
                                          <p:attrName>ppt_w</p:attrName>
                                        </p:attrNameLst>
                                      </p:cBhvr>
                                      <p:tavLst>
                                        <p:tav tm="0">
                                          <p:val>
                                            <p:fltVal val="0"/>
                                          </p:val>
                                        </p:tav>
                                        <p:tav tm="100000">
                                          <p:val>
                                            <p:strVal val="#ppt_w"/>
                                          </p:val>
                                        </p:tav>
                                      </p:tavLst>
                                    </p:anim>
                                    <p:anim calcmode="lin" valueType="num">
                                      <p:cBhvr>
                                        <p:cTn id="18" dur="500" fill="hold"/>
                                        <p:tgtEl>
                                          <p:spTgt spid="67"/>
                                        </p:tgtEl>
                                        <p:attrNameLst>
                                          <p:attrName>ppt_h</p:attrName>
                                        </p:attrNameLst>
                                      </p:cBhvr>
                                      <p:tavLst>
                                        <p:tav tm="0">
                                          <p:val>
                                            <p:fltVal val="0"/>
                                          </p:val>
                                        </p:tav>
                                        <p:tav tm="100000">
                                          <p:val>
                                            <p:strVal val="#ppt_h"/>
                                          </p:val>
                                        </p:tav>
                                      </p:tavLst>
                                    </p:anim>
                                    <p:animEffect transition="in" filter="fade">
                                      <p:cBhvr>
                                        <p:cTn id="19" dur="500"/>
                                        <p:tgtEl>
                                          <p:spTgt spid="6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p:cTn id="22" dur="500" fill="hold"/>
                                        <p:tgtEl>
                                          <p:spTgt spid="71"/>
                                        </p:tgtEl>
                                        <p:attrNameLst>
                                          <p:attrName>ppt_w</p:attrName>
                                        </p:attrNameLst>
                                      </p:cBhvr>
                                      <p:tavLst>
                                        <p:tav tm="0">
                                          <p:val>
                                            <p:fltVal val="0"/>
                                          </p:val>
                                        </p:tav>
                                        <p:tav tm="100000">
                                          <p:val>
                                            <p:strVal val="#ppt_w"/>
                                          </p:val>
                                        </p:tav>
                                      </p:tavLst>
                                    </p:anim>
                                    <p:anim calcmode="lin" valueType="num">
                                      <p:cBhvr>
                                        <p:cTn id="23" dur="500" fill="hold"/>
                                        <p:tgtEl>
                                          <p:spTgt spid="71"/>
                                        </p:tgtEl>
                                        <p:attrNameLst>
                                          <p:attrName>ppt_h</p:attrName>
                                        </p:attrNameLst>
                                      </p:cBhvr>
                                      <p:tavLst>
                                        <p:tav tm="0">
                                          <p:val>
                                            <p:fltVal val="0"/>
                                          </p:val>
                                        </p:tav>
                                        <p:tav tm="100000">
                                          <p:val>
                                            <p:strVal val="#ppt_h"/>
                                          </p:val>
                                        </p:tav>
                                      </p:tavLst>
                                    </p:anim>
                                    <p:animEffect transition="in" filter="fade">
                                      <p:cBhvr>
                                        <p:cTn id="24" dur="500"/>
                                        <p:tgtEl>
                                          <p:spTgt spid="7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p:cTn id="27" dur="500" fill="hold"/>
                                        <p:tgtEl>
                                          <p:spTgt spid="72"/>
                                        </p:tgtEl>
                                        <p:attrNameLst>
                                          <p:attrName>ppt_w</p:attrName>
                                        </p:attrNameLst>
                                      </p:cBhvr>
                                      <p:tavLst>
                                        <p:tav tm="0">
                                          <p:val>
                                            <p:fltVal val="0"/>
                                          </p:val>
                                        </p:tav>
                                        <p:tav tm="100000">
                                          <p:val>
                                            <p:strVal val="#ppt_w"/>
                                          </p:val>
                                        </p:tav>
                                      </p:tavLst>
                                    </p:anim>
                                    <p:anim calcmode="lin" valueType="num">
                                      <p:cBhvr>
                                        <p:cTn id="28" dur="500" fill="hold"/>
                                        <p:tgtEl>
                                          <p:spTgt spid="72"/>
                                        </p:tgtEl>
                                        <p:attrNameLst>
                                          <p:attrName>ppt_h</p:attrName>
                                        </p:attrNameLst>
                                      </p:cBhvr>
                                      <p:tavLst>
                                        <p:tav tm="0">
                                          <p:val>
                                            <p:fltVal val="0"/>
                                          </p:val>
                                        </p:tav>
                                        <p:tav tm="100000">
                                          <p:val>
                                            <p:strVal val="#ppt_h"/>
                                          </p:val>
                                        </p:tav>
                                      </p:tavLst>
                                    </p:anim>
                                    <p:animEffect transition="in" filter="fade">
                                      <p:cBhvr>
                                        <p:cTn id="29" dur="500"/>
                                        <p:tgtEl>
                                          <p:spTgt spid="7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p:cTn id="32" dur="500" fill="hold"/>
                                        <p:tgtEl>
                                          <p:spTgt spid="69"/>
                                        </p:tgtEl>
                                        <p:attrNameLst>
                                          <p:attrName>ppt_w</p:attrName>
                                        </p:attrNameLst>
                                      </p:cBhvr>
                                      <p:tavLst>
                                        <p:tav tm="0">
                                          <p:val>
                                            <p:fltVal val="0"/>
                                          </p:val>
                                        </p:tav>
                                        <p:tav tm="100000">
                                          <p:val>
                                            <p:strVal val="#ppt_w"/>
                                          </p:val>
                                        </p:tav>
                                      </p:tavLst>
                                    </p:anim>
                                    <p:anim calcmode="lin" valueType="num">
                                      <p:cBhvr>
                                        <p:cTn id="33" dur="500" fill="hold"/>
                                        <p:tgtEl>
                                          <p:spTgt spid="69"/>
                                        </p:tgtEl>
                                        <p:attrNameLst>
                                          <p:attrName>ppt_h</p:attrName>
                                        </p:attrNameLst>
                                      </p:cBhvr>
                                      <p:tavLst>
                                        <p:tav tm="0">
                                          <p:val>
                                            <p:fltVal val="0"/>
                                          </p:val>
                                        </p:tav>
                                        <p:tav tm="100000">
                                          <p:val>
                                            <p:strVal val="#ppt_h"/>
                                          </p:val>
                                        </p:tav>
                                      </p:tavLst>
                                    </p:anim>
                                    <p:animEffect transition="in" filter="fade">
                                      <p:cBhvr>
                                        <p:cTn id="34" dur="500"/>
                                        <p:tgtEl>
                                          <p:spTgt spid="6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p:cTn id="42" dur="500" fill="hold"/>
                                        <p:tgtEl>
                                          <p:spTgt spid="68"/>
                                        </p:tgtEl>
                                        <p:attrNameLst>
                                          <p:attrName>ppt_w</p:attrName>
                                        </p:attrNameLst>
                                      </p:cBhvr>
                                      <p:tavLst>
                                        <p:tav tm="0">
                                          <p:val>
                                            <p:fltVal val="0"/>
                                          </p:val>
                                        </p:tav>
                                        <p:tav tm="100000">
                                          <p:val>
                                            <p:strVal val="#ppt_w"/>
                                          </p:val>
                                        </p:tav>
                                      </p:tavLst>
                                    </p:anim>
                                    <p:anim calcmode="lin" valueType="num">
                                      <p:cBhvr>
                                        <p:cTn id="43" dur="500" fill="hold"/>
                                        <p:tgtEl>
                                          <p:spTgt spid="68"/>
                                        </p:tgtEl>
                                        <p:attrNameLst>
                                          <p:attrName>ppt_h</p:attrName>
                                        </p:attrNameLst>
                                      </p:cBhvr>
                                      <p:tavLst>
                                        <p:tav tm="0">
                                          <p:val>
                                            <p:fltVal val="0"/>
                                          </p:val>
                                        </p:tav>
                                        <p:tav tm="100000">
                                          <p:val>
                                            <p:strVal val="#ppt_h"/>
                                          </p:val>
                                        </p:tav>
                                      </p:tavLst>
                                    </p:anim>
                                    <p:animEffect transition="in" filter="fade">
                                      <p:cBhvr>
                                        <p:cTn id="44" dur="500"/>
                                        <p:tgtEl>
                                          <p:spTgt spid="6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5" grpId="0" animBg="1"/>
      <p:bldP spid="66" grpId="0" animBg="1"/>
      <p:bldP spid="67" grpId="0" animBg="1"/>
      <p:bldP spid="68" grpId="0" animBg="1"/>
      <p:bldP spid="69" grpId="0" animBg="1"/>
      <p:bldP spid="70" grpId="0" animBg="1"/>
      <p:bldP spid="71" grpId="0" animBg="1"/>
      <p:bldP spid="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8818182-5D31-14F9-A854-41CCBB6896FF}"/>
              </a:ext>
            </a:extLst>
          </p:cNvPr>
          <p:cNvSpPr txBox="1"/>
          <p:nvPr/>
        </p:nvSpPr>
        <p:spPr>
          <a:xfrm>
            <a:off x="3310770" y="36209"/>
            <a:ext cx="5301965" cy="1015663"/>
          </a:xfrm>
          <a:prstGeom prst="rect">
            <a:avLst/>
          </a:prstGeom>
          <a:noFill/>
        </p:spPr>
        <p:txBody>
          <a:bodyPr wrap="none" rtlCol="0">
            <a:spAutoFit/>
          </a:bodyPr>
          <a:lstStyle/>
          <a:p>
            <a:pPr algn="ctr"/>
            <a:r>
              <a:rPr lang="en-US" sz="6000" u="sng" dirty="0">
                <a:solidFill>
                  <a:schemeClr val="accent1"/>
                </a:solidFill>
                <a:latin typeface="Tw Cen MT" panose="020B0602020104020603" pitchFamily="34" charset="0"/>
              </a:rPr>
              <a:t>Activity</a:t>
            </a:r>
            <a:r>
              <a:rPr lang="en-US" sz="6000" u="sng" dirty="0">
                <a:solidFill>
                  <a:srgbClr val="4472C4"/>
                </a:solidFill>
                <a:latin typeface="Tw Cen MT" panose="020B0602020104020603" pitchFamily="34" charset="0"/>
              </a:rPr>
              <a:t> </a:t>
            </a:r>
            <a:r>
              <a:rPr lang="en-US" sz="6000" u="sng" dirty="0">
                <a:solidFill>
                  <a:schemeClr val="accent2"/>
                </a:solidFill>
                <a:latin typeface="Tw Cen MT" panose="020B0602020104020603" pitchFamily="34" charset="0"/>
              </a:rPr>
              <a:t>Diagram</a:t>
            </a:r>
          </a:p>
        </p:txBody>
      </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9D847A4-6C30-127F-1FA6-1465A7482126}"/>
              </a:ext>
            </a:extLst>
          </p:cNvPr>
          <p:cNvSpPr/>
          <p:nvPr/>
        </p:nvSpPr>
        <p:spPr>
          <a:xfrm>
            <a:off x="471171" y="36901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BDD4775-B4A0-0318-E556-EABC57CDEB3D}"/>
              </a:ext>
            </a:extLst>
          </p:cNvPr>
          <p:cNvSpPr/>
          <p:nvPr/>
        </p:nvSpPr>
        <p:spPr>
          <a:xfrm>
            <a:off x="11720829" y="3811983"/>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599A14B-F60A-3BFA-3F13-8C5BE52ADA70}"/>
              </a:ext>
            </a:extLst>
          </p:cNvPr>
          <p:cNvSpPr/>
          <p:nvPr/>
        </p:nvSpPr>
        <p:spPr>
          <a:xfrm>
            <a:off x="6096000" y="378544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5896C5F-6F0E-741B-68AE-183DECA69DC3}"/>
              </a:ext>
            </a:extLst>
          </p:cNvPr>
          <p:cNvSpPr/>
          <p:nvPr/>
        </p:nvSpPr>
        <p:spPr>
          <a:xfrm>
            <a:off x="6831243" y="650823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DE020108-58AC-A518-8984-93BA76EF8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872" y="953193"/>
            <a:ext cx="3877056" cy="5783642"/>
          </a:xfrm>
          <a:prstGeom prst="rect">
            <a:avLst/>
          </a:prstGeom>
        </p:spPr>
      </p:pic>
    </p:spTree>
    <p:extLst>
      <p:ext uri="{BB962C8B-B14F-4D97-AF65-F5344CB8AC3E}">
        <p14:creationId xmlns:p14="http://schemas.microsoft.com/office/powerpoint/2010/main" val="219125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500" fill="hold"/>
                                        <p:tgtEl>
                                          <p:spTgt spid="67"/>
                                        </p:tgtEl>
                                        <p:attrNameLst>
                                          <p:attrName>ppt_w</p:attrName>
                                        </p:attrNameLst>
                                      </p:cBhvr>
                                      <p:tavLst>
                                        <p:tav tm="0">
                                          <p:val>
                                            <p:fltVal val="0"/>
                                          </p:val>
                                        </p:tav>
                                        <p:tav tm="100000">
                                          <p:val>
                                            <p:strVal val="#ppt_w"/>
                                          </p:val>
                                        </p:tav>
                                      </p:tavLst>
                                    </p:anim>
                                    <p:anim calcmode="lin" valueType="num">
                                      <p:cBhvr>
                                        <p:cTn id="18" dur="500" fill="hold"/>
                                        <p:tgtEl>
                                          <p:spTgt spid="67"/>
                                        </p:tgtEl>
                                        <p:attrNameLst>
                                          <p:attrName>ppt_h</p:attrName>
                                        </p:attrNameLst>
                                      </p:cBhvr>
                                      <p:tavLst>
                                        <p:tav tm="0">
                                          <p:val>
                                            <p:fltVal val="0"/>
                                          </p:val>
                                        </p:tav>
                                        <p:tav tm="100000">
                                          <p:val>
                                            <p:strVal val="#ppt_h"/>
                                          </p:val>
                                        </p:tav>
                                      </p:tavLst>
                                    </p:anim>
                                    <p:animEffect transition="in" filter="fade">
                                      <p:cBhvr>
                                        <p:cTn id="19" dur="500"/>
                                        <p:tgtEl>
                                          <p:spTgt spid="6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p:cTn id="22" dur="500" fill="hold"/>
                                        <p:tgtEl>
                                          <p:spTgt spid="71"/>
                                        </p:tgtEl>
                                        <p:attrNameLst>
                                          <p:attrName>ppt_w</p:attrName>
                                        </p:attrNameLst>
                                      </p:cBhvr>
                                      <p:tavLst>
                                        <p:tav tm="0">
                                          <p:val>
                                            <p:fltVal val="0"/>
                                          </p:val>
                                        </p:tav>
                                        <p:tav tm="100000">
                                          <p:val>
                                            <p:strVal val="#ppt_w"/>
                                          </p:val>
                                        </p:tav>
                                      </p:tavLst>
                                    </p:anim>
                                    <p:anim calcmode="lin" valueType="num">
                                      <p:cBhvr>
                                        <p:cTn id="23" dur="500" fill="hold"/>
                                        <p:tgtEl>
                                          <p:spTgt spid="71"/>
                                        </p:tgtEl>
                                        <p:attrNameLst>
                                          <p:attrName>ppt_h</p:attrName>
                                        </p:attrNameLst>
                                      </p:cBhvr>
                                      <p:tavLst>
                                        <p:tav tm="0">
                                          <p:val>
                                            <p:fltVal val="0"/>
                                          </p:val>
                                        </p:tav>
                                        <p:tav tm="100000">
                                          <p:val>
                                            <p:strVal val="#ppt_h"/>
                                          </p:val>
                                        </p:tav>
                                      </p:tavLst>
                                    </p:anim>
                                    <p:animEffect transition="in" filter="fade">
                                      <p:cBhvr>
                                        <p:cTn id="24" dur="500"/>
                                        <p:tgtEl>
                                          <p:spTgt spid="7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p:cTn id="27" dur="500" fill="hold"/>
                                        <p:tgtEl>
                                          <p:spTgt spid="72"/>
                                        </p:tgtEl>
                                        <p:attrNameLst>
                                          <p:attrName>ppt_w</p:attrName>
                                        </p:attrNameLst>
                                      </p:cBhvr>
                                      <p:tavLst>
                                        <p:tav tm="0">
                                          <p:val>
                                            <p:fltVal val="0"/>
                                          </p:val>
                                        </p:tav>
                                        <p:tav tm="100000">
                                          <p:val>
                                            <p:strVal val="#ppt_w"/>
                                          </p:val>
                                        </p:tav>
                                      </p:tavLst>
                                    </p:anim>
                                    <p:anim calcmode="lin" valueType="num">
                                      <p:cBhvr>
                                        <p:cTn id="28" dur="500" fill="hold"/>
                                        <p:tgtEl>
                                          <p:spTgt spid="72"/>
                                        </p:tgtEl>
                                        <p:attrNameLst>
                                          <p:attrName>ppt_h</p:attrName>
                                        </p:attrNameLst>
                                      </p:cBhvr>
                                      <p:tavLst>
                                        <p:tav tm="0">
                                          <p:val>
                                            <p:fltVal val="0"/>
                                          </p:val>
                                        </p:tav>
                                        <p:tav tm="100000">
                                          <p:val>
                                            <p:strVal val="#ppt_h"/>
                                          </p:val>
                                        </p:tav>
                                      </p:tavLst>
                                    </p:anim>
                                    <p:animEffect transition="in" filter="fade">
                                      <p:cBhvr>
                                        <p:cTn id="29" dur="500"/>
                                        <p:tgtEl>
                                          <p:spTgt spid="7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p:cTn id="32" dur="500" fill="hold"/>
                                        <p:tgtEl>
                                          <p:spTgt spid="69"/>
                                        </p:tgtEl>
                                        <p:attrNameLst>
                                          <p:attrName>ppt_w</p:attrName>
                                        </p:attrNameLst>
                                      </p:cBhvr>
                                      <p:tavLst>
                                        <p:tav tm="0">
                                          <p:val>
                                            <p:fltVal val="0"/>
                                          </p:val>
                                        </p:tav>
                                        <p:tav tm="100000">
                                          <p:val>
                                            <p:strVal val="#ppt_w"/>
                                          </p:val>
                                        </p:tav>
                                      </p:tavLst>
                                    </p:anim>
                                    <p:anim calcmode="lin" valueType="num">
                                      <p:cBhvr>
                                        <p:cTn id="33" dur="500" fill="hold"/>
                                        <p:tgtEl>
                                          <p:spTgt spid="69"/>
                                        </p:tgtEl>
                                        <p:attrNameLst>
                                          <p:attrName>ppt_h</p:attrName>
                                        </p:attrNameLst>
                                      </p:cBhvr>
                                      <p:tavLst>
                                        <p:tav tm="0">
                                          <p:val>
                                            <p:fltVal val="0"/>
                                          </p:val>
                                        </p:tav>
                                        <p:tav tm="100000">
                                          <p:val>
                                            <p:strVal val="#ppt_h"/>
                                          </p:val>
                                        </p:tav>
                                      </p:tavLst>
                                    </p:anim>
                                    <p:animEffect transition="in" filter="fade">
                                      <p:cBhvr>
                                        <p:cTn id="34" dur="500"/>
                                        <p:tgtEl>
                                          <p:spTgt spid="6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p:cTn id="42" dur="500" fill="hold"/>
                                        <p:tgtEl>
                                          <p:spTgt spid="68"/>
                                        </p:tgtEl>
                                        <p:attrNameLst>
                                          <p:attrName>ppt_w</p:attrName>
                                        </p:attrNameLst>
                                      </p:cBhvr>
                                      <p:tavLst>
                                        <p:tav tm="0">
                                          <p:val>
                                            <p:fltVal val="0"/>
                                          </p:val>
                                        </p:tav>
                                        <p:tav tm="100000">
                                          <p:val>
                                            <p:strVal val="#ppt_w"/>
                                          </p:val>
                                        </p:tav>
                                      </p:tavLst>
                                    </p:anim>
                                    <p:anim calcmode="lin" valueType="num">
                                      <p:cBhvr>
                                        <p:cTn id="43" dur="500" fill="hold"/>
                                        <p:tgtEl>
                                          <p:spTgt spid="68"/>
                                        </p:tgtEl>
                                        <p:attrNameLst>
                                          <p:attrName>ppt_h</p:attrName>
                                        </p:attrNameLst>
                                      </p:cBhvr>
                                      <p:tavLst>
                                        <p:tav tm="0">
                                          <p:val>
                                            <p:fltVal val="0"/>
                                          </p:val>
                                        </p:tav>
                                        <p:tav tm="100000">
                                          <p:val>
                                            <p:strVal val="#ppt_h"/>
                                          </p:val>
                                        </p:tav>
                                      </p:tavLst>
                                    </p:anim>
                                    <p:animEffect transition="in" filter="fade">
                                      <p:cBhvr>
                                        <p:cTn id="44" dur="500"/>
                                        <p:tgtEl>
                                          <p:spTgt spid="6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5" grpId="0" animBg="1"/>
      <p:bldP spid="66" grpId="0" animBg="1"/>
      <p:bldP spid="67" grpId="0" animBg="1"/>
      <p:bldP spid="68" grpId="0" animBg="1"/>
      <p:bldP spid="69" grpId="0" animBg="1"/>
      <p:bldP spid="70" grpId="0" animBg="1"/>
      <p:bldP spid="71" grpId="0" animBg="1"/>
      <p:bldP spid="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A1DFB589-04E5-18C3-13A3-D39A198BC5EC}"/>
              </a:ext>
            </a:extLst>
          </p:cNvPr>
          <p:cNvGrpSpPr/>
          <p:nvPr/>
        </p:nvGrpSpPr>
        <p:grpSpPr>
          <a:xfrm>
            <a:off x="925635" y="1802501"/>
            <a:ext cx="3540166" cy="1177636"/>
            <a:chOff x="407475" y="735701"/>
            <a:chExt cx="3540166" cy="1177636"/>
          </a:xfrm>
        </p:grpSpPr>
        <p:sp>
          <p:nvSpPr>
            <p:cNvPr id="65" name="Rectangle: Rounded Corners 64">
              <a:extLst>
                <a:ext uri="{FF2B5EF4-FFF2-40B4-BE49-F238E27FC236}">
                  <a16:creationId xmlns:a16="http://schemas.microsoft.com/office/drawing/2014/main" id="{FB1AD1BF-CC3C-7136-4500-09F1D326F9DF}"/>
                </a:ext>
              </a:extLst>
            </p:cNvPr>
            <p:cNvSpPr/>
            <p:nvPr/>
          </p:nvSpPr>
          <p:spPr>
            <a:xfrm>
              <a:off x="407475" y="735701"/>
              <a:ext cx="3540166" cy="1177636"/>
            </a:xfrm>
            <a:prstGeom prst="roundRect">
              <a:avLst>
                <a:gd name="adj" fmla="val 50000"/>
              </a:avLst>
            </a:prstGeom>
            <a:gradFill flip="none" rotWithShape="1">
              <a:gsLst>
                <a:gs pos="14000">
                  <a:srgbClr val="CC0000"/>
                </a:gs>
                <a:gs pos="100000">
                  <a:srgbClr val="FF006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Presentation with bar chart">
              <a:extLst>
                <a:ext uri="{FF2B5EF4-FFF2-40B4-BE49-F238E27FC236}">
                  <a16:creationId xmlns:a16="http://schemas.microsoft.com/office/drawing/2014/main" id="{6B2FE698-954A-85FC-5D27-8765F48E9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405" y="984216"/>
              <a:ext cx="365760" cy="365760"/>
            </a:xfrm>
            <a:prstGeom prst="rect">
              <a:avLst/>
            </a:prstGeom>
          </p:spPr>
        </p:pic>
        <p:sp>
          <p:nvSpPr>
            <p:cNvPr id="67" name="TextBox 66">
              <a:extLst>
                <a:ext uri="{FF2B5EF4-FFF2-40B4-BE49-F238E27FC236}">
                  <a16:creationId xmlns:a16="http://schemas.microsoft.com/office/drawing/2014/main" id="{B440A1F0-4ED2-4AD1-9BDE-C3590BA77E8B}"/>
                </a:ext>
              </a:extLst>
            </p:cNvPr>
            <p:cNvSpPr txBox="1"/>
            <p:nvPr/>
          </p:nvSpPr>
          <p:spPr>
            <a:xfrm>
              <a:off x="447352" y="1314021"/>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01</a:t>
              </a:r>
            </a:p>
          </p:txBody>
        </p:sp>
      </p:grpSp>
      <p:grpSp>
        <p:nvGrpSpPr>
          <p:cNvPr id="68" name="Group 67">
            <a:extLst>
              <a:ext uri="{FF2B5EF4-FFF2-40B4-BE49-F238E27FC236}">
                <a16:creationId xmlns:a16="http://schemas.microsoft.com/office/drawing/2014/main" id="{5248AE6D-9633-B855-0277-F1917478DD51}"/>
              </a:ext>
            </a:extLst>
          </p:cNvPr>
          <p:cNvGrpSpPr/>
          <p:nvPr/>
        </p:nvGrpSpPr>
        <p:grpSpPr>
          <a:xfrm>
            <a:off x="925635" y="3279630"/>
            <a:ext cx="3540166" cy="1177636"/>
            <a:chOff x="407475" y="2212830"/>
            <a:chExt cx="3540166" cy="1177636"/>
          </a:xfrm>
        </p:grpSpPr>
        <p:sp>
          <p:nvSpPr>
            <p:cNvPr id="69" name="Rectangle: Rounded Corners 68">
              <a:extLst>
                <a:ext uri="{FF2B5EF4-FFF2-40B4-BE49-F238E27FC236}">
                  <a16:creationId xmlns:a16="http://schemas.microsoft.com/office/drawing/2014/main" id="{D53D6645-1F72-F08E-6040-0E50F356F31C}"/>
                </a:ext>
              </a:extLst>
            </p:cNvPr>
            <p:cNvSpPr/>
            <p:nvPr/>
          </p:nvSpPr>
          <p:spPr>
            <a:xfrm>
              <a:off x="407475" y="2212830"/>
              <a:ext cx="3540166" cy="1177636"/>
            </a:xfrm>
            <a:prstGeom prst="roundRect">
              <a:avLst>
                <a:gd name="adj" fmla="val 50000"/>
              </a:avLst>
            </a:prstGeom>
            <a:gradFill flip="none" rotWithShape="1">
              <a:gsLst>
                <a:gs pos="14000">
                  <a:srgbClr val="006666"/>
                </a:gs>
                <a:gs pos="100000">
                  <a:srgbClr val="00CC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Pie chart">
              <a:extLst>
                <a:ext uri="{FF2B5EF4-FFF2-40B4-BE49-F238E27FC236}">
                  <a16:creationId xmlns:a16="http://schemas.microsoft.com/office/drawing/2014/main" id="{ACA88199-CDC3-2644-6636-F380629A74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12405" y="2455861"/>
              <a:ext cx="365760" cy="365760"/>
            </a:xfrm>
            <a:prstGeom prst="rect">
              <a:avLst/>
            </a:prstGeom>
          </p:spPr>
        </p:pic>
        <p:sp>
          <p:nvSpPr>
            <p:cNvPr id="71" name="TextBox 70">
              <a:extLst>
                <a:ext uri="{FF2B5EF4-FFF2-40B4-BE49-F238E27FC236}">
                  <a16:creationId xmlns:a16="http://schemas.microsoft.com/office/drawing/2014/main" id="{F1DC189B-08D7-B852-6162-1D316FB6F829}"/>
                </a:ext>
              </a:extLst>
            </p:cNvPr>
            <p:cNvSpPr txBox="1"/>
            <p:nvPr/>
          </p:nvSpPr>
          <p:spPr>
            <a:xfrm>
              <a:off x="447352" y="2830322"/>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02</a:t>
              </a:r>
            </a:p>
          </p:txBody>
        </p:sp>
      </p:grpSp>
      <p:grpSp>
        <p:nvGrpSpPr>
          <p:cNvPr id="72" name="Group 71">
            <a:extLst>
              <a:ext uri="{FF2B5EF4-FFF2-40B4-BE49-F238E27FC236}">
                <a16:creationId xmlns:a16="http://schemas.microsoft.com/office/drawing/2014/main" id="{2F7745E1-B1B5-700A-2E46-E0DA0ED6E6AB}"/>
              </a:ext>
            </a:extLst>
          </p:cNvPr>
          <p:cNvGrpSpPr/>
          <p:nvPr/>
        </p:nvGrpSpPr>
        <p:grpSpPr>
          <a:xfrm>
            <a:off x="925635" y="4801896"/>
            <a:ext cx="3540166" cy="1177636"/>
            <a:chOff x="407475" y="3735096"/>
            <a:chExt cx="3540166" cy="1177636"/>
          </a:xfrm>
        </p:grpSpPr>
        <p:sp>
          <p:nvSpPr>
            <p:cNvPr id="73" name="Rectangle: Rounded Corners 72">
              <a:extLst>
                <a:ext uri="{FF2B5EF4-FFF2-40B4-BE49-F238E27FC236}">
                  <a16:creationId xmlns:a16="http://schemas.microsoft.com/office/drawing/2014/main" id="{545238C7-0F8D-88F7-BB5B-653906126EEC}"/>
                </a:ext>
              </a:extLst>
            </p:cNvPr>
            <p:cNvSpPr/>
            <p:nvPr/>
          </p:nvSpPr>
          <p:spPr>
            <a:xfrm>
              <a:off x="407475" y="3735096"/>
              <a:ext cx="3540166" cy="1177636"/>
            </a:xfrm>
            <a:prstGeom prst="roundRect">
              <a:avLst>
                <a:gd name="adj" fmla="val 50000"/>
              </a:avLst>
            </a:prstGeom>
            <a:gradFill flip="none" rotWithShape="1">
              <a:gsLst>
                <a:gs pos="14000">
                  <a:srgbClr val="003366"/>
                </a:gs>
                <a:gs pos="100000">
                  <a:srgbClr val="0099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Lightbulb">
              <a:extLst>
                <a:ext uri="{FF2B5EF4-FFF2-40B4-BE49-F238E27FC236}">
                  <a16:creationId xmlns:a16="http://schemas.microsoft.com/office/drawing/2014/main" id="{75C217E1-7541-8356-AE13-5C9BC287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2405" y="3978717"/>
              <a:ext cx="365760" cy="365760"/>
            </a:xfrm>
            <a:prstGeom prst="rect">
              <a:avLst/>
            </a:prstGeom>
          </p:spPr>
        </p:pic>
        <p:sp>
          <p:nvSpPr>
            <p:cNvPr id="75" name="TextBox 74">
              <a:extLst>
                <a:ext uri="{FF2B5EF4-FFF2-40B4-BE49-F238E27FC236}">
                  <a16:creationId xmlns:a16="http://schemas.microsoft.com/office/drawing/2014/main" id="{D92268AB-ED2D-4AFA-8161-50E2C539A7DC}"/>
                </a:ext>
              </a:extLst>
            </p:cNvPr>
            <p:cNvSpPr txBox="1"/>
            <p:nvPr/>
          </p:nvSpPr>
          <p:spPr>
            <a:xfrm>
              <a:off x="447352" y="4288567"/>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03</a:t>
              </a:r>
            </a:p>
          </p:txBody>
        </p:sp>
      </p:grpSp>
      <p:grpSp>
        <p:nvGrpSpPr>
          <p:cNvPr id="76" name="Group 75">
            <a:extLst>
              <a:ext uri="{FF2B5EF4-FFF2-40B4-BE49-F238E27FC236}">
                <a16:creationId xmlns:a16="http://schemas.microsoft.com/office/drawing/2014/main" id="{DD1D1073-C82A-187F-FABA-643871D4D7DD}"/>
              </a:ext>
            </a:extLst>
          </p:cNvPr>
          <p:cNvGrpSpPr/>
          <p:nvPr/>
        </p:nvGrpSpPr>
        <p:grpSpPr>
          <a:xfrm>
            <a:off x="6688351" y="3271070"/>
            <a:ext cx="3540166" cy="1177636"/>
            <a:chOff x="6212530" y="2212830"/>
            <a:chExt cx="3540166" cy="1177636"/>
          </a:xfrm>
        </p:grpSpPr>
        <p:sp>
          <p:nvSpPr>
            <p:cNvPr id="77" name="Rectangle: Rounded Corners 76">
              <a:extLst>
                <a:ext uri="{FF2B5EF4-FFF2-40B4-BE49-F238E27FC236}">
                  <a16:creationId xmlns:a16="http://schemas.microsoft.com/office/drawing/2014/main" id="{A083D08D-F7D2-22A7-3EDD-B333F15D4A3B}"/>
                </a:ext>
              </a:extLst>
            </p:cNvPr>
            <p:cNvSpPr/>
            <p:nvPr/>
          </p:nvSpPr>
          <p:spPr>
            <a:xfrm>
              <a:off x="6212530" y="2212830"/>
              <a:ext cx="3540166" cy="1177636"/>
            </a:xfrm>
            <a:prstGeom prst="roundRect">
              <a:avLst>
                <a:gd name="adj" fmla="val 50000"/>
              </a:avLst>
            </a:prstGeom>
            <a:gradFill flip="none" rotWithShape="1">
              <a:gsLst>
                <a:gs pos="14000">
                  <a:srgbClr val="000066"/>
                </a:gs>
                <a:gs pos="100000">
                  <a:srgbClr val="6666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Graphic 77" descr="Handshake">
              <a:extLst>
                <a:ext uri="{FF2B5EF4-FFF2-40B4-BE49-F238E27FC236}">
                  <a16:creationId xmlns:a16="http://schemas.microsoft.com/office/drawing/2014/main" id="{BD5F83D4-0CFB-6D77-67E2-406B6CB630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517460" y="2455861"/>
              <a:ext cx="365760" cy="365760"/>
            </a:xfrm>
            <a:prstGeom prst="rect">
              <a:avLst/>
            </a:prstGeom>
          </p:spPr>
        </p:pic>
        <p:sp>
          <p:nvSpPr>
            <p:cNvPr id="79" name="TextBox 78">
              <a:extLst>
                <a:ext uri="{FF2B5EF4-FFF2-40B4-BE49-F238E27FC236}">
                  <a16:creationId xmlns:a16="http://schemas.microsoft.com/office/drawing/2014/main" id="{33EB71BD-75D5-B145-06CF-E54B894A13A5}"/>
                </a:ext>
              </a:extLst>
            </p:cNvPr>
            <p:cNvSpPr txBox="1"/>
            <p:nvPr/>
          </p:nvSpPr>
          <p:spPr>
            <a:xfrm>
              <a:off x="6252407" y="2805372"/>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05</a:t>
              </a:r>
            </a:p>
          </p:txBody>
        </p:sp>
      </p:grpSp>
      <p:grpSp>
        <p:nvGrpSpPr>
          <p:cNvPr id="80" name="Group 79">
            <a:extLst>
              <a:ext uri="{FF2B5EF4-FFF2-40B4-BE49-F238E27FC236}">
                <a16:creationId xmlns:a16="http://schemas.microsoft.com/office/drawing/2014/main" id="{B0DA4247-0DA9-4BFE-14A3-C6C5483E5820}"/>
              </a:ext>
            </a:extLst>
          </p:cNvPr>
          <p:cNvGrpSpPr/>
          <p:nvPr/>
        </p:nvGrpSpPr>
        <p:grpSpPr>
          <a:xfrm>
            <a:off x="6688351" y="4808087"/>
            <a:ext cx="3540166" cy="1177636"/>
            <a:chOff x="6212530" y="3735096"/>
            <a:chExt cx="3540166" cy="1177636"/>
          </a:xfrm>
        </p:grpSpPr>
        <p:sp>
          <p:nvSpPr>
            <p:cNvPr id="81" name="Rectangle: Rounded Corners 80">
              <a:extLst>
                <a:ext uri="{FF2B5EF4-FFF2-40B4-BE49-F238E27FC236}">
                  <a16:creationId xmlns:a16="http://schemas.microsoft.com/office/drawing/2014/main" id="{EBF3352D-5818-BBB4-11CA-E45955F4B736}"/>
                </a:ext>
              </a:extLst>
            </p:cNvPr>
            <p:cNvSpPr/>
            <p:nvPr/>
          </p:nvSpPr>
          <p:spPr>
            <a:xfrm>
              <a:off x="6212530" y="3735096"/>
              <a:ext cx="3540166" cy="1177636"/>
            </a:xfrm>
            <a:prstGeom prst="roundRect">
              <a:avLst>
                <a:gd name="adj" fmla="val 50000"/>
              </a:avLst>
            </a:prstGeom>
            <a:gradFill flip="none" rotWithShape="1">
              <a:gsLst>
                <a:gs pos="14000">
                  <a:srgbClr val="CC3300"/>
                </a:gs>
                <a:gs pos="100000">
                  <a:srgbClr val="FF99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Graphic 81" descr="Money">
              <a:extLst>
                <a:ext uri="{FF2B5EF4-FFF2-40B4-BE49-F238E27FC236}">
                  <a16:creationId xmlns:a16="http://schemas.microsoft.com/office/drawing/2014/main" id="{78C5A853-F8AE-9398-8019-107ADED7D9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517460" y="3978717"/>
              <a:ext cx="365760" cy="365760"/>
            </a:xfrm>
            <a:prstGeom prst="rect">
              <a:avLst/>
            </a:prstGeom>
          </p:spPr>
        </p:pic>
        <p:sp>
          <p:nvSpPr>
            <p:cNvPr id="83" name="TextBox 82">
              <a:extLst>
                <a:ext uri="{FF2B5EF4-FFF2-40B4-BE49-F238E27FC236}">
                  <a16:creationId xmlns:a16="http://schemas.microsoft.com/office/drawing/2014/main" id="{EB557903-19AC-4ACA-2FF5-145FEE4A59B6}"/>
                </a:ext>
              </a:extLst>
            </p:cNvPr>
            <p:cNvSpPr txBox="1"/>
            <p:nvPr/>
          </p:nvSpPr>
          <p:spPr>
            <a:xfrm>
              <a:off x="6283277" y="4327678"/>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06</a:t>
              </a:r>
            </a:p>
          </p:txBody>
        </p:sp>
      </p:grpSp>
      <p:grpSp>
        <p:nvGrpSpPr>
          <p:cNvPr id="84" name="Group 83">
            <a:extLst>
              <a:ext uri="{FF2B5EF4-FFF2-40B4-BE49-F238E27FC236}">
                <a16:creationId xmlns:a16="http://schemas.microsoft.com/office/drawing/2014/main" id="{D3400925-C05C-DF36-8F0F-043A967C052E}"/>
              </a:ext>
            </a:extLst>
          </p:cNvPr>
          <p:cNvGrpSpPr/>
          <p:nvPr/>
        </p:nvGrpSpPr>
        <p:grpSpPr>
          <a:xfrm>
            <a:off x="6688351" y="1800958"/>
            <a:ext cx="3540166" cy="1177636"/>
            <a:chOff x="6212530" y="735701"/>
            <a:chExt cx="3540166" cy="1177636"/>
          </a:xfrm>
        </p:grpSpPr>
        <p:sp>
          <p:nvSpPr>
            <p:cNvPr id="85" name="Rectangle: Rounded Corners 84">
              <a:extLst>
                <a:ext uri="{FF2B5EF4-FFF2-40B4-BE49-F238E27FC236}">
                  <a16:creationId xmlns:a16="http://schemas.microsoft.com/office/drawing/2014/main" id="{54881807-6517-8F99-2D36-15B3D046D014}"/>
                </a:ext>
              </a:extLst>
            </p:cNvPr>
            <p:cNvSpPr/>
            <p:nvPr/>
          </p:nvSpPr>
          <p:spPr>
            <a:xfrm>
              <a:off x="6212530" y="735701"/>
              <a:ext cx="3540166" cy="1177636"/>
            </a:xfrm>
            <a:prstGeom prst="roundRect">
              <a:avLst>
                <a:gd name="adj" fmla="val 50000"/>
              </a:avLst>
            </a:prstGeom>
            <a:gradFill flip="none" rotWithShape="1">
              <a:gsLst>
                <a:gs pos="14000">
                  <a:srgbClr val="663300"/>
                </a:gs>
                <a:gs pos="100000">
                  <a:srgbClr val="CC99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descr="Stopwatch">
              <a:extLst>
                <a:ext uri="{FF2B5EF4-FFF2-40B4-BE49-F238E27FC236}">
                  <a16:creationId xmlns:a16="http://schemas.microsoft.com/office/drawing/2014/main" id="{BB6D822E-3E8A-556E-26DE-AD4CD98B52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6517460" y="984216"/>
              <a:ext cx="365760" cy="365760"/>
            </a:xfrm>
            <a:prstGeom prst="rect">
              <a:avLst/>
            </a:prstGeom>
          </p:spPr>
        </p:pic>
        <p:sp>
          <p:nvSpPr>
            <p:cNvPr id="87" name="TextBox 86">
              <a:extLst>
                <a:ext uri="{FF2B5EF4-FFF2-40B4-BE49-F238E27FC236}">
                  <a16:creationId xmlns:a16="http://schemas.microsoft.com/office/drawing/2014/main" id="{C76728AA-FA04-5F31-DE67-4725648C3651}"/>
                </a:ext>
              </a:extLst>
            </p:cNvPr>
            <p:cNvSpPr txBox="1"/>
            <p:nvPr/>
          </p:nvSpPr>
          <p:spPr>
            <a:xfrm>
              <a:off x="6252407" y="1352639"/>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04</a:t>
              </a:r>
            </a:p>
          </p:txBody>
        </p:sp>
      </p:grpSp>
      <p:grpSp>
        <p:nvGrpSpPr>
          <p:cNvPr id="88" name="Group 87">
            <a:extLst>
              <a:ext uri="{FF2B5EF4-FFF2-40B4-BE49-F238E27FC236}">
                <a16:creationId xmlns:a16="http://schemas.microsoft.com/office/drawing/2014/main" id="{B1C5F8CD-3C4A-F715-94A2-1820279FC1EB}"/>
              </a:ext>
            </a:extLst>
          </p:cNvPr>
          <p:cNvGrpSpPr/>
          <p:nvPr/>
        </p:nvGrpSpPr>
        <p:grpSpPr>
          <a:xfrm>
            <a:off x="1031499" y="1771650"/>
            <a:ext cx="4266480" cy="1208487"/>
            <a:chOff x="581891" y="952822"/>
            <a:chExt cx="4266480" cy="1208487"/>
          </a:xfrm>
        </p:grpSpPr>
        <p:sp>
          <p:nvSpPr>
            <p:cNvPr id="89" name="Rectangle: Rounded Corners 88">
              <a:extLst>
                <a:ext uri="{FF2B5EF4-FFF2-40B4-BE49-F238E27FC236}">
                  <a16:creationId xmlns:a16="http://schemas.microsoft.com/office/drawing/2014/main" id="{56480B9E-DE22-E26A-C7DE-E009876570B1}"/>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0B19A242-31AF-7D39-79AD-14D397357777}"/>
                </a:ext>
              </a:extLst>
            </p:cNvPr>
            <p:cNvSpPr txBox="1"/>
            <p:nvPr/>
          </p:nvSpPr>
          <p:spPr>
            <a:xfrm>
              <a:off x="1169523" y="952822"/>
              <a:ext cx="2525485" cy="338554"/>
            </a:xfrm>
            <a:prstGeom prst="rect">
              <a:avLst/>
            </a:prstGeom>
            <a:noFill/>
          </p:spPr>
          <p:txBody>
            <a:bodyPr wrap="square" rtlCol="0">
              <a:spAutoFit/>
            </a:bodyPr>
            <a:lstStyle/>
            <a:p>
              <a:r>
                <a:rPr lang="en-IN" sz="1600" dirty="0">
                  <a:solidFill>
                    <a:srgbClr val="CC0000"/>
                  </a:solidFill>
                  <a:latin typeface="Tw Cen MT" panose="020B0602020104020603" pitchFamily="34" charset="0"/>
                </a:rPr>
                <a:t>Encapsulation</a:t>
              </a:r>
              <a:endParaRPr lang="en-US" sz="1600" dirty="0">
                <a:solidFill>
                  <a:srgbClr val="CC0000"/>
                </a:solidFill>
                <a:latin typeface="Tw Cen MT" panose="020B0602020104020603" pitchFamily="34" charset="0"/>
              </a:endParaRPr>
            </a:p>
          </p:txBody>
        </p:sp>
        <p:sp>
          <p:nvSpPr>
            <p:cNvPr id="91" name="TextBox 90">
              <a:extLst>
                <a:ext uri="{FF2B5EF4-FFF2-40B4-BE49-F238E27FC236}">
                  <a16:creationId xmlns:a16="http://schemas.microsoft.com/office/drawing/2014/main" id="{B5578EA4-DD16-4C24-137F-2DC950F0A4D9}"/>
                </a:ext>
              </a:extLst>
            </p:cNvPr>
            <p:cNvSpPr txBox="1"/>
            <p:nvPr/>
          </p:nvSpPr>
          <p:spPr>
            <a:xfrm>
              <a:off x="1084991" y="1190312"/>
              <a:ext cx="3434302" cy="938719"/>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Encapsulation is used to bundle the data (attributes) and methods (functions) that operate on the data into cohesive units known as classes. For instance, the "Expense" and "Income" classes encapsulate the relevant data and functions.</a:t>
              </a:r>
            </a:p>
          </p:txBody>
        </p:sp>
      </p:grpSp>
      <p:grpSp>
        <p:nvGrpSpPr>
          <p:cNvPr id="92" name="Group 91">
            <a:extLst>
              <a:ext uri="{FF2B5EF4-FFF2-40B4-BE49-F238E27FC236}">
                <a16:creationId xmlns:a16="http://schemas.microsoft.com/office/drawing/2014/main" id="{E8F86DF2-662D-5479-78EC-14E4BE3414DA}"/>
              </a:ext>
            </a:extLst>
          </p:cNvPr>
          <p:cNvGrpSpPr/>
          <p:nvPr/>
        </p:nvGrpSpPr>
        <p:grpSpPr>
          <a:xfrm>
            <a:off x="1031499" y="4801896"/>
            <a:ext cx="4713802" cy="1211581"/>
            <a:chOff x="581890" y="983673"/>
            <a:chExt cx="6156382" cy="1211581"/>
          </a:xfrm>
        </p:grpSpPr>
        <p:sp>
          <p:nvSpPr>
            <p:cNvPr id="93" name="Rectangle: Rounded Corners 92">
              <a:extLst>
                <a:ext uri="{FF2B5EF4-FFF2-40B4-BE49-F238E27FC236}">
                  <a16:creationId xmlns:a16="http://schemas.microsoft.com/office/drawing/2014/main" id="{2F2E7A41-3BDF-5FE4-1863-047FC33403EA}"/>
                </a:ext>
              </a:extLst>
            </p:cNvPr>
            <p:cNvSpPr/>
            <p:nvPr/>
          </p:nvSpPr>
          <p:spPr>
            <a:xfrm>
              <a:off x="581890" y="983673"/>
              <a:ext cx="5572165"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A19971C0-5D39-BB72-0E67-8FF475D97743}"/>
                </a:ext>
              </a:extLst>
            </p:cNvPr>
            <p:cNvSpPr txBox="1"/>
            <p:nvPr/>
          </p:nvSpPr>
          <p:spPr>
            <a:xfrm>
              <a:off x="1190172" y="1017618"/>
              <a:ext cx="5548100" cy="338554"/>
            </a:xfrm>
            <a:prstGeom prst="rect">
              <a:avLst/>
            </a:prstGeom>
            <a:noFill/>
          </p:spPr>
          <p:txBody>
            <a:bodyPr wrap="square" rtlCol="0">
              <a:spAutoFit/>
            </a:bodyPr>
            <a:lstStyle/>
            <a:p>
              <a:r>
                <a:rPr lang="en-US" sz="1600" dirty="0">
                  <a:solidFill>
                    <a:srgbClr val="003366"/>
                  </a:solidFill>
                  <a:latin typeface="Tw Cen MT" panose="020B0602020104020603" pitchFamily="34" charset="0"/>
                </a:rPr>
                <a:t>Abstraction</a:t>
              </a:r>
            </a:p>
          </p:txBody>
        </p:sp>
        <p:sp>
          <p:nvSpPr>
            <p:cNvPr id="95" name="TextBox 94">
              <a:extLst>
                <a:ext uri="{FF2B5EF4-FFF2-40B4-BE49-F238E27FC236}">
                  <a16:creationId xmlns:a16="http://schemas.microsoft.com/office/drawing/2014/main" id="{655F2691-0921-AADC-FB75-5139B9ECBB07}"/>
                </a:ext>
              </a:extLst>
            </p:cNvPr>
            <p:cNvSpPr txBox="1"/>
            <p:nvPr/>
          </p:nvSpPr>
          <p:spPr>
            <a:xfrm>
              <a:off x="1166107" y="1256535"/>
              <a:ext cx="4746897" cy="938719"/>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Abstraction is employed to hide complex implementation details and provide a simplified interface. User interactions with the system are abstracted through user-friendly interfaces like the survey, dashboard, and chatbot, shielding users from the underlying complexity.</a:t>
              </a:r>
              <a:endParaRPr lang="en-US" sz="1100" dirty="0">
                <a:solidFill>
                  <a:schemeClr val="bg1">
                    <a:lumMod val="65000"/>
                  </a:schemeClr>
                </a:solidFill>
                <a:latin typeface="Helvetica" panose="020B0604020202020204" pitchFamily="34" charset="0"/>
              </a:endParaRPr>
            </a:p>
          </p:txBody>
        </p:sp>
      </p:grpSp>
      <p:grpSp>
        <p:nvGrpSpPr>
          <p:cNvPr id="96" name="Group 95">
            <a:extLst>
              <a:ext uri="{FF2B5EF4-FFF2-40B4-BE49-F238E27FC236}">
                <a16:creationId xmlns:a16="http://schemas.microsoft.com/office/drawing/2014/main" id="{A02CD721-3D9C-18EA-C59A-90788DF49784}"/>
              </a:ext>
            </a:extLst>
          </p:cNvPr>
          <p:cNvGrpSpPr/>
          <p:nvPr/>
        </p:nvGrpSpPr>
        <p:grpSpPr>
          <a:xfrm>
            <a:off x="1031499" y="3279630"/>
            <a:ext cx="4266480" cy="1219682"/>
            <a:chOff x="581891" y="983673"/>
            <a:chExt cx="4266480" cy="1219682"/>
          </a:xfrm>
        </p:grpSpPr>
        <p:sp>
          <p:nvSpPr>
            <p:cNvPr id="97" name="Rectangle: Rounded Corners 96">
              <a:extLst>
                <a:ext uri="{FF2B5EF4-FFF2-40B4-BE49-F238E27FC236}">
                  <a16:creationId xmlns:a16="http://schemas.microsoft.com/office/drawing/2014/main" id="{88A2448F-82D6-6909-7807-964E3839E789}"/>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6B1D0D4B-34DD-CBD9-4E8B-4188FB9C3172}"/>
                </a:ext>
              </a:extLst>
            </p:cNvPr>
            <p:cNvSpPr txBox="1"/>
            <p:nvPr/>
          </p:nvSpPr>
          <p:spPr>
            <a:xfrm>
              <a:off x="1190172" y="1013985"/>
              <a:ext cx="2525485" cy="338554"/>
            </a:xfrm>
            <a:prstGeom prst="rect">
              <a:avLst/>
            </a:prstGeom>
            <a:noFill/>
          </p:spPr>
          <p:txBody>
            <a:bodyPr wrap="square" rtlCol="0">
              <a:spAutoFit/>
            </a:bodyPr>
            <a:lstStyle/>
            <a:p>
              <a:r>
                <a:rPr lang="en-US" sz="1600" dirty="0">
                  <a:solidFill>
                    <a:srgbClr val="006666"/>
                  </a:solidFill>
                  <a:latin typeface="Tw Cen MT" panose="020B0602020104020603" pitchFamily="34" charset="0"/>
                </a:rPr>
                <a:t>Inheritance</a:t>
              </a:r>
            </a:p>
          </p:txBody>
        </p:sp>
        <p:sp>
          <p:nvSpPr>
            <p:cNvPr id="99" name="TextBox 98">
              <a:extLst>
                <a:ext uri="{FF2B5EF4-FFF2-40B4-BE49-F238E27FC236}">
                  <a16:creationId xmlns:a16="http://schemas.microsoft.com/office/drawing/2014/main" id="{8D9E0AC4-707E-50B3-0EB7-D387605D4634}"/>
                </a:ext>
              </a:extLst>
            </p:cNvPr>
            <p:cNvSpPr txBox="1"/>
            <p:nvPr/>
          </p:nvSpPr>
          <p:spPr>
            <a:xfrm>
              <a:off x="1129357" y="1264636"/>
              <a:ext cx="3434302" cy="938719"/>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Inheritance is utilized to create a hierarchy of classes. For example, the "Expense" and "Income" classes inherit common attributes and methods from a base class, reducing redundancy and promoting code reusability.</a:t>
              </a:r>
            </a:p>
            <a:p>
              <a:endParaRPr lang="en-US" sz="1100" dirty="0">
                <a:solidFill>
                  <a:schemeClr val="bg1">
                    <a:lumMod val="65000"/>
                  </a:schemeClr>
                </a:solidFill>
                <a:latin typeface="Tw Cen MT" panose="020B0602020104020603" pitchFamily="34" charset="0"/>
              </a:endParaRPr>
            </a:p>
          </p:txBody>
        </p:sp>
      </p:grpSp>
      <p:grpSp>
        <p:nvGrpSpPr>
          <p:cNvPr id="100" name="Group 99">
            <a:extLst>
              <a:ext uri="{FF2B5EF4-FFF2-40B4-BE49-F238E27FC236}">
                <a16:creationId xmlns:a16="http://schemas.microsoft.com/office/drawing/2014/main" id="{ABC43037-28BB-91E5-6AE8-2C482FF4768A}"/>
              </a:ext>
            </a:extLst>
          </p:cNvPr>
          <p:cNvGrpSpPr/>
          <p:nvPr/>
        </p:nvGrpSpPr>
        <p:grpSpPr>
          <a:xfrm>
            <a:off x="6836554" y="1802501"/>
            <a:ext cx="4266480" cy="1201961"/>
            <a:chOff x="581891" y="983673"/>
            <a:chExt cx="4266480" cy="1201961"/>
          </a:xfrm>
        </p:grpSpPr>
        <p:sp>
          <p:nvSpPr>
            <p:cNvPr id="101" name="Rectangle: Rounded Corners 100">
              <a:extLst>
                <a:ext uri="{FF2B5EF4-FFF2-40B4-BE49-F238E27FC236}">
                  <a16:creationId xmlns:a16="http://schemas.microsoft.com/office/drawing/2014/main" id="{FE4B3238-4860-2D38-D092-B92D616BF9E6}"/>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606C3EC6-1CBC-3DA2-7F06-31135DD7AEC4}"/>
                </a:ext>
              </a:extLst>
            </p:cNvPr>
            <p:cNvSpPr txBox="1"/>
            <p:nvPr/>
          </p:nvSpPr>
          <p:spPr>
            <a:xfrm>
              <a:off x="1190171" y="1042350"/>
              <a:ext cx="2525485" cy="338554"/>
            </a:xfrm>
            <a:prstGeom prst="rect">
              <a:avLst/>
            </a:prstGeom>
            <a:noFill/>
          </p:spPr>
          <p:txBody>
            <a:bodyPr wrap="square" rtlCol="0">
              <a:spAutoFit/>
            </a:bodyPr>
            <a:lstStyle/>
            <a:p>
              <a:r>
                <a:rPr lang="en-US" sz="1600" dirty="0">
                  <a:solidFill>
                    <a:srgbClr val="663300"/>
                  </a:solidFill>
                  <a:latin typeface="Tw Cen MT" panose="020B0602020104020603" pitchFamily="34" charset="0"/>
                </a:rPr>
                <a:t>Polymorphism</a:t>
              </a:r>
            </a:p>
          </p:txBody>
        </p:sp>
        <p:sp>
          <p:nvSpPr>
            <p:cNvPr id="103" name="TextBox 102">
              <a:extLst>
                <a:ext uri="{FF2B5EF4-FFF2-40B4-BE49-F238E27FC236}">
                  <a16:creationId xmlns:a16="http://schemas.microsoft.com/office/drawing/2014/main" id="{3684D31B-4836-9665-5747-9131DB47EE3A}"/>
                </a:ext>
              </a:extLst>
            </p:cNvPr>
            <p:cNvSpPr txBox="1"/>
            <p:nvPr/>
          </p:nvSpPr>
          <p:spPr>
            <a:xfrm>
              <a:off x="1104378" y="1246915"/>
              <a:ext cx="3516600" cy="938719"/>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Polymorphism allows different classes to be treated as instances of the same class through a common interface. In the app, this is evident when processing various transaction types (expenses and incomes) in a consistent manner, enhancing code flexibility.</a:t>
              </a:r>
            </a:p>
          </p:txBody>
        </p:sp>
      </p:grpSp>
      <p:grpSp>
        <p:nvGrpSpPr>
          <p:cNvPr id="104" name="Group 103">
            <a:extLst>
              <a:ext uri="{FF2B5EF4-FFF2-40B4-BE49-F238E27FC236}">
                <a16:creationId xmlns:a16="http://schemas.microsoft.com/office/drawing/2014/main" id="{5CAEFDB0-4853-7683-5CDC-F4B76934444C}"/>
              </a:ext>
            </a:extLst>
          </p:cNvPr>
          <p:cNvGrpSpPr/>
          <p:nvPr/>
        </p:nvGrpSpPr>
        <p:grpSpPr>
          <a:xfrm>
            <a:off x="6836554" y="4801896"/>
            <a:ext cx="4323946" cy="1177636"/>
            <a:chOff x="581890" y="983673"/>
            <a:chExt cx="5647218" cy="1177636"/>
          </a:xfrm>
        </p:grpSpPr>
        <p:sp>
          <p:nvSpPr>
            <p:cNvPr id="105" name="Rectangle: Rounded Corners 104">
              <a:extLst>
                <a:ext uri="{FF2B5EF4-FFF2-40B4-BE49-F238E27FC236}">
                  <a16:creationId xmlns:a16="http://schemas.microsoft.com/office/drawing/2014/main" id="{94C4E507-BAF8-0442-7C02-E7995F1AB0B2}"/>
                </a:ext>
              </a:extLst>
            </p:cNvPr>
            <p:cNvSpPr/>
            <p:nvPr/>
          </p:nvSpPr>
          <p:spPr>
            <a:xfrm>
              <a:off x="581890" y="983673"/>
              <a:ext cx="5572165"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64058A93-E065-85F9-0513-127A1581C47D}"/>
                </a:ext>
              </a:extLst>
            </p:cNvPr>
            <p:cNvSpPr txBox="1"/>
            <p:nvPr/>
          </p:nvSpPr>
          <p:spPr>
            <a:xfrm>
              <a:off x="1190172" y="1065386"/>
              <a:ext cx="4318535" cy="338554"/>
            </a:xfrm>
            <a:prstGeom prst="rect">
              <a:avLst/>
            </a:prstGeom>
            <a:noFill/>
          </p:spPr>
          <p:txBody>
            <a:bodyPr wrap="square" rtlCol="0">
              <a:spAutoFit/>
            </a:bodyPr>
            <a:lstStyle/>
            <a:p>
              <a:r>
                <a:rPr lang="en-US" sz="1600" dirty="0">
                  <a:solidFill>
                    <a:srgbClr val="CC3300"/>
                  </a:solidFill>
                  <a:latin typeface="Tw Cen MT" panose="020B0602020104020603" pitchFamily="34" charset="0"/>
                </a:rPr>
                <a:t>Data Abstraction</a:t>
              </a:r>
            </a:p>
          </p:txBody>
        </p:sp>
        <p:sp>
          <p:nvSpPr>
            <p:cNvPr id="107" name="TextBox 106">
              <a:extLst>
                <a:ext uri="{FF2B5EF4-FFF2-40B4-BE49-F238E27FC236}">
                  <a16:creationId xmlns:a16="http://schemas.microsoft.com/office/drawing/2014/main" id="{8EACE781-75F3-4287-3077-E908D209B728}"/>
                </a:ext>
              </a:extLst>
            </p:cNvPr>
            <p:cNvSpPr txBox="1"/>
            <p:nvPr/>
          </p:nvSpPr>
          <p:spPr>
            <a:xfrm>
              <a:off x="1190172" y="1345423"/>
              <a:ext cx="5038936" cy="769441"/>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Data abstraction is achieved through the creation of user-defined data types like "Expense" and "Income." This allows for the representation of real-world financial data within the system, enhancing data integrity and reliability.</a:t>
              </a:r>
              <a:endParaRPr lang="en-US" sz="1100" dirty="0">
                <a:solidFill>
                  <a:schemeClr val="bg1">
                    <a:lumMod val="65000"/>
                  </a:schemeClr>
                </a:solidFill>
                <a:latin typeface="Tw Cen MT" panose="020B0602020104020603" pitchFamily="34" charset="0"/>
              </a:endParaRPr>
            </a:p>
          </p:txBody>
        </p:sp>
      </p:grpSp>
      <p:grpSp>
        <p:nvGrpSpPr>
          <p:cNvPr id="108" name="Group 107">
            <a:extLst>
              <a:ext uri="{FF2B5EF4-FFF2-40B4-BE49-F238E27FC236}">
                <a16:creationId xmlns:a16="http://schemas.microsoft.com/office/drawing/2014/main" id="{99067195-1181-1128-E8A5-8A79B68B507A}"/>
              </a:ext>
            </a:extLst>
          </p:cNvPr>
          <p:cNvGrpSpPr/>
          <p:nvPr/>
        </p:nvGrpSpPr>
        <p:grpSpPr>
          <a:xfrm>
            <a:off x="6790605" y="3271070"/>
            <a:ext cx="4266480" cy="1177636"/>
            <a:chOff x="581891" y="983673"/>
            <a:chExt cx="4266480" cy="1177636"/>
          </a:xfrm>
        </p:grpSpPr>
        <p:sp>
          <p:nvSpPr>
            <p:cNvPr id="109" name="Rectangle: Rounded Corners 108">
              <a:extLst>
                <a:ext uri="{FF2B5EF4-FFF2-40B4-BE49-F238E27FC236}">
                  <a16:creationId xmlns:a16="http://schemas.microsoft.com/office/drawing/2014/main" id="{A0064C3F-C198-1A51-28D3-0A037E2F349F}"/>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3DACFC35-17CA-6D8A-3489-E5AAD1E8BB50}"/>
                </a:ext>
              </a:extLst>
            </p:cNvPr>
            <p:cNvSpPr txBox="1"/>
            <p:nvPr/>
          </p:nvSpPr>
          <p:spPr>
            <a:xfrm>
              <a:off x="1173397" y="992233"/>
              <a:ext cx="2525485" cy="338554"/>
            </a:xfrm>
            <a:prstGeom prst="rect">
              <a:avLst/>
            </a:prstGeom>
            <a:noFill/>
          </p:spPr>
          <p:txBody>
            <a:bodyPr wrap="square" rtlCol="0">
              <a:spAutoFit/>
            </a:bodyPr>
            <a:lstStyle/>
            <a:p>
              <a:r>
                <a:rPr lang="en-US" sz="1600" dirty="0">
                  <a:solidFill>
                    <a:srgbClr val="000066"/>
                  </a:solidFill>
                  <a:latin typeface="Tw Cen MT" panose="020B0602020104020603" pitchFamily="34" charset="0"/>
                </a:rPr>
                <a:t>Modularity</a:t>
              </a:r>
            </a:p>
          </p:txBody>
        </p:sp>
        <p:sp>
          <p:nvSpPr>
            <p:cNvPr id="111" name="TextBox 110">
              <a:extLst>
                <a:ext uri="{FF2B5EF4-FFF2-40B4-BE49-F238E27FC236}">
                  <a16:creationId xmlns:a16="http://schemas.microsoft.com/office/drawing/2014/main" id="{04E29607-D212-2B7D-49D8-0EF92456C4E5}"/>
                </a:ext>
              </a:extLst>
            </p:cNvPr>
            <p:cNvSpPr txBox="1"/>
            <p:nvPr/>
          </p:nvSpPr>
          <p:spPr>
            <a:xfrm>
              <a:off x="1150327" y="1216191"/>
              <a:ext cx="3516600" cy="938719"/>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OOP facilitates modularity, enabling the project to be divided into smaller, manageable modules or classes. For instance, the app segregates functionality into distinct modules, such as transaction management, financial advice, and FAQs, making it easier to develop and maintain.</a:t>
              </a:r>
            </a:p>
          </p:txBody>
        </p:sp>
      </p:grpSp>
      <p:sp>
        <p:nvSpPr>
          <p:cNvPr id="112" name="TextBox 111">
            <a:extLst>
              <a:ext uri="{FF2B5EF4-FFF2-40B4-BE49-F238E27FC236}">
                <a16:creationId xmlns:a16="http://schemas.microsoft.com/office/drawing/2014/main" id="{5304A3A9-4635-CAAE-48C7-8E5535176156}"/>
              </a:ext>
            </a:extLst>
          </p:cNvPr>
          <p:cNvSpPr txBox="1"/>
          <p:nvPr/>
        </p:nvSpPr>
        <p:spPr>
          <a:xfrm>
            <a:off x="2471174" y="214826"/>
            <a:ext cx="7278915" cy="707886"/>
          </a:xfrm>
          <a:prstGeom prst="rect">
            <a:avLst/>
          </a:prstGeom>
          <a:noFill/>
          <a:ln>
            <a:noFill/>
          </a:ln>
        </p:spPr>
        <p:txBody>
          <a:bodyPr wrap="square" rtlCol="0">
            <a:spAutoFit/>
          </a:bodyPr>
          <a:lstStyle/>
          <a:p>
            <a:pPr algn="ctr"/>
            <a:r>
              <a:rPr lang="en-US" sz="4000" dirty="0">
                <a:solidFill>
                  <a:schemeClr val="bg1">
                    <a:lumMod val="65000"/>
                  </a:schemeClr>
                </a:solidFill>
                <a:latin typeface="Tw Cen MT" panose="020B0602020104020603" pitchFamily="34" charset="0"/>
              </a:rPr>
              <a:t>OOPS CONCEPTS USED</a:t>
            </a:r>
          </a:p>
        </p:txBody>
      </p:sp>
      <p:sp>
        <p:nvSpPr>
          <p:cNvPr id="117" name="Freeform: Shape 116">
            <a:extLst>
              <a:ext uri="{FF2B5EF4-FFF2-40B4-BE49-F238E27FC236}">
                <a16:creationId xmlns:a16="http://schemas.microsoft.com/office/drawing/2014/main" id="{05885BCB-8FF0-07E9-4CB9-AF6F224BA2C3}"/>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AAA3CC3-BC06-8769-E362-1B3679DB313F}"/>
              </a:ext>
            </a:extLst>
          </p:cNvPr>
          <p:cNvSpPr/>
          <p:nvPr/>
        </p:nvSpPr>
        <p:spPr>
          <a:xfrm>
            <a:off x="5645622" y="20950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C368386-784E-F34E-988C-62EEFEE145B7}"/>
              </a:ext>
            </a:extLst>
          </p:cNvPr>
          <p:cNvSpPr/>
          <p:nvPr/>
        </p:nvSpPr>
        <p:spPr>
          <a:xfrm>
            <a:off x="2907362" y="64304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9AA34E-6F91-5E53-7ACE-D74CE1467BD8}"/>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26B99D1-2AD9-C839-5E4B-42D6EF808B9D}"/>
              </a:ext>
            </a:extLst>
          </p:cNvPr>
          <p:cNvSpPr/>
          <p:nvPr/>
        </p:nvSpPr>
        <p:spPr>
          <a:xfrm>
            <a:off x="11219198" y="642699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C10D235-927A-197E-564F-16366964CC3B}"/>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F0F563-4D0B-1E85-5DB9-72178245DAB3}"/>
              </a:ext>
            </a:extLst>
          </p:cNvPr>
          <p:cNvSpPr/>
          <p:nvPr/>
        </p:nvSpPr>
        <p:spPr>
          <a:xfrm>
            <a:off x="2242574" y="99587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E85267-5C2C-DFD4-11E1-713701BFCA8A}"/>
              </a:ext>
            </a:extLst>
          </p:cNvPr>
          <p:cNvSpPr/>
          <p:nvPr/>
        </p:nvSpPr>
        <p:spPr>
          <a:xfrm>
            <a:off x="9521489" y="8516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E9AEBCF-B607-3784-0F0D-E1C285D05F30}"/>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0F19F6-A715-2079-3DF0-F84D788A418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B03B633-D92D-0BF6-E934-CA2391248F5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38124788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14:presetBounceEnd="56000">
                                      <p:stCondLst>
                                        <p:cond delay="0"/>
                                      </p:stCondLst>
                                      <p:childTnLst>
                                        <p:animMotion origin="layout" path="M 4.79167E-6 -1.11111E-6 L 0.05559 -1.11111E-6 " pathEditMode="relative" rAng="0" ptsTypes="AA" p14:bounceEnd="56000">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14:presetBounceEnd="56000">
                                      <p:stCondLst>
                                        <p:cond delay="0"/>
                                      </p:stCondLst>
                                      <p:childTnLst>
                                        <p:animMotion origin="layout" path="M 4.79167E-6 -3.7037E-7 L 0.05559 -3.7037E-7 " pathEditMode="relative" rAng="0" ptsTypes="AA" p14:bounceEnd="56000">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14:presetBounceEnd="56000">
                                      <p:stCondLst>
                                        <p:cond delay="0"/>
                                      </p:stCondLst>
                                      <p:childTnLst>
                                        <p:animMotion origin="layout" path="M 4.79167E-6 -1.11111E-6 L 0.05559 -1.11111E-6 " pathEditMode="relative" rAng="0" ptsTypes="AA" p14:bounceEnd="56000">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14:presetBounceEnd="56000">
                                      <p:stCondLst>
                                        <p:cond delay="0"/>
                                      </p:stCondLst>
                                      <p:childTnLst>
                                        <p:animMotion origin="layout" path="M 2.91667E-6 -1.11111E-6 L 0.0556 -1.11111E-6 " pathEditMode="relative" rAng="0" ptsTypes="AA" p14:bounceEnd="56000">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14:presetBounceEnd="56000">
                                      <p:stCondLst>
                                        <p:cond delay="0"/>
                                      </p:stCondLst>
                                      <p:childTnLst>
                                        <p:animMotion origin="layout" path="M 2.91667E-6 -3.7037E-7 L 0.0556 -3.7037E-7 " pathEditMode="relative" rAng="0" ptsTypes="AA" p14:bounceEnd="56000">
                                          <p:cBhvr>
                                            <p:cTn id="83" dur="500" fill="hold"/>
                                            <p:tgtEl>
                                              <p:spTgt spid="108"/>
                                            </p:tgtEl>
                                            <p:attrNameLst>
                                              <p:attrName>ppt_x</p:attrName>
                                              <p:attrName>ppt_y</p:attrName>
                                            </p:attrNameLst>
                                          </p:cBhvr>
                                          <p:rCtr x="2773" y="0"/>
                                        </p:animMotion>
                                      </p:childTnLst>
                                    </p:cTn>
                                  </p:par>
                                </p:childTnLst>
                              </p:cTn>
                            </p:par>
                          </p:childTnLst>
                        </p:cTn>
                      </p:par>
                      <p:par>
                        <p:cTn id="84" fill="hold">
                          <p:stCondLst>
                            <p:cond delay="indefinite"/>
                          </p:stCondLst>
                          <p:childTnLst>
                            <p:par>
                              <p:cTn id="85" fill="hold">
                                <p:stCondLst>
                                  <p:cond delay="0"/>
                                </p:stCondLst>
                                <p:childTnLst>
                                  <p:par>
                                    <p:cTn id="86" presetID="63" presetClass="path" presetSubtype="0" fill="hold" nodeType="clickEffect" p14:presetBounceEnd="56000">
                                      <p:stCondLst>
                                        <p:cond delay="0"/>
                                      </p:stCondLst>
                                      <p:childTnLst>
                                        <p:animMotion origin="layout" path="M -8.33333E-7 -1.11111E-6 L 0.0556 -1.11111E-6 " pathEditMode="relative" rAng="0" ptsTypes="AA" p14:bounceEnd="56000">
                                          <p:cBhvr>
                                            <p:cTn id="87" dur="500" fill="hold"/>
                                            <p:tgtEl>
                                              <p:spTgt spid="104"/>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stCondLst>
                                        <p:cond delay="0"/>
                                      </p:stCondLst>
                                      <p:childTnLst>
                                        <p:animMotion origin="layout" path="M 4.79167E-6 -1.11111E-6 L 0.05559 -1.11111E-6 " pathEditMode="relative" rAng="0" ptsTypes="AA">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stCondLst>
                                        <p:cond delay="0"/>
                                      </p:stCondLst>
                                      <p:childTnLst>
                                        <p:animMotion origin="layout" path="M 4.79167E-6 -3.7037E-7 L 0.05559 -3.7037E-7 " pathEditMode="relative" rAng="0" ptsTypes="AA">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stCondLst>
                                        <p:cond delay="0"/>
                                      </p:stCondLst>
                                      <p:childTnLst>
                                        <p:animMotion origin="layout" path="M 4.79167E-6 -1.11111E-6 L 0.05559 -1.11111E-6 " pathEditMode="relative" rAng="0" ptsTypes="AA">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stCondLst>
                                        <p:cond delay="0"/>
                                      </p:stCondLst>
                                      <p:childTnLst>
                                        <p:animMotion origin="layout" path="M 2.91667E-6 -1.11111E-6 L 0.0556 -1.11111E-6 " pathEditMode="relative" rAng="0" ptsTypes="AA">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stCondLst>
                                        <p:cond delay="0"/>
                                      </p:stCondLst>
                                      <p:childTnLst>
                                        <p:animMotion origin="layout" path="M 2.91667E-6 -3.7037E-7 L 0.0556 -3.7037E-7 " pathEditMode="relative" rAng="0" ptsTypes="AA">
                                          <p:cBhvr>
                                            <p:cTn id="83" dur="500" fill="hold"/>
                                            <p:tgtEl>
                                              <p:spTgt spid="108"/>
                                            </p:tgtEl>
                                            <p:attrNameLst>
                                              <p:attrName>ppt_x</p:attrName>
                                              <p:attrName>ppt_y</p:attrName>
                                            </p:attrNameLst>
                                          </p:cBhvr>
                                          <p:rCtr x="2773" y="0"/>
                                        </p:animMotion>
                                      </p:childTnLst>
                                    </p:cTn>
                                  </p:par>
                                </p:childTnLst>
                              </p:cTn>
                            </p:par>
                          </p:childTnLst>
                        </p:cTn>
                      </p:par>
                      <p:par>
                        <p:cTn id="84" fill="hold">
                          <p:stCondLst>
                            <p:cond delay="indefinite"/>
                          </p:stCondLst>
                          <p:childTnLst>
                            <p:par>
                              <p:cTn id="85" fill="hold">
                                <p:stCondLst>
                                  <p:cond delay="0"/>
                                </p:stCondLst>
                                <p:childTnLst>
                                  <p:par>
                                    <p:cTn id="86" presetID="63" presetClass="path" presetSubtype="0" fill="hold" nodeType="clickEffect">
                                      <p:stCondLst>
                                        <p:cond delay="0"/>
                                      </p:stCondLst>
                                      <p:childTnLst>
                                        <p:animMotion origin="layout" path="M -8.33333E-7 -1.11111E-6 L 0.0556 -1.11111E-6 " pathEditMode="relative" rAng="0" ptsTypes="AA">
                                          <p:cBhvr>
                                            <p:cTn id="87" dur="500" fill="hold"/>
                                            <p:tgtEl>
                                              <p:spTgt spid="104"/>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A1DFB589-04E5-18C3-13A3-D39A198BC5EC}"/>
              </a:ext>
            </a:extLst>
          </p:cNvPr>
          <p:cNvGrpSpPr/>
          <p:nvPr/>
        </p:nvGrpSpPr>
        <p:grpSpPr>
          <a:xfrm>
            <a:off x="925635" y="1802501"/>
            <a:ext cx="3540166" cy="1177636"/>
            <a:chOff x="407475" y="735701"/>
            <a:chExt cx="3540166" cy="1177636"/>
          </a:xfrm>
        </p:grpSpPr>
        <p:sp>
          <p:nvSpPr>
            <p:cNvPr id="65" name="Rectangle: Rounded Corners 64">
              <a:extLst>
                <a:ext uri="{FF2B5EF4-FFF2-40B4-BE49-F238E27FC236}">
                  <a16:creationId xmlns:a16="http://schemas.microsoft.com/office/drawing/2014/main" id="{FB1AD1BF-CC3C-7136-4500-09F1D326F9DF}"/>
                </a:ext>
              </a:extLst>
            </p:cNvPr>
            <p:cNvSpPr/>
            <p:nvPr/>
          </p:nvSpPr>
          <p:spPr>
            <a:xfrm>
              <a:off x="407475" y="735701"/>
              <a:ext cx="3540166" cy="1177636"/>
            </a:xfrm>
            <a:prstGeom prst="roundRect">
              <a:avLst>
                <a:gd name="adj" fmla="val 50000"/>
              </a:avLst>
            </a:prstGeom>
            <a:gradFill flip="none" rotWithShape="1">
              <a:gsLst>
                <a:gs pos="14000">
                  <a:srgbClr val="CC0000"/>
                </a:gs>
                <a:gs pos="100000">
                  <a:srgbClr val="FF006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Presentation with bar chart">
              <a:extLst>
                <a:ext uri="{FF2B5EF4-FFF2-40B4-BE49-F238E27FC236}">
                  <a16:creationId xmlns:a16="http://schemas.microsoft.com/office/drawing/2014/main" id="{6B2FE698-954A-85FC-5D27-8765F48E9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405" y="984216"/>
              <a:ext cx="365760" cy="365760"/>
            </a:xfrm>
            <a:prstGeom prst="rect">
              <a:avLst/>
            </a:prstGeom>
          </p:spPr>
        </p:pic>
        <p:sp>
          <p:nvSpPr>
            <p:cNvPr id="67" name="TextBox 66">
              <a:extLst>
                <a:ext uri="{FF2B5EF4-FFF2-40B4-BE49-F238E27FC236}">
                  <a16:creationId xmlns:a16="http://schemas.microsoft.com/office/drawing/2014/main" id="{B440A1F0-4ED2-4AD1-9BDE-C3590BA77E8B}"/>
                </a:ext>
              </a:extLst>
            </p:cNvPr>
            <p:cNvSpPr txBox="1"/>
            <p:nvPr/>
          </p:nvSpPr>
          <p:spPr>
            <a:xfrm>
              <a:off x="447352" y="1314021"/>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01</a:t>
              </a:r>
            </a:p>
          </p:txBody>
        </p:sp>
      </p:grpSp>
      <p:grpSp>
        <p:nvGrpSpPr>
          <p:cNvPr id="68" name="Group 67">
            <a:extLst>
              <a:ext uri="{FF2B5EF4-FFF2-40B4-BE49-F238E27FC236}">
                <a16:creationId xmlns:a16="http://schemas.microsoft.com/office/drawing/2014/main" id="{5248AE6D-9633-B855-0277-F1917478DD51}"/>
              </a:ext>
            </a:extLst>
          </p:cNvPr>
          <p:cNvGrpSpPr/>
          <p:nvPr/>
        </p:nvGrpSpPr>
        <p:grpSpPr>
          <a:xfrm>
            <a:off x="925635" y="3279630"/>
            <a:ext cx="3540166" cy="1177636"/>
            <a:chOff x="407475" y="2212830"/>
            <a:chExt cx="3540166" cy="1177636"/>
          </a:xfrm>
        </p:grpSpPr>
        <p:sp>
          <p:nvSpPr>
            <p:cNvPr id="69" name="Rectangle: Rounded Corners 68">
              <a:extLst>
                <a:ext uri="{FF2B5EF4-FFF2-40B4-BE49-F238E27FC236}">
                  <a16:creationId xmlns:a16="http://schemas.microsoft.com/office/drawing/2014/main" id="{D53D6645-1F72-F08E-6040-0E50F356F31C}"/>
                </a:ext>
              </a:extLst>
            </p:cNvPr>
            <p:cNvSpPr/>
            <p:nvPr/>
          </p:nvSpPr>
          <p:spPr>
            <a:xfrm>
              <a:off x="407475" y="2212830"/>
              <a:ext cx="3540166" cy="1177636"/>
            </a:xfrm>
            <a:prstGeom prst="roundRect">
              <a:avLst>
                <a:gd name="adj" fmla="val 50000"/>
              </a:avLst>
            </a:prstGeom>
            <a:gradFill flip="none" rotWithShape="1">
              <a:gsLst>
                <a:gs pos="14000">
                  <a:srgbClr val="006666"/>
                </a:gs>
                <a:gs pos="100000">
                  <a:srgbClr val="00CC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Pie chart">
              <a:extLst>
                <a:ext uri="{FF2B5EF4-FFF2-40B4-BE49-F238E27FC236}">
                  <a16:creationId xmlns:a16="http://schemas.microsoft.com/office/drawing/2014/main" id="{ACA88199-CDC3-2644-6636-F380629A74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12405" y="2455861"/>
              <a:ext cx="365760" cy="365760"/>
            </a:xfrm>
            <a:prstGeom prst="rect">
              <a:avLst/>
            </a:prstGeom>
          </p:spPr>
        </p:pic>
        <p:sp>
          <p:nvSpPr>
            <p:cNvPr id="71" name="TextBox 70">
              <a:extLst>
                <a:ext uri="{FF2B5EF4-FFF2-40B4-BE49-F238E27FC236}">
                  <a16:creationId xmlns:a16="http://schemas.microsoft.com/office/drawing/2014/main" id="{F1DC189B-08D7-B852-6162-1D316FB6F829}"/>
                </a:ext>
              </a:extLst>
            </p:cNvPr>
            <p:cNvSpPr txBox="1"/>
            <p:nvPr/>
          </p:nvSpPr>
          <p:spPr>
            <a:xfrm>
              <a:off x="447352" y="2830322"/>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02</a:t>
              </a:r>
            </a:p>
          </p:txBody>
        </p:sp>
      </p:grpSp>
      <p:grpSp>
        <p:nvGrpSpPr>
          <p:cNvPr id="72" name="Group 71">
            <a:extLst>
              <a:ext uri="{FF2B5EF4-FFF2-40B4-BE49-F238E27FC236}">
                <a16:creationId xmlns:a16="http://schemas.microsoft.com/office/drawing/2014/main" id="{2F7745E1-B1B5-700A-2E46-E0DA0ED6E6AB}"/>
              </a:ext>
            </a:extLst>
          </p:cNvPr>
          <p:cNvGrpSpPr/>
          <p:nvPr/>
        </p:nvGrpSpPr>
        <p:grpSpPr>
          <a:xfrm>
            <a:off x="925635" y="4801896"/>
            <a:ext cx="3540166" cy="1177636"/>
            <a:chOff x="407475" y="3735096"/>
            <a:chExt cx="3540166" cy="1177636"/>
          </a:xfrm>
        </p:grpSpPr>
        <p:sp>
          <p:nvSpPr>
            <p:cNvPr id="73" name="Rectangle: Rounded Corners 72">
              <a:extLst>
                <a:ext uri="{FF2B5EF4-FFF2-40B4-BE49-F238E27FC236}">
                  <a16:creationId xmlns:a16="http://schemas.microsoft.com/office/drawing/2014/main" id="{545238C7-0F8D-88F7-BB5B-653906126EEC}"/>
                </a:ext>
              </a:extLst>
            </p:cNvPr>
            <p:cNvSpPr/>
            <p:nvPr/>
          </p:nvSpPr>
          <p:spPr>
            <a:xfrm>
              <a:off x="407475" y="3735096"/>
              <a:ext cx="3540166" cy="1177636"/>
            </a:xfrm>
            <a:prstGeom prst="roundRect">
              <a:avLst>
                <a:gd name="adj" fmla="val 50000"/>
              </a:avLst>
            </a:prstGeom>
            <a:gradFill flip="none" rotWithShape="1">
              <a:gsLst>
                <a:gs pos="14000">
                  <a:srgbClr val="003366"/>
                </a:gs>
                <a:gs pos="100000">
                  <a:srgbClr val="0099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Lightbulb">
              <a:extLst>
                <a:ext uri="{FF2B5EF4-FFF2-40B4-BE49-F238E27FC236}">
                  <a16:creationId xmlns:a16="http://schemas.microsoft.com/office/drawing/2014/main" id="{75C217E1-7541-8356-AE13-5C9BC287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2405" y="3978717"/>
              <a:ext cx="365760" cy="365760"/>
            </a:xfrm>
            <a:prstGeom prst="rect">
              <a:avLst/>
            </a:prstGeom>
          </p:spPr>
        </p:pic>
        <p:sp>
          <p:nvSpPr>
            <p:cNvPr id="75" name="TextBox 74">
              <a:extLst>
                <a:ext uri="{FF2B5EF4-FFF2-40B4-BE49-F238E27FC236}">
                  <a16:creationId xmlns:a16="http://schemas.microsoft.com/office/drawing/2014/main" id="{D92268AB-ED2D-4AFA-8161-50E2C539A7DC}"/>
                </a:ext>
              </a:extLst>
            </p:cNvPr>
            <p:cNvSpPr txBox="1"/>
            <p:nvPr/>
          </p:nvSpPr>
          <p:spPr>
            <a:xfrm>
              <a:off x="447352" y="4288567"/>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03</a:t>
              </a:r>
            </a:p>
          </p:txBody>
        </p:sp>
      </p:grpSp>
      <p:grpSp>
        <p:nvGrpSpPr>
          <p:cNvPr id="76" name="Group 75">
            <a:extLst>
              <a:ext uri="{FF2B5EF4-FFF2-40B4-BE49-F238E27FC236}">
                <a16:creationId xmlns:a16="http://schemas.microsoft.com/office/drawing/2014/main" id="{DD1D1073-C82A-187F-FABA-643871D4D7DD}"/>
              </a:ext>
            </a:extLst>
          </p:cNvPr>
          <p:cNvGrpSpPr/>
          <p:nvPr/>
        </p:nvGrpSpPr>
        <p:grpSpPr>
          <a:xfrm>
            <a:off x="6688351" y="3271070"/>
            <a:ext cx="3540166" cy="1177636"/>
            <a:chOff x="6212530" y="2212830"/>
            <a:chExt cx="3540166" cy="1177636"/>
          </a:xfrm>
        </p:grpSpPr>
        <p:sp>
          <p:nvSpPr>
            <p:cNvPr id="77" name="Rectangle: Rounded Corners 76">
              <a:extLst>
                <a:ext uri="{FF2B5EF4-FFF2-40B4-BE49-F238E27FC236}">
                  <a16:creationId xmlns:a16="http://schemas.microsoft.com/office/drawing/2014/main" id="{A083D08D-F7D2-22A7-3EDD-B333F15D4A3B}"/>
                </a:ext>
              </a:extLst>
            </p:cNvPr>
            <p:cNvSpPr/>
            <p:nvPr/>
          </p:nvSpPr>
          <p:spPr>
            <a:xfrm>
              <a:off x="6212530" y="2212830"/>
              <a:ext cx="3540166" cy="1177636"/>
            </a:xfrm>
            <a:prstGeom prst="roundRect">
              <a:avLst>
                <a:gd name="adj" fmla="val 50000"/>
              </a:avLst>
            </a:prstGeom>
            <a:gradFill flip="none" rotWithShape="1">
              <a:gsLst>
                <a:gs pos="14000">
                  <a:srgbClr val="000066"/>
                </a:gs>
                <a:gs pos="100000">
                  <a:srgbClr val="6666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Graphic 77" descr="Handshake">
              <a:extLst>
                <a:ext uri="{FF2B5EF4-FFF2-40B4-BE49-F238E27FC236}">
                  <a16:creationId xmlns:a16="http://schemas.microsoft.com/office/drawing/2014/main" id="{BD5F83D4-0CFB-6D77-67E2-406B6CB630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517460" y="2455861"/>
              <a:ext cx="365760" cy="365760"/>
            </a:xfrm>
            <a:prstGeom prst="rect">
              <a:avLst/>
            </a:prstGeom>
          </p:spPr>
        </p:pic>
        <p:sp>
          <p:nvSpPr>
            <p:cNvPr id="79" name="TextBox 78">
              <a:extLst>
                <a:ext uri="{FF2B5EF4-FFF2-40B4-BE49-F238E27FC236}">
                  <a16:creationId xmlns:a16="http://schemas.microsoft.com/office/drawing/2014/main" id="{33EB71BD-75D5-B145-06CF-E54B894A13A5}"/>
                </a:ext>
              </a:extLst>
            </p:cNvPr>
            <p:cNvSpPr txBox="1"/>
            <p:nvPr/>
          </p:nvSpPr>
          <p:spPr>
            <a:xfrm>
              <a:off x="6252407" y="2805372"/>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05</a:t>
              </a:r>
            </a:p>
          </p:txBody>
        </p:sp>
      </p:grpSp>
      <p:grpSp>
        <p:nvGrpSpPr>
          <p:cNvPr id="80" name="Group 79">
            <a:extLst>
              <a:ext uri="{FF2B5EF4-FFF2-40B4-BE49-F238E27FC236}">
                <a16:creationId xmlns:a16="http://schemas.microsoft.com/office/drawing/2014/main" id="{B0DA4247-0DA9-4BFE-14A3-C6C5483E5820}"/>
              </a:ext>
            </a:extLst>
          </p:cNvPr>
          <p:cNvGrpSpPr/>
          <p:nvPr/>
        </p:nvGrpSpPr>
        <p:grpSpPr>
          <a:xfrm>
            <a:off x="6688351" y="4808087"/>
            <a:ext cx="3540166" cy="1177636"/>
            <a:chOff x="6212530" y="3735096"/>
            <a:chExt cx="3540166" cy="1177636"/>
          </a:xfrm>
        </p:grpSpPr>
        <p:sp>
          <p:nvSpPr>
            <p:cNvPr id="81" name="Rectangle: Rounded Corners 80">
              <a:extLst>
                <a:ext uri="{FF2B5EF4-FFF2-40B4-BE49-F238E27FC236}">
                  <a16:creationId xmlns:a16="http://schemas.microsoft.com/office/drawing/2014/main" id="{EBF3352D-5818-BBB4-11CA-E45955F4B736}"/>
                </a:ext>
              </a:extLst>
            </p:cNvPr>
            <p:cNvSpPr/>
            <p:nvPr/>
          </p:nvSpPr>
          <p:spPr>
            <a:xfrm>
              <a:off x="6212530" y="3735096"/>
              <a:ext cx="3540166" cy="1177636"/>
            </a:xfrm>
            <a:prstGeom prst="roundRect">
              <a:avLst>
                <a:gd name="adj" fmla="val 50000"/>
              </a:avLst>
            </a:prstGeom>
            <a:gradFill flip="none" rotWithShape="1">
              <a:gsLst>
                <a:gs pos="14000">
                  <a:srgbClr val="CC3300"/>
                </a:gs>
                <a:gs pos="100000">
                  <a:srgbClr val="FF99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Graphic 81" descr="Money">
              <a:extLst>
                <a:ext uri="{FF2B5EF4-FFF2-40B4-BE49-F238E27FC236}">
                  <a16:creationId xmlns:a16="http://schemas.microsoft.com/office/drawing/2014/main" id="{78C5A853-F8AE-9398-8019-107ADED7D9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517460" y="3978717"/>
              <a:ext cx="365760" cy="365760"/>
            </a:xfrm>
            <a:prstGeom prst="rect">
              <a:avLst/>
            </a:prstGeom>
          </p:spPr>
        </p:pic>
        <p:sp>
          <p:nvSpPr>
            <p:cNvPr id="83" name="TextBox 82">
              <a:extLst>
                <a:ext uri="{FF2B5EF4-FFF2-40B4-BE49-F238E27FC236}">
                  <a16:creationId xmlns:a16="http://schemas.microsoft.com/office/drawing/2014/main" id="{EB557903-19AC-4ACA-2FF5-145FEE4A59B6}"/>
                </a:ext>
              </a:extLst>
            </p:cNvPr>
            <p:cNvSpPr txBox="1"/>
            <p:nvPr/>
          </p:nvSpPr>
          <p:spPr>
            <a:xfrm>
              <a:off x="6283277" y="4327678"/>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06</a:t>
              </a:r>
            </a:p>
          </p:txBody>
        </p:sp>
      </p:grpSp>
      <p:grpSp>
        <p:nvGrpSpPr>
          <p:cNvPr id="84" name="Group 83">
            <a:extLst>
              <a:ext uri="{FF2B5EF4-FFF2-40B4-BE49-F238E27FC236}">
                <a16:creationId xmlns:a16="http://schemas.microsoft.com/office/drawing/2014/main" id="{D3400925-C05C-DF36-8F0F-043A967C052E}"/>
              </a:ext>
            </a:extLst>
          </p:cNvPr>
          <p:cNvGrpSpPr/>
          <p:nvPr/>
        </p:nvGrpSpPr>
        <p:grpSpPr>
          <a:xfrm>
            <a:off x="6688351" y="1800958"/>
            <a:ext cx="3540166" cy="1177636"/>
            <a:chOff x="6212530" y="735701"/>
            <a:chExt cx="3540166" cy="1177636"/>
          </a:xfrm>
        </p:grpSpPr>
        <p:sp>
          <p:nvSpPr>
            <p:cNvPr id="85" name="Rectangle: Rounded Corners 84">
              <a:extLst>
                <a:ext uri="{FF2B5EF4-FFF2-40B4-BE49-F238E27FC236}">
                  <a16:creationId xmlns:a16="http://schemas.microsoft.com/office/drawing/2014/main" id="{54881807-6517-8F99-2D36-15B3D046D014}"/>
                </a:ext>
              </a:extLst>
            </p:cNvPr>
            <p:cNvSpPr/>
            <p:nvPr/>
          </p:nvSpPr>
          <p:spPr>
            <a:xfrm>
              <a:off x="6212530" y="735701"/>
              <a:ext cx="3540166" cy="1177636"/>
            </a:xfrm>
            <a:prstGeom prst="roundRect">
              <a:avLst>
                <a:gd name="adj" fmla="val 50000"/>
              </a:avLst>
            </a:prstGeom>
            <a:gradFill flip="none" rotWithShape="1">
              <a:gsLst>
                <a:gs pos="14000">
                  <a:srgbClr val="663300"/>
                </a:gs>
                <a:gs pos="100000">
                  <a:srgbClr val="CC99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descr="Stopwatch">
              <a:extLst>
                <a:ext uri="{FF2B5EF4-FFF2-40B4-BE49-F238E27FC236}">
                  <a16:creationId xmlns:a16="http://schemas.microsoft.com/office/drawing/2014/main" id="{BB6D822E-3E8A-556E-26DE-AD4CD98B52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6517460" y="984216"/>
              <a:ext cx="365760" cy="365760"/>
            </a:xfrm>
            <a:prstGeom prst="rect">
              <a:avLst/>
            </a:prstGeom>
          </p:spPr>
        </p:pic>
        <p:sp>
          <p:nvSpPr>
            <p:cNvPr id="87" name="TextBox 86">
              <a:extLst>
                <a:ext uri="{FF2B5EF4-FFF2-40B4-BE49-F238E27FC236}">
                  <a16:creationId xmlns:a16="http://schemas.microsoft.com/office/drawing/2014/main" id="{C76728AA-FA04-5F31-DE67-4725648C3651}"/>
                </a:ext>
              </a:extLst>
            </p:cNvPr>
            <p:cNvSpPr txBox="1"/>
            <p:nvPr/>
          </p:nvSpPr>
          <p:spPr>
            <a:xfrm>
              <a:off x="6252407" y="1352639"/>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04</a:t>
              </a:r>
            </a:p>
          </p:txBody>
        </p:sp>
      </p:grpSp>
      <p:grpSp>
        <p:nvGrpSpPr>
          <p:cNvPr id="88" name="Group 87">
            <a:extLst>
              <a:ext uri="{FF2B5EF4-FFF2-40B4-BE49-F238E27FC236}">
                <a16:creationId xmlns:a16="http://schemas.microsoft.com/office/drawing/2014/main" id="{B1C5F8CD-3C4A-F715-94A2-1820279FC1EB}"/>
              </a:ext>
            </a:extLst>
          </p:cNvPr>
          <p:cNvGrpSpPr/>
          <p:nvPr/>
        </p:nvGrpSpPr>
        <p:grpSpPr>
          <a:xfrm>
            <a:off x="1031499" y="1802501"/>
            <a:ext cx="4266480" cy="1177636"/>
            <a:chOff x="581891" y="983673"/>
            <a:chExt cx="4266480" cy="1177636"/>
          </a:xfrm>
        </p:grpSpPr>
        <p:sp>
          <p:nvSpPr>
            <p:cNvPr id="89" name="Rectangle: Rounded Corners 88">
              <a:extLst>
                <a:ext uri="{FF2B5EF4-FFF2-40B4-BE49-F238E27FC236}">
                  <a16:creationId xmlns:a16="http://schemas.microsoft.com/office/drawing/2014/main" id="{56480B9E-DE22-E26A-C7DE-E009876570B1}"/>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0B19A242-31AF-7D39-79AD-14D397357777}"/>
                </a:ext>
              </a:extLst>
            </p:cNvPr>
            <p:cNvSpPr txBox="1"/>
            <p:nvPr/>
          </p:nvSpPr>
          <p:spPr>
            <a:xfrm>
              <a:off x="1190172" y="1058537"/>
              <a:ext cx="2525485" cy="338554"/>
            </a:xfrm>
            <a:prstGeom prst="rect">
              <a:avLst/>
            </a:prstGeom>
            <a:noFill/>
          </p:spPr>
          <p:txBody>
            <a:bodyPr wrap="square" rtlCol="0">
              <a:spAutoFit/>
            </a:bodyPr>
            <a:lstStyle/>
            <a:p>
              <a:r>
                <a:rPr lang="en-IN" sz="1600" dirty="0">
                  <a:solidFill>
                    <a:srgbClr val="CC0000"/>
                  </a:solidFill>
                  <a:latin typeface="Tw Cen MT" panose="020B0602020104020603" pitchFamily="34" charset="0"/>
                </a:rPr>
                <a:t>Introduction</a:t>
              </a:r>
              <a:endParaRPr lang="en-US" sz="1600" dirty="0">
                <a:solidFill>
                  <a:srgbClr val="CC0000"/>
                </a:solidFill>
                <a:latin typeface="Tw Cen MT" panose="020B0602020104020603" pitchFamily="34" charset="0"/>
              </a:endParaRPr>
            </a:p>
          </p:txBody>
        </p:sp>
        <p:sp>
          <p:nvSpPr>
            <p:cNvPr id="91" name="TextBox 90">
              <a:extLst>
                <a:ext uri="{FF2B5EF4-FFF2-40B4-BE49-F238E27FC236}">
                  <a16:creationId xmlns:a16="http://schemas.microsoft.com/office/drawing/2014/main" id="{B5578EA4-DD16-4C24-137F-2DC950F0A4D9}"/>
                </a:ext>
              </a:extLst>
            </p:cNvPr>
            <p:cNvSpPr txBox="1"/>
            <p:nvPr/>
          </p:nvSpPr>
          <p:spPr>
            <a:xfrm>
              <a:off x="1180371" y="1351260"/>
              <a:ext cx="3434302" cy="600164"/>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The project is a comprehensive financial management application that provides users with a powerful tool to efficiently manage their finances. </a:t>
              </a:r>
            </a:p>
          </p:txBody>
        </p:sp>
      </p:grpSp>
      <p:grpSp>
        <p:nvGrpSpPr>
          <p:cNvPr id="92" name="Group 91">
            <a:extLst>
              <a:ext uri="{FF2B5EF4-FFF2-40B4-BE49-F238E27FC236}">
                <a16:creationId xmlns:a16="http://schemas.microsoft.com/office/drawing/2014/main" id="{E8F86DF2-662D-5479-78EC-14E4BE3414DA}"/>
              </a:ext>
            </a:extLst>
          </p:cNvPr>
          <p:cNvGrpSpPr/>
          <p:nvPr/>
        </p:nvGrpSpPr>
        <p:grpSpPr>
          <a:xfrm>
            <a:off x="1031499" y="4801896"/>
            <a:ext cx="4713802" cy="1177636"/>
            <a:chOff x="581890" y="983673"/>
            <a:chExt cx="6156382" cy="1177636"/>
          </a:xfrm>
        </p:grpSpPr>
        <p:sp>
          <p:nvSpPr>
            <p:cNvPr id="93" name="Rectangle: Rounded Corners 92">
              <a:extLst>
                <a:ext uri="{FF2B5EF4-FFF2-40B4-BE49-F238E27FC236}">
                  <a16:creationId xmlns:a16="http://schemas.microsoft.com/office/drawing/2014/main" id="{2F2E7A41-3BDF-5FE4-1863-047FC33403EA}"/>
                </a:ext>
              </a:extLst>
            </p:cNvPr>
            <p:cNvSpPr/>
            <p:nvPr/>
          </p:nvSpPr>
          <p:spPr>
            <a:xfrm>
              <a:off x="581890" y="983673"/>
              <a:ext cx="5572165"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A19971C0-5D39-BB72-0E67-8FF475D97743}"/>
                </a:ext>
              </a:extLst>
            </p:cNvPr>
            <p:cNvSpPr txBox="1"/>
            <p:nvPr/>
          </p:nvSpPr>
          <p:spPr>
            <a:xfrm>
              <a:off x="1190172" y="1076780"/>
              <a:ext cx="5548100" cy="338554"/>
            </a:xfrm>
            <a:prstGeom prst="rect">
              <a:avLst/>
            </a:prstGeom>
            <a:noFill/>
          </p:spPr>
          <p:txBody>
            <a:bodyPr wrap="square" rtlCol="0">
              <a:spAutoFit/>
            </a:bodyPr>
            <a:lstStyle/>
            <a:p>
              <a:r>
                <a:rPr lang="en-US" sz="1600" dirty="0">
                  <a:solidFill>
                    <a:srgbClr val="003366"/>
                  </a:solidFill>
                  <a:latin typeface="Tw Cen MT" panose="020B0602020104020603" pitchFamily="34" charset="0"/>
                </a:rPr>
                <a:t>Dashboard and Transaction Management:</a:t>
              </a:r>
            </a:p>
          </p:txBody>
        </p:sp>
        <p:sp>
          <p:nvSpPr>
            <p:cNvPr id="95" name="TextBox 94">
              <a:extLst>
                <a:ext uri="{FF2B5EF4-FFF2-40B4-BE49-F238E27FC236}">
                  <a16:creationId xmlns:a16="http://schemas.microsoft.com/office/drawing/2014/main" id="{655F2691-0921-AADC-FB75-5139B9ECBB07}"/>
                </a:ext>
              </a:extLst>
            </p:cNvPr>
            <p:cNvSpPr txBox="1"/>
            <p:nvPr/>
          </p:nvSpPr>
          <p:spPr>
            <a:xfrm>
              <a:off x="1166107" y="1328893"/>
              <a:ext cx="4746897" cy="600164"/>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Clicking the "Add Expense" or "Add Income" button opens a user-friendly bottom sheet where users input details such as amount, title, date, and category.</a:t>
              </a:r>
              <a:endParaRPr lang="en-US" sz="1100" dirty="0">
                <a:solidFill>
                  <a:schemeClr val="bg1">
                    <a:lumMod val="65000"/>
                  </a:schemeClr>
                </a:solidFill>
                <a:latin typeface="Helvetica" panose="020B0604020202020204" pitchFamily="34" charset="0"/>
              </a:endParaRPr>
            </a:p>
          </p:txBody>
        </p:sp>
      </p:grpSp>
      <p:grpSp>
        <p:nvGrpSpPr>
          <p:cNvPr id="96" name="Group 95">
            <a:extLst>
              <a:ext uri="{FF2B5EF4-FFF2-40B4-BE49-F238E27FC236}">
                <a16:creationId xmlns:a16="http://schemas.microsoft.com/office/drawing/2014/main" id="{A02CD721-3D9C-18EA-C59A-90788DF49784}"/>
              </a:ext>
            </a:extLst>
          </p:cNvPr>
          <p:cNvGrpSpPr/>
          <p:nvPr/>
        </p:nvGrpSpPr>
        <p:grpSpPr>
          <a:xfrm>
            <a:off x="1031499" y="3279630"/>
            <a:ext cx="4266480" cy="1181750"/>
            <a:chOff x="581891" y="983673"/>
            <a:chExt cx="4266480" cy="1181750"/>
          </a:xfrm>
        </p:grpSpPr>
        <p:sp>
          <p:nvSpPr>
            <p:cNvPr id="97" name="Rectangle: Rounded Corners 96">
              <a:extLst>
                <a:ext uri="{FF2B5EF4-FFF2-40B4-BE49-F238E27FC236}">
                  <a16:creationId xmlns:a16="http://schemas.microsoft.com/office/drawing/2014/main" id="{88A2448F-82D6-6909-7807-964E3839E789}"/>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6B1D0D4B-34DD-CBD9-4E8B-4188FB9C3172}"/>
                </a:ext>
              </a:extLst>
            </p:cNvPr>
            <p:cNvSpPr txBox="1"/>
            <p:nvPr/>
          </p:nvSpPr>
          <p:spPr>
            <a:xfrm>
              <a:off x="1190172" y="1013985"/>
              <a:ext cx="2525485" cy="338554"/>
            </a:xfrm>
            <a:prstGeom prst="rect">
              <a:avLst/>
            </a:prstGeom>
            <a:noFill/>
          </p:spPr>
          <p:txBody>
            <a:bodyPr wrap="square" rtlCol="0">
              <a:spAutoFit/>
            </a:bodyPr>
            <a:lstStyle/>
            <a:p>
              <a:r>
                <a:rPr lang="en-US" sz="1600" dirty="0">
                  <a:solidFill>
                    <a:srgbClr val="006666"/>
                  </a:solidFill>
                  <a:latin typeface="Tw Cen MT" panose="020B0602020104020603" pitchFamily="34" charset="0"/>
                </a:rPr>
                <a:t>Survey and Personalization</a:t>
              </a:r>
            </a:p>
          </p:txBody>
        </p:sp>
        <p:sp>
          <p:nvSpPr>
            <p:cNvPr id="99" name="TextBox 98">
              <a:extLst>
                <a:ext uri="{FF2B5EF4-FFF2-40B4-BE49-F238E27FC236}">
                  <a16:creationId xmlns:a16="http://schemas.microsoft.com/office/drawing/2014/main" id="{8D9E0AC4-707E-50B3-0EB7-D387605D4634}"/>
                </a:ext>
              </a:extLst>
            </p:cNvPr>
            <p:cNvSpPr txBox="1"/>
            <p:nvPr/>
          </p:nvSpPr>
          <p:spPr>
            <a:xfrm>
              <a:off x="1146717" y="1226704"/>
              <a:ext cx="3434302" cy="938719"/>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Upon signup, users are guided through a survey to understand their financial goals and preferences. This information helps tailor the financial management experience, providing personalized insights and recommendations.</a:t>
              </a:r>
              <a:endParaRPr lang="en-US" sz="1100" dirty="0">
                <a:solidFill>
                  <a:schemeClr val="bg1">
                    <a:lumMod val="65000"/>
                  </a:schemeClr>
                </a:solidFill>
                <a:latin typeface="Tw Cen MT" panose="020B0602020104020603" pitchFamily="34" charset="0"/>
              </a:endParaRPr>
            </a:p>
          </p:txBody>
        </p:sp>
      </p:grpSp>
      <p:grpSp>
        <p:nvGrpSpPr>
          <p:cNvPr id="100" name="Group 99">
            <a:extLst>
              <a:ext uri="{FF2B5EF4-FFF2-40B4-BE49-F238E27FC236}">
                <a16:creationId xmlns:a16="http://schemas.microsoft.com/office/drawing/2014/main" id="{ABC43037-28BB-91E5-6AE8-2C482FF4768A}"/>
              </a:ext>
            </a:extLst>
          </p:cNvPr>
          <p:cNvGrpSpPr/>
          <p:nvPr/>
        </p:nvGrpSpPr>
        <p:grpSpPr>
          <a:xfrm>
            <a:off x="6836554" y="1802501"/>
            <a:ext cx="4266480" cy="1201961"/>
            <a:chOff x="581891" y="983673"/>
            <a:chExt cx="4266480" cy="1201961"/>
          </a:xfrm>
        </p:grpSpPr>
        <p:sp>
          <p:nvSpPr>
            <p:cNvPr id="101" name="Rectangle: Rounded Corners 100">
              <a:extLst>
                <a:ext uri="{FF2B5EF4-FFF2-40B4-BE49-F238E27FC236}">
                  <a16:creationId xmlns:a16="http://schemas.microsoft.com/office/drawing/2014/main" id="{FE4B3238-4860-2D38-D092-B92D616BF9E6}"/>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606C3EC6-1CBC-3DA2-7F06-31135DD7AEC4}"/>
                </a:ext>
              </a:extLst>
            </p:cNvPr>
            <p:cNvSpPr txBox="1"/>
            <p:nvPr/>
          </p:nvSpPr>
          <p:spPr>
            <a:xfrm>
              <a:off x="1190171" y="1042350"/>
              <a:ext cx="2525485" cy="338554"/>
            </a:xfrm>
            <a:prstGeom prst="rect">
              <a:avLst/>
            </a:prstGeom>
            <a:noFill/>
          </p:spPr>
          <p:txBody>
            <a:bodyPr wrap="square" rtlCol="0">
              <a:spAutoFit/>
            </a:bodyPr>
            <a:lstStyle/>
            <a:p>
              <a:r>
                <a:rPr lang="en-US" sz="1600" dirty="0">
                  <a:solidFill>
                    <a:srgbClr val="663300"/>
                  </a:solidFill>
                  <a:latin typeface="Tw Cen MT" panose="020B0602020104020603" pitchFamily="34" charset="0"/>
                </a:rPr>
                <a:t>Financial Overview</a:t>
              </a:r>
            </a:p>
          </p:txBody>
        </p:sp>
        <p:sp>
          <p:nvSpPr>
            <p:cNvPr id="103" name="TextBox 102">
              <a:extLst>
                <a:ext uri="{FF2B5EF4-FFF2-40B4-BE49-F238E27FC236}">
                  <a16:creationId xmlns:a16="http://schemas.microsoft.com/office/drawing/2014/main" id="{3684D31B-4836-9665-5747-9131DB47EE3A}"/>
                </a:ext>
              </a:extLst>
            </p:cNvPr>
            <p:cNvSpPr txBox="1"/>
            <p:nvPr/>
          </p:nvSpPr>
          <p:spPr>
            <a:xfrm>
              <a:off x="1104378" y="1246915"/>
              <a:ext cx="3516600" cy="938719"/>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At the top of the dashboard, users can instantly view their total balance. This provides a quick snapshot of their financial health. The app categorizes transactions into 14 predefined categories, allowing users to analyze their spending habits.</a:t>
              </a:r>
              <a:endParaRPr lang="en-US" sz="1100" dirty="0">
                <a:solidFill>
                  <a:schemeClr val="bg1">
                    <a:lumMod val="65000"/>
                  </a:schemeClr>
                </a:solidFill>
                <a:latin typeface="Tw Cen MT" panose="020B0602020104020603" pitchFamily="34" charset="0"/>
              </a:endParaRPr>
            </a:p>
          </p:txBody>
        </p:sp>
      </p:grpSp>
      <p:grpSp>
        <p:nvGrpSpPr>
          <p:cNvPr id="104" name="Group 103">
            <a:extLst>
              <a:ext uri="{FF2B5EF4-FFF2-40B4-BE49-F238E27FC236}">
                <a16:creationId xmlns:a16="http://schemas.microsoft.com/office/drawing/2014/main" id="{5CAEFDB0-4853-7683-5CDC-F4B76934444C}"/>
              </a:ext>
            </a:extLst>
          </p:cNvPr>
          <p:cNvGrpSpPr/>
          <p:nvPr/>
        </p:nvGrpSpPr>
        <p:grpSpPr>
          <a:xfrm>
            <a:off x="6836554" y="4801896"/>
            <a:ext cx="4323946" cy="1177636"/>
            <a:chOff x="581890" y="983673"/>
            <a:chExt cx="5647218" cy="1177636"/>
          </a:xfrm>
        </p:grpSpPr>
        <p:sp>
          <p:nvSpPr>
            <p:cNvPr id="105" name="Rectangle: Rounded Corners 104">
              <a:extLst>
                <a:ext uri="{FF2B5EF4-FFF2-40B4-BE49-F238E27FC236}">
                  <a16:creationId xmlns:a16="http://schemas.microsoft.com/office/drawing/2014/main" id="{94C4E507-BAF8-0442-7C02-E7995F1AB0B2}"/>
                </a:ext>
              </a:extLst>
            </p:cNvPr>
            <p:cNvSpPr/>
            <p:nvPr/>
          </p:nvSpPr>
          <p:spPr>
            <a:xfrm>
              <a:off x="581890" y="983673"/>
              <a:ext cx="5572165"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64058A93-E065-85F9-0513-127A1581C47D}"/>
                </a:ext>
              </a:extLst>
            </p:cNvPr>
            <p:cNvSpPr txBox="1"/>
            <p:nvPr/>
          </p:nvSpPr>
          <p:spPr>
            <a:xfrm>
              <a:off x="1190172" y="1065386"/>
              <a:ext cx="4318535" cy="338554"/>
            </a:xfrm>
            <a:prstGeom prst="rect">
              <a:avLst/>
            </a:prstGeom>
            <a:noFill/>
          </p:spPr>
          <p:txBody>
            <a:bodyPr wrap="square" rtlCol="0">
              <a:spAutoFit/>
            </a:bodyPr>
            <a:lstStyle/>
            <a:p>
              <a:r>
                <a:rPr lang="en-US" sz="1600" dirty="0">
                  <a:solidFill>
                    <a:srgbClr val="CC3300"/>
                  </a:solidFill>
                  <a:latin typeface="Tw Cen MT" panose="020B0602020104020603" pitchFamily="34" charset="0"/>
                </a:rPr>
                <a:t>Settings and Contact</a:t>
              </a:r>
            </a:p>
          </p:txBody>
        </p:sp>
        <p:sp>
          <p:nvSpPr>
            <p:cNvPr id="107" name="TextBox 106">
              <a:extLst>
                <a:ext uri="{FF2B5EF4-FFF2-40B4-BE49-F238E27FC236}">
                  <a16:creationId xmlns:a16="http://schemas.microsoft.com/office/drawing/2014/main" id="{8EACE781-75F3-4287-3077-E908D209B728}"/>
                </a:ext>
              </a:extLst>
            </p:cNvPr>
            <p:cNvSpPr txBox="1"/>
            <p:nvPr/>
          </p:nvSpPr>
          <p:spPr>
            <a:xfrm>
              <a:off x="1190172" y="1345423"/>
              <a:ext cx="5038936" cy="769441"/>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Users can personalize their experience by adding a profile picture, editing their name, changing their password, and logging out. Additionally, the app provides a "Contact Us" feature, allowing users to send inquiries or feedback via email.</a:t>
              </a:r>
              <a:endParaRPr lang="en-US" sz="1100" dirty="0">
                <a:solidFill>
                  <a:schemeClr val="bg1">
                    <a:lumMod val="65000"/>
                  </a:schemeClr>
                </a:solidFill>
                <a:latin typeface="Tw Cen MT" panose="020B0602020104020603" pitchFamily="34" charset="0"/>
              </a:endParaRPr>
            </a:p>
          </p:txBody>
        </p:sp>
      </p:grpSp>
      <p:grpSp>
        <p:nvGrpSpPr>
          <p:cNvPr id="108" name="Group 107">
            <a:extLst>
              <a:ext uri="{FF2B5EF4-FFF2-40B4-BE49-F238E27FC236}">
                <a16:creationId xmlns:a16="http://schemas.microsoft.com/office/drawing/2014/main" id="{99067195-1181-1128-E8A5-8A79B68B507A}"/>
              </a:ext>
            </a:extLst>
          </p:cNvPr>
          <p:cNvGrpSpPr/>
          <p:nvPr/>
        </p:nvGrpSpPr>
        <p:grpSpPr>
          <a:xfrm>
            <a:off x="6790605" y="3271070"/>
            <a:ext cx="4266480" cy="1177636"/>
            <a:chOff x="581891" y="983673"/>
            <a:chExt cx="4266480" cy="1177636"/>
          </a:xfrm>
        </p:grpSpPr>
        <p:sp>
          <p:nvSpPr>
            <p:cNvPr id="109" name="Rectangle: Rounded Corners 108">
              <a:extLst>
                <a:ext uri="{FF2B5EF4-FFF2-40B4-BE49-F238E27FC236}">
                  <a16:creationId xmlns:a16="http://schemas.microsoft.com/office/drawing/2014/main" id="{A0064C3F-C198-1A51-28D3-0A037E2F349F}"/>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3DACFC35-17CA-6D8A-3489-E5AAD1E8BB50}"/>
                </a:ext>
              </a:extLst>
            </p:cNvPr>
            <p:cNvSpPr txBox="1"/>
            <p:nvPr/>
          </p:nvSpPr>
          <p:spPr>
            <a:xfrm>
              <a:off x="1173397" y="992233"/>
              <a:ext cx="2525485" cy="338554"/>
            </a:xfrm>
            <a:prstGeom prst="rect">
              <a:avLst/>
            </a:prstGeom>
            <a:noFill/>
          </p:spPr>
          <p:txBody>
            <a:bodyPr wrap="square" rtlCol="0">
              <a:spAutoFit/>
            </a:bodyPr>
            <a:lstStyle/>
            <a:p>
              <a:r>
                <a:rPr lang="en-US" sz="1600" dirty="0">
                  <a:solidFill>
                    <a:srgbClr val="000066"/>
                  </a:solidFill>
                  <a:latin typeface="Tw Cen MT" panose="020B0602020104020603" pitchFamily="34" charset="0"/>
                </a:rPr>
                <a:t>Features and Resources</a:t>
              </a:r>
            </a:p>
          </p:txBody>
        </p:sp>
        <p:sp>
          <p:nvSpPr>
            <p:cNvPr id="111" name="TextBox 110">
              <a:extLst>
                <a:ext uri="{FF2B5EF4-FFF2-40B4-BE49-F238E27FC236}">
                  <a16:creationId xmlns:a16="http://schemas.microsoft.com/office/drawing/2014/main" id="{04E29607-D212-2B7D-49D8-0EF92456C4E5}"/>
                </a:ext>
              </a:extLst>
            </p:cNvPr>
            <p:cNvSpPr txBox="1"/>
            <p:nvPr/>
          </p:nvSpPr>
          <p:spPr>
            <a:xfrm>
              <a:off x="1150327" y="1216191"/>
              <a:ext cx="3516600" cy="938719"/>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A built-in financial assistant powered by </a:t>
              </a:r>
              <a:r>
                <a:rPr lang="en-US" sz="1100" b="0" i="0" dirty="0" err="1">
                  <a:solidFill>
                    <a:srgbClr val="374151"/>
                  </a:solidFill>
                  <a:effectLst/>
                  <a:latin typeface="Tw Cen MT" panose="020B0602020104020603" pitchFamily="34" charset="0"/>
                </a:rPr>
                <a:t>Kommunicate</a:t>
              </a:r>
              <a:r>
                <a:rPr lang="en-US" sz="1100" b="0" i="0" dirty="0">
                  <a:solidFill>
                    <a:srgbClr val="374151"/>
                  </a:solidFill>
                  <a:effectLst/>
                  <a:latin typeface="Tw Cen MT" panose="020B0602020104020603" pitchFamily="34" charset="0"/>
                </a:rPr>
                <a:t> offers real-time guidance and answers to user queries. A comprehensive FAQ section addresses common financial queries, while an investment section offers ideas and detailed information for users to explore.</a:t>
              </a:r>
              <a:endParaRPr lang="en-US" sz="1100" dirty="0">
                <a:solidFill>
                  <a:schemeClr val="bg1">
                    <a:lumMod val="65000"/>
                  </a:schemeClr>
                </a:solidFill>
                <a:latin typeface="Tw Cen MT" panose="020B0602020104020603" pitchFamily="34" charset="0"/>
              </a:endParaRPr>
            </a:p>
          </p:txBody>
        </p:sp>
      </p:grpSp>
      <p:sp>
        <p:nvSpPr>
          <p:cNvPr id="112" name="TextBox 111">
            <a:extLst>
              <a:ext uri="{FF2B5EF4-FFF2-40B4-BE49-F238E27FC236}">
                <a16:creationId xmlns:a16="http://schemas.microsoft.com/office/drawing/2014/main" id="{5304A3A9-4635-CAAE-48C7-8E5535176156}"/>
              </a:ext>
            </a:extLst>
          </p:cNvPr>
          <p:cNvSpPr txBox="1"/>
          <p:nvPr/>
        </p:nvSpPr>
        <p:spPr>
          <a:xfrm>
            <a:off x="2471174" y="223554"/>
            <a:ext cx="7278915" cy="707886"/>
          </a:xfrm>
          <a:prstGeom prst="rect">
            <a:avLst/>
          </a:prstGeom>
          <a:noFill/>
          <a:ln>
            <a:noFill/>
          </a:ln>
        </p:spPr>
        <p:txBody>
          <a:bodyPr wrap="square" rtlCol="0">
            <a:spAutoFit/>
          </a:bodyPr>
          <a:lstStyle/>
          <a:p>
            <a:pPr algn="ctr"/>
            <a:r>
              <a:rPr lang="en-US" sz="4000" dirty="0">
                <a:solidFill>
                  <a:schemeClr val="bg1">
                    <a:lumMod val="65000"/>
                  </a:schemeClr>
                </a:solidFill>
                <a:latin typeface="Tw Cen MT" panose="020B0602020104020603" pitchFamily="34" charset="0"/>
              </a:rPr>
              <a:t>SUMMARY OF REVIEW-2</a:t>
            </a:r>
          </a:p>
        </p:txBody>
      </p:sp>
      <p:sp>
        <p:nvSpPr>
          <p:cNvPr id="117" name="Freeform: Shape 116">
            <a:extLst>
              <a:ext uri="{FF2B5EF4-FFF2-40B4-BE49-F238E27FC236}">
                <a16:creationId xmlns:a16="http://schemas.microsoft.com/office/drawing/2014/main" id="{05885BCB-8FF0-07E9-4CB9-AF6F224BA2C3}"/>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AAA3CC3-BC06-8769-E362-1B3679DB313F}"/>
              </a:ext>
            </a:extLst>
          </p:cNvPr>
          <p:cNvSpPr/>
          <p:nvPr/>
        </p:nvSpPr>
        <p:spPr>
          <a:xfrm>
            <a:off x="5645622" y="20950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C368386-784E-F34E-988C-62EEFEE145B7}"/>
              </a:ext>
            </a:extLst>
          </p:cNvPr>
          <p:cNvSpPr/>
          <p:nvPr/>
        </p:nvSpPr>
        <p:spPr>
          <a:xfrm>
            <a:off x="2907362" y="64304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9AA34E-6F91-5E53-7ACE-D74CE1467BD8}"/>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26B99D1-2AD9-C839-5E4B-42D6EF808B9D}"/>
              </a:ext>
            </a:extLst>
          </p:cNvPr>
          <p:cNvSpPr/>
          <p:nvPr/>
        </p:nvSpPr>
        <p:spPr>
          <a:xfrm>
            <a:off x="11219198" y="642699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C10D235-927A-197E-564F-16366964CC3B}"/>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F0F563-4D0B-1E85-5DB9-72178245DAB3}"/>
              </a:ext>
            </a:extLst>
          </p:cNvPr>
          <p:cNvSpPr/>
          <p:nvPr/>
        </p:nvSpPr>
        <p:spPr>
          <a:xfrm>
            <a:off x="2242574" y="99587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E85267-5C2C-DFD4-11E1-713701BFCA8A}"/>
              </a:ext>
            </a:extLst>
          </p:cNvPr>
          <p:cNvSpPr/>
          <p:nvPr/>
        </p:nvSpPr>
        <p:spPr>
          <a:xfrm>
            <a:off x="9521489" y="8516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E9AEBCF-B607-3784-0F0D-E1C285D05F30}"/>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0F19F6-A715-2079-3DF0-F84D788A418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B03B633-D92D-0BF6-E934-CA2391248F5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2098720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14:presetBounceEnd="56000">
                                      <p:stCondLst>
                                        <p:cond delay="0"/>
                                      </p:stCondLst>
                                      <p:childTnLst>
                                        <p:animMotion origin="layout" path="M 4.79167E-6 -1.11111E-6 L 0.05559 -1.11111E-6 " pathEditMode="relative" rAng="0" ptsTypes="AA" p14:bounceEnd="56000">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14:presetBounceEnd="56000">
                                      <p:stCondLst>
                                        <p:cond delay="0"/>
                                      </p:stCondLst>
                                      <p:childTnLst>
                                        <p:animMotion origin="layout" path="M 4.79167E-6 -3.7037E-7 L 0.05559 -3.7037E-7 " pathEditMode="relative" rAng="0" ptsTypes="AA" p14:bounceEnd="56000">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14:presetBounceEnd="56000">
                                      <p:stCondLst>
                                        <p:cond delay="0"/>
                                      </p:stCondLst>
                                      <p:childTnLst>
                                        <p:animMotion origin="layout" path="M 4.79167E-6 -1.11111E-6 L 0.05559 -1.11111E-6 " pathEditMode="relative" rAng="0" ptsTypes="AA" p14:bounceEnd="56000">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14:presetBounceEnd="56000">
                                      <p:stCondLst>
                                        <p:cond delay="0"/>
                                      </p:stCondLst>
                                      <p:childTnLst>
                                        <p:animMotion origin="layout" path="M 2.91667E-6 -1.11111E-6 L 0.0556 -1.11111E-6 " pathEditMode="relative" rAng="0" ptsTypes="AA" p14:bounceEnd="56000">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14:presetBounceEnd="56000">
                                      <p:stCondLst>
                                        <p:cond delay="0"/>
                                      </p:stCondLst>
                                      <p:childTnLst>
                                        <p:animMotion origin="layout" path="M 2.91667E-6 -3.7037E-7 L 0.0556 -3.7037E-7 " pathEditMode="relative" rAng="0" ptsTypes="AA" p14:bounceEnd="56000">
                                          <p:cBhvr>
                                            <p:cTn id="83" dur="500" fill="hold"/>
                                            <p:tgtEl>
                                              <p:spTgt spid="108"/>
                                            </p:tgtEl>
                                            <p:attrNameLst>
                                              <p:attrName>ppt_x</p:attrName>
                                              <p:attrName>ppt_y</p:attrName>
                                            </p:attrNameLst>
                                          </p:cBhvr>
                                          <p:rCtr x="2773" y="0"/>
                                        </p:animMotion>
                                      </p:childTnLst>
                                    </p:cTn>
                                  </p:par>
                                </p:childTnLst>
                              </p:cTn>
                            </p:par>
                          </p:childTnLst>
                        </p:cTn>
                      </p:par>
                      <p:par>
                        <p:cTn id="84" fill="hold">
                          <p:stCondLst>
                            <p:cond delay="indefinite"/>
                          </p:stCondLst>
                          <p:childTnLst>
                            <p:par>
                              <p:cTn id="85" fill="hold">
                                <p:stCondLst>
                                  <p:cond delay="0"/>
                                </p:stCondLst>
                                <p:childTnLst>
                                  <p:par>
                                    <p:cTn id="86" presetID="63" presetClass="path" presetSubtype="0" fill="hold" nodeType="clickEffect" p14:presetBounceEnd="56000">
                                      <p:stCondLst>
                                        <p:cond delay="0"/>
                                      </p:stCondLst>
                                      <p:childTnLst>
                                        <p:animMotion origin="layout" path="M -8.33333E-7 -1.11111E-6 L 0.0556 -1.11111E-6 " pathEditMode="relative" rAng="0" ptsTypes="AA" p14:bounceEnd="56000">
                                          <p:cBhvr>
                                            <p:cTn id="87" dur="500" fill="hold"/>
                                            <p:tgtEl>
                                              <p:spTgt spid="104"/>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stCondLst>
                                        <p:cond delay="0"/>
                                      </p:stCondLst>
                                      <p:childTnLst>
                                        <p:animMotion origin="layout" path="M 4.79167E-6 -1.11111E-6 L 0.05559 -1.11111E-6 " pathEditMode="relative" rAng="0" ptsTypes="AA">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stCondLst>
                                        <p:cond delay="0"/>
                                      </p:stCondLst>
                                      <p:childTnLst>
                                        <p:animMotion origin="layout" path="M 4.79167E-6 -3.7037E-7 L 0.05559 -3.7037E-7 " pathEditMode="relative" rAng="0" ptsTypes="AA">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stCondLst>
                                        <p:cond delay="0"/>
                                      </p:stCondLst>
                                      <p:childTnLst>
                                        <p:animMotion origin="layout" path="M 4.79167E-6 -1.11111E-6 L 0.05559 -1.11111E-6 " pathEditMode="relative" rAng="0" ptsTypes="AA">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stCondLst>
                                        <p:cond delay="0"/>
                                      </p:stCondLst>
                                      <p:childTnLst>
                                        <p:animMotion origin="layout" path="M 2.91667E-6 -1.11111E-6 L 0.0556 -1.11111E-6 " pathEditMode="relative" rAng="0" ptsTypes="AA">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stCondLst>
                                        <p:cond delay="0"/>
                                      </p:stCondLst>
                                      <p:childTnLst>
                                        <p:animMotion origin="layout" path="M 2.91667E-6 -3.7037E-7 L 0.0556 -3.7037E-7 " pathEditMode="relative" rAng="0" ptsTypes="AA">
                                          <p:cBhvr>
                                            <p:cTn id="83" dur="500" fill="hold"/>
                                            <p:tgtEl>
                                              <p:spTgt spid="108"/>
                                            </p:tgtEl>
                                            <p:attrNameLst>
                                              <p:attrName>ppt_x</p:attrName>
                                              <p:attrName>ppt_y</p:attrName>
                                            </p:attrNameLst>
                                          </p:cBhvr>
                                          <p:rCtr x="2773" y="0"/>
                                        </p:animMotion>
                                      </p:childTnLst>
                                    </p:cTn>
                                  </p:par>
                                </p:childTnLst>
                              </p:cTn>
                            </p:par>
                          </p:childTnLst>
                        </p:cTn>
                      </p:par>
                      <p:par>
                        <p:cTn id="84" fill="hold">
                          <p:stCondLst>
                            <p:cond delay="indefinite"/>
                          </p:stCondLst>
                          <p:childTnLst>
                            <p:par>
                              <p:cTn id="85" fill="hold">
                                <p:stCondLst>
                                  <p:cond delay="0"/>
                                </p:stCondLst>
                                <p:childTnLst>
                                  <p:par>
                                    <p:cTn id="86" presetID="63" presetClass="path" presetSubtype="0" fill="hold" nodeType="clickEffect">
                                      <p:stCondLst>
                                        <p:cond delay="0"/>
                                      </p:stCondLst>
                                      <p:childTnLst>
                                        <p:animMotion origin="layout" path="M -8.33333E-7 -1.11111E-6 L 0.0556 -1.11111E-6 " pathEditMode="relative" rAng="0" ptsTypes="AA">
                                          <p:cBhvr>
                                            <p:cTn id="87" dur="500" fill="hold"/>
                                            <p:tgtEl>
                                              <p:spTgt spid="104"/>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4384548" y="3973544"/>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endParaRPr lang="en-US"/>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47" name="Freeform: Shape 46">
            <a:extLst>
              <a:ext uri="{FF2B5EF4-FFF2-40B4-BE49-F238E27FC236}">
                <a16:creationId xmlns:a16="http://schemas.microsoft.com/office/drawing/2014/main" id="{8F3D2B2A-6A16-4BE2-975B-EBB4B6D38343}"/>
              </a:ext>
            </a:extLst>
          </p:cNvPr>
          <p:cNvSpPr/>
          <p:nvPr/>
        </p:nvSpPr>
        <p:spPr>
          <a:xfrm>
            <a:off x="3366897" y="3007804"/>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endParaRPr lang="en-US"/>
          </a:p>
        </p:txBody>
      </p:sp>
      <p:sp>
        <p:nvSpPr>
          <p:cNvPr id="48" name="Freeform: Shape 47">
            <a:extLst>
              <a:ext uri="{FF2B5EF4-FFF2-40B4-BE49-F238E27FC236}">
                <a16:creationId xmlns:a16="http://schemas.microsoft.com/office/drawing/2014/main" id="{6C36B29E-7C78-423A-8090-9FEFECC80487}"/>
              </a:ext>
            </a:extLst>
          </p:cNvPr>
          <p:cNvSpPr/>
          <p:nvPr/>
        </p:nvSpPr>
        <p:spPr>
          <a:xfrm>
            <a:off x="6419945" y="3973544"/>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endParaRPr lang="en-US"/>
          </a:p>
        </p:txBody>
      </p:sp>
      <p:sp>
        <p:nvSpPr>
          <p:cNvPr id="49" name="Freeform: Shape 48">
            <a:extLst>
              <a:ext uri="{FF2B5EF4-FFF2-40B4-BE49-F238E27FC236}">
                <a16:creationId xmlns:a16="http://schemas.microsoft.com/office/drawing/2014/main" id="{E8F5EE83-B726-4283-8653-74E1FF12EDBB}"/>
              </a:ext>
            </a:extLst>
          </p:cNvPr>
          <p:cNvSpPr/>
          <p:nvPr/>
        </p:nvSpPr>
        <p:spPr>
          <a:xfrm>
            <a:off x="7437596"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endParaRPr lang="en-US"/>
          </a:p>
        </p:txBody>
      </p:sp>
      <p:grpSp>
        <p:nvGrpSpPr>
          <p:cNvPr id="3" name="Group 2">
            <a:extLst>
              <a:ext uri="{FF2B5EF4-FFF2-40B4-BE49-F238E27FC236}">
                <a16:creationId xmlns:a16="http://schemas.microsoft.com/office/drawing/2014/main" id="{4E7825E3-D5EA-467C-B19F-E33A79E3060B}"/>
              </a:ext>
            </a:extLst>
          </p:cNvPr>
          <p:cNvGrpSpPr/>
          <p:nvPr/>
        </p:nvGrpSpPr>
        <p:grpSpPr>
          <a:xfrm>
            <a:off x="2364021" y="1570614"/>
            <a:ext cx="2133367" cy="1455771"/>
            <a:chOff x="3009886" y="1537434"/>
            <a:chExt cx="1783868" cy="1555125"/>
          </a:xfrm>
        </p:grpSpPr>
        <p:sp>
          <p:nvSpPr>
            <p:cNvPr id="55" name="TextBox 54">
              <a:extLst>
                <a:ext uri="{FF2B5EF4-FFF2-40B4-BE49-F238E27FC236}">
                  <a16:creationId xmlns:a16="http://schemas.microsoft.com/office/drawing/2014/main" id="{6F700E1D-EC48-4B04-87AC-C448DCC793E7}"/>
                </a:ext>
              </a:extLst>
            </p:cNvPr>
            <p:cNvSpPr txBox="1"/>
            <p:nvPr/>
          </p:nvSpPr>
          <p:spPr>
            <a:xfrm>
              <a:off x="3040147" y="1537434"/>
              <a:ext cx="1448480" cy="427417"/>
            </a:xfrm>
            <a:prstGeom prst="rect">
              <a:avLst/>
            </a:prstGeom>
            <a:noFill/>
          </p:spPr>
          <p:txBody>
            <a:bodyPr wrap="none" rtlCol="0">
              <a:spAutoFit/>
            </a:bodyPr>
            <a:lstStyle/>
            <a:p>
              <a:r>
                <a:rPr lang="en-US" sz="2000" b="1" dirty="0">
                  <a:solidFill>
                    <a:srgbClr val="4472C4"/>
                  </a:solidFill>
                  <a:latin typeface="Tw Cen MT" panose="020B0602020104020603" pitchFamily="34" charset="0"/>
                </a:rPr>
                <a:t>  Visual Studio</a:t>
              </a: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1169551"/>
            </a:xfrm>
            <a:prstGeom prst="rect">
              <a:avLst/>
            </a:prstGeom>
            <a:noFill/>
          </p:spPr>
          <p:txBody>
            <a:bodyPr wrap="square" rtlCol="0">
              <a:spAutoFit/>
            </a:bodyPr>
            <a:lstStyle/>
            <a:p>
              <a:pPr algn="ctr"/>
              <a:r>
                <a:rPr lang="en-US" sz="1400" b="0" i="0" dirty="0">
                  <a:solidFill>
                    <a:srgbClr val="374151"/>
                  </a:solidFill>
                  <a:latin typeface="Tw Cen MT" panose="020B0602020104020603" pitchFamily="34" charset="0"/>
                </a:rPr>
                <a:t>Creating an application that offers comprehensive expense tracking capabilities.</a:t>
              </a:r>
              <a:endParaRPr lang="en-US" sz="1400" dirty="0">
                <a:solidFill>
                  <a:schemeClr val="accent1"/>
                </a:solidFill>
                <a:latin typeface="Tw Cen MT" panose="020B0602020104020603" pitchFamily="34" charset="0"/>
              </a:endParaRPr>
            </a:p>
          </p:txBody>
        </p:sp>
      </p:grpSp>
      <p:grpSp>
        <p:nvGrpSpPr>
          <p:cNvPr id="5" name="Group 4">
            <a:extLst>
              <a:ext uri="{FF2B5EF4-FFF2-40B4-BE49-F238E27FC236}">
                <a16:creationId xmlns:a16="http://schemas.microsoft.com/office/drawing/2014/main" id="{0C801041-5BF1-4E54-A184-964D8641E05D}"/>
              </a:ext>
            </a:extLst>
          </p:cNvPr>
          <p:cNvGrpSpPr/>
          <p:nvPr/>
        </p:nvGrpSpPr>
        <p:grpSpPr>
          <a:xfrm>
            <a:off x="4726569" y="1512738"/>
            <a:ext cx="2558598" cy="1770962"/>
            <a:chOff x="5060563" y="1378900"/>
            <a:chExt cx="1711276" cy="1770962"/>
          </a:xfrm>
        </p:grpSpPr>
        <p:sp>
          <p:nvSpPr>
            <p:cNvPr id="57" name="TextBox 56">
              <a:extLst>
                <a:ext uri="{FF2B5EF4-FFF2-40B4-BE49-F238E27FC236}">
                  <a16:creationId xmlns:a16="http://schemas.microsoft.com/office/drawing/2014/main" id="{5D77ABAC-B7E9-4FF0-B51E-9BD73B3C4263}"/>
                </a:ext>
              </a:extLst>
            </p:cNvPr>
            <p:cNvSpPr txBox="1"/>
            <p:nvPr/>
          </p:nvSpPr>
          <p:spPr>
            <a:xfrm>
              <a:off x="5674324" y="1378900"/>
              <a:ext cx="727341" cy="707886"/>
            </a:xfrm>
            <a:prstGeom prst="rect">
              <a:avLst/>
            </a:prstGeom>
            <a:noFill/>
          </p:spPr>
          <p:txBody>
            <a:bodyPr wrap="none" rtlCol="0">
              <a:spAutoFit/>
            </a:bodyPr>
            <a:lstStyle/>
            <a:p>
              <a:r>
                <a:rPr lang="en-US" sz="2000" b="1" dirty="0">
                  <a:solidFill>
                    <a:srgbClr val="4472C4"/>
                  </a:solidFill>
                  <a:latin typeface="Tw Cen MT" panose="020B0602020104020603" pitchFamily="34" charset="0"/>
                </a:rPr>
                <a:t>Firebase</a:t>
              </a:r>
            </a:p>
            <a:p>
              <a:endParaRPr lang="en-US" sz="2000" b="1" dirty="0">
                <a:solidFill>
                  <a:schemeClr val="accent2"/>
                </a:solidFill>
                <a:latin typeface="Tw Cen MT" panose="020B0602020104020603" pitchFamily="34" charset="0"/>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5060563" y="1764867"/>
              <a:ext cx="1711276" cy="1384995"/>
            </a:xfrm>
            <a:prstGeom prst="rect">
              <a:avLst/>
            </a:prstGeom>
            <a:noFill/>
          </p:spPr>
          <p:txBody>
            <a:bodyPr wrap="square" rtlCol="0">
              <a:spAutoFit/>
            </a:bodyPr>
            <a:lstStyle/>
            <a:p>
              <a:pPr algn="ctr"/>
              <a:r>
                <a:rPr lang="en-US" sz="1400" b="0" i="0" dirty="0">
                  <a:solidFill>
                    <a:srgbClr val="374151"/>
                  </a:solidFill>
                  <a:latin typeface="Tw Cen MT" panose="020B0602020104020603" pitchFamily="34" charset="0"/>
                </a:rPr>
                <a:t>Acquiring data from the website and persistently storing the information to enable seamless integration with the created app.</a:t>
              </a:r>
              <a:endParaRPr lang="en-US" sz="1400" dirty="0">
                <a:solidFill>
                  <a:schemeClr val="accent1"/>
                </a:solidFill>
                <a:latin typeface="Tw Cen MT" panose="020B0602020104020603"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7373324" y="1685094"/>
            <a:ext cx="2725851" cy="1363265"/>
            <a:chOff x="7115989" y="1513073"/>
            <a:chExt cx="1670986" cy="1363265"/>
          </a:xfrm>
        </p:grpSpPr>
        <p:sp>
          <p:nvSpPr>
            <p:cNvPr id="59" name="TextBox 58">
              <a:extLst>
                <a:ext uri="{FF2B5EF4-FFF2-40B4-BE49-F238E27FC236}">
                  <a16:creationId xmlns:a16="http://schemas.microsoft.com/office/drawing/2014/main" id="{CE72159B-5BA5-4549-A897-42FA2864EE95}"/>
                </a:ext>
              </a:extLst>
            </p:cNvPr>
            <p:cNvSpPr txBox="1"/>
            <p:nvPr/>
          </p:nvSpPr>
          <p:spPr>
            <a:xfrm>
              <a:off x="7477148" y="1513073"/>
              <a:ext cx="521009" cy="400110"/>
            </a:xfrm>
            <a:prstGeom prst="rect">
              <a:avLst/>
            </a:prstGeom>
            <a:noFill/>
          </p:spPr>
          <p:txBody>
            <a:bodyPr wrap="none" rtlCol="0">
              <a:spAutoFit/>
            </a:bodyPr>
            <a:lstStyle/>
            <a:p>
              <a:r>
                <a:rPr lang="en-US" sz="2000" b="1" dirty="0">
                  <a:solidFill>
                    <a:srgbClr val="4472C4"/>
                  </a:solidFill>
                  <a:latin typeface="Tw Cen MT" panose="020B0602020104020603" pitchFamily="34" charset="0"/>
                </a:rPr>
                <a:t>Figma</a:t>
              </a:r>
            </a:p>
          </p:txBody>
        </p:sp>
        <p:sp>
          <p:nvSpPr>
            <p:cNvPr id="60" name="TextBox 59">
              <a:extLst>
                <a:ext uri="{FF2B5EF4-FFF2-40B4-BE49-F238E27FC236}">
                  <a16:creationId xmlns:a16="http://schemas.microsoft.com/office/drawing/2014/main" id="{401CEFD5-ED54-46A0-A96A-28E4C293D3C5}"/>
                </a:ext>
              </a:extLst>
            </p:cNvPr>
            <p:cNvSpPr txBox="1"/>
            <p:nvPr/>
          </p:nvSpPr>
          <p:spPr>
            <a:xfrm>
              <a:off x="7115989" y="1922231"/>
              <a:ext cx="1670986" cy="954107"/>
            </a:xfrm>
            <a:prstGeom prst="rect">
              <a:avLst/>
            </a:prstGeom>
            <a:noFill/>
          </p:spPr>
          <p:txBody>
            <a:bodyPr wrap="square" rtlCol="0">
              <a:spAutoFit/>
            </a:bodyPr>
            <a:lstStyle/>
            <a:p>
              <a:pPr algn="ctr"/>
              <a:r>
                <a:rPr lang="en-US" sz="1400" b="0" i="0" dirty="0">
                  <a:solidFill>
                    <a:srgbClr val="374151"/>
                  </a:solidFill>
                  <a:latin typeface="Tw Cen MT" panose="020B0602020104020603" pitchFamily="34" charset="0"/>
                </a:rPr>
                <a:t>Designing and animating the app with a user-centric approach to ensure a user-friendly experience.</a:t>
              </a:r>
              <a:endParaRPr lang="en-US" sz="1400" dirty="0">
                <a:solidFill>
                  <a:schemeClr val="accent1"/>
                </a:solidFill>
                <a:latin typeface="Tw Cen MT" panose="020B0602020104020603"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2394472" y="-125178"/>
            <a:ext cx="7509171" cy="1569660"/>
          </a:xfrm>
          <a:prstGeom prst="rect">
            <a:avLst/>
          </a:prstGeom>
          <a:noFill/>
        </p:spPr>
        <p:txBody>
          <a:bodyPr wrap="none" rtlCol="0">
            <a:spAutoFit/>
          </a:bodyPr>
          <a:lstStyle/>
          <a:p>
            <a:pPr algn="ctr"/>
            <a:r>
              <a:rPr lang="en-US" sz="4800" b="1" dirty="0">
                <a:solidFill>
                  <a:schemeClr val="accent1"/>
                </a:solidFill>
                <a:latin typeface="Tw Cen MT" panose="020B0602020104020603" pitchFamily="34" charset="0"/>
              </a:rPr>
              <a:t>Array of technological tools</a:t>
            </a:r>
            <a:r>
              <a:rPr lang="en-US" sz="4800" b="1" dirty="0">
                <a:solidFill>
                  <a:schemeClr val="accent2"/>
                </a:solidFill>
                <a:latin typeface="Tw Cen MT" panose="020B0602020104020603" pitchFamily="34" charset="0"/>
              </a:rPr>
              <a:t> </a:t>
            </a:r>
          </a:p>
          <a:p>
            <a:pPr algn="ctr"/>
            <a:r>
              <a:rPr lang="en-US" sz="4800" b="1" dirty="0">
                <a:solidFill>
                  <a:schemeClr val="accent2"/>
                </a:solidFill>
                <a:latin typeface="Tw Cen MT" panose="020B0602020104020603" pitchFamily="34" charset="0"/>
              </a:rPr>
              <a:t>we intend to leverage</a:t>
            </a:r>
          </a:p>
        </p:txBody>
      </p:sp>
      <p:grpSp>
        <p:nvGrpSpPr>
          <p:cNvPr id="4" name="Group 3">
            <a:extLst>
              <a:ext uri="{FF2B5EF4-FFF2-40B4-BE49-F238E27FC236}">
                <a16:creationId xmlns:a16="http://schemas.microsoft.com/office/drawing/2014/main" id="{907CB76B-BC41-48D4-A4FD-F76F9F0251E3}"/>
              </a:ext>
            </a:extLst>
          </p:cNvPr>
          <p:cNvGrpSpPr/>
          <p:nvPr/>
        </p:nvGrpSpPr>
        <p:grpSpPr>
          <a:xfrm>
            <a:off x="3336775" y="5222109"/>
            <a:ext cx="2940294" cy="1488743"/>
            <a:chOff x="4385185" y="5461870"/>
            <a:chExt cx="1763100" cy="1488743"/>
          </a:xfrm>
        </p:grpSpPr>
        <p:sp>
          <p:nvSpPr>
            <p:cNvPr id="63" name="TextBox 62">
              <a:extLst>
                <a:ext uri="{FF2B5EF4-FFF2-40B4-BE49-F238E27FC236}">
                  <a16:creationId xmlns:a16="http://schemas.microsoft.com/office/drawing/2014/main" id="{B0A16D0A-4287-4591-8460-7B2730EB613E}"/>
                </a:ext>
              </a:extLst>
            </p:cNvPr>
            <p:cNvSpPr txBox="1"/>
            <p:nvPr/>
          </p:nvSpPr>
          <p:spPr>
            <a:xfrm>
              <a:off x="5032197" y="5461870"/>
              <a:ext cx="591543" cy="400110"/>
            </a:xfrm>
            <a:prstGeom prst="rect">
              <a:avLst/>
            </a:prstGeom>
            <a:noFill/>
          </p:spPr>
          <p:txBody>
            <a:bodyPr wrap="none" rtlCol="0">
              <a:spAutoFit/>
            </a:bodyPr>
            <a:lstStyle/>
            <a:p>
              <a:r>
                <a:rPr lang="en-US" sz="2000" b="1" dirty="0">
                  <a:solidFill>
                    <a:schemeClr val="accent2"/>
                  </a:solidFill>
                  <a:latin typeface="Tw Cen MT" panose="020B0602020104020603" pitchFamily="34" charset="0"/>
                </a:rPr>
                <a:t>React</a:t>
              </a:r>
              <a:endParaRPr lang="en-US" sz="2000" b="1" dirty="0">
                <a:solidFill>
                  <a:srgbClr val="ED7D31"/>
                </a:solidFill>
                <a:latin typeface="Tw Cen MT" panose="020B0602020104020603"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385185" y="5781062"/>
              <a:ext cx="1763100" cy="1169551"/>
            </a:xfrm>
            <a:prstGeom prst="rect">
              <a:avLst/>
            </a:prstGeom>
            <a:noFill/>
          </p:spPr>
          <p:txBody>
            <a:bodyPr wrap="square" rtlCol="0">
              <a:spAutoFit/>
            </a:bodyPr>
            <a:lstStyle/>
            <a:p>
              <a:pPr algn="ctr"/>
              <a:r>
                <a:rPr lang="en-US" sz="1400" b="0" i="0" dirty="0">
                  <a:solidFill>
                    <a:srgbClr val="374151"/>
                  </a:solidFill>
                  <a:latin typeface="Tw Cen MT" panose="020B0602020104020603" pitchFamily="34" charset="0"/>
                </a:rPr>
                <a:t>Facilitating users with a secure platform for submitting their queries pertaining to financial management.</a:t>
              </a:r>
              <a:endParaRPr lang="en-US" sz="1400" dirty="0">
                <a:solidFill>
                  <a:schemeClr val="accent1"/>
                </a:solidFill>
                <a:latin typeface="Tw Cen MT" panose="020B0602020104020603"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6419944" y="5236624"/>
            <a:ext cx="2556587" cy="1055782"/>
            <a:chOff x="5890540" y="5232144"/>
            <a:chExt cx="1835744" cy="1055782"/>
          </a:xfrm>
        </p:grpSpPr>
        <p:sp>
          <p:nvSpPr>
            <p:cNvPr id="65" name="TextBox 64">
              <a:extLst>
                <a:ext uri="{FF2B5EF4-FFF2-40B4-BE49-F238E27FC236}">
                  <a16:creationId xmlns:a16="http://schemas.microsoft.com/office/drawing/2014/main" id="{4F660EE6-0FDD-467B-8AAE-81D3A0C78D2C}"/>
                </a:ext>
              </a:extLst>
            </p:cNvPr>
            <p:cNvSpPr txBox="1"/>
            <p:nvPr/>
          </p:nvSpPr>
          <p:spPr>
            <a:xfrm>
              <a:off x="6131921" y="5232144"/>
              <a:ext cx="688775" cy="400110"/>
            </a:xfrm>
            <a:prstGeom prst="rect">
              <a:avLst/>
            </a:prstGeom>
            <a:noFill/>
          </p:spPr>
          <p:txBody>
            <a:bodyPr wrap="none" rtlCol="0">
              <a:spAutoFit/>
            </a:bodyPr>
            <a:lstStyle/>
            <a:p>
              <a:r>
                <a:rPr lang="en-US" sz="2000" b="1" dirty="0">
                  <a:solidFill>
                    <a:srgbClr val="ED7D31"/>
                  </a:solidFill>
                  <a:latin typeface="Tw Cen MT" panose="020B0602020104020603" pitchFamily="34" charset="0"/>
                </a:rPr>
                <a:t>Statista</a:t>
              </a:r>
            </a:p>
          </p:txBody>
        </p:sp>
        <p:sp>
          <p:nvSpPr>
            <p:cNvPr id="66" name="TextBox 65">
              <a:extLst>
                <a:ext uri="{FF2B5EF4-FFF2-40B4-BE49-F238E27FC236}">
                  <a16:creationId xmlns:a16="http://schemas.microsoft.com/office/drawing/2014/main" id="{DA916B0C-0FE6-489B-8B9E-4E562322B496}"/>
                </a:ext>
              </a:extLst>
            </p:cNvPr>
            <p:cNvSpPr txBox="1"/>
            <p:nvPr/>
          </p:nvSpPr>
          <p:spPr>
            <a:xfrm>
              <a:off x="5890540" y="5549262"/>
              <a:ext cx="1835744" cy="738664"/>
            </a:xfrm>
            <a:prstGeom prst="rect">
              <a:avLst/>
            </a:prstGeom>
            <a:noFill/>
          </p:spPr>
          <p:txBody>
            <a:bodyPr wrap="square" rtlCol="0">
              <a:spAutoFit/>
            </a:bodyPr>
            <a:lstStyle/>
            <a:p>
              <a:r>
                <a:rPr lang="en-US" sz="1400" b="0" i="0" dirty="0">
                  <a:solidFill>
                    <a:srgbClr val="374151"/>
                  </a:solidFill>
                  <a:latin typeface="Tw Cen MT" panose="020B0602020104020603" pitchFamily="34" charset="0"/>
                </a:rPr>
                <a:t>Gathering data for market analysis, market studies, and market research purposes.</a:t>
              </a:r>
              <a:endParaRPr lang="en-US" sz="1400" dirty="0">
                <a:solidFill>
                  <a:schemeClr val="accent1"/>
                </a:solidFill>
                <a:latin typeface="Tw Cen MT" panose="020B0602020104020603" pitchFamily="34" charset="0"/>
              </a:endParaRPr>
            </a:p>
          </p:txBody>
        </p:sp>
      </p:grpSp>
    </p:spTree>
    <p:extLst>
      <p:ext uri="{BB962C8B-B14F-4D97-AF65-F5344CB8AC3E}">
        <p14:creationId xmlns:p14="http://schemas.microsoft.com/office/powerpoint/2010/main" val="69418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25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25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par>
                                <p:cTn id="86" presetID="10" presetClass="entr" presetSubtype="0" fill="hold" nodeType="withEffect">
                                  <p:stCondLst>
                                    <p:cond delay="250"/>
                                  </p:stCondLst>
                                  <p:childTnLst>
                                    <p:set>
                                      <p:cBhvr>
                                        <p:cTn id="87" dur="1" fill="hold">
                                          <p:stCondLst>
                                            <p:cond delay="0"/>
                                          </p:stCondLst>
                                        </p:cTn>
                                        <p:tgtEl>
                                          <p:spTgt spid="5"/>
                                        </p:tgtEl>
                                        <p:attrNameLst>
                                          <p:attrName>style.visibility</p:attrName>
                                        </p:attrNameLst>
                                      </p:cBhvr>
                                      <p:to>
                                        <p:strVal val="visible"/>
                                      </p:to>
                                    </p:set>
                                    <p:animEffect transition="in" filter="fade">
                                      <p:cBhvr>
                                        <p:cTn id="88" dur="500"/>
                                        <p:tgtEl>
                                          <p:spTgt spid="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par>
                                <p:cTn id="94" presetID="10" presetClass="entr" presetSubtype="0" fill="hold" nodeType="withEffect">
                                  <p:stCondLst>
                                    <p:cond delay="25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250"/>
                                  </p:stCondLst>
                                  <p:childTnLst>
                                    <p:set>
                                      <p:cBhvr>
                                        <p:cTn id="103" dur="1" fill="hold">
                                          <p:stCondLst>
                                            <p:cond delay="0"/>
                                          </p:stCondLst>
                                        </p:cTn>
                                        <p:tgtEl>
                                          <p:spTgt spid="6"/>
                                        </p:tgtEl>
                                        <p:attrNameLst>
                                          <p:attrName>style.visibility</p:attrName>
                                        </p:attrNameLst>
                                      </p:cBhvr>
                                      <p:to>
                                        <p:strVal val="visible"/>
                                      </p:to>
                                    </p:set>
                                    <p:animEffect transition="in" filter="fade">
                                      <p:cBhvr>
                                        <p:cTn id="10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99432B-F7E7-4956-D9E6-E01078FC61DF}"/>
              </a:ext>
            </a:extLst>
          </p:cNvPr>
          <p:cNvSpPr txBox="1"/>
          <p:nvPr/>
        </p:nvSpPr>
        <p:spPr>
          <a:xfrm>
            <a:off x="3197308" y="36209"/>
            <a:ext cx="5528886" cy="1015663"/>
          </a:xfrm>
          <a:prstGeom prst="rect">
            <a:avLst/>
          </a:prstGeom>
          <a:noFill/>
        </p:spPr>
        <p:txBody>
          <a:bodyPr wrap="none" rtlCol="0">
            <a:spAutoFit/>
          </a:bodyPr>
          <a:lstStyle/>
          <a:p>
            <a:pPr algn="ctr"/>
            <a:r>
              <a:rPr lang="en-US" sz="6000" u="sng" dirty="0">
                <a:solidFill>
                  <a:schemeClr val="accent1"/>
                </a:solidFill>
                <a:latin typeface="Tw Cen MT" panose="020B0602020104020603" pitchFamily="34" charset="0"/>
              </a:rPr>
              <a:t>Reference</a:t>
            </a:r>
            <a:r>
              <a:rPr lang="en-US" sz="6000" u="sng" dirty="0">
                <a:solidFill>
                  <a:srgbClr val="4472C4"/>
                </a:solidFill>
                <a:latin typeface="Tw Cen MT" panose="020B0602020104020603" pitchFamily="34" charset="0"/>
              </a:rPr>
              <a:t> </a:t>
            </a:r>
            <a:r>
              <a:rPr lang="en-US" sz="6000" u="sng" dirty="0">
                <a:solidFill>
                  <a:schemeClr val="accent2"/>
                </a:solidFill>
                <a:latin typeface="Tw Cen MT" panose="020B0602020104020603" pitchFamily="34" charset="0"/>
              </a:rPr>
              <a:t>Papers</a:t>
            </a:r>
          </a:p>
        </p:txBody>
      </p:sp>
      <p:sp>
        <p:nvSpPr>
          <p:cNvPr id="4" name="TextBox 3">
            <a:extLst>
              <a:ext uri="{FF2B5EF4-FFF2-40B4-BE49-F238E27FC236}">
                <a16:creationId xmlns:a16="http://schemas.microsoft.com/office/drawing/2014/main" id="{589F7EF4-A3BC-EC06-9052-E4D2287EFA08}"/>
              </a:ext>
            </a:extLst>
          </p:cNvPr>
          <p:cNvSpPr txBox="1"/>
          <p:nvPr/>
        </p:nvSpPr>
        <p:spPr>
          <a:xfrm>
            <a:off x="556314" y="1305341"/>
            <a:ext cx="10810874" cy="4247317"/>
          </a:xfrm>
          <a:prstGeom prst="rect">
            <a:avLst/>
          </a:prstGeom>
          <a:noFill/>
        </p:spPr>
        <p:txBody>
          <a:bodyPr wrap="square">
            <a:spAutoFit/>
          </a:bodyPr>
          <a:lstStyle/>
          <a:p>
            <a:pPr marL="285750" indent="-285750">
              <a:buFont typeface="Arial" panose="020B0604020202020204" pitchFamily="34" charset="0"/>
              <a:buChar char="•"/>
            </a:pPr>
            <a:r>
              <a:rPr lang="en-IN" dirty="0"/>
              <a:t>Ahmed, Syed </a:t>
            </a:r>
            <a:r>
              <a:rPr lang="en-IN" dirty="0" err="1"/>
              <a:t>Ishtiaque</a:t>
            </a:r>
            <a:r>
              <a:rPr lang="en-IN" dirty="0"/>
              <a:t>, Nicola J. Bidwell, Himanshu </a:t>
            </a:r>
            <a:r>
              <a:rPr lang="en-IN" dirty="0" err="1"/>
              <a:t>Zade</a:t>
            </a:r>
            <a:r>
              <a:rPr lang="en-IN" dirty="0"/>
              <a:t>, Srihari H. Muralidhar, Anupama </a:t>
            </a:r>
            <a:r>
              <a:rPr lang="en-IN" dirty="0" err="1"/>
              <a:t>Dhareshwar</a:t>
            </a:r>
            <a:r>
              <a:rPr lang="en-IN" dirty="0"/>
              <a:t>, </a:t>
            </a:r>
            <a:r>
              <a:rPr lang="en-IN" dirty="0" err="1"/>
              <a:t>Baneen</a:t>
            </a:r>
            <a:r>
              <a:rPr lang="en-IN" dirty="0"/>
              <a:t> </a:t>
            </a:r>
            <a:r>
              <a:rPr lang="en-IN" dirty="0" err="1"/>
              <a:t>Karachiwala</a:t>
            </a:r>
            <a:r>
              <a:rPr lang="en-IN" dirty="0"/>
              <a:t>, Cedrick N. </a:t>
            </a:r>
            <a:r>
              <a:rPr lang="en-IN" dirty="0" err="1"/>
              <a:t>Tandong</a:t>
            </a:r>
            <a:r>
              <a:rPr lang="en-IN" dirty="0"/>
              <a:t>, and Jacki O'Neill. "Peer-to-peer in the Workplace: A View from the Road." In Proceedings of the 2016 CHI Conference on Human Factors in Computing Systems, pp. 5063--5075. ACM, 2016. Google </a:t>
            </a:r>
            <a:r>
              <a:rPr lang="en-IN" dirty="0" err="1"/>
              <a:t>ScholarDigital</a:t>
            </a:r>
            <a:r>
              <a:rPr lang="en-IN" dirty="0"/>
              <a:t> Library</a:t>
            </a:r>
          </a:p>
          <a:p>
            <a:pPr marL="285750" indent="-285750">
              <a:buFont typeface="Arial" panose="020B0604020202020204" pitchFamily="34" charset="0"/>
              <a:buChar char="•"/>
            </a:pPr>
            <a:r>
              <a:rPr lang="en-IN" dirty="0" err="1"/>
              <a:t>Bhamidipaty</a:t>
            </a:r>
            <a:r>
              <a:rPr lang="en-IN" dirty="0"/>
              <a:t>, Anuradha, and P. Deepak. "</a:t>
            </a:r>
            <a:r>
              <a:rPr lang="en-IN" dirty="0" err="1"/>
              <a:t>SymAB</a:t>
            </a:r>
            <a:r>
              <a:rPr lang="en-IN" dirty="0"/>
              <a:t>: symbol-based address book for the semi-literate mobile user." In IFIP Conference on Human-Computer Interaction, pp. 389--392. Springer, Berlin, Heidelberg, 2007. Google </a:t>
            </a:r>
            <a:r>
              <a:rPr lang="en-IN" dirty="0" err="1"/>
              <a:t>ScholarDigital</a:t>
            </a:r>
            <a:r>
              <a:rPr lang="en-IN" dirty="0"/>
              <a:t> Library</a:t>
            </a:r>
          </a:p>
          <a:p>
            <a:pPr marL="285750" indent="-285750">
              <a:buFont typeface="Arial" panose="020B0604020202020204" pitchFamily="34" charset="0"/>
              <a:buChar char="•"/>
            </a:pPr>
            <a:r>
              <a:rPr lang="en-IN" dirty="0" err="1"/>
              <a:t>Cuendet</a:t>
            </a:r>
            <a:r>
              <a:rPr lang="en-IN" dirty="0"/>
              <a:t>, Sebastien, Indrani Medhi, Kalika Bali, and Edward </a:t>
            </a:r>
            <a:r>
              <a:rPr lang="en-IN" dirty="0" err="1"/>
              <a:t>Cutrell</a:t>
            </a:r>
            <a:r>
              <a:rPr lang="en-IN" dirty="0"/>
              <a:t>. "</a:t>
            </a:r>
            <a:r>
              <a:rPr lang="en-IN" dirty="0" err="1"/>
              <a:t>VideoKheti</a:t>
            </a:r>
            <a:r>
              <a:rPr lang="en-IN" dirty="0"/>
              <a:t>: making video content accessible to low-literate and novice users." In Proceedings of the SIGCHI Conference on Human Factors in Computing Systems, pp. 2833--2842. ACM, 2013. Google </a:t>
            </a:r>
            <a:r>
              <a:rPr lang="en-IN" dirty="0" err="1"/>
              <a:t>ScholarDigital</a:t>
            </a:r>
            <a:r>
              <a:rPr lang="en-IN" dirty="0"/>
              <a:t> Library</a:t>
            </a:r>
          </a:p>
          <a:p>
            <a:pPr marL="285750" indent="-285750">
              <a:buFont typeface="Arial" panose="020B0604020202020204" pitchFamily="34" charset="0"/>
              <a:buChar char="•"/>
            </a:pPr>
            <a:r>
              <a:rPr lang="en-IN" dirty="0" err="1"/>
              <a:t>Cutrell</a:t>
            </a:r>
            <a:r>
              <a:rPr lang="en-IN" dirty="0"/>
              <a:t>, Edward, et al. "Blended learning in Indian colleges with massively empowered classroom." Proceedings of the Second (2015) ACM Conference on Learning@ Scale. ACM, 2015. Google </a:t>
            </a:r>
            <a:r>
              <a:rPr lang="en-IN" dirty="0" err="1"/>
              <a:t>ScholarDigital</a:t>
            </a:r>
            <a:r>
              <a:rPr lang="en-IN" dirty="0"/>
              <a:t> Library</a:t>
            </a:r>
          </a:p>
          <a:p>
            <a:pPr marL="285750" indent="-285750">
              <a:buFont typeface="Arial" panose="020B0604020202020204" pitchFamily="34" charset="0"/>
              <a:buChar char="•"/>
            </a:pPr>
            <a:r>
              <a:rPr lang="en-IN" dirty="0" err="1"/>
              <a:t>DeRenzi</a:t>
            </a:r>
            <a:r>
              <a:rPr lang="en-IN" dirty="0"/>
              <a:t>, Brian, Neal </a:t>
            </a:r>
            <a:r>
              <a:rPr lang="en-IN" dirty="0" err="1"/>
              <a:t>Lesh</a:t>
            </a:r>
            <a:r>
              <a:rPr lang="en-IN" dirty="0"/>
              <a:t>, Tapan Parikh, Clayton Sims, Werner </a:t>
            </a:r>
            <a:r>
              <a:rPr lang="en-IN" dirty="0" err="1"/>
              <a:t>Maokla</a:t>
            </a:r>
            <a:r>
              <a:rPr lang="en-IN" dirty="0"/>
              <a:t>, </a:t>
            </a:r>
            <a:r>
              <a:rPr lang="en-IN" dirty="0" err="1"/>
              <a:t>Mwajuma</a:t>
            </a:r>
            <a:r>
              <a:rPr lang="en-IN" dirty="0"/>
              <a:t> </a:t>
            </a:r>
            <a:r>
              <a:rPr lang="en-IN" dirty="0" err="1"/>
              <a:t>Chemba</a:t>
            </a:r>
            <a:r>
              <a:rPr lang="en-IN" dirty="0"/>
              <a:t>, </a:t>
            </a:r>
            <a:r>
              <a:rPr lang="en-IN" dirty="0" err="1"/>
              <a:t>Yuna</a:t>
            </a:r>
            <a:r>
              <a:rPr lang="en-IN" dirty="0"/>
              <a:t> Hamisi, Marc Mitchell, and Gaetano </a:t>
            </a:r>
            <a:r>
              <a:rPr lang="en-IN" dirty="0" err="1"/>
              <a:t>Borriello</a:t>
            </a:r>
            <a:r>
              <a:rPr lang="en-IN" dirty="0"/>
              <a:t>. "EIMCI: Improving </a:t>
            </a:r>
            <a:r>
              <a:rPr lang="en-IN" dirty="0" err="1"/>
              <a:t>pediatric</a:t>
            </a:r>
            <a:r>
              <a:rPr lang="en-IN" dirty="0"/>
              <a:t> health care in low-income countries." In Proceedings of the SIGCHI conference on human factors in computing systems, pp. 753--762. ACM, 2008. </a:t>
            </a:r>
          </a:p>
        </p:txBody>
      </p:sp>
    </p:spTree>
    <p:extLst>
      <p:ext uri="{BB962C8B-B14F-4D97-AF65-F5344CB8AC3E}">
        <p14:creationId xmlns:p14="http://schemas.microsoft.com/office/powerpoint/2010/main" val="369854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16970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chemeClr val="accent2"/>
          </a:solidFill>
          <a:ln w="9525" cap="flat">
            <a:noFill/>
            <a:prstDash val="solid"/>
            <a:miter/>
          </a:ln>
        </p:spPr>
        <p:txBody>
          <a:bodyPr rtlCol="0" anchor="ctr"/>
          <a:lstStyle/>
          <a:p>
            <a:endParaRPr lang="en-US">
              <a:solidFill>
                <a:srgbClr val="ED7D31"/>
              </a:solidFill>
            </a:endParaRPr>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543490" y="2436876"/>
            <a:ext cx="5105400" cy="13239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4694036" y="2739015"/>
              <a:ext cx="2799164" cy="707886"/>
            </a:xfrm>
            <a:prstGeom prst="rect">
              <a:avLst/>
            </a:prstGeom>
            <a:noFill/>
          </p:spPr>
          <p:txBody>
            <a:bodyPr wrap="none" rtlCol="0">
              <a:spAutoFit/>
            </a:bodyPr>
            <a:lstStyle/>
            <a:p>
              <a:pPr algn="ctr"/>
              <a:r>
                <a:rPr lang="en-US" sz="4000" b="1" dirty="0">
                  <a:solidFill>
                    <a:schemeClr val="bg1"/>
                  </a:solidFill>
                  <a:latin typeface="+mj-lt"/>
                </a:rPr>
                <a:t>Thank You</a:t>
              </a:r>
            </a:p>
          </p:txBody>
        </p:sp>
      </p:grpSp>
      <p:sp>
        <p:nvSpPr>
          <p:cNvPr id="16" name="Freeform: Shape 15">
            <a:extLst>
              <a:ext uri="{FF2B5EF4-FFF2-40B4-BE49-F238E27FC236}">
                <a16:creationId xmlns:a16="http://schemas.microsoft.com/office/drawing/2014/main" id="{BF8CABFD-B9B5-83EC-C498-B07835ED0D62}"/>
              </a:ext>
            </a:extLst>
          </p:cNvPr>
          <p:cNvSpPr/>
          <p:nvPr/>
        </p:nvSpPr>
        <p:spPr>
          <a:xfrm>
            <a:off x="11336450" y="12406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3DC6A5E-4D60-87F4-5DB8-C0C50FACEFAF}"/>
              </a:ext>
            </a:extLst>
          </p:cNvPr>
          <p:cNvSpPr/>
          <p:nvPr/>
        </p:nvSpPr>
        <p:spPr>
          <a:xfrm>
            <a:off x="1444101" y="276840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10BFD8C-AAA5-D629-3259-36B2250D8DBA}"/>
              </a:ext>
            </a:extLst>
          </p:cNvPr>
          <p:cNvSpPr/>
          <p:nvPr/>
        </p:nvSpPr>
        <p:spPr>
          <a:xfrm>
            <a:off x="6058248" y="48749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13C6647-E336-209D-1691-74FC87809AA0}"/>
              </a:ext>
            </a:extLst>
          </p:cNvPr>
          <p:cNvSpPr/>
          <p:nvPr/>
        </p:nvSpPr>
        <p:spPr>
          <a:xfrm>
            <a:off x="1069325" y="14459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9A57BBC-6B56-26F2-4813-6D0941E8FE5F}"/>
              </a:ext>
            </a:extLst>
          </p:cNvPr>
          <p:cNvSpPr/>
          <p:nvPr/>
        </p:nvSpPr>
        <p:spPr>
          <a:xfrm>
            <a:off x="9869646" y="55959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0030EE4-BB77-8B8A-9F92-CD4232FBBAEF}"/>
              </a:ext>
            </a:extLst>
          </p:cNvPr>
          <p:cNvSpPr/>
          <p:nvPr/>
        </p:nvSpPr>
        <p:spPr>
          <a:xfrm>
            <a:off x="9344612" y="48200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52086BB-39F6-8B0C-0AED-BA7B18A52F33}"/>
              </a:ext>
            </a:extLst>
          </p:cNvPr>
          <p:cNvSpPr/>
          <p:nvPr/>
        </p:nvSpPr>
        <p:spPr>
          <a:xfrm>
            <a:off x="421481" y="63608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77A896F-883C-5EBD-6630-D35FD2308BEC}"/>
              </a:ext>
            </a:extLst>
          </p:cNvPr>
          <p:cNvSpPr/>
          <p:nvPr/>
        </p:nvSpPr>
        <p:spPr>
          <a:xfrm>
            <a:off x="9791890" y="326405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F012387-F498-49AB-F645-7780FD8A6F32}"/>
              </a:ext>
            </a:extLst>
          </p:cNvPr>
          <p:cNvSpPr/>
          <p:nvPr/>
        </p:nvSpPr>
        <p:spPr>
          <a:xfrm>
            <a:off x="11647387" y="49343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CA5EDD8-6E11-A4C7-C28D-CB0A7A0EF5FF}"/>
              </a:ext>
            </a:extLst>
          </p:cNvPr>
          <p:cNvSpPr/>
          <p:nvPr/>
        </p:nvSpPr>
        <p:spPr>
          <a:xfrm>
            <a:off x="4345241" y="44867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6C14991-EFCC-6EE4-406B-0E324D04AECE}"/>
              </a:ext>
            </a:extLst>
          </p:cNvPr>
          <p:cNvSpPr/>
          <p:nvPr/>
        </p:nvSpPr>
        <p:spPr>
          <a:xfrm>
            <a:off x="2504488" y="491121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E5EA610-6B1F-C2DA-5370-ADA87EC3AEE7}"/>
              </a:ext>
            </a:extLst>
          </p:cNvPr>
          <p:cNvSpPr/>
          <p:nvPr/>
        </p:nvSpPr>
        <p:spPr>
          <a:xfrm>
            <a:off x="4990333" y="168336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Effect transition="in" filter="fade">
                                      <p:cBhvr>
                                        <p:cTn id="32" dur="500"/>
                                        <p:tgtEl>
                                          <p:spTgt spid="1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p:cTn id="60" dur="500" fill="hold"/>
                                        <p:tgtEl>
                                          <p:spTgt spid="27"/>
                                        </p:tgtEl>
                                        <p:attrNameLst>
                                          <p:attrName>ppt_w</p:attrName>
                                        </p:attrNameLst>
                                      </p:cBhvr>
                                      <p:tavLst>
                                        <p:tav tm="0">
                                          <p:val>
                                            <p:fltVal val="0"/>
                                          </p:val>
                                        </p:tav>
                                        <p:tav tm="100000">
                                          <p:val>
                                            <p:strVal val="#ppt_w"/>
                                          </p:val>
                                        </p:tav>
                                      </p:tavLst>
                                    </p:anim>
                                    <p:anim calcmode="lin" valueType="num">
                                      <p:cBhvr>
                                        <p:cTn id="61" dur="500" fill="hold"/>
                                        <p:tgtEl>
                                          <p:spTgt spid="27"/>
                                        </p:tgtEl>
                                        <p:attrNameLst>
                                          <p:attrName>ppt_h</p:attrName>
                                        </p:attrNameLst>
                                      </p:cBhvr>
                                      <p:tavLst>
                                        <p:tav tm="0">
                                          <p:val>
                                            <p:fltVal val="0"/>
                                          </p:val>
                                        </p:tav>
                                        <p:tav tm="100000">
                                          <p:val>
                                            <p:strVal val="#ppt_h"/>
                                          </p:val>
                                        </p:tav>
                                      </p:tavLst>
                                    </p:anim>
                                    <p:animEffect transition="in" filter="fade">
                                      <p:cBhvr>
                                        <p:cTn id="62" dur="500"/>
                                        <p:tgtEl>
                                          <p:spTgt spid="27"/>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fltVal val="0"/>
                                          </p:val>
                                        </p:tav>
                                        <p:tav tm="100000">
                                          <p:val>
                                            <p:strVal val="#ppt_h"/>
                                          </p:val>
                                        </p:tav>
                                      </p:tavLst>
                                    </p:anim>
                                    <p:animEffect transition="in" filter="fade">
                                      <p:cBhvr>
                                        <p:cTn id="7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7311026" y="-13048"/>
            <a:ext cx="4786746"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dirty="0">
              <a:solidFill>
                <a:srgbClr val="006600"/>
              </a:solidFill>
            </a:endParaRPr>
          </a:p>
        </p:txBody>
      </p:sp>
      <p:sp>
        <p:nvSpPr>
          <p:cNvPr id="7" name="Freeform: Shape 6">
            <a:extLst>
              <a:ext uri="{FF2B5EF4-FFF2-40B4-BE49-F238E27FC236}">
                <a16:creationId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solidFill>
              <a:srgbClr val="03A1A4"/>
            </a:solidFill>
            <a:prstDash val="solid"/>
            <a:miter/>
          </a:ln>
        </p:spPr>
        <p:txBody>
          <a:bodyPr rtlCol="0" anchor="ctr"/>
          <a:lstStyle/>
          <a:p>
            <a:endParaRPr lang="en-US">
              <a:solidFill>
                <a:srgbClr val="0A1931"/>
              </a:solidFill>
            </a:endParaRPr>
          </a:p>
        </p:txBody>
      </p:sp>
      <p:sp>
        <p:nvSpPr>
          <p:cNvPr id="8" name="Freeform: Shape 7">
            <a:extLst>
              <a:ext uri="{FF2B5EF4-FFF2-40B4-BE49-F238E27FC236}">
                <a16:creationId xmlns:a16="http://schemas.microsoft.com/office/drawing/2014/main" id="{FDA61323-BC68-435E-88F1-9F58A3DAE52A}"/>
              </a:ext>
            </a:extLst>
          </p:cNvPr>
          <p:cNvSpPr/>
          <p:nvPr/>
        </p:nvSpPr>
        <p:spPr>
          <a:xfrm>
            <a:off x="1354836" y="-7144"/>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E7597E5-7984-4EC2-AEE6-99D2985C339B}"/>
              </a:ext>
            </a:extLst>
          </p:cNvPr>
          <p:cNvSpPr/>
          <p:nvPr/>
        </p:nvSpPr>
        <p:spPr>
          <a:xfrm>
            <a:off x="551069" y="92519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4" y="192258"/>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E055349-714A-4781-8A3A-7F5B04C27B2D}"/>
              </a:ext>
            </a:extLst>
          </p:cNvPr>
          <p:cNvSpPr/>
          <p:nvPr/>
        </p:nvSpPr>
        <p:spPr>
          <a:xfrm>
            <a:off x="6604781"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61132DE-F0DA-49AA-ABD4-100EFFD8E850}"/>
              </a:ext>
            </a:extLst>
          </p:cNvPr>
          <p:cNvSpPr/>
          <p:nvPr/>
        </p:nvSpPr>
        <p:spPr>
          <a:xfrm>
            <a:off x="6330143" y="1066617"/>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F387F14-8CBB-43F7-AEB1-8617EF888788}"/>
              </a:ext>
            </a:extLst>
          </p:cNvPr>
          <p:cNvSpPr/>
          <p:nvPr/>
        </p:nvSpPr>
        <p:spPr>
          <a:xfrm>
            <a:off x="4551686" y="480500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solidFill>
              <a:srgbClr val="FFFF00"/>
            </a:solidFill>
            <a:prstDash val="solid"/>
            <a:miter/>
          </a:ln>
        </p:spPr>
        <p:txBody>
          <a:bodyPr rtlCol="0" anchor="ctr"/>
          <a:lstStyle/>
          <a:p>
            <a:endParaRPr lang="en-US" dirty="0">
              <a:highlight>
                <a:srgbClr val="FFFF00"/>
              </a:highlight>
            </a:endParaRPr>
          </a:p>
        </p:txBody>
      </p:sp>
      <p:sp>
        <p:nvSpPr>
          <p:cNvPr id="14" name="Freeform: Shape 13">
            <a:extLst>
              <a:ext uri="{FF2B5EF4-FFF2-40B4-BE49-F238E27FC236}">
                <a16:creationId xmlns:a16="http://schemas.microsoft.com/office/drawing/2014/main" id="{05B1E42B-E59B-495B-AC67-1D8BDB9762C4}"/>
              </a:ext>
            </a:extLst>
          </p:cNvPr>
          <p:cNvSpPr/>
          <p:nvPr/>
        </p:nvSpPr>
        <p:spPr>
          <a:xfrm>
            <a:off x="550974"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8" y="245650"/>
                  <a:pt x="126397" y="245650"/>
                </a:cubicBezTo>
                <a:cubicBezTo>
                  <a:pt x="60535" y="245650"/>
                  <a:pt x="7144" y="192259"/>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8" name="Graphic 16">
            <a:extLst>
              <a:ext uri="{FF2B5EF4-FFF2-40B4-BE49-F238E27FC236}">
                <a16:creationId xmlns:a16="http://schemas.microsoft.com/office/drawing/2014/main" id="{A261940C-C176-4222-87B8-0CC41333B014}"/>
              </a:ext>
            </a:extLst>
          </p:cNvPr>
          <p:cNvSpPr/>
          <p:nvPr/>
        </p:nvSpPr>
        <p:spPr>
          <a:xfrm>
            <a:off x="11813721"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8D469AB1-51BE-87AD-0EDD-748B19EC96B2}"/>
              </a:ext>
            </a:extLst>
          </p:cNvPr>
          <p:cNvSpPr txBox="1"/>
          <p:nvPr/>
        </p:nvSpPr>
        <p:spPr>
          <a:xfrm>
            <a:off x="6908658" y="-7143"/>
            <a:ext cx="4978542" cy="1754326"/>
          </a:xfrm>
          <a:prstGeom prst="rect">
            <a:avLst/>
          </a:prstGeom>
          <a:noFill/>
        </p:spPr>
        <p:txBody>
          <a:bodyPr wrap="square" rtlCol="0">
            <a:spAutoFit/>
          </a:bodyPr>
          <a:lstStyle/>
          <a:p>
            <a:pPr algn="ctr"/>
            <a:r>
              <a:rPr lang="en-US" sz="5400" b="1" dirty="0">
                <a:solidFill>
                  <a:schemeClr val="accent1"/>
                </a:solidFill>
                <a:latin typeface="+mj-lt"/>
              </a:rPr>
              <a:t>  </a:t>
            </a:r>
            <a:r>
              <a:rPr lang="en-US" sz="5400" b="1" dirty="0">
                <a:solidFill>
                  <a:schemeClr val="accent1"/>
                </a:solidFill>
              </a:rPr>
              <a:t>Presented </a:t>
            </a:r>
            <a:r>
              <a:rPr lang="en-US" sz="5400" b="1" dirty="0">
                <a:solidFill>
                  <a:schemeClr val="accent2"/>
                </a:solidFill>
              </a:rPr>
              <a:t> By</a:t>
            </a:r>
          </a:p>
          <a:p>
            <a:pPr algn="ctr"/>
            <a:endParaRPr lang="en-US" sz="5400" b="1" dirty="0">
              <a:solidFill>
                <a:srgbClr val="EF3078"/>
              </a:solidFill>
              <a:latin typeface="+mj-lt"/>
            </a:endParaRPr>
          </a:p>
        </p:txBody>
      </p:sp>
      <p:grpSp>
        <p:nvGrpSpPr>
          <p:cNvPr id="4" name="Group 3">
            <a:extLst>
              <a:ext uri="{FF2B5EF4-FFF2-40B4-BE49-F238E27FC236}">
                <a16:creationId xmlns:a16="http://schemas.microsoft.com/office/drawing/2014/main" id="{6973B851-3BBE-185F-B8F4-D465E1873A41}"/>
              </a:ext>
            </a:extLst>
          </p:cNvPr>
          <p:cNvGrpSpPr/>
          <p:nvPr/>
        </p:nvGrpSpPr>
        <p:grpSpPr>
          <a:xfrm>
            <a:off x="9164624" y="1172844"/>
            <a:ext cx="2199857" cy="916418"/>
            <a:chOff x="3093364" y="2400132"/>
            <a:chExt cx="1609725" cy="1477329"/>
          </a:xfrm>
        </p:grpSpPr>
        <p:sp>
          <p:nvSpPr>
            <p:cNvPr id="5" name="Freeform: Shape 4">
              <a:extLst>
                <a:ext uri="{FF2B5EF4-FFF2-40B4-BE49-F238E27FC236}">
                  <a16:creationId xmlns:a16="http://schemas.microsoft.com/office/drawing/2014/main" id="{480DC518-6616-74E6-D0D8-CD8BFD58895D}"/>
                </a:ext>
              </a:extLst>
            </p:cNvPr>
            <p:cNvSpPr/>
            <p:nvPr/>
          </p:nvSpPr>
          <p:spPr>
            <a:xfrm>
              <a:off x="3093364" y="2400132"/>
              <a:ext cx="1609725" cy="1477329"/>
            </a:xfrm>
            <a:custGeom>
              <a:avLst/>
              <a:gdLst>
                <a:gd name="connsiteX0" fmla="*/ 1289971 w 1609725"/>
                <a:gd name="connsiteY0" fmla="*/ 1605820 h 1609725"/>
                <a:gd name="connsiteX1" fmla="*/ 322993 w 1609725"/>
                <a:gd name="connsiteY1" fmla="*/ 1605820 h 1609725"/>
                <a:gd name="connsiteX2" fmla="*/ 7144 w 1609725"/>
                <a:gd name="connsiteY2" fmla="*/ 1289971 h 1609725"/>
                <a:gd name="connsiteX3" fmla="*/ 7144 w 1609725"/>
                <a:gd name="connsiteY3" fmla="*/ 322993 h 1609725"/>
                <a:gd name="connsiteX4" fmla="*/ 322993 w 1609725"/>
                <a:gd name="connsiteY4" fmla="*/ 7144 h 1609725"/>
                <a:gd name="connsiteX5" fmla="*/ 1289971 w 1609725"/>
                <a:gd name="connsiteY5" fmla="*/ 7144 h 1609725"/>
                <a:gd name="connsiteX6" fmla="*/ 1605820 w 1609725"/>
                <a:gd name="connsiteY6" fmla="*/ 322993 h 1609725"/>
                <a:gd name="connsiteX7" fmla="*/ 1605820 w 1609725"/>
                <a:gd name="connsiteY7" fmla="*/ 1289876 h 1609725"/>
                <a:gd name="connsiteX8" fmla="*/ 1289971 w 1609725"/>
                <a:gd name="connsiteY8" fmla="*/ 160582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725" h="1609725">
                  <a:moveTo>
                    <a:pt x="1289971" y="1605820"/>
                  </a:moveTo>
                  <a:lnTo>
                    <a:pt x="322993" y="1605820"/>
                  </a:lnTo>
                  <a:cubicBezTo>
                    <a:pt x="148590" y="1605820"/>
                    <a:pt x="7144" y="1464373"/>
                    <a:pt x="7144" y="1289971"/>
                  </a:cubicBezTo>
                  <a:lnTo>
                    <a:pt x="7144" y="322993"/>
                  </a:lnTo>
                  <a:cubicBezTo>
                    <a:pt x="7144" y="148590"/>
                    <a:pt x="148590" y="7144"/>
                    <a:pt x="322993" y="7144"/>
                  </a:cubicBezTo>
                  <a:lnTo>
                    <a:pt x="1289971" y="7144"/>
                  </a:lnTo>
                  <a:cubicBezTo>
                    <a:pt x="1464373" y="7144"/>
                    <a:pt x="1605820" y="148590"/>
                    <a:pt x="1605820" y="322993"/>
                  </a:cubicBezTo>
                  <a:lnTo>
                    <a:pt x="1605820" y="1289876"/>
                  </a:lnTo>
                  <a:cubicBezTo>
                    <a:pt x="1605820" y="1464373"/>
                    <a:pt x="1464373" y="1605820"/>
                    <a:pt x="1289971" y="1605820"/>
                  </a:cubicBezTo>
                  <a:close/>
                </a:path>
              </a:pathLst>
            </a:custGeom>
            <a:noFill/>
            <a:ln w="9525" cap="flat">
              <a:solidFill>
                <a:schemeClr val="bg1"/>
              </a:solidFill>
              <a:prstDash val="solid"/>
              <a:miter/>
            </a:ln>
          </p:spPr>
          <p:txBody>
            <a:bodyPr rtlCol="0" anchor="ctr"/>
            <a:lstStyle/>
            <a:p>
              <a:endParaRPr lang="en-US"/>
            </a:p>
          </p:txBody>
        </p:sp>
        <p:sp>
          <p:nvSpPr>
            <p:cNvPr id="9" name="Rectangle 8">
              <a:extLst>
                <a:ext uri="{FF2B5EF4-FFF2-40B4-BE49-F238E27FC236}">
                  <a16:creationId xmlns:a16="http://schemas.microsoft.com/office/drawing/2014/main" id="{36904E82-F0A2-79A7-FC3B-D7624419D16C}"/>
                </a:ext>
              </a:extLst>
            </p:cNvPr>
            <p:cNvSpPr/>
            <p:nvPr/>
          </p:nvSpPr>
          <p:spPr>
            <a:xfrm>
              <a:off x="3141199" y="2476481"/>
              <a:ext cx="1452416" cy="1041930"/>
            </a:xfrm>
            <a:prstGeom prst="rect">
              <a:avLst/>
            </a:prstGeom>
          </p:spPr>
          <p:txBody>
            <a:bodyPr wrap="square">
              <a:spAutoFit/>
            </a:bodyPr>
            <a:lstStyle/>
            <a:p>
              <a:pPr algn="ctr"/>
              <a:r>
                <a:rPr lang="en-US" dirty="0">
                  <a:solidFill>
                    <a:srgbClr val="4472C4"/>
                  </a:solidFill>
                </a:rPr>
                <a:t>DINESH KUMAR M</a:t>
              </a:r>
            </a:p>
            <a:p>
              <a:pPr algn="ctr"/>
              <a:r>
                <a:rPr lang="en-US" dirty="0">
                  <a:solidFill>
                    <a:srgbClr val="4472C4"/>
                  </a:solidFill>
                </a:rPr>
                <a:t>22BRS1369</a:t>
              </a:r>
            </a:p>
          </p:txBody>
        </p:sp>
      </p:grpSp>
      <p:pic>
        <p:nvPicPr>
          <p:cNvPr id="44" name="Picture 43">
            <a:extLst>
              <a:ext uri="{FF2B5EF4-FFF2-40B4-BE49-F238E27FC236}">
                <a16:creationId xmlns:a16="http://schemas.microsoft.com/office/drawing/2014/main" id="{DB8EF299-7D61-F7FD-0708-9C2028020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194" y="1150028"/>
            <a:ext cx="1025062" cy="1025062"/>
          </a:xfrm>
          <a:prstGeom prst="rect">
            <a:avLst/>
          </a:prstGeom>
        </p:spPr>
      </p:pic>
      <p:sp>
        <p:nvSpPr>
          <p:cNvPr id="47" name="Rectangle 46">
            <a:extLst>
              <a:ext uri="{FF2B5EF4-FFF2-40B4-BE49-F238E27FC236}">
                <a16:creationId xmlns:a16="http://schemas.microsoft.com/office/drawing/2014/main" id="{79D0CA0A-090F-C5B3-ECC6-B3B9F4E29479}"/>
              </a:ext>
            </a:extLst>
          </p:cNvPr>
          <p:cNvSpPr/>
          <p:nvPr/>
        </p:nvSpPr>
        <p:spPr>
          <a:xfrm>
            <a:off x="1769051" y="5877464"/>
            <a:ext cx="3768149" cy="646331"/>
          </a:xfrm>
          <a:prstGeom prst="rect">
            <a:avLst/>
          </a:prstGeom>
        </p:spPr>
        <p:txBody>
          <a:bodyPr wrap="square">
            <a:spAutoFit/>
          </a:bodyPr>
          <a:lstStyle/>
          <a:p>
            <a:pPr algn="ctr"/>
            <a:r>
              <a:rPr lang="en-US" b="1" dirty="0">
                <a:solidFill>
                  <a:schemeClr val="bg1"/>
                </a:solidFill>
              </a:rPr>
              <a:t>“Beware of little expenses; a small leak will sink a great ship.”</a:t>
            </a:r>
          </a:p>
        </p:txBody>
      </p:sp>
      <p:sp>
        <p:nvSpPr>
          <p:cNvPr id="3" name="TextBox 2">
            <a:extLst>
              <a:ext uri="{FF2B5EF4-FFF2-40B4-BE49-F238E27FC236}">
                <a16:creationId xmlns:a16="http://schemas.microsoft.com/office/drawing/2014/main" id="{7FDD0F62-A3CE-AAD9-A0C9-BCEFCD27D979}"/>
              </a:ext>
            </a:extLst>
          </p:cNvPr>
          <p:cNvSpPr txBox="1"/>
          <p:nvPr/>
        </p:nvSpPr>
        <p:spPr>
          <a:xfrm>
            <a:off x="1295313" y="1856958"/>
            <a:ext cx="3313728" cy="1569660"/>
          </a:xfrm>
          <a:prstGeom prst="rect">
            <a:avLst/>
          </a:prstGeom>
          <a:noFill/>
        </p:spPr>
        <p:txBody>
          <a:bodyPr wrap="none" rtlCol="0">
            <a:spAutoFit/>
          </a:bodyPr>
          <a:lstStyle/>
          <a:p>
            <a:r>
              <a:rPr lang="en-US" sz="9600" b="1" dirty="0" err="1">
                <a:solidFill>
                  <a:srgbClr val="BF9000"/>
                </a:solidFill>
                <a:latin typeface="Tw Cen MT" panose="020B0602020104020603" pitchFamily="34" charset="0"/>
              </a:rPr>
              <a:t>FinEx</a:t>
            </a:r>
            <a:r>
              <a:rPr lang="en-US" sz="9600" b="1" dirty="0">
                <a:solidFill>
                  <a:schemeClr val="accent4">
                    <a:lumMod val="75000"/>
                  </a:schemeClr>
                </a:solidFill>
                <a:latin typeface="Tw Cen MT" panose="020B0602020104020603" pitchFamily="34" charset="0"/>
              </a:rPr>
              <a:t>.</a:t>
            </a:r>
          </a:p>
        </p:txBody>
      </p:sp>
      <p:sp>
        <p:nvSpPr>
          <p:cNvPr id="15" name="Rectangle 14">
            <a:extLst>
              <a:ext uri="{FF2B5EF4-FFF2-40B4-BE49-F238E27FC236}">
                <a16:creationId xmlns:a16="http://schemas.microsoft.com/office/drawing/2014/main" id="{EA4966C3-45F5-3371-366F-9EDBCE68F462}"/>
              </a:ext>
            </a:extLst>
          </p:cNvPr>
          <p:cNvSpPr/>
          <p:nvPr/>
        </p:nvSpPr>
        <p:spPr>
          <a:xfrm>
            <a:off x="1480537" y="2912884"/>
            <a:ext cx="5011098" cy="1015663"/>
          </a:xfrm>
          <a:prstGeom prst="rect">
            <a:avLst/>
          </a:prstGeom>
        </p:spPr>
        <p:txBody>
          <a:bodyPr wrap="square">
            <a:spAutoFit/>
          </a:bodyPr>
          <a:lstStyle/>
          <a:p>
            <a:r>
              <a:rPr lang="en-US" sz="6000" b="1" dirty="0">
                <a:solidFill>
                  <a:schemeClr val="tx1">
                    <a:lumMod val="75000"/>
                    <a:lumOff val="25000"/>
                  </a:schemeClr>
                </a:solidFill>
                <a:latin typeface="Tw Cen MT" panose="020B0602020104020603" pitchFamily="34" charset="0"/>
              </a:rPr>
              <a:t>Ignite</a:t>
            </a:r>
          </a:p>
        </p:txBody>
      </p:sp>
      <p:sp>
        <p:nvSpPr>
          <p:cNvPr id="16" name="Rectangle 15">
            <a:extLst>
              <a:ext uri="{FF2B5EF4-FFF2-40B4-BE49-F238E27FC236}">
                <a16:creationId xmlns:a16="http://schemas.microsoft.com/office/drawing/2014/main" id="{03215A62-7A1B-365F-75E6-C84EB4C51BCA}"/>
              </a:ext>
            </a:extLst>
          </p:cNvPr>
          <p:cNvSpPr/>
          <p:nvPr/>
        </p:nvSpPr>
        <p:spPr>
          <a:xfrm>
            <a:off x="1473644" y="3566235"/>
            <a:ext cx="5011098" cy="1015663"/>
          </a:xfrm>
          <a:prstGeom prst="rect">
            <a:avLst/>
          </a:prstGeom>
        </p:spPr>
        <p:txBody>
          <a:bodyPr wrap="square">
            <a:spAutoFit/>
          </a:bodyPr>
          <a:lstStyle/>
          <a:p>
            <a:r>
              <a:rPr lang="en-US" sz="6000" b="1" dirty="0">
                <a:solidFill>
                  <a:schemeClr val="tx1">
                    <a:lumMod val="75000"/>
                    <a:lumOff val="25000"/>
                  </a:schemeClr>
                </a:solidFill>
                <a:latin typeface="Tw Cen MT" panose="020B0602020104020603" pitchFamily="34" charset="0"/>
              </a:rPr>
              <a:t>Possibilities</a:t>
            </a:r>
          </a:p>
        </p:txBody>
      </p:sp>
      <p:cxnSp>
        <p:nvCxnSpPr>
          <p:cNvPr id="28" name="Straight Connector 27">
            <a:extLst>
              <a:ext uri="{FF2B5EF4-FFF2-40B4-BE49-F238E27FC236}">
                <a16:creationId xmlns:a16="http://schemas.microsoft.com/office/drawing/2014/main" id="{60EE2056-B691-0A50-93A2-FCCFE7D74F65}"/>
              </a:ext>
            </a:extLst>
          </p:cNvPr>
          <p:cNvCxnSpPr/>
          <p:nvPr/>
        </p:nvCxnSpPr>
        <p:spPr>
          <a:xfrm>
            <a:off x="7397184" y="3429000"/>
            <a:ext cx="44165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45E04A9-9146-125B-2201-B044628766D3}"/>
              </a:ext>
            </a:extLst>
          </p:cNvPr>
          <p:cNvSpPr txBox="1"/>
          <p:nvPr/>
        </p:nvSpPr>
        <p:spPr>
          <a:xfrm>
            <a:off x="6887110" y="3805748"/>
            <a:ext cx="4978542" cy="1754326"/>
          </a:xfrm>
          <a:prstGeom prst="rect">
            <a:avLst/>
          </a:prstGeom>
          <a:noFill/>
        </p:spPr>
        <p:txBody>
          <a:bodyPr wrap="square" rtlCol="0">
            <a:spAutoFit/>
          </a:bodyPr>
          <a:lstStyle/>
          <a:p>
            <a:pPr algn="ctr"/>
            <a:r>
              <a:rPr lang="en-US" sz="5400" b="1" dirty="0">
                <a:solidFill>
                  <a:schemeClr val="accent1"/>
                </a:solidFill>
                <a:latin typeface="+mj-lt"/>
              </a:rPr>
              <a:t>  </a:t>
            </a:r>
            <a:r>
              <a:rPr lang="en-US" sz="5400" b="1" dirty="0">
                <a:solidFill>
                  <a:schemeClr val="accent1"/>
                </a:solidFill>
              </a:rPr>
              <a:t>Mentored </a:t>
            </a:r>
            <a:r>
              <a:rPr lang="en-US" sz="5400" b="1" dirty="0">
                <a:solidFill>
                  <a:schemeClr val="accent2"/>
                </a:solidFill>
              </a:rPr>
              <a:t> By</a:t>
            </a:r>
          </a:p>
          <a:p>
            <a:pPr algn="ctr"/>
            <a:endParaRPr lang="en-US" sz="5400" b="1" dirty="0">
              <a:solidFill>
                <a:srgbClr val="EF3078"/>
              </a:solidFill>
              <a:latin typeface="+mj-lt"/>
            </a:endParaRPr>
          </a:p>
        </p:txBody>
      </p:sp>
      <p:grpSp>
        <p:nvGrpSpPr>
          <p:cNvPr id="30" name="Group 29">
            <a:extLst>
              <a:ext uri="{FF2B5EF4-FFF2-40B4-BE49-F238E27FC236}">
                <a16:creationId xmlns:a16="http://schemas.microsoft.com/office/drawing/2014/main" id="{C9D4BCEF-2958-A093-9AC8-54D211759774}"/>
              </a:ext>
            </a:extLst>
          </p:cNvPr>
          <p:cNvGrpSpPr/>
          <p:nvPr/>
        </p:nvGrpSpPr>
        <p:grpSpPr>
          <a:xfrm>
            <a:off x="8569976" y="4928833"/>
            <a:ext cx="2520809" cy="916418"/>
            <a:chOff x="3093364" y="2400132"/>
            <a:chExt cx="1844579" cy="1477329"/>
          </a:xfrm>
        </p:grpSpPr>
        <p:sp>
          <p:nvSpPr>
            <p:cNvPr id="31" name="Freeform: Shape 30">
              <a:extLst>
                <a:ext uri="{FF2B5EF4-FFF2-40B4-BE49-F238E27FC236}">
                  <a16:creationId xmlns:a16="http://schemas.microsoft.com/office/drawing/2014/main" id="{A1916774-E01E-3508-50AF-4C67D6DE8061}"/>
                </a:ext>
              </a:extLst>
            </p:cNvPr>
            <p:cNvSpPr/>
            <p:nvPr/>
          </p:nvSpPr>
          <p:spPr>
            <a:xfrm>
              <a:off x="3093364" y="2400132"/>
              <a:ext cx="1609725" cy="1477329"/>
            </a:xfrm>
            <a:custGeom>
              <a:avLst/>
              <a:gdLst>
                <a:gd name="connsiteX0" fmla="*/ 1289971 w 1609725"/>
                <a:gd name="connsiteY0" fmla="*/ 1605820 h 1609725"/>
                <a:gd name="connsiteX1" fmla="*/ 322993 w 1609725"/>
                <a:gd name="connsiteY1" fmla="*/ 1605820 h 1609725"/>
                <a:gd name="connsiteX2" fmla="*/ 7144 w 1609725"/>
                <a:gd name="connsiteY2" fmla="*/ 1289971 h 1609725"/>
                <a:gd name="connsiteX3" fmla="*/ 7144 w 1609725"/>
                <a:gd name="connsiteY3" fmla="*/ 322993 h 1609725"/>
                <a:gd name="connsiteX4" fmla="*/ 322993 w 1609725"/>
                <a:gd name="connsiteY4" fmla="*/ 7144 h 1609725"/>
                <a:gd name="connsiteX5" fmla="*/ 1289971 w 1609725"/>
                <a:gd name="connsiteY5" fmla="*/ 7144 h 1609725"/>
                <a:gd name="connsiteX6" fmla="*/ 1605820 w 1609725"/>
                <a:gd name="connsiteY6" fmla="*/ 322993 h 1609725"/>
                <a:gd name="connsiteX7" fmla="*/ 1605820 w 1609725"/>
                <a:gd name="connsiteY7" fmla="*/ 1289876 h 1609725"/>
                <a:gd name="connsiteX8" fmla="*/ 1289971 w 1609725"/>
                <a:gd name="connsiteY8" fmla="*/ 160582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725" h="1609725">
                  <a:moveTo>
                    <a:pt x="1289971" y="1605820"/>
                  </a:moveTo>
                  <a:lnTo>
                    <a:pt x="322993" y="1605820"/>
                  </a:lnTo>
                  <a:cubicBezTo>
                    <a:pt x="148590" y="1605820"/>
                    <a:pt x="7144" y="1464373"/>
                    <a:pt x="7144" y="1289971"/>
                  </a:cubicBezTo>
                  <a:lnTo>
                    <a:pt x="7144" y="322993"/>
                  </a:lnTo>
                  <a:cubicBezTo>
                    <a:pt x="7144" y="148590"/>
                    <a:pt x="148590" y="7144"/>
                    <a:pt x="322993" y="7144"/>
                  </a:cubicBezTo>
                  <a:lnTo>
                    <a:pt x="1289971" y="7144"/>
                  </a:lnTo>
                  <a:cubicBezTo>
                    <a:pt x="1464373" y="7144"/>
                    <a:pt x="1605820" y="148590"/>
                    <a:pt x="1605820" y="322993"/>
                  </a:cubicBezTo>
                  <a:lnTo>
                    <a:pt x="1605820" y="1289876"/>
                  </a:lnTo>
                  <a:cubicBezTo>
                    <a:pt x="1605820" y="1464373"/>
                    <a:pt x="1464373" y="1605820"/>
                    <a:pt x="1289971" y="1605820"/>
                  </a:cubicBezTo>
                  <a:close/>
                </a:path>
              </a:pathLst>
            </a:custGeom>
            <a:noFill/>
            <a:ln w="9525" cap="flat">
              <a:solidFill>
                <a:schemeClr val="bg1"/>
              </a:solidFill>
              <a:prstDash val="solid"/>
              <a:miter/>
            </a:ln>
          </p:spPr>
          <p:txBody>
            <a:bodyPr rtlCol="0" anchor="ctr"/>
            <a:lstStyle/>
            <a:p>
              <a:endParaRPr lang="en-US"/>
            </a:p>
          </p:txBody>
        </p:sp>
        <p:sp>
          <p:nvSpPr>
            <p:cNvPr id="32" name="Rectangle 31">
              <a:extLst>
                <a:ext uri="{FF2B5EF4-FFF2-40B4-BE49-F238E27FC236}">
                  <a16:creationId xmlns:a16="http://schemas.microsoft.com/office/drawing/2014/main" id="{C8A116E1-F0B2-5C83-E1D0-81BBCA2F5295}"/>
                </a:ext>
              </a:extLst>
            </p:cNvPr>
            <p:cNvSpPr/>
            <p:nvPr/>
          </p:nvSpPr>
          <p:spPr>
            <a:xfrm>
              <a:off x="3141199" y="2476481"/>
              <a:ext cx="1796744" cy="1041930"/>
            </a:xfrm>
            <a:prstGeom prst="rect">
              <a:avLst/>
            </a:prstGeom>
          </p:spPr>
          <p:txBody>
            <a:bodyPr wrap="square">
              <a:spAutoFit/>
            </a:bodyPr>
            <a:lstStyle/>
            <a:p>
              <a:r>
                <a:rPr lang="en-US" dirty="0">
                  <a:solidFill>
                    <a:schemeClr val="accent1"/>
                  </a:solidFill>
                </a:rPr>
                <a:t>Prof. Kaviya </a:t>
              </a:r>
              <a:r>
                <a:rPr lang="en-US" dirty="0" err="1">
                  <a:solidFill>
                    <a:schemeClr val="accent1"/>
                  </a:solidFill>
                </a:rPr>
                <a:t>Elakkiya</a:t>
              </a:r>
              <a:endParaRPr lang="en-US" dirty="0">
                <a:solidFill>
                  <a:schemeClr val="accent1"/>
                </a:solidFill>
              </a:endParaRPr>
            </a:p>
            <a:p>
              <a:r>
                <a:rPr lang="en-US" dirty="0">
                  <a:solidFill>
                    <a:schemeClr val="accent1"/>
                  </a:solidFill>
                </a:rPr>
                <a:t>        AP/SCOPE</a:t>
              </a:r>
            </a:p>
          </p:txBody>
        </p:sp>
      </p:grpSp>
      <p:sp>
        <p:nvSpPr>
          <p:cNvPr id="37" name="Rectangle 36">
            <a:extLst>
              <a:ext uri="{FF2B5EF4-FFF2-40B4-BE49-F238E27FC236}">
                <a16:creationId xmlns:a16="http://schemas.microsoft.com/office/drawing/2014/main" id="{C1ADC050-AE9B-0882-212E-674B605B832F}"/>
              </a:ext>
            </a:extLst>
          </p:cNvPr>
          <p:cNvSpPr/>
          <p:nvPr/>
        </p:nvSpPr>
        <p:spPr>
          <a:xfrm>
            <a:off x="1747141" y="108485"/>
            <a:ext cx="3768149" cy="923330"/>
          </a:xfrm>
          <a:prstGeom prst="rect">
            <a:avLst/>
          </a:prstGeom>
        </p:spPr>
        <p:txBody>
          <a:bodyPr wrap="square">
            <a:spAutoFit/>
          </a:bodyPr>
          <a:lstStyle/>
          <a:p>
            <a:pPr algn="ctr"/>
            <a:r>
              <a:rPr lang="en-US" b="1" dirty="0"/>
              <a:t>BCSE102L</a:t>
            </a:r>
          </a:p>
          <a:p>
            <a:pPr algn="ctr"/>
            <a:r>
              <a:rPr lang="en-US" b="1" dirty="0"/>
              <a:t>Structured and Object Oriented Programming</a:t>
            </a:r>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75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fade">
                                      <p:cBhvr>
                                        <p:cTn id="38" dur="750"/>
                                        <p:tgtEl>
                                          <p:spTgt spid="16">
                                            <p:txEl>
                                              <p:pRg st="0" end="0"/>
                                            </p:txEl>
                                          </p:spTgt>
                                        </p:tgtEl>
                                      </p:cBhvr>
                                    </p:animEffect>
                                  </p:childTnLst>
                                </p:cTn>
                              </p:par>
                              <p:par>
                                <p:cTn id="39" presetID="10" presetClass="entr" presetSubtype="0" fill="hold" grpId="0" nodeType="withEffect">
                                  <p:stCondLst>
                                    <p:cond delay="35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750"/>
                                        <p:tgtEl>
                                          <p:spTgt spid="15">
                                            <p:txEl>
                                              <p:pRg st="0" end="0"/>
                                            </p:tx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par>
                                <p:cTn id="62" presetID="2" presetClass="entr" presetSubtype="1" decel="100000" fill="hold" grpId="0" nodeType="withEffect">
                                  <p:stCondLst>
                                    <p:cond delay="0"/>
                                  </p:stCondLst>
                                  <p:childTnLst>
                                    <p:set>
                                      <p:cBhvr>
                                        <p:cTn id="63" dur="1" fill="hold">
                                          <p:stCondLst>
                                            <p:cond delay="0"/>
                                          </p:stCondLst>
                                        </p:cTn>
                                        <p:tgtEl>
                                          <p:spTgt spid="2"/>
                                        </p:tgtEl>
                                        <p:attrNameLst>
                                          <p:attrName>style.visibility</p:attrName>
                                        </p:attrNameLst>
                                      </p:cBhvr>
                                      <p:to>
                                        <p:strVal val="visible"/>
                                      </p:to>
                                    </p:set>
                                    <p:anim calcmode="lin" valueType="num">
                                      <p:cBhvr additive="base">
                                        <p:cTn id="64" dur="1000" fill="hold"/>
                                        <p:tgtEl>
                                          <p:spTgt spid="2"/>
                                        </p:tgtEl>
                                        <p:attrNameLst>
                                          <p:attrName>ppt_x</p:attrName>
                                        </p:attrNameLst>
                                      </p:cBhvr>
                                      <p:tavLst>
                                        <p:tav tm="0">
                                          <p:val>
                                            <p:strVal val="#ppt_x"/>
                                          </p:val>
                                        </p:tav>
                                        <p:tav tm="100000">
                                          <p:val>
                                            <p:strVal val="#ppt_x"/>
                                          </p:val>
                                        </p:tav>
                                      </p:tavLst>
                                    </p:anim>
                                    <p:anim calcmode="lin" valueType="num">
                                      <p:cBhvr additive="base">
                                        <p:cTn id="65" dur="1000" fill="hold"/>
                                        <p:tgtEl>
                                          <p:spTgt spid="2"/>
                                        </p:tgtEl>
                                        <p:attrNameLst>
                                          <p:attrName>ppt_y</p:attrName>
                                        </p:attrNameLst>
                                      </p:cBhvr>
                                      <p:tavLst>
                                        <p:tav tm="0">
                                          <p:val>
                                            <p:strVal val="0-#ppt_h/2"/>
                                          </p:val>
                                        </p:tav>
                                        <p:tav tm="100000">
                                          <p:val>
                                            <p:strVal val="#ppt_y"/>
                                          </p:val>
                                        </p:tav>
                                      </p:tavLst>
                                    </p:anim>
                                  </p:childTnLst>
                                </p:cTn>
                              </p:par>
                            </p:childTnLst>
                          </p:cTn>
                        </p:par>
                        <p:par>
                          <p:cTn id="66" fill="hold">
                            <p:stCondLst>
                              <p:cond delay="1000"/>
                            </p:stCondLst>
                            <p:childTnLst>
                              <p:par>
                                <p:cTn id="67" presetID="10" presetClass="entr" presetSubtype="0" fill="hold" nodeType="after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500"/>
                                        <p:tgtEl>
                                          <p:spTgt spid="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7">
                                            <p:txEl>
                                              <p:pRg st="0" end="0"/>
                                            </p:txEl>
                                          </p:spTgt>
                                        </p:tgtEl>
                                        <p:attrNameLst>
                                          <p:attrName>style.visibility</p:attrName>
                                        </p:attrNameLst>
                                      </p:cBhvr>
                                      <p:to>
                                        <p:strVal val="visible"/>
                                      </p:to>
                                    </p:set>
                                    <p:animEffect transition="in" filter="fade">
                                      <p:cBhvr>
                                        <p:cTn id="72" dur="750"/>
                                        <p:tgtEl>
                                          <p:spTgt spid="47">
                                            <p:txEl>
                                              <p:pRg st="0" end="0"/>
                                            </p:txEl>
                                          </p:spTgt>
                                        </p:tgtEl>
                                      </p:cBhvr>
                                    </p:animEffect>
                                  </p:childTnLst>
                                </p:cTn>
                              </p:par>
                              <p:par>
                                <p:cTn id="73" presetID="2" presetClass="entr" presetSubtype="1" decel="10000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1000" fill="hold"/>
                                        <p:tgtEl>
                                          <p:spTgt spid="29"/>
                                        </p:tgtEl>
                                        <p:attrNameLst>
                                          <p:attrName>ppt_x</p:attrName>
                                        </p:attrNameLst>
                                      </p:cBhvr>
                                      <p:tavLst>
                                        <p:tav tm="0">
                                          <p:val>
                                            <p:strVal val="#ppt_x"/>
                                          </p:val>
                                        </p:tav>
                                        <p:tav tm="100000">
                                          <p:val>
                                            <p:strVal val="#ppt_x"/>
                                          </p:val>
                                        </p:tav>
                                      </p:tavLst>
                                    </p:anim>
                                    <p:anim calcmode="lin" valueType="num">
                                      <p:cBhvr additive="base">
                                        <p:cTn id="76" dur="1000" fill="hold"/>
                                        <p:tgtEl>
                                          <p:spTgt spid="29"/>
                                        </p:tgtEl>
                                        <p:attrNameLst>
                                          <p:attrName>ppt_y</p:attrName>
                                        </p:attrNameLst>
                                      </p:cBhvr>
                                      <p:tavLst>
                                        <p:tav tm="0">
                                          <p:val>
                                            <p:strVal val="0-#ppt_h/2"/>
                                          </p:val>
                                        </p:tav>
                                        <p:tav tm="100000">
                                          <p:val>
                                            <p:strVal val="#ppt_y"/>
                                          </p:val>
                                        </p:tav>
                                      </p:tavLst>
                                    </p:anim>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7">
                                            <p:txEl>
                                              <p:pRg st="0" end="0"/>
                                            </p:txEl>
                                          </p:spTgt>
                                        </p:tgtEl>
                                        <p:attrNameLst>
                                          <p:attrName>style.visibility</p:attrName>
                                        </p:attrNameLst>
                                      </p:cBhvr>
                                      <p:to>
                                        <p:strVal val="visible"/>
                                      </p:to>
                                    </p:set>
                                    <p:animEffect transition="in" filter="fade">
                                      <p:cBhvr>
                                        <p:cTn id="83" dur="750"/>
                                        <p:tgtEl>
                                          <p:spTgt spid="37">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7">
                                            <p:txEl>
                                              <p:pRg st="1" end="1"/>
                                            </p:txEl>
                                          </p:spTgt>
                                        </p:tgtEl>
                                        <p:attrNameLst>
                                          <p:attrName>style.visibility</p:attrName>
                                        </p:attrNameLst>
                                      </p:cBhvr>
                                      <p:to>
                                        <p:strVal val="visible"/>
                                      </p:to>
                                    </p:set>
                                    <p:animEffect transition="in" filter="fade">
                                      <p:cBhvr>
                                        <p:cTn id="86" dur="750"/>
                                        <p:tgtEl>
                                          <p:spTgt spid="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8" grpId="0" animBg="1"/>
      <p:bldP spid="2" grpId="0"/>
      <p:bldP spid="47" grpId="0" build="allAtOnce"/>
      <p:bldP spid="3" grpId="0"/>
      <p:bldP spid="15" grpId="0" build="allAtOnce"/>
      <p:bldP spid="16" grpId="0" build="allAtOnce"/>
      <p:bldP spid="29" grpId="0"/>
      <p:bldP spid="37"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
          <p:cNvCxnSpPr>
            <a:cxnSpLocks/>
            <a:endCxn id="85" idx="3"/>
          </p:cNvCxnSpPr>
          <p:nvPr/>
        </p:nvCxnSpPr>
        <p:spPr>
          <a:xfrm rot="5400000" flipH="1">
            <a:off x="3279290" y="1829162"/>
            <a:ext cx="1992000" cy="1207500"/>
          </a:xfrm>
          <a:prstGeom prst="bentConnector3">
            <a:avLst>
              <a:gd name="adj1" fmla="val -4"/>
            </a:avLst>
          </a:prstGeom>
          <a:noFill/>
          <a:ln w="9525" cap="flat" cmpd="sng">
            <a:solidFill>
              <a:srgbClr val="7F7F7F"/>
            </a:solidFill>
            <a:prstDash val="solid"/>
            <a:miter lim="800000"/>
            <a:headEnd type="oval" w="med" len="med"/>
            <a:tailEnd type="oval" w="med" len="med"/>
          </a:ln>
        </p:spPr>
      </p:cxnSp>
      <p:cxnSp>
        <p:nvCxnSpPr>
          <p:cNvPr id="86" name="Google Shape;86;p1"/>
          <p:cNvCxnSpPr>
            <a:endCxn id="87" idx="3"/>
          </p:cNvCxnSpPr>
          <p:nvPr/>
        </p:nvCxnSpPr>
        <p:spPr>
          <a:xfrm rot="10800000">
            <a:off x="3643086" y="3429000"/>
            <a:ext cx="1207500" cy="0"/>
          </a:xfrm>
          <a:prstGeom prst="straightConnector1">
            <a:avLst/>
          </a:prstGeom>
          <a:noFill/>
          <a:ln w="9525" cap="flat" cmpd="sng">
            <a:solidFill>
              <a:srgbClr val="7F7F7F"/>
            </a:solidFill>
            <a:prstDash val="solid"/>
            <a:miter lim="800000"/>
            <a:headEnd type="oval" w="med" len="med"/>
            <a:tailEnd type="oval" w="med" len="med"/>
          </a:ln>
        </p:spPr>
      </p:cxnSp>
      <p:cxnSp>
        <p:nvCxnSpPr>
          <p:cNvPr id="88" name="Google Shape;88;p1"/>
          <p:cNvCxnSpPr>
            <a:cxnSpLocks/>
          </p:cNvCxnSpPr>
          <p:nvPr/>
        </p:nvCxnSpPr>
        <p:spPr>
          <a:xfrm rot="5400000">
            <a:off x="3296393" y="3834353"/>
            <a:ext cx="1992000" cy="1207500"/>
          </a:xfrm>
          <a:prstGeom prst="bentConnector3">
            <a:avLst>
              <a:gd name="adj1" fmla="val -4"/>
            </a:avLst>
          </a:prstGeom>
          <a:noFill/>
          <a:ln w="9525" cap="flat" cmpd="sng">
            <a:solidFill>
              <a:srgbClr val="7F7F7F"/>
            </a:solidFill>
            <a:prstDash val="solid"/>
            <a:miter lim="800000"/>
            <a:headEnd type="oval" w="med" len="med"/>
            <a:tailEnd type="oval" w="med" len="med"/>
          </a:ln>
        </p:spPr>
      </p:cxnSp>
      <p:cxnSp>
        <p:nvCxnSpPr>
          <p:cNvPr id="90" name="Google Shape;90;p1"/>
          <p:cNvCxnSpPr>
            <a:cxnSpLocks/>
          </p:cNvCxnSpPr>
          <p:nvPr/>
        </p:nvCxnSpPr>
        <p:spPr>
          <a:xfrm rot="10800000">
            <a:off x="7357940" y="3442103"/>
            <a:ext cx="1207500" cy="1992000"/>
          </a:xfrm>
          <a:prstGeom prst="bentConnector3">
            <a:avLst>
              <a:gd name="adj1" fmla="val 50000"/>
            </a:avLst>
          </a:prstGeom>
          <a:noFill/>
          <a:ln w="9525" cap="flat" cmpd="sng">
            <a:solidFill>
              <a:srgbClr val="7F7F7F"/>
            </a:solidFill>
            <a:prstDash val="solid"/>
            <a:miter lim="800000"/>
            <a:headEnd type="oval" w="med" len="med"/>
            <a:tailEnd type="oval" w="med" len="med"/>
          </a:ln>
        </p:spPr>
      </p:cxnSp>
      <p:cxnSp>
        <p:nvCxnSpPr>
          <p:cNvPr id="92" name="Google Shape;92;p1"/>
          <p:cNvCxnSpPr>
            <a:stCxn id="93" idx="1"/>
          </p:cNvCxnSpPr>
          <p:nvPr/>
        </p:nvCxnSpPr>
        <p:spPr>
          <a:xfrm rot="10800000">
            <a:off x="7341413" y="3429000"/>
            <a:ext cx="1207500" cy="0"/>
          </a:xfrm>
          <a:prstGeom prst="straightConnector1">
            <a:avLst/>
          </a:prstGeom>
          <a:noFill/>
          <a:ln w="9525" cap="flat" cmpd="sng">
            <a:solidFill>
              <a:srgbClr val="7F7F7F"/>
            </a:solidFill>
            <a:prstDash val="solid"/>
            <a:miter lim="800000"/>
            <a:headEnd type="oval" w="med" len="med"/>
            <a:tailEnd type="oval" w="med" len="med"/>
          </a:ln>
        </p:spPr>
      </p:cxnSp>
      <p:cxnSp>
        <p:nvCxnSpPr>
          <p:cNvPr id="94" name="Google Shape;94;p1"/>
          <p:cNvCxnSpPr>
            <a:stCxn id="95" idx="1"/>
          </p:cNvCxnSpPr>
          <p:nvPr/>
        </p:nvCxnSpPr>
        <p:spPr>
          <a:xfrm flipH="1">
            <a:off x="7341413" y="1436914"/>
            <a:ext cx="1207500" cy="1992000"/>
          </a:xfrm>
          <a:prstGeom prst="bentConnector3">
            <a:avLst>
              <a:gd name="adj1" fmla="val 50000"/>
            </a:avLst>
          </a:prstGeom>
          <a:noFill/>
          <a:ln w="9525" cap="flat" cmpd="sng">
            <a:solidFill>
              <a:srgbClr val="7F7F7F"/>
            </a:solidFill>
            <a:prstDash val="solid"/>
            <a:miter lim="800000"/>
            <a:headEnd type="oval" w="med" len="med"/>
            <a:tailEnd type="oval" w="med" len="med"/>
          </a:ln>
        </p:spPr>
      </p:cxnSp>
      <p:grpSp>
        <p:nvGrpSpPr>
          <p:cNvPr id="96" name="Google Shape;96;p1"/>
          <p:cNvGrpSpPr/>
          <p:nvPr/>
        </p:nvGrpSpPr>
        <p:grpSpPr>
          <a:xfrm>
            <a:off x="145142" y="914398"/>
            <a:ext cx="3526398" cy="1074059"/>
            <a:chOff x="145142" y="914398"/>
            <a:chExt cx="3526398" cy="1074059"/>
          </a:xfrm>
        </p:grpSpPr>
        <p:sp>
          <p:nvSpPr>
            <p:cNvPr id="85" name="Google Shape;85;p1"/>
            <p:cNvSpPr/>
            <p:nvPr/>
          </p:nvSpPr>
          <p:spPr>
            <a:xfrm>
              <a:off x="696111" y="914398"/>
              <a:ext cx="2975429" cy="1045029"/>
            </a:xfrm>
            <a:prstGeom prst="rect">
              <a:avLst/>
            </a:prstGeom>
            <a:solidFill>
              <a:srgbClr val="FBD0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latin typeface="Calibri"/>
                  <a:ea typeface="Calibri"/>
                  <a:cs typeface="Calibri"/>
                  <a:sym typeface="Calibri"/>
                </a:rPr>
                <a:t>Infrastructure</a:t>
              </a:r>
              <a:endParaRPr lang="en-IN" sz="1800" b="0" i="0" u="none" strike="noStrike" cap="none" dirty="0">
                <a:latin typeface="Calibri"/>
                <a:ea typeface="Calibri"/>
                <a:cs typeface="Calibri"/>
                <a:sym typeface="Calibri"/>
              </a:endParaRPr>
            </a:p>
          </p:txBody>
        </p:sp>
        <p:sp>
          <p:nvSpPr>
            <p:cNvPr id="97" name="Google Shape;97;p1"/>
            <p:cNvSpPr/>
            <p:nvPr/>
          </p:nvSpPr>
          <p:spPr>
            <a:xfrm>
              <a:off x="232227" y="943428"/>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8" name="Google Shape;98;p1"/>
            <p:cNvSpPr/>
            <p:nvPr/>
          </p:nvSpPr>
          <p:spPr>
            <a:xfrm>
              <a:off x="145142" y="914399"/>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grpSp>
        <p:nvGrpSpPr>
          <p:cNvPr id="103" name="Google Shape;103;p1"/>
          <p:cNvGrpSpPr/>
          <p:nvPr/>
        </p:nvGrpSpPr>
        <p:grpSpPr>
          <a:xfrm>
            <a:off x="145142" y="2906484"/>
            <a:ext cx="3497944" cy="1074058"/>
            <a:chOff x="145142" y="2906484"/>
            <a:chExt cx="3497944" cy="1074058"/>
          </a:xfrm>
        </p:grpSpPr>
        <p:sp>
          <p:nvSpPr>
            <p:cNvPr id="87" name="Google Shape;87;p1"/>
            <p:cNvSpPr/>
            <p:nvPr/>
          </p:nvSpPr>
          <p:spPr>
            <a:xfrm>
              <a:off x="667657" y="2906485"/>
              <a:ext cx="2975429" cy="1045029"/>
            </a:xfrm>
            <a:prstGeom prst="rect">
              <a:avLst/>
            </a:prstGeom>
            <a:solidFill>
              <a:srgbClr val="F365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dirty="0">
                  <a:solidFill>
                    <a:srgbClr val="374151"/>
                  </a:solidFill>
                  <a:effectLst/>
                  <a:latin typeface="Söhne"/>
                </a:rPr>
                <a:t>Education</a:t>
              </a:r>
              <a:endParaRPr sz="1800" b="0" i="0" u="none" strike="noStrike" cap="none" dirty="0">
                <a:solidFill>
                  <a:schemeClr val="lt1"/>
                </a:solidFill>
                <a:latin typeface="Calibri"/>
                <a:ea typeface="Calibri"/>
                <a:cs typeface="Calibri"/>
                <a:sym typeface="Calibri"/>
              </a:endParaRPr>
            </a:p>
          </p:txBody>
        </p:sp>
        <p:sp>
          <p:nvSpPr>
            <p:cNvPr id="104" name="Google Shape;104;p1"/>
            <p:cNvSpPr/>
            <p:nvPr/>
          </p:nvSpPr>
          <p:spPr>
            <a:xfrm>
              <a:off x="232227" y="2935513"/>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
            <p:cNvSpPr/>
            <p:nvPr/>
          </p:nvSpPr>
          <p:spPr>
            <a:xfrm>
              <a:off x="145142" y="2906484"/>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grpSp>
        <p:nvGrpSpPr>
          <p:cNvPr id="110" name="Google Shape;110;p1"/>
          <p:cNvGrpSpPr/>
          <p:nvPr/>
        </p:nvGrpSpPr>
        <p:grpSpPr>
          <a:xfrm>
            <a:off x="145142" y="4898570"/>
            <a:ext cx="3497944" cy="1074058"/>
            <a:chOff x="145142" y="4898570"/>
            <a:chExt cx="3497944" cy="1074058"/>
          </a:xfrm>
        </p:grpSpPr>
        <p:sp>
          <p:nvSpPr>
            <p:cNvPr id="89" name="Google Shape;89;p1"/>
            <p:cNvSpPr/>
            <p:nvPr/>
          </p:nvSpPr>
          <p:spPr>
            <a:xfrm>
              <a:off x="667657" y="4898571"/>
              <a:ext cx="2975429" cy="1045029"/>
            </a:xfrm>
            <a:prstGeom prst="rect">
              <a:avLst/>
            </a:prstGeom>
            <a:solidFill>
              <a:srgbClr val="DF38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dirty="0">
                  <a:solidFill>
                    <a:srgbClr val="374151"/>
                  </a:solidFill>
                  <a:effectLst/>
                  <a:latin typeface="Söhne"/>
                </a:rPr>
                <a:t>Political stability</a:t>
              </a:r>
              <a:endParaRPr sz="1800" b="0" i="0" u="none" strike="noStrike" cap="none" dirty="0">
                <a:solidFill>
                  <a:schemeClr val="lt1"/>
                </a:solidFill>
                <a:latin typeface="Calibri"/>
                <a:ea typeface="Calibri"/>
                <a:cs typeface="Calibri"/>
                <a:sym typeface="Calibri"/>
              </a:endParaRPr>
            </a:p>
          </p:txBody>
        </p:sp>
        <p:sp>
          <p:nvSpPr>
            <p:cNvPr id="111" name="Google Shape;111;p1"/>
            <p:cNvSpPr/>
            <p:nvPr/>
          </p:nvSpPr>
          <p:spPr>
            <a:xfrm>
              <a:off x="232227" y="4927599"/>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1"/>
            <p:cNvSpPr/>
            <p:nvPr/>
          </p:nvSpPr>
          <p:spPr>
            <a:xfrm>
              <a:off x="145142" y="4898570"/>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grpSp>
        <p:nvGrpSpPr>
          <p:cNvPr id="117" name="Google Shape;117;p1"/>
          <p:cNvGrpSpPr/>
          <p:nvPr/>
        </p:nvGrpSpPr>
        <p:grpSpPr>
          <a:xfrm>
            <a:off x="8548913" y="914399"/>
            <a:ext cx="3579383" cy="1074058"/>
            <a:chOff x="8548913" y="914399"/>
            <a:chExt cx="3579383" cy="1074058"/>
          </a:xfrm>
        </p:grpSpPr>
        <p:sp>
          <p:nvSpPr>
            <p:cNvPr id="95" name="Google Shape;95;p1"/>
            <p:cNvSpPr/>
            <p:nvPr/>
          </p:nvSpPr>
          <p:spPr>
            <a:xfrm>
              <a:off x="8548913" y="914400"/>
              <a:ext cx="2971800" cy="1045029"/>
            </a:xfrm>
            <a:prstGeom prst="rect">
              <a:avLst/>
            </a:prstGeom>
            <a:solidFill>
              <a:srgbClr val="4DC4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dirty="0">
                  <a:solidFill>
                    <a:srgbClr val="374151"/>
                  </a:solidFill>
                  <a:effectLst/>
                  <a:latin typeface="Söhne"/>
                </a:rPr>
                <a:t>Natural resources</a:t>
              </a:r>
              <a:endParaRPr sz="1800" b="0" i="0" u="none" strike="noStrike" cap="none" dirty="0">
                <a:solidFill>
                  <a:schemeClr val="lt1"/>
                </a:solidFill>
                <a:latin typeface="Calibri"/>
                <a:ea typeface="Calibri"/>
                <a:cs typeface="Calibri"/>
                <a:sym typeface="Calibri"/>
              </a:endParaRPr>
            </a:p>
          </p:txBody>
        </p:sp>
        <p:sp>
          <p:nvSpPr>
            <p:cNvPr id="118" name="Google Shape;118;p1"/>
            <p:cNvSpPr/>
            <p:nvPr/>
          </p:nvSpPr>
          <p:spPr>
            <a:xfrm>
              <a:off x="10981663" y="943428"/>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
            <p:cNvSpPr/>
            <p:nvPr/>
          </p:nvSpPr>
          <p:spPr>
            <a:xfrm>
              <a:off x="11083267" y="914399"/>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24" name="Google Shape;124;p1"/>
          <p:cNvGrpSpPr/>
          <p:nvPr/>
        </p:nvGrpSpPr>
        <p:grpSpPr>
          <a:xfrm>
            <a:off x="8548913" y="2906484"/>
            <a:ext cx="3579383" cy="1074058"/>
            <a:chOff x="8548913" y="2906484"/>
            <a:chExt cx="3579383" cy="1074058"/>
          </a:xfrm>
        </p:grpSpPr>
        <p:sp>
          <p:nvSpPr>
            <p:cNvPr id="93" name="Google Shape;93;p1"/>
            <p:cNvSpPr/>
            <p:nvPr/>
          </p:nvSpPr>
          <p:spPr>
            <a:xfrm>
              <a:off x="8548913" y="2906485"/>
              <a:ext cx="2971800" cy="1045029"/>
            </a:xfrm>
            <a:prstGeom prst="rect">
              <a:avLst/>
            </a:prstGeom>
            <a:solidFill>
              <a:srgbClr val="0DA5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dirty="0">
                  <a:solidFill>
                    <a:srgbClr val="374151"/>
                  </a:solidFill>
                  <a:effectLst/>
                  <a:latin typeface="Söhne"/>
                </a:rPr>
                <a:t>Technology</a:t>
              </a:r>
              <a:endParaRPr sz="1800" b="0" i="0" u="none" strike="noStrike" cap="none" dirty="0">
                <a:solidFill>
                  <a:schemeClr val="lt1"/>
                </a:solidFill>
                <a:latin typeface="Calibri"/>
                <a:ea typeface="Calibri"/>
                <a:cs typeface="Calibri"/>
                <a:sym typeface="Calibri"/>
              </a:endParaRPr>
            </a:p>
          </p:txBody>
        </p:sp>
        <p:sp>
          <p:nvSpPr>
            <p:cNvPr id="125" name="Google Shape;125;p1"/>
            <p:cNvSpPr/>
            <p:nvPr/>
          </p:nvSpPr>
          <p:spPr>
            <a:xfrm>
              <a:off x="10981663" y="2935513"/>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
            <p:cNvSpPr/>
            <p:nvPr/>
          </p:nvSpPr>
          <p:spPr>
            <a:xfrm>
              <a:off x="11083267" y="2906484"/>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31" name="Google Shape;131;p1"/>
          <p:cNvGrpSpPr/>
          <p:nvPr/>
        </p:nvGrpSpPr>
        <p:grpSpPr>
          <a:xfrm>
            <a:off x="8548913" y="4898570"/>
            <a:ext cx="3579383" cy="1074058"/>
            <a:chOff x="8548913" y="4898570"/>
            <a:chExt cx="3579383" cy="1074058"/>
          </a:xfrm>
        </p:grpSpPr>
        <p:sp>
          <p:nvSpPr>
            <p:cNvPr id="91" name="Google Shape;91;p1"/>
            <p:cNvSpPr/>
            <p:nvPr/>
          </p:nvSpPr>
          <p:spPr>
            <a:xfrm>
              <a:off x="8548913" y="4898571"/>
              <a:ext cx="2971800" cy="1045029"/>
            </a:xfrm>
            <a:prstGeom prst="rect">
              <a:avLst/>
            </a:prstGeom>
            <a:solidFill>
              <a:srgbClr val="126B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dirty="0">
                  <a:solidFill>
                    <a:srgbClr val="374151"/>
                  </a:solidFill>
                  <a:effectLst/>
                  <a:latin typeface="Söhne"/>
                </a:rPr>
                <a:t>Trade policies</a:t>
              </a:r>
              <a:endParaRPr sz="1800" b="0" i="0" u="none" strike="noStrike" cap="none" dirty="0">
                <a:solidFill>
                  <a:schemeClr val="lt1"/>
                </a:solidFill>
                <a:latin typeface="Calibri"/>
                <a:ea typeface="Calibri"/>
                <a:cs typeface="Calibri"/>
                <a:sym typeface="Calibri"/>
              </a:endParaRPr>
            </a:p>
          </p:txBody>
        </p:sp>
        <p:sp>
          <p:nvSpPr>
            <p:cNvPr id="132" name="Google Shape;132;p1"/>
            <p:cNvSpPr/>
            <p:nvPr/>
          </p:nvSpPr>
          <p:spPr>
            <a:xfrm>
              <a:off x="10981663" y="4927599"/>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1"/>
            <p:cNvSpPr/>
            <p:nvPr/>
          </p:nvSpPr>
          <p:spPr>
            <a:xfrm>
              <a:off x="11083267" y="4898570"/>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38" name="Google Shape;138;p1"/>
          <p:cNvGrpSpPr/>
          <p:nvPr/>
        </p:nvGrpSpPr>
        <p:grpSpPr>
          <a:xfrm>
            <a:off x="4551635" y="1135960"/>
            <a:ext cx="3146806" cy="4585908"/>
            <a:chOff x="4468979" y="642559"/>
            <a:chExt cx="3146806" cy="4585908"/>
          </a:xfrm>
        </p:grpSpPr>
        <p:sp>
          <p:nvSpPr>
            <p:cNvPr id="139" name="Google Shape;139;p1"/>
            <p:cNvSpPr/>
            <p:nvPr/>
          </p:nvSpPr>
          <p:spPr>
            <a:xfrm>
              <a:off x="4796978" y="642559"/>
              <a:ext cx="2490809" cy="4585908"/>
            </a:xfrm>
            <a:prstGeom prst="roundRect">
              <a:avLst>
                <a:gd name="adj" fmla="val 50000"/>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1"/>
            <p:cNvSpPr txBox="1"/>
            <p:nvPr/>
          </p:nvSpPr>
          <p:spPr>
            <a:xfrm>
              <a:off x="4468979" y="2181148"/>
              <a:ext cx="3146806"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bg1"/>
                  </a:solidFill>
                  <a:latin typeface="Poppins"/>
                  <a:cs typeface="Poppins"/>
                </a:rPr>
                <a:t>Factors affecting Economic development</a:t>
              </a:r>
            </a:p>
          </p:txBody>
        </p:sp>
      </p:grpSp>
      <p:grpSp>
        <p:nvGrpSpPr>
          <p:cNvPr id="127" name="Group 126">
            <a:extLst>
              <a:ext uri="{FF2B5EF4-FFF2-40B4-BE49-F238E27FC236}">
                <a16:creationId xmlns:a16="http://schemas.microsoft.com/office/drawing/2014/main" id="{0143DC00-7A49-FF69-0F77-3150ED6E80EE}"/>
              </a:ext>
            </a:extLst>
          </p:cNvPr>
          <p:cNvGrpSpPr/>
          <p:nvPr/>
        </p:nvGrpSpPr>
        <p:grpSpPr>
          <a:xfrm>
            <a:off x="417140" y="1057686"/>
            <a:ext cx="423462" cy="758454"/>
            <a:chOff x="2769575" y="2969660"/>
            <a:chExt cx="698696" cy="1190748"/>
          </a:xfrm>
          <a:solidFill>
            <a:schemeClr val="tx1"/>
          </a:solidFill>
        </p:grpSpPr>
        <p:sp>
          <p:nvSpPr>
            <p:cNvPr id="128" name="Freeform: Shape 127">
              <a:extLst>
                <a:ext uri="{FF2B5EF4-FFF2-40B4-BE49-F238E27FC236}">
                  <a16:creationId xmlns:a16="http://schemas.microsoft.com/office/drawing/2014/main" id="{1ACE1BDF-F844-794C-BE5C-BF6161A570F4}"/>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9" name="Freeform: Shape 128">
              <a:extLst>
                <a:ext uri="{FF2B5EF4-FFF2-40B4-BE49-F238E27FC236}">
                  <a16:creationId xmlns:a16="http://schemas.microsoft.com/office/drawing/2014/main" id="{9AB1DBE7-0E31-D4E6-F0C5-65D2F3E10B83}"/>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0" name="Freeform 204">
              <a:extLst>
                <a:ext uri="{FF2B5EF4-FFF2-40B4-BE49-F238E27FC236}">
                  <a16:creationId xmlns:a16="http://schemas.microsoft.com/office/drawing/2014/main" id="{0690B9A3-5660-1389-C346-5339AB969F9F}"/>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Rectangle 133">
              <a:extLst>
                <a:ext uri="{FF2B5EF4-FFF2-40B4-BE49-F238E27FC236}">
                  <a16:creationId xmlns:a16="http://schemas.microsoft.com/office/drawing/2014/main" id="{DB680722-746B-CECF-4204-9D63B31C5C59}"/>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Block Arc 134">
              <a:extLst>
                <a:ext uri="{FF2B5EF4-FFF2-40B4-BE49-F238E27FC236}">
                  <a16:creationId xmlns:a16="http://schemas.microsoft.com/office/drawing/2014/main" id="{1056E96F-3AD3-1A76-DAB2-B28D1C5044E7}"/>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6" name="Group 135">
              <a:extLst>
                <a:ext uri="{FF2B5EF4-FFF2-40B4-BE49-F238E27FC236}">
                  <a16:creationId xmlns:a16="http://schemas.microsoft.com/office/drawing/2014/main" id="{8DB52DF0-4B5E-80A6-EC39-3FBDF36C647B}"/>
                </a:ext>
              </a:extLst>
            </p:cNvPr>
            <p:cNvGrpSpPr/>
            <p:nvPr/>
          </p:nvGrpSpPr>
          <p:grpSpPr>
            <a:xfrm>
              <a:off x="2769575" y="2969660"/>
              <a:ext cx="698696" cy="252032"/>
              <a:chOff x="2769575" y="2969660"/>
              <a:chExt cx="698696" cy="252032"/>
            </a:xfrm>
            <a:grpFill/>
          </p:grpSpPr>
          <p:sp>
            <p:nvSpPr>
              <p:cNvPr id="137" name="Freeform 272">
                <a:extLst>
                  <a:ext uri="{FF2B5EF4-FFF2-40B4-BE49-F238E27FC236}">
                    <a16:creationId xmlns:a16="http://schemas.microsoft.com/office/drawing/2014/main" id="{45AAF5A5-C40B-949A-413C-CBB5A4EC65B2}"/>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73">
                <a:extLst>
                  <a:ext uri="{FF2B5EF4-FFF2-40B4-BE49-F238E27FC236}">
                    <a16:creationId xmlns:a16="http://schemas.microsoft.com/office/drawing/2014/main" id="{B0AF36F0-479D-49DB-8967-1A55B3A28457}"/>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74">
                <a:extLst>
                  <a:ext uri="{FF2B5EF4-FFF2-40B4-BE49-F238E27FC236}">
                    <a16:creationId xmlns:a16="http://schemas.microsoft.com/office/drawing/2014/main" id="{FFFC9990-5C75-FD5E-D6CD-520281B6BF60}"/>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74">
                <a:extLst>
                  <a:ext uri="{FF2B5EF4-FFF2-40B4-BE49-F238E27FC236}">
                    <a16:creationId xmlns:a16="http://schemas.microsoft.com/office/drawing/2014/main" id="{21AF7261-71AE-BDD8-0C42-44E72312ABBC}"/>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74">
                <a:extLst>
                  <a:ext uri="{FF2B5EF4-FFF2-40B4-BE49-F238E27FC236}">
                    <a16:creationId xmlns:a16="http://schemas.microsoft.com/office/drawing/2014/main" id="{0B04679B-6F0F-4621-EB28-6F3C4444F830}"/>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74">
                <a:extLst>
                  <a:ext uri="{FF2B5EF4-FFF2-40B4-BE49-F238E27FC236}">
                    <a16:creationId xmlns:a16="http://schemas.microsoft.com/office/drawing/2014/main" id="{B6533688-ACBA-B4AA-7695-DF1E47332247}"/>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74">
                <a:extLst>
                  <a:ext uri="{FF2B5EF4-FFF2-40B4-BE49-F238E27FC236}">
                    <a16:creationId xmlns:a16="http://schemas.microsoft.com/office/drawing/2014/main" id="{EB01E30E-8D1A-D4C3-6441-2851E409A74E}"/>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78" name="Group 177">
            <a:extLst>
              <a:ext uri="{FF2B5EF4-FFF2-40B4-BE49-F238E27FC236}">
                <a16:creationId xmlns:a16="http://schemas.microsoft.com/office/drawing/2014/main" id="{CF9EA651-6525-969F-C1B3-33DF6B3F174D}"/>
              </a:ext>
            </a:extLst>
          </p:cNvPr>
          <p:cNvGrpSpPr/>
          <p:nvPr/>
        </p:nvGrpSpPr>
        <p:grpSpPr>
          <a:xfrm>
            <a:off x="439635" y="3049687"/>
            <a:ext cx="423462" cy="758454"/>
            <a:chOff x="2769575" y="2969660"/>
            <a:chExt cx="698696" cy="1190748"/>
          </a:xfrm>
          <a:solidFill>
            <a:schemeClr val="tx1"/>
          </a:solidFill>
        </p:grpSpPr>
        <p:sp>
          <p:nvSpPr>
            <p:cNvPr id="179" name="Freeform: Shape 178">
              <a:extLst>
                <a:ext uri="{FF2B5EF4-FFF2-40B4-BE49-F238E27FC236}">
                  <a16:creationId xmlns:a16="http://schemas.microsoft.com/office/drawing/2014/main" id="{8E3001FF-3A89-0C04-1CBE-1B5E2EA6ACA5}"/>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A228E407-8BC9-C626-ECB4-FF5DB138EE3F}"/>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1" name="Freeform 204">
              <a:extLst>
                <a:ext uri="{FF2B5EF4-FFF2-40B4-BE49-F238E27FC236}">
                  <a16:creationId xmlns:a16="http://schemas.microsoft.com/office/drawing/2014/main" id="{61321172-381E-1CE5-19CE-CF719BEC8043}"/>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a:extLst>
                <a:ext uri="{FF2B5EF4-FFF2-40B4-BE49-F238E27FC236}">
                  <a16:creationId xmlns:a16="http://schemas.microsoft.com/office/drawing/2014/main" id="{F16F7DD1-8D46-D98F-F704-48EF42C30091}"/>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Block Arc 182">
              <a:extLst>
                <a:ext uri="{FF2B5EF4-FFF2-40B4-BE49-F238E27FC236}">
                  <a16:creationId xmlns:a16="http://schemas.microsoft.com/office/drawing/2014/main" id="{4CEF8AC3-F192-9CD6-F2DA-B138B58B9B3B}"/>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4" name="Group 183">
              <a:extLst>
                <a:ext uri="{FF2B5EF4-FFF2-40B4-BE49-F238E27FC236}">
                  <a16:creationId xmlns:a16="http://schemas.microsoft.com/office/drawing/2014/main" id="{8346E1AC-9F62-83C8-FD2D-89EFC59B16FA}"/>
                </a:ext>
              </a:extLst>
            </p:cNvPr>
            <p:cNvGrpSpPr/>
            <p:nvPr/>
          </p:nvGrpSpPr>
          <p:grpSpPr>
            <a:xfrm>
              <a:off x="2769575" y="2969660"/>
              <a:ext cx="698696" cy="252032"/>
              <a:chOff x="2769575" y="2969660"/>
              <a:chExt cx="698696" cy="252032"/>
            </a:xfrm>
            <a:grpFill/>
          </p:grpSpPr>
          <p:sp>
            <p:nvSpPr>
              <p:cNvPr id="185" name="Freeform 272">
                <a:extLst>
                  <a:ext uri="{FF2B5EF4-FFF2-40B4-BE49-F238E27FC236}">
                    <a16:creationId xmlns:a16="http://schemas.microsoft.com/office/drawing/2014/main" id="{342DDA2D-74F4-3F51-4F81-9ECF185A6041}"/>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73">
                <a:extLst>
                  <a:ext uri="{FF2B5EF4-FFF2-40B4-BE49-F238E27FC236}">
                    <a16:creationId xmlns:a16="http://schemas.microsoft.com/office/drawing/2014/main" id="{21DC1055-76C8-9241-E444-94DC8A10009D}"/>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74">
                <a:extLst>
                  <a:ext uri="{FF2B5EF4-FFF2-40B4-BE49-F238E27FC236}">
                    <a16:creationId xmlns:a16="http://schemas.microsoft.com/office/drawing/2014/main" id="{7E634ED8-4515-07F0-C44B-89A5D966CB86}"/>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74">
                <a:extLst>
                  <a:ext uri="{FF2B5EF4-FFF2-40B4-BE49-F238E27FC236}">
                    <a16:creationId xmlns:a16="http://schemas.microsoft.com/office/drawing/2014/main" id="{5223963C-AE3F-325A-8A24-8DBE0E6B9548}"/>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74">
                <a:extLst>
                  <a:ext uri="{FF2B5EF4-FFF2-40B4-BE49-F238E27FC236}">
                    <a16:creationId xmlns:a16="http://schemas.microsoft.com/office/drawing/2014/main" id="{95D3110C-DAAA-31A8-030E-E6E51B1CA866}"/>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74">
                <a:extLst>
                  <a:ext uri="{FF2B5EF4-FFF2-40B4-BE49-F238E27FC236}">
                    <a16:creationId xmlns:a16="http://schemas.microsoft.com/office/drawing/2014/main" id="{E432DCE6-28CF-5BB0-86A4-039ACBBF05AA}"/>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74">
                <a:extLst>
                  <a:ext uri="{FF2B5EF4-FFF2-40B4-BE49-F238E27FC236}">
                    <a16:creationId xmlns:a16="http://schemas.microsoft.com/office/drawing/2014/main" id="{67EAB77F-4FC5-9E24-A108-34FF766A4C2F}"/>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2" name="Group 191">
            <a:extLst>
              <a:ext uri="{FF2B5EF4-FFF2-40B4-BE49-F238E27FC236}">
                <a16:creationId xmlns:a16="http://schemas.microsoft.com/office/drawing/2014/main" id="{766DFE87-CD17-9404-7B5A-AF6BEE705F4D}"/>
              </a:ext>
            </a:extLst>
          </p:cNvPr>
          <p:cNvGrpSpPr/>
          <p:nvPr/>
        </p:nvGrpSpPr>
        <p:grpSpPr>
          <a:xfrm>
            <a:off x="422022" y="4993438"/>
            <a:ext cx="423462" cy="758454"/>
            <a:chOff x="2769575" y="2969660"/>
            <a:chExt cx="698696" cy="1190748"/>
          </a:xfrm>
          <a:solidFill>
            <a:schemeClr val="tx1"/>
          </a:solidFill>
        </p:grpSpPr>
        <p:sp>
          <p:nvSpPr>
            <p:cNvPr id="193" name="Freeform: Shape 192">
              <a:extLst>
                <a:ext uri="{FF2B5EF4-FFF2-40B4-BE49-F238E27FC236}">
                  <a16:creationId xmlns:a16="http://schemas.microsoft.com/office/drawing/2014/main" id="{AF8D1347-3FBC-F01D-B8EA-964A42DEC629}"/>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4" name="Freeform: Shape 193">
              <a:extLst>
                <a:ext uri="{FF2B5EF4-FFF2-40B4-BE49-F238E27FC236}">
                  <a16:creationId xmlns:a16="http://schemas.microsoft.com/office/drawing/2014/main" id="{755AD819-47AA-558D-5BC8-49F2329F1CD3}"/>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5" name="Freeform 204">
              <a:extLst>
                <a:ext uri="{FF2B5EF4-FFF2-40B4-BE49-F238E27FC236}">
                  <a16:creationId xmlns:a16="http://schemas.microsoft.com/office/drawing/2014/main" id="{3829D567-61A6-2E13-B9B2-FB6E3498B015}"/>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Rectangle 195">
              <a:extLst>
                <a:ext uri="{FF2B5EF4-FFF2-40B4-BE49-F238E27FC236}">
                  <a16:creationId xmlns:a16="http://schemas.microsoft.com/office/drawing/2014/main" id="{967F96DD-486E-DB84-4D93-5B2D419DCF24}"/>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Block Arc 196">
              <a:extLst>
                <a:ext uri="{FF2B5EF4-FFF2-40B4-BE49-F238E27FC236}">
                  <a16:creationId xmlns:a16="http://schemas.microsoft.com/office/drawing/2014/main" id="{85CD13E1-E9CF-0348-E73B-E5D5D45584EC}"/>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8" name="Group 197">
              <a:extLst>
                <a:ext uri="{FF2B5EF4-FFF2-40B4-BE49-F238E27FC236}">
                  <a16:creationId xmlns:a16="http://schemas.microsoft.com/office/drawing/2014/main" id="{9E6203C3-A91F-A972-2D6E-5396C37B32C7}"/>
                </a:ext>
              </a:extLst>
            </p:cNvPr>
            <p:cNvGrpSpPr/>
            <p:nvPr/>
          </p:nvGrpSpPr>
          <p:grpSpPr>
            <a:xfrm>
              <a:off x="2769575" y="2969660"/>
              <a:ext cx="698696" cy="252032"/>
              <a:chOff x="2769575" y="2969660"/>
              <a:chExt cx="698696" cy="252032"/>
            </a:xfrm>
            <a:grpFill/>
          </p:grpSpPr>
          <p:sp>
            <p:nvSpPr>
              <p:cNvPr id="199" name="Freeform 272">
                <a:extLst>
                  <a:ext uri="{FF2B5EF4-FFF2-40B4-BE49-F238E27FC236}">
                    <a16:creationId xmlns:a16="http://schemas.microsoft.com/office/drawing/2014/main" id="{17847FCE-C11D-DCB4-2F0F-07793E3B1AF6}"/>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3">
                <a:extLst>
                  <a:ext uri="{FF2B5EF4-FFF2-40B4-BE49-F238E27FC236}">
                    <a16:creationId xmlns:a16="http://schemas.microsoft.com/office/drawing/2014/main" id="{CF477AD3-CE00-DD8B-31CE-FA5BECD10F5E}"/>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4">
                <a:extLst>
                  <a:ext uri="{FF2B5EF4-FFF2-40B4-BE49-F238E27FC236}">
                    <a16:creationId xmlns:a16="http://schemas.microsoft.com/office/drawing/2014/main" id="{C60061B2-BF89-B7BB-5789-EE62390BBCF7}"/>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a:extLst>
                  <a:ext uri="{FF2B5EF4-FFF2-40B4-BE49-F238E27FC236}">
                    <a16:creationId xmlns:a16="http://schemas.microsoft.com/office/drawing/2014/main" id="{0F0C0A6E-515A-8A14-B34D-355AA3180DE9}"/>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74">
                <a:extLst>
                  <a:ext uri="{FF2B5EF4-FFF2-40B4-BE49-F238E27FC236}">
                    <a16:creationId xmlns:a16="http://schemas.microsoft.com/office/drawing/2014/main" id="{9A583446-EB4B-2A41-F8A0-98A762EFB880}"/>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4">
                <a:extLst>
                  <a:ext uri="{FF2B5EF4-FFF2-40B4-BE49-F238E27FC236}">
                    <a16:creationId xmlns:a16="http://schemas.microsoft.com/office/drawing/2014/main" id="{D244BA7A-7C43-14D6-4364-276965738334}"/>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4">
                <a:extLst>
                  <a:ext uri="{FF2B5EF4-FFF2-40B4-BE49-F238E27FC236}">
                    <a16:creationId xmlns:a16="http://schemas.microsoft.com/office/drawing/2014/main" id="{44AD3C97-79A1-3B8E-5A74-7C945C45240C}"/>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6" name="Group 205">
            <a:extLst>
              <a:ext uri="{FF2B5EF4-FFF2-40B4-BE49-F238E27FC236}">
                <a16:creationId xmlns:a16="http://schemas.microsoft.com/office/drawing/2014/main" id="{687D1BF4-EEEB-343C-BA38-18746FBFD49D}"/>
              </a:ext>
            </a:extLst>
          </p:cNvPr>
          <p:cNvGrpSpPr/>
          <p:nvPr/>
        </p:nvGrpSpPr>
        <p:grpSpPr>
          <a:xfrm>
            <a:off x="11308982" y="996151"/>
            <a:ext cx="423462" cy="758454"/>
            <a:chOff x="2769575" y="2969660"/>
            <a:chExt cx="698696" cy="1190748"/>
          </a:xfrm>
          <a:solidFill>
            <a:schemeClr val="tx1"/>
          </a:solidFill>
        </p:grpSpPr>
        <p:sp>
          <p:nvSpPr>
            <p:cNvPr id="207" name="Freeform: Shape 206">
              <a:extLst>
                <a:ext uri="{FF2B5EF4-FFF2-40B4-BE49-F238E27FC236}">
                  <a16:creationId xmlns:a16="http://schemas.microsoft.com/office/drawing/2014/main" id="{7B68943B-5825-9FD0-D3AA-73188D230495}"/>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8" name="Freeform: Shape 207">
              <a:extLst>
                <a:ext uri="{FF2B5EF4-FFF2-40B4-BE49-F238E27FC236}">
                  <a16:creationId xmlns:a16="http://schemas.microsoft.com/office/drawing/2014/main" id="{7B5D7E2B-EA59-CBA8-6318-71917676ED54}"/>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09" name="Freeform 204">
              <a:extLst>
                <a:ext uri="{FF2B5EF4-FFF2-40B4-BE49-F238E27FC236}">
                  <a16:creationId xmlns:a16="http://schemas.microsoft.com/office/drawing/2014/main" id="{909ED369-9561-4D47-E6CD-98A3A2A57772}"/>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Rectangle 209">
              <a:extLst>
                <a:ext uri="{FF2B5EF4-FFF2-40B4-BE49-F238E27FC236}">
                  <a16:creationId xmlns:a16="http://schemas.microsoft.com/office/drawing/2014/main" id="{1A563650-973E-9257-BA7F-4CC8EA9F9094}"/>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Block Arc 210">
              <a:extLst>
                <a:ext uri="{FF2B5EF4-FFF2-40B4-BE49-F238E27FC236}">
                  <a16:creationId xmlns:a16="http://schemas.microsoft.com/office/drawing/2014/main" id="{61915144-A63C-27C6-990F-5FA6F49E6855}"/>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2" name="Group 211">
              <a:extLst>
                <a:ext uri="{FF2B5EF4-FFF2-40B4-BE49-F238E27FC236}">
                  <a16:creationId xmlns:a16="http://schemas.microsoft.com/office/drawing/2014/main" id="{BA723403-E565-CF8C-DC6C-10F1C0AD8A54}"/>
                </a:ext>
              </a:extLst>
            </p:cNvPr>
            <p:cNvGrpSpPr/>
            <p:nvPr/>
          </p:nvGrpSpPr>
          <p:grpSpPr>
            <a:xfrm>
              <a:off x="2769575" y="2969660"/>
              <a:ext cx="698696" cy="252032"/>
              <a:chOff x="2769575" y="2969660"/>
              <a:chExt cx="698696" cy="252032"/>
            </a:xfrm>
            <a:grpFill/>
          </p:grpSpPr>
          <p:sp>
            <p:nvSpPr>
              <p:cNvPr id="213" name="Freeform 272">
                <a:extLst>
                  <a:ext uri="{FF2B5EF4-FFF2-40B4-BE49-F238E27FC236}">
                    <a16:creationId xmlns:a16="http://schemas.microsoft.com/office/drawing/2014/main" id="{9711A6AB-DE82-0D71-738C-A3DB2789FF29}"/>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73">
                <a:extLst>
                  <a:ext uri="{FF2B5EF4-FFF2-40B4-BE49-F238E27FC236}">
                    <a16:creationId xmlns:a16="http://schemas.microsoft.com/office/drawing/2014/main" id="{11B338AA-11FF-0BB5-2CA8-6DE1640B83A5}"/>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74">
                <a:extLst>
                  <a:ext uri="{FF2B5EF4-FFF2-40B4-BE49-F238E27FC236}">
                    <a16:creationId xmlns:a16="http://schemas.microsoft.com/office/drawing/2014/main" id="{95746B52-76D6-7396-F829-A855DBE4E12F}"/>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74">
                <a:extLst>
                  <a:ext uri="{FF2B5EF4-FFF2-40B4-BE49-F238E27FC236}">
                    <a16:creationId xmlns:a16="http://schemas.microsoft.com/office/drawing/2014/main" id="{BC22CF12-F1C7-4CFD-1C06-CF45F8B6A1C1}"/>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74">
                <a:extLst>
                  <a:ext uri="{FF2B5EF4-FFF2-40B4-BE49-F238E27FC236}">
                    <a16:creationId xmlns:a16="http://schemas.microsoft.com/office/drawing/2014/main" id="{8D47C194-1F67-9B4D-58BF-D04EB2FB79E1}"/>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74">
                <a:extLst>
                  <a:ext uri="{FF2B5EF4-FFF2-40B4-BE49-F238E27FC236}">
                    <a16:creationId xmlns:a16="http://schemas.microsoft.com/office/drawing/2014/main" id="{E6D9EFEA-7F94-9B73-A0CE-0F93F5096F42}"/>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74">
                <a:extLst>
                  <a:ext uri="{FF2B5EF4-FFF2-40B4-BE49-F238E27FC236}">
                    <a16:creationId xmlns:a16="http://schemas.microsoft.com/office/drawing/2014/main" id="{01ADF139-60C9-4391-CF5C-EEF40D281309}"/>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0" name="Group 219">
            <a:extLst>
              <a:ext uri="{FF2B5EF4-FFF2-40B4-BE49-F238E27FC236}">
                <a16:creationId xmlns:a16="http://schemas.microsoft.com/office/drawing/2014/main" id="{481AFEFE-63E4-3E4D-A333-61ADF85C2AC9}"/>
              </a:ext>
            </a:extLst>
          </p:cNvPr>
          <p:cNvGrpSpPr/>
          <p:nvPr/>
        </p:nvGrpSpPr>
        <p:grpSpPr>
          <a:xfrm>
            <a:off x="11268012" y="2995310"/>
            <a:ext cx="423462" cy="758454"/>
            <a:chOff x="2769575" y="2969660"/>
            <a:chExt cx="698696" cy="1190748"/>
          </a:xfrm>
          <a:solidFill>
            <a:schemeClr val="tx1"/>
          </a:solidFill>
        </p:grpSpPr>
        <p:sp>
          <p:nvSpPr>
            <p:cNvPr id="221" name="Freeform: Shape 220">
              <a:extLst>
                <a:ext uri="{FF2B5EF4-FFF2-40B4-BE49-F238E27FC236}">
                  <a16:creationId xmlns:a16="http://schemas.microsoft.com/office/drawing/2014/main" id="{9A48C809-5B9B-EB6C-5C00-96BE706395C0}"/>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2" name="Freeform: Shape 221">
              <a:extLst>
                <a:ext uri="{FF2B5EF4-FFF2-40B4-BE49-F238E27FC236}">
                  <a16:creationId xmlns:a16="http://schemas.microsoft.com/office/drawing/2014/main" id="{CE14ACFD-03D3-50D9-08E4-07AD3971E956}"/>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23" name="Freeform 204">
              <a:extLst>
                <a:ext uri="{FF2B5EF4-FFF2-40B4-BE49-F238E27FC236}">
                  <a16:creationId xmlns:a16="http://schemas.microsoft.com/office/drawing/2014/main" id="{08C3BB42-317D-5D37-EA52-6E7C8CFEDEAC}"/>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Rectangle 223">
              <a:extLst>
                <a:ext uri="{FF2B5EF4-FFF2-40B4-BE49-F238E27FC236}">
                  <a16:creationId xmlns:a16="http://schemas.microsoft.com/office/drawing/2014/main" id="{61EB9876-B725-9BA4-DB4D-B35BF9CECDE6}"/>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Block Arc 224">
              <a:extLst>
                <a:ext uri="{FF2B5EF4-FFF2-40B4-BE49-F238E27FC236}">
                  <a16:creationId xmlns:a16="http://schemas.microsoft.com/office/drawing/2014/main" id="{AB71FA0E-7C6B-D58F-3774-9DDF43A20C0B}"/>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6" name="Group 225">
              <a:extLst>
                <a:ext uri="{FF2B5EF4-FFF2-40B4-BE49-F238E27FC236}">
                  <a16:creationId xmlns:a16="http://schemas.microsoft.com/office/drawing/2014/main" id="{9287EBDA-8331-C570-4378-C1547C7D8138}"/>
                </a:ext>
              </a:extLst>
            </p:cNvPr>
            <p:cNvGrpSpPr/>
            <p:nvPr/>
          </p:nvGrpSpPr>
          <p:grpSpPr>
            <a:xfrm>
              <a:off x="2769575" y="2969660"/>
              <a:ext cx="698696" cy="252032"/>
              <a:chOff x="2769575" y="2969660"/>
              <a:chExt cx="698696" cy="252032"/>
            </a:xfrm>
            <a:grpFill/>
          </p:grpSpPr>
          <p:sp>
            <p:nvSpPr>
              <p:cNvPr id="227" name="Freeform 272">
                <a:extLst>
                  <a:ext uri="{FF2B5EF4-FFF2-40B4-BE49-F238E27FC236}">
                    <a16:creationId xmlns:a16="http://schemas.microsoft.com/office/drawing/2014/main" id="{E4AA6234-0FAE-BFC8-FB91-5485DEAF5C28}"/>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73">
                <a:extLst>
                  <a:ext uri="{FF2B5EF4-FFF2-40B4-BE49-F238E27FC236}">
                    <a16:creationId xmlns:a16="http://schemas.microsoft.com/office/drawing/2014/main" id="{578F0000-759C-FD47-08FD-7B6C04F1A4E5}"/>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74">
                <a:extLst>
                  <a:ext uri="{FF2B5EF4-FFF2-40B4-BE49-F238E27FC236}">
                    <a16:creationId xmlns:a16="http://schemas.microsoft.com/office/drawing/2014/main" id="{C1FB0A38-35BA-2DD2-3912-E842F4BEC6E1}"/>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74">
                <a:extLst>
                  <a:ext uri="{FF2B5EF4-FFF2-40B4-BE49-F238E27FC236}">
                    <a16:creationId xmlns:a16="http://schemas.microsoft.com/office/drawing/2014/main" id="{0BA23D0F-F876-D92B-F930-D93F9DE0FFE9}"/>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74">
                <a:extLst>
                  <a:ext uri="{FF2B5EF4-FFF2-40B4-BE49-F238E27FC236}">
                    <a16:creationId xmlns:a16="http://schemas.microsoft.com/office/drawing/2014/main" id="{B4F47DEB-8BB3-5DF0-5732-5BAA104378D6}"/>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74">
                <a:extLst>
                  <a:ext uri="{FF2B5EF4-FFF2-40B4-BE49-F238E27FC236}">
                    <a16:creationId xmlns:a16="http://schemas.microsoft.com/office/drawing/2014/main" id="{ED190D6C-EB3A-1A5E-3E61-7B6FA2912088}"/>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74">
                <a:extLst>
                  <a:ext uri="{FF2B5EF4-FFF2-40B4-BE49-F238E27FC236}">
                    <a16:creationId xmlns:a16="http://schemas.microsoft.com/office/drawing/2014/main" id="{F1DACBE4-AD7B-3F48-CCEC-2F745328757A}"/>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34" name="Group 233">
            <a:extLst>
              <a:ext uri="{FF2B5EF4-FFF2-40B4-BE49-F238E27FC236}">
                <a16:creationId xmlns:a16="http://schemas.microsoft.com/office/drawing/2014/main" id="{580AA431-ADAD-7D0F-A67F-47C58AC5CA5E}"/>
              </a:ext>
            </a:extLst>
          </p:cNvPr>
          <p:cNvGrpSpPr/>
          <p:nvPr/>
        </p:nvGrpSpPr>
        <p:grpSpPr>
          <a:xfrm>
            <a:off x="11315429" y="5070886"/>
            <a:ext cx="423462" cy="758454"/>
            <a:chOff x="2769575" y="2969660"/>
            <a:chExt cx="698696" cy="1190748"/>
          </a:xfrm>
          <a:solidFill>
            <a:schemeClr val="tx1"/>
          </a:solidFill>
        </p:grpSpPr>
        <p:sp>
          <p:nvSpPr>
            <p:cNvPr id="235" name="Freeform: Shape 234">
              <a:extLst>
                <a:ext uri="{FF2B5EF4-FFF2-40B4-BE49-F238E27FC236}">
                  <a16:creationId xmlns:a16="http://schemas.microsoft.com/office/drawing/2014/main" id="{95C9E5AB-2A8F-2913-B758-EF1E94382681}"/>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6" name="Freeform: Shape 235">
              <a:extLst>
                <a:ext uri="{FF2B5EF4-FFF2-40B4-BE49-F238E27FC236}">
                  <a16:creationId xmlns:a16="http://schemas.microsoft.com/office/drawing/2014/main" id="{83B43B09-FCDB-3D73-0F78-1BA7A44FF3D3}"/>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37" name="Freeform 204">
              <a:extLst>
                <a:ext uri="{FF2B5EF4-FFF2-40B4-BE49-F238E27FC236}">
                  <a16:creationId xmlns:a16="http://schemas.microsoft.com/office/drawing/2014/main" id="{AC2EE90E-0024-D550-5FAA-AB2837DFCD9A}"/>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a:extLst>
                <a:ext uri="{FF2B5EF4-FFF2-40B4-BE49-F238E27FC236}">
                  <a16:creationId xmlns:a16="http://schemas.microsoft.com/office/drawing/2014/main" id="{D53058BB-AD23-F22E-FDA0-CF9290546406}"/>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Block Arc 238">
              <a:extLst>
                <a:ext uri="{FF2B5EF4-FFF2-40B4-BE49-F238E27FC236}">
                  <a16:creationId xmlns:a16="http://schemas.microsoft.com/office/drawing/2014/main" id="{B0B1CB8D-75A6-3FF6-C98A-EA42C97E2834}"/>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0" name="Group 239">
              <a:extLst>
                <a:ext uri="{FF2B5EF4-FFF2-40B4-BE49-F238E27FC236}">
                  <a16:creationId xmlns:a16="http://schemas.microsoft.com/office/drawing/2014/main" id="{769951C7-ED6E-1B06-AE22-69B19CE89A09}"/>
                </a:ext>
              </a:extLst>
            </p:cNvPr>
            <p:cNvGrpSpPr/>
            <p:nvPr/>
          </p:nvGrpSpPr>
          <p:grpSpPr>
            <a:xfrm>
              <a:off x="2769575" y="2969660"/>
              <a:ext cx="698696" cy="252032"/>
              <a:chOff x="2769575" y="2969660"/>
              <a:chExt cx="698696" cy="252032"/>
            </a:xfrm>
            <a:grpFill/>
          </p:grpSpPr>
          <p:sp>
            <p:nvSpPr>
              <p:cNvPr id="241" name="Freeform 272">
                <a:extLst>
                  <a:ext uri="{FF2B5EF4-FFF2-40B4-BE49-F238E27FC236}">
                    <a16:creationId xmlns:a16="http://schemas.microsoft.com/office/drawing/2014/main" id="{7691EC19-6B4C-5F89-E240-CD12BFE1FF29}"/>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273">
                <a:extLst>
                  <a:ext uri="{FF2B5EF4-FFF2-40B4-BE49-F238E27FC236}">
                    <a16:creationId xmlns:a16="http://schemas.microsoft.com/office/drawing/2014/main" id="{DB4E0F51-DABB-0EAD-B02E-040D889643EB}"/>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74">
                <a:extLst>
                  <a:ext uri="{FF2B5EF4-FFF2-40B4-BE49-F238E27FC236}">
                    <a16:creationId xmlns:a16="http://schemas.microsoft.com/office/drawing/2014/main" id="{5A13C229-B264-E3A2-FC1C-113D19496979}"/>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74">
                <a:extLst>
                  <a:ext uri="{FF2B5EF4-FFF2-40B4-BE49-F238E27FC236}">
                    <a16:creationId xmlns:a16="http://schemas.microsoft.com/office/drawing/2014/main" id="{5314CA54-1A0E-BD06-1915-26D80FF203FF}"/>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74">
                <a:extLst>
                  <a:ext uri="{FF2B5EF4-FFF2-40B4-BE49-F238E27FC236}">
                    <a16:creationId xmlns:a16="http://schemas.microsoft.com/office/drawing/2014/main" id="{95F66A2B-B069-2EB3-CC4D-DFE17C790B2C}"/>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274">
                <a:extLst>
                  <a:ext uri="{FF2B5EF4-FFF2-40B4-BE49-F238E27FC236}">
                    <a16:creationId xmlns:a16="http://schemas.microsoft.com/office/drawing/2014/main" id="{F839E480-F369-CA1C-3214-18F996E3C375}"/>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74">
                <a:extLst>
                  <a:ext uri="{FF2B5EF4-FFF2-40B4-BE49-F238E27FC236}">
                    <a16:creationId xmlns:a16="http://schemas.microsoft.com/office/drawing/2014/main" id="{E35BBE8B-B497-C995-274F-A201D0C8AB01}"/>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51" name="Freeform: Shape 250">
            <a:extLst>
              <a:ext uri="{FF2B5EF4-FFF2-40B4-BE49-F238E27FC236}">
                <a16:creationId xmlns:a16="http://schemas.microsoft.com/office/drawing/2014/main" id="{CB2003B8-D760-8CA8-6229-D99F7E56AD06}"/>
              </a:ext>
            </a:extLst>
          </p:cNvPr>
          <p:cNvSpPr/>
          <p:nvPr/>
        </p:nvSpPr>
        <p:spPr>
          <a:xfrm>
            <a:off x="9329320" y="6277595"/>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7E5758D-2554-1AB7-DA18-7BD3B85DACF8}"/>
              </a:ext>
            </a:extLst>
          </p:cNvPr>
          <p:cNvSpPr/>
          <p:nvPr/>
        </p:nvSpPr>
        <p:spPr>
          <a:xfrm>
            <a:off x="8112290" y="516111"/>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3959F32-843E-2D99-3F6B-3EC17AAB05B5}"/>
              </a:ext>
            </a:extLst>
          </p:cNvPr>
          <p:cNvSpPr/>
          <p:nvPr/>
        </p:nvSpPr>
        <p:spPr>
          <a:xfrm>
            <a:off x="4136297" y="5016127"/>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81939B34-4DE4-1DB5-56DB-D19758EE5EEF}"/>
              </a:ext>
            </a:extLst>
          </p:cNvPr>
          <p:cNvSpPr/>
          <p:nvPr/>
        </p:nvSpPr>
        <p:spPr>
          <a:xfrm>
            <a:off x="3861659" y="831516"/>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B167D28F-3963-BC41-B93A-55BCE554E1A0}"/>
              </a:ext>
            </a:extLst>
          </p:cNvPr>
          <p:cNvSpPr/>
          <p:nvPr/>
        </p:nvSpPr>
        <p:spPr>
          <a:xfrm>
            <a:off x="4766086" y="5995476"/>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C425E7EF-393E-FD84-D6A6-2D996B516896}"/>
              </a:ext>
            </a:extLst>
          </p:cNvPr>
          <p:cNvSpPr/>
          <p:nvPr/>
        </p:nvSpPr>
        <p:spPr>
          <a:xfrm>
            <a:off x="10734013" y="331560"/>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0D94DB6-EA7E-98A3-F800-406C938B07E3}"/>
              </a:ext>
            </a:extLst>
          </p:cNvPr>
          <p:cNvSpPr/>
          <p:nvPr/>
        </p:nvSpPr>
        <p:spPr>
          <a:xfrm>
            <a:off x="870345" y="35786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B75643A7-B9E6-39ED-F12E-E419D498CD6E}"/>
              </a:ext>
            </a:extLst>
          </p:cNvPr>
          <p:cNvSpPr/>
          <p:nvPr/>
        </p:nvSpPr>
        <p:spPr>
          <a:xfrm>
            <a:off x="1718729" y="624224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p:cTn id="7" dur="500" fill="hold"/>
                                        <p:tgtEl>
                                          <p:spTgt spid="256"/>
                                        </p:tgtEl>
                                        <p:attrNameLst>
                                          <p:attrName>ppt_w</p:attrName>
                                        </p:attrNameLst>
                                      </p:cBhvr>
                                      <p:tavLst>
                                        <p:tav tm="0">
                                          <p:val>
                                            <p:fltVal val="0"/>
                                          </p:val>
                                        </p:tav>
                                        <p:tav tm="100000">
                                          <p:val>
                                            <p:strVal val="#ppt_w"/>
                                          </p:val>
                                        </p:tav>
                                      </p:tavLst>
                                    </p:anim>
                                    <p:anim calcmode="lin" valueType="num">
                                      <p:cBhvr>
                                        <p:cTn id="8" dur="500" fill="hold"/>
                                        <p:tgtEl>
                                          <p:spTgt spid="256"/>
                                        </p:tgtEl>
                                        <p:attrNameLst>
                                          <p:attrName>ppt_h</p:attrName>
                                        </p:attrNameLst>
                                      </p:cBhvr>
                                      <p:tavLst>
                                        <p:tav tm="0">
                                          <p:val>
                                            <p:fltVal val="0"/>
                                          </p:val>
                                        </p:tav>
                                        <p:tav tm="100000">
                                          <p:val>
                                            <p:strVal val="#ppt_h"/>
                                          </p:val>
                                        </p:tav>
                                      </p:tavLst>
                                    </p:anim>
                                    <p:animEffect transition="in" filter="fade">
                                      <p:cBhvr>
                                        <p:cTn id="9" dur="500"/>
                                        <p:tgtEl>
                                          <p:spTgt spid="25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3"/>
                                        </p:tgtEl>
                                        <p:attrNameLst>
                                          <p:attrName>style.visibility</p:attrName>
                                        </p:attrNameLst>
                                      </p:cBhvr>
                                      <p:to>
                                        <p:strVal val="visible"/>
                                      </p:to>
                                    </p:set>
                                    <p:anim calcmode="lin" valueType="num">
                                      <p:cBhvr>
                                        <p:cTn id="12" dur="500" fill="hold"/>
                                        <p:tgtEl>
                                          <p:spTgt spid="253"/>
                                        </p:tgtEl>
                                        <p:attrNameLst>
                                          <p:attrName>ppt_w</p:attrName>
                                        </p:attrNameLst>
                                      </p:cBhvr>
                                      <p:tavLst>
                                        <p:tav tm="0">
                                          <p:val>
                                            <p:fltVal val="0"/>
                                          </p:val>
                                        </p:tav>
                                        <p:tav tm="100000">
                                          <p:val>
                                            <p:strVal val="#ppt_w"/>
                                          </p:val>
                                        </p:tav>
                                      </p:tavLst>
                                    </p:anim>
                                    <p:anim calcmode="lin" valueType="num">
                                      <p:cBhvr>
                                        <p:cTn id="13" dur="500" fill="hold"/>
                                        <p:tgtEl>
                                          <p:spTgt spid="253"/>
                                        </p:tgtEl>
                                        <p:attrNameLst>
                                          <p:attrName>ppt_h</p:attrName>
                                        </p:attrNameLst>
                                      </p:cBhvr>
                                      <p:tavLst>
                                        <p:tav tm="0">
                                          <p:val>
                                            <p:fltVal val="0"/>
                                          </p:val>
                                        </p:tav>
                                        <p:tav tm="100000">
                                          <p:val>
                                            <p:strVal val="#ppt_h"/>
                                          </p:val>
                                        </p:tav>
                                      </p:tavLst>
                                    </p:anim>
                                    <p:animEffect transition="in" filter="fade">
                                      <p:cBhvr>
                                        <p:cTn id="14" dur="500"/>
                                        <p:tgtEl>
                                          <p:spTgt spid="25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58"/>
                                        </p:tgtEl>
                                        <p:attrNameLst>
                                          <p:attrName>style.visibility</p:attrName>
                                        </p:attrNameLst>
                                      </p:cBhvr>
                                      <p:to>
                                        <p:strVal val="visible"/>
                                      </p:to>
                                    </p:set>
                                    <p:anim calcmode="lin" valueType="num">
                                      <p:cBhvr>
                                        <p:cTn id="17" dur="500" fill="hold"/>
                                        <p:tgtEl>
                                          <p:spTgt spid="258"/>
                                        </p:tgtEl>
                                        <p:attrNameLst>
                                          <p:attrName>ppt_w</p:attrName>
                                        </p:attrNameLst>
                                      </p:cBhvr>
                                      <p:tavLst>
                                        <p:tav tm="0">
                                          <p:val>
                                            <p:fltVal val="0"/>
                                          </p:val>
                                        </p:tav>
                                        <p:tav tm="100000">
                                          <p:val>
                                            <p:strVal val="#ppt_w"/>
                                          </p:val>
                                        </p:tav>
                                      </p:tavLst>
                                    </p:anim>
                                    <p:anim calcmode="lin" valueType="num">
                                      <p:cBhvr>
                                        <p:cTn id="18" dur="500" fill="hold"/>
                                        <p:tgtEl>
                                          <p:spTgt spid="258"/>
                                        </p:tgtEl>
                                        <p:attrNameLst>
                                          <p:attrName>ppt_h</p:attrName>
                                        </p:attrNameLst>
                                      </p:cBhvr>
                                      <p:tavLst>
                                        <p:tav tm="0">
                                          <p:val>
                                            <p:fltVal val="0"/>
                                          </p:val>
                                        </p:tav>
                                        <p:tav tm="100000">
                                          <p:val>
                                            <p:strVal val="#ppt_h"/>
                                          </p:val>
                                        </p:tav>
                                      </p:tavLst>
                                    </p:anim>
                                    <p:animEffect transition="in" filter="fade">
                                      <p:cBhvr>
                                        <p:cTn id="19" dur="500"/>
                                        <p:tgtEl>
                                          <p:spTgt spid="25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55"/>
                                        </p:tgtEl>
                                        <p:attrNameLst>
                                          <p:attrName>style.visibility</p:attrName>
                                        </p:attrNameLst>
                                      </p:cBhvr>
                                      <p:to>
                                        <p:strVal val="visible"/>
                                      </p:to>
                                    </p:set>
                                    <p:anim calcmode="lin" valueType="num">
                                      <p:cBhvr>
                                        <p:cTn id="22" dur="500" fill="hold"/>
                                        <p:tgtEl>
                                          <p:spTgt spid="255"/>
                                        </p:tgtEl>
                                        <p:attrNameLst>
                                          <p:attrName>ppt_w</p:attrName>
                                        </p:attrNameLst>
                                      </p:cBhvr>
                                      <p:tavLst>
                                        <p:tav tm="0">
                                          <p:val>
                                            <p:fltVal val="0"/>
                                          </p:val>
                                        </p:tav>
                                        <p:tav tm="100000">
                                          <p:val>
                                            <p:strVal val="#ppt_w"/>
                                          </p:val>
                                        </p:tav>
                                      </p:tavLst>
                                    </p:anim>
                                    <p:anim calcmode="lin" valueType="num">
                                      <p:cBhvr>
                                        <p:cTn id="23" dur="500" fill="hold"/>
                                        <p:tgtEl>
                                          <p:spTgt spid="255"/>
                                        </p:tgtEl>
                                        <p:attrNameLst>
                                          <p:attrName>ppt_h</p:attrName>
                                        </p:attrNameLst>
                                      </p:cBhvr>
                                      <p:tavLst>
                                        <p:tav tm="0">
                                          <p:val>
                                            <p:fltVal val="0"/>
                                          </p:val>
                                        </p:tav>
                                        <p:tav tm="100000">
                                          <p:val>
                                            <p:strVal val="#ppt_h"/>
                                          </p:val>
                                        </p:tav>
                                      </p:tavLst>
                                    </p:anim>
                                    <p:animEffect transition="in" filter="fade">
                                      <p:cBhvr>
                                        <p:cTn id="24" dur="500"/>
                                        <p:tgtEl>
                                          <p:spTgt spid="25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59"/>
                                        </p:tgtEl>
                                        <p:attrNameLst>
                                          <p:attrName>style.visibility</p:attrName>
                                        </p:attrNameLst>
                                      </p:cBhvr>
                                      <p:to>
                                        <p:strVal val="visible"/>
                                      </p:to>
                                    </p:set>
                                    <p:anim calcmode="lin" valueType="num">
                                      <p:cBhvr>
                                        <p:cTn id="27" dur="500" fill="hold"/>
                                        <p:tgtEl>
                                          <p:spTgt spid="259"/>
                                        </p:tgtEl>
                                        <p:attrNameLst>
                                          <p:attrName>ppt_w</p:attrName>
                                        </p:attrNameLst>
                                      </p:cBhvr>
                                      <p:tavLst>
                                        <p:tav tm="0">
                                          <p:val>
                                            <p:fltVal val="0"/>
                                          </p:val>
                                        </p:tav>
                                        <p:tav tm="100000">
                                          <p:val>
                                            <p:strVal val="#ppt_w"/>
                                          </p:val>
                                        </p:tav>
                                      </p:tavLst>
                                    </p:anim>
                                    <p:anim calcmode="lin" valueType="num">
                                      <p:cBhvr>
                                        <p:cTn id="28" dur="500" fill="hold"/>
                                        <p:tgtEl>
                                          <p:spTgt spid="259"/>
                                        </p:tgtEl>
                                        <p:attrNameLst>
                                          <p:attrName>ppt_h</p:attrName>
                                        </p:attrNameLst>
                                      </p:cBhvr>
                                      <p:tavLst>
                                        <p:tav tm="0">
                                          <p:val>
                                            <p:fltVal val="0"/>
                                          </p:val>
                                        </p:tav>
                                        <p:tav tm="100000">
                                          <p:val>
                                            <p:strVal val="#ppt_h"/>
                                          </p:val>
                                        </p:tav>
                                      </p:tavLst>
                                    </p:anim>
                                    <p:animEffect transition="in" filter="fade">
                                      <p:cBhvr>
                                        <p:cTn id="29" dur="500"/>
                                        <p:tgtEl>
                                          <p:spTgt spid="25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1"/>
                                        </p:tgtEl>
                                        <p:attrNameLst>
                                          <p:attrName>style.visibility</p:attrName>
                                        </p:attrNameLst>
                                      </p:cBhvr>
                                      <p:to>
                                        <p:strVal val="visible"/>
                                      </p:to>
                                    </p:set>
                                    <p:anim calcmode="lin" valueType="num">
                                      <p:cBhvr>
                                        <p:cTn id="32" dur="500" fill="hold"/>
                                        <p:tgtEl>
                                          <p:spTgt spid="251"/>
                                        </p:tgtEl>
                                        <p:attrNameLst>
                                          <p:attrName>ppt_w</p:attrName>
                                        </p:attrNameLst>
                                      </p:cBhvr>
                                      <p:tavLst>
                                        <p:tav tm="0">
                                          <p:val>
                                            <p:fltVal val="0"/>
                                          </p:val>
                                        </p:tav>
                                        <p:tav tm="100000">
                                          <p:val>
                                            <p:strVal val="#ppt_w"/>
                                          </p:val>
                                        </p:tav>
                                      </p:tavLst>
                                    </p:anim>
                                    <p:anim calcmode="lin" valueType="num">
                                      <p:cBhvr>
                                        <p:cTn id="33" dur="500" fill="hold"/>
                                        <p:tgtEl>
                                          <p:spTgt spid="251"/>
                                        </p:tgtEl>
                                        <p:attrNameLst>
                                          <p:attrName>ppt_h</p:attrName>
                                        </p:attrNameLst>
                                      </p:cBhvr>
                                      <p:tavLst>
                                        <p:tav tm="0">
                                          <p:val>
                                            <p:fltVal val="0"/>
                                          </p:val>
                                        </p:tav>
                                        <p:tav tm="100000">
                                          <p:val>
                                            <p:strVal val="#ppt_h"/>
                                          </p:val>
                                        </p:tav>
                                      </p:tavLst>
                                    </p:anim>
                                    <p:animEffect transition="in" filter="fade">
                                      <p:cBhvr>
                                        <p:cTn id="34" dur="500"/>
                                        <p:tgtEl>
                                          <p:spTgt spid="25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2"/>
                                        </p:tgtEl>
                                        <p:attrNameLst>
                                          <p:attrName>style.visibility</p:attrName>
                                        </p:attrNameLst>
                                      </p:cBhvr>
                                      <p:to>
                                        <p:strVal val="visible"/>
                                      </p:to>
                                    </p:set>
                                    <p:anim calcmode="lin" valueType="num">
                                      <p:cBhvr>
                                        <p:cTn id="37" dur="500" fill="hold"/>
                                        <p:tgtEl>
                                          <p:spTgt spid="252"/>
                                        </p:tgtEl>
                                        <p:attrNameLst>
                                          <p:attrName>ppt_w</p:attrName>
                                        </p:attrNameLst>
                                      </p:cBhvr>
                                      <p:tavLst>
                                        <p:tav tm="0">
                                          <p:val>
                                            <p:fltVal val="0"/>
                                          </p:val>
                                        </p:tav>
                                        <p:tav tm="100000">
                                          <p:val>
                                            <p:strVal val="#ppt_w"/>
                                          </p:val>
                                        </p:tav>
                                      </p:tavLst>
                                    </p:anim>
                                    <p:anim calcmode="lin" valueType="num">
                                      <p:cBhvr>
                                        <p:cTn id="38" dur="500" fill="hold"/>
                                        <p:tgtEl>
                                          <p:spTgt spid="252"/>
                                        </p:tgtEl>
                                        <p:attrNameLst>
                                          <p:attrName>ppt_h</p:attrName>
                                        </p:attrNameLst>
                                      </p:cBhvr>
                                      <p:tavLst>
                                        <p:tav tm="0">
                                          <p:val>
                                            <p:fltVal val="0"/>
                                          </p:val>
                                        </p:tav>
                                        <p:tav tm="100000">
                                          <p:val>
                                            <p:strVal val="#ppt_h"/>
                                          </p:val>
                                        </p:tav>
                                      </p:tavLst>
                                    </p:anim>
                                    <p:animEffect transition="in" filter="fade">
                                      <p:cBhvr>
                                        <p:cTn id="39" dur="500"/>
                                        <p:tgtEl>
                                          <p:spTgt spid="25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54"/>
                                        </p:tgtEl>
                                        <p:attrNameLst>
                                          <p:attrName>style.visibility</p:attrName>
                                        </p:attrNameLst>
                                      </p:cBhvr>
                                      <p:to>
                                        <p:strVal val="visible"/>
                                      </p:to>
                                    </p:set>
                                    <p:anim calcmode="lin" valueType="num">
                                      <p:cBhvr>
                                        <p:cTn id="42" dur="500" fill="hold"/>
                                        <p:tgtEl>
                                          <p:spTgt spid="254"/>
                                        </p:tgtEl>
                                        <p:attrNameLst>
                                          <p:attrName>ppt_w</p:attrName>
                                        </p:attrNameLst>
                                      </p:cBhvr>
                                      <p:tavLst>
                                        <p:tav tm="0">
                                          <p:val>
                                            <p:fltVal val="0"/>
                                          </p:val>
                                        </p:tav>
                                        <p:tav tm="100000">
                                          <p:val>
                                            <p:strVal val="#ppt_w"/>
                                          </p:val>
                                        </p:tav>
                                      </p:tavLst>
                                    </p:anim>
                                    <p:anim calcmode="lin" valueType="num">
                                      <p:cBhvr>
                                        <p:cTn id="43" dur="500" fill="hold"/>
                                        <p:tgtEl>
                                          <p:spTgt spid="254"/>
                                        </p:tgtEl>
                                        <p:attrNameLst>
                                          <p:attrName>ppt_h</p:attrName>
                                        </p:attrNameLst>
                                      </p:cBhvr>
                                      <p:tavLst>
                                        <p:tav tm="0">
                                          <p:val>
                                            <p:fltVal val="0"/>
                                          </p:val>
                                        </p:tav>
                                        <p:tav tm="100000">
                                          <p:val>
                                            <p:strVal val="#ppt_h"/>
                                          </p:val>
                                        </p:tav>
                                      </p:tavLst>
                                    </p:anim>
                                    <p:animEffect transition="in" filter="fade">
                                      <p:cBhvr>
                                        <p:cTn id="44" dur="500"/>
                                        <p:tgtEl>
                                          <p:spTgt spid="254"/>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38"/>
                                        </p:tgtEl>
                                        <p:attrNameLst>
                                          <p:attrName>style.visibility</p:attrName>
                                        </p:attrNameLst>
                                      </p:cBhvr>
                                      <p:to>
                                        <p:strVal val="visible"/>
                                      </p:to>
                                    </p:set>
                                    <p:anim calcmode="lin" valueType="num">
                                      <p:cBhvr additive="base">
                                        <p:cTn id="49" dur="500"/>
                                        <p:tgtEl>
                                          <p:spTgt spid="138"/>
                                        </p:tgtEl>
                                        <p:attrNameLst>
                                          <p:attrName>ppt_w</p:attrName>
                                        </p:attrNameLst>
                                      </p:cBhvr>
                                      <p:tavLst>
                                        <p:tav tm="0">
                                          <p:val>
                                            <p:strVal val="0"/>
                                          </p:val>
                                        </p:tav>
                                        <p:tav tm="100000">
                                          <p:val>
                                            <p:strVal val="#ppt_w"/>
                                          </p:val>
                                        </p:tav>
                                      </p:tavLst>
                                    </p:anim>
                                    <p:anim calcmode="lin" valueType="num">
                                      <p:cBhvr additive="base">
                                        <p:cTn id="50" dur="500"/>
                                        <p:tgtEl>
                                          <p:spTgt spid="138"/>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27"/>
                                        </p:tgtEl>
                                        <p:attrNameLst>
                                          <p:attrName>style.visibility</p:attrName>
                                        </p:attrNameLst>
                                      </p:cBhvr>
                                      <p:to>
                                        <p:strVal val="visible"/>
                                      </p:to>
                                    </p:set>
                                    <p:animEffect transition="in" filter="fade">
                                      <p:cBhvr>
                                        <p:cTn id="60" dur="500"/>
                                        <p:tgtEl>
                                          <p:spTgt spid="127"/>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500"/>
                                        <p:tgtEl>
                                          <p:spTgt spid="9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fade">
                                      <p:cBhvr>
                                        <p:cTn id="69" dur="500"/>
                                        <p:tgtEl>
                                          <p:spTgt spid="8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8"/>
                                        </p:tgtEl>
                                        <p:attrNameLst>
                                          <p:attrName>style.visibility</p:attrName>
                                        </p:attrNameLst>
                                      </p:cBhvr>
                                      <p:to>
                                        <p:strVal val="visible"/>
                                      </p:to>
                                    </p:set>
                                    <p:animEffect transition="in" filter="fade">
                                      <p:cBhvr>
                                        <p:cTn id="74" dur="500"/>
                                        <p:tgtEl>
                                          <p:spTgt spid="178"/>
                                        </p:tgtEl>
                                      </p:cBhvr>
                                    </p:animEffec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103"/>
                                        </p:tgtEl>
                                        <p:attrNameLst>
                                          <p:attrName>style.visibility</p:attrName>
                                        </p:attrNameLst>
                                      </p:cBhvr>
                                      <p:to>
                                        <p:strVal val="visible"/>
                                      </p:to>
                                    </p:set>
                                    <p:animEffect transition="in" filter="fade">
                                      <p:cBhvr>
                                        <p:cTn id="78" dur="500"/>
                                        <p:tgtEl>
                                          <p:spTgt spid="10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88"/>
                                        </p:tgtEl>
                                        <p:attrNameLst>
                                          <p:attrName>style.visibility</p:attrName>
                                        </p:attrNameLst>
                                      </p:cBhvr>
                                      <p:to>
                                        <p:strVal val="visible"/>
                                      </p:to>
                                    </p:set>
                                    <p:animEffect transition="in" filter="fade">
                                      <p:cBhvr>
                                        <p:cTn id="83" dur="500"/>
                                        <p:tgtEl>
                                          <p:spTgt spid="8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92"/>
                                        </p:tgtEl>
                                        <p:attrNameLst>
                                          <p:attrName>style.visibility</p:attrName>
                                        </p:attrNameLst>
                                      </p:cBhvr>
                                      <p:to>
                                        <p:strVal val="visible"/>
                                      </p:to>
                                    </p:set>
                                    <p:animEffect transition="in" filter="fade">
                                      <p:cBhvr>
                                        <p:cTn id="88" dur="500"/>
                                        <p:tgtEl>
                                          <p:spTgt spid="192"/>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110"/>
                                        </p:tgtEl>
                                        <p:attrNameLst>
                                          <p:attrName>style.visibility</p:attrName>
                                        </p:attrNameLst>
                                      </p:cBhvr>
                                      <p:to>
                                        <p:strVal val="visible"/>
                                      </p:to>
                                    </p:set>
                                    <p:animEffect transition="in" filter="fade">
                                      <p:cBhvr>
                                        <p:cTn id="92" dur="500"/>
                                        <p:tgtEl>
                                          <p:spTgt spid="1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06"/>
                                        </p:tgtEl>
                                        <p:attrNameLst>
                                          <p:attrName>style.visibility</p:attrName>
                                        </p:attrNameLst>
                                      </p:cBhvr>
                                      <p:to>
                                        <p:strVal val="visible"/>
                                      </p:to>
                                    </p:set>
                                    <p:animEffect transition="in" filter="fade">
                                      <p:cBhvr>
                                        <p:cTn id="102" dur="500"/>
                                        <p:tgtEl>
                                          <p:spTgt spid="206"/>
                                        </p:tgtEl>
                                      </p:cBhvr>
                                    </p:animEffect>
                                  </p:childTnLst>
                                </p:cTn>
                              </p:par>
                            </p:childTnLst>
                          </p:cTn>
                        </p:par>
                        <p:par>
                          <p:cTn id="103" fill="hold">
                            <p:stCondLst>
                              <p:cond delay="500"/>
                            </p:stCondLst>
                            <p:childTnLst>
                              <p:par>
                                <p:cTn id="104" presetID="10" presetClass="entr" presetSubtype="0" fill="hold" nodeType="afterEffect">
                                  <p:stCondLst>
                                    <p:cond delay="0"/>
                                  </p:stCondLst>
                                  <p:childTnLst>
                                    <p:set>
                                      <p:cBhvr>
                                        <p:cTn id="105" dur="1" fill="hold">
                                          <p:stCondLst>
                                            <p:cond delay="0"/>
                                          </p:stCondLst>
                                        </p:cTn>
                                        <p:tgtEl>
                                          <p:spTgt spid="117"/>
                                        </p:tgtEl>
                                        <p:attrNameLst>
                                          <p:attrName>style.visibility</p:attrName>
                                        </p:attrNameLst>
                                      </p:cBhvr>
                                      <p:to>
                                        <p:strVal val="visible"/>
                                      </p:to>
                                    </p:set>
                                    <p:animEffect transition="in" filter="fade">
                                      <p:cBhvr>
                                        <p:cTn id="106" dur="500"/>
                                        <p:tgtEl>
                                          <p:spTgt spid="11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2"/>
                                        </p:tgtEl>
                                        <p:attrNameLst>
                                          <p:attrName>style.visibility</p:attrName>
                                        </p:attrNameLst>
                                      </p:cBhvr>
                                      <p:to>
                                        <p:strVal val="visible"/>
                                      </p:to>
                                    </p:set>
                                    <p:animEffect transition="in" filter="fade">
                                      <p:cBhvr>
                                        <p:cTn id="111" dur="500"/>
                                        <p:tgtEl>
                                          <p:spTgt spid="92"/>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20"/>
                                        </p:tgtEl>
                                        <p:attrNameLst>
                                          <p:attrName>style.visibility</p:attrName>
                                        </p:attrNameLst>
                                      </p:cBhvr>
                                      <p:to>
                                        <p:strVal val="visible"/>
                                      </p:to>
                                    </p:set>
                                    <p:animEffect transition="in" filter="fade">
                                      <p:cBhvr>
                                        <p:cTn id="116" dur="500"/>
                                        <p:tgtEl>
                                          <p:spTgt spid="220"/>
                                        </p:tgtEl>
                                      </p:cBhvr>
                                    </p:animEffect>
                                  </p:childTnLst>
                                </p:cTn>
                              </p:par>
                            </p:childTnLst>
                          </p:cTn>
                        </p:par>
                        <p:par>
                          <p:cTn id="117" fill="hold">
                            <p:stCondLst>
                              <p:cond delay="500"/>
                            </p:stCondLst>
                            <p:childTnLst>
                              <p:par>
                                <p:cTn id="118" presetID="10" presetClass="entr" presetSubtype="0" fill="hold" nodeType="afterEffect">
                                  <p:stCondLst>
                                    <p:cond delay="0"/>
                                  </p:stCondLst>
                                  <p:childTnLst>
                                    <p:set>
                                      <p:cBhvr>
                                        <p:cTn id="119" dur="1" fill="hold">
                                          <p:stCondLst>
                                            <p:cond delay="0"/>
                                          </p:stCondLst>
                                        </p:cTn>
                                        <p:tgtEl>
                                          <p:spTgt spid="124"/>
                                        </p:tgtEl>
                                        <p:attrNameLst>
                                          <p:attrName>style.visibility</p:attrName>
                                        </p:attrNameLst>
                                      </p:cBhvr>
                                      <p:to>
                                        <p:strVal val="visible"/>
                                      </p:to>
                                    </p:set>
                                    <p:animEffect transition="in" filter="fade">
                                      <p:cBhvr>
                                        <p:cTn id="120" dur="500"/>
                                        <p:tgtEl>
                                          <p:spTgt spid="124"/>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0"/>
                                        </p:tgtEl>
                                        <p:attrNameLst>
                                          <p:attrName>style.visibility</p:attrName>
                                        </p:attrNameLst>
                                      </p:cBhvr>
                                      <p:to>
                                        <p:strVal val="visible"/>
                                      </p:to>
                                    </p:set>
                                    <p:animEffect transition="in" filter="fade">
                                      <p:cBhvr>
                                        <p:cTn id="125" dur="500"/>
                                        <p:tgtEl>
                                          <p:spTgt spid="90"/>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34"/>
                                        </p:tgtEl>
                                        <p:attrNameLst>
                                          <p:attrName>style.visibility</p:attrName>
                                        </p:attrNameLst>
                                      </p:cBhvr>
                                      <p:to>
                                        <p:strVal val="visible"/>
                                      </p:to>
                                    </p:set>
                                    <p:animEffect transition="in" filter="fade">
                                      <p:cBhvr>
                                        <p:cTn id="130" dur="500"/>
                                        <p:tgtEl>
                                          <p:spTgt spid="234"/>
                                        </p:tgtEl>
                                      </p:cBhvr>
                                    </p:animEffect>
                                  </p:childTnLst>
                                </p:cTn>
                              </p:par>
                            </p:childTnLst>
                          </p:cTn>
                        </p:par>
                        <p:par>
                          <p:cTn id="131" fill="hold">
                            <p:stCondLst>
                              <p:cond delay="500"/>
                            </p:stCondLst>
                            <p:childTnLst>
                              <p:par>
                                <p:cTn id="132" presetID="10" presetClass="entr" presetSubtype="0" fill="hold" nodeType="afterEffect">
                                  <p:stCondLst>
                                    <p:cond delay="0"/>
                                  </p:stCondLst>
                                  <p:childTnLst>
                                    <p:set>
                                      <p:cBhvr>
                                        <p:cTn id="133" dur="1" fill="hold">
                                          <p:stCondLst>
                                            <p:cond delay="0"/>
                                          </p:stCondLst>
                                        </p:cTn>
                                        <p:tgtEl>
                                          <p:spTgt spid="131"/>
                                        </p:tgtEl>
                                        <p:attrNameLst>
                                          <p:attrName>style.visibility</p:attrName>
                                        </p:attrNameLst>
                                      </p:cBhvr>
                                      <p:to>
                                        <p:strVal val="visible"/>
                                      </p:to>
                                    </p:set>
                                    <p:animEffect transition="in" filter="fade">
                                      <p:cBhvr>
                                        <p:cTn id="13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252" grpId="0" animBg="1"/>
      <p:bldP spid="253" grpId="0" animBg="1"/>
      <p:bldP spid="254" grpId="0" animBg="1"/>
      <p:bldP spid="255" grpId="0" animBg="1"/>
      <p:bldP spid="256" grpId="0" animBg="1"/>
      <p:bldP spid="258" grpId="0" animBg="1"/>
      <p:bldP spid="2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497D8E60-E2D9-43F7-B7BC-F29DB3F5056E}"/>
              </a:ext>
            </a:extLst>
          </p:cNvPr>
          <p:cNvSpPr/>
          <p:nvPr/>
        </p:nvSpPr>
        <p:spPr>
          <a:xfrm>
            <a:off x="2277261" y="1733569"/>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B4C66E0B-AFD2-4883-A405-AAB088A0ED5A}"/>
              </a:ext>
            </a:extLst>
          </p:cNvPr>
          <p:cNvSpPr/>
          <p:nvPr/>
        </p:nvSpPr>
        <p:spPr>
          <a:xfrm>
            <a:off x="1449888" y="1733568"/>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16B0AA2D-8782-4670-AB2A-2C91C86246A6}"/>
              </a:ext>
            </a:extLst>
          </p:cNvPr>
          <p:cNvSpPr/>
          <p:nvPr/>
        </p:nvSpPr>
        <p:spPr>
          <a:xfrm>
            <a:off x="2941552" y="1975119"/>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F277C2F5-7FD7-476A-BC3D-2105C9558805}"/>
              </a:ext>
            </a:extLst>
          </p:cNvPr>
          <p:cNvSpPr/>
          <p:nvPr/>
        </p:nvSpPr>
        <p:spPr>
          <a:xfrm>
            <a:off x="834299" y="1975123"/>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4E0D99EA-9B8D-4047-BE45-D5E60A746D0F}"/>
              </a:ext>
            </a:extLst>
          </p:cNvPr>
          <p:cNvSpPr/>
          <p:nvPr/>
        </p:nvSpPr>
        <p:spPr>
          <a:xfrm>
            <a:off x="3417327" y="2590711"/>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eeform: Shape 73">
            <a:extLst>
              <a:ext uri="{FF2B5EF4-FFF2-40B4-BE49-F238E27FC236}">
                <a16:creationId xmlns:a16="http://schemas.microsoft.com/office/drawing/2014/main" id="{E47061B6-37A0-4EB0-94CB-69A9BEEA16E9}"/>
              </a:ext>
            </a:extLst>
          </p:cNvPr>
          <p:cNvSpPr/>
          <p:nvPr/>
        </p:nvSpPr>
        <p:spPr>
          <a:xfrm>
            <a:off x="592748" y="2590713"/>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a:extLst>
              <a:ext uri="{FF2B5EF4-FFF2-40B4-BE49-F238E27FC236}">
                <a16:creationId xmlns:a16="http://schemas.microsoft.com/office/drawing/2014/main" id="{29F874F2-1E30-4D50-BD99-D5E647F33DAE}"/>
              </a:ext>
            </a:extLst>
          </p:cNvPr>
          <p:cNvGrpSpPr/>
          <p:nvPr/>
        </p:nvGrpSpPr>
        <p:grpSpPr>
          <a:xfrm rot="16200000">
            <a:off x="574650" y="1791695"/>
            <a:ext cx="3300628" cy="3300628"/>
            <a:chOff x="5169242" y="1982572"/>
            <a:chExt cx="3300628" cy="3300628"/>
          </a:xfrm>
        </p:grpSpPr>
        <p:sp>
          <p:nvSpPr>
            <p:cNvPr id="78" name="Circle: Hollow 77">
              <a:extLst>
                <a:ext uri="{FF2B5EF4-FFF2-40B4-BE49-F238E27FC236}">
                  <a16:creationId xmlns:a16="http://schemas.microsoft.com/office/drawing/2014/main" id="{2251379E-98D0-47F6-AB30-F80A4C5C1847}"/>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98D00F6-FE8C-455F-9F3C-2C74DBDA757B}"/>
                </a:ext>
              </a:extLst>
            </p:cNvPr>
            <p:cNvGrpSpPr/>
            <p:nvPr/>
          </p:nvGrpSpPr>
          <p:grpSpPr>
            <a:xfrm>
              <a:off x="6520420" y="2113155"/>
              <a:ext cx="598272" cy="1818867"/>
              <a:chOff x="6520420" y="2113155"/>
              <a:chExt cx="598272" cy="1818867"/>
            </a:xfrm>
          </p:grpSpPr>
          <p:sp>
            <p:nvSpPr>
              <p:cNvPr id="79" name="Circle: Hollow 78">
                <a:extLst>
                  <a:ext uri="{FF2B5EF4-FFF2-40B4-BE49-F238E27FC236}">
                    <a16:creationId xmlns:a16="http://schemas.microsoft.com/office/drawing/2014/main" id="{6BFB2869-78DB-415B-A7B0-635AE6C5ACDC}"/>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A40CF6C-B79A-4FA1-9C3E-137696F0602F}"/>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D0CCA6D-E350-4D21-B891-BA13FA5F7416}"/>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Freeform: Shape 46">
            <a:extLst>
              <a:ext uri="{FF2B5EF4-FFF2-40B4-BE49-F238E27FC236}">
                <a16:creationId xmlns:a16="http://schemas.microsoft.com/office/drawing/2014/main" id="{FC372C9E-5C8C-4242-B96A-8E906875581D}"/>
              </a:ext>
            </a:extLst>
          </p:cNvPr>
          <p:cNvSpPr/>
          <p:nvPr/>
        </p:nvSpPr>
        <p:spPr>
          <a:xfrm>
            <a:off x="6053664" y="1733569"/>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FC432286-E47E-428E-B9A1-0FAD9829DDCA}"/>
              </a:ext>
            </a:extLst>
          </p:cNvPr>
          <p:cNvSpPr/>
          <p:nvPr/>
        </p:nvSpPr>
        <p:spPr>
          <a:xfrm>
            <a:off x="5226291" y="1733568"/>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328D9E48-3692-41C4-9835-CFE683465D69}"/>
              </a:ext>
            </a:extLst>
          </p:cNvPr>
          <p:cNvSpPr/>
          <p:nvPr/>
        </p:nvSpPr>
        <p:spPr>
          <a:xfrm>
            <a:off x="6717955" y="1975119"/>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976C8E84-0658-46A5-AF98-19D1612AFFCD}"/>
              </a:ext>
            </a:extLst>
          </p:cNvPr>
          <p:cNvSpPr/>
          <p:nvPr/>
        </p:nvSpPr>
        <p:spPr>
          <a:xfrm>
            <a:off x="4610702" y="1975123"/>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9BE0B884-E180-4077-86A9-0C3BC57F488C}"/>
              </a:ext>
            </a:extLst>
          </p:cNvPr>
          <p:cNvSpPr/>
          <p:nvPr/>
        </p:nvSpPr>
        <p:spPr>
          <a:xfrm>
            <a:off x="7193730" y="2590711"/>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E80288A3-616D-4D8B-BA27-D803650C35B6}"/>
              </a:ext>
            </a:extLst>
          </p:cNvPr>
          <p:cNvSpPr/>
          <p:nvPr/>
        </p:nvSpPr>
        <p:spPr>
          <a:xfrm>
            <a:off x="4369151" y="2590713"/>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3" name="Group 52">
            <a:extLst>
              <a:ext uri="{FF2B5EF4-FFF2-40B4-BE49-F238E27FC236}">
                <a16:creationId xmlns:a16="http://schemas.microsoft.com/office/drawing/2014/main" id="{E618B81C-6A33-41E1-BF94-2CF764D69054}"/>
              </a:ext>
            </a:extLst>
          </p:cNvPr>
          <p:cNvGrpSpPr/>
          <p:nvPr/>
        </p:nvGrpSpPr>
        <p:grpSpPr>
          <a:xfrm rot="16200000">
            <a:off x="4351053" y="1791695"/>
            <a:ext cx="3300628" cy="3300628"/>
            <a:chOff x="5169242" y="1982572"/>
            <a:chExt cx="3300628" cy="3300628"/>
          </a:xfrm>
        </p:grpSpPr>
        <p:sp>
          <p:nvSpPr>
            <p:cNvPr id="54" name="Circle: Hollow 53">
              <a:extLst>
                <a:ext uri="{FF2B5EF4-FFF2-40B4-BE49-F238E27FC236}">
                  <a16:creationId xmlns:a16="http://schemas.microsoft.com/office/drawing/2014/main" id="{5BE21D2C-4966-4219-AAE9-63C6B5A0D0C5}"/>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a:extLst>
                <a:ext uri="{FF2B5EF4-FFF2-40B4-BE49-F238E27FC236}">
                  <a16:creationId xmlns:a16="http://schemas.microsoft.com/office/drawing/2014/main" id="{71603F09-A0AC-46AE-BAED-C6292E8D8FC9}"/>
                </a:ext>
              </a:extLst>
            </p:cNvPr>
            <p:cNvGrpSpPr/>
            <p:nvPr/>
          </p:nvGrpSpPr>
          <p:grpSpPr>
            <a:xfrm>
              <a:off x="6520420" y="2113155"/>
              <a:ext cx="598272" cy="1818867"/>
              <a:chOff x="6520420" y="2113155"/>
              <a:chExt cx="598272" cy="1818867"/>
            </a:xfrm>
          </p:grpSpPr>
          <p:sp>
            <p:nvSpPr>
              <p:cNvPr id="56" name="Circle: Hollow 55">
                <a:extLst>
                  <a:ext uri="{FF2B5EF4-FFF2-40B4-BE49-F238E27FC236}">
                    <a16:creationId xmlns:a16="http://schemas.microsoft.com/office/drawing/2014/main" id="{01D9D149-6C2F-49C7-B4AF-4A93BDED3266}"/>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120A0265-D5DD-4151-9785-7F9884FC2BF3}"/>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2CF8848-3661-4FE1-8D49-35F7DE89195F}"/>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9" name="Freeform: Shape 58">
            <a:extLst>
              <a:ext uri="{FF2B5EF4-FFF2-40B4-BE49-F238E27FC236}">
                <a16:creationId xmlns:a16="http://schemas.microsoft.com/office/drawing/2014/main" id="{1C9A632B-09AB-4C11-884D-EE73B0016A22}"/>
              </a:ext>
            </a:extLst>
          </p:cNvPr>
          <p:cNvSpPr/>
          <p:nvPr/>
        </p:nvSpPr>
        <p:spPr>
          <a:xfrm>
            <a:off x="9842054" y="1733569"/>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FFAAA6FB-F6B8-4561-A3A3-A646745DE559}"/>
              </a:ext>
            </a:extLst>
          </p:cNvPr>
          <p:cNvSpPr/>
          <p:nvPr/>
        </p:nvSpPr>
        <p:spPr>
          <a:xfrm>
            <a:off x="9014681" y="1733568"/>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75752244-1682-49A5-A953-7523C57D154F}"/>
              </a:ext>
            </a:extLst>
          </p:cNvPr>
          <p:cNvSpPr/>
          <p:nvPr/>
        </p:nvSpPr>
        <p:spPr>
          <a:xfrm>
            <a:off x="10506345" y="1975119"/>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64EEC064-D773-46B8-B79D-77CCD59C144A}"/>
              </a:ext>
            </a:extLst>
          </p:cNvPr>
          <p:cNvSpPr/>
          <p:nvPr/>
        </p:nvSpPr>
        <p:spPr>
          <a:xfrm>
            <a:off x="8399092" y="1975123"/>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C8A6626C-DB3E-4927-8E7E-036876966048}"/>
              </a:ext>
            </a:extLst>
          </p:cNvPr>
          <p:cNvSpPr/>
          <p:nvPr/>
        </p:nvSpPr>
        <p:spPr>
          <a:xfrm>
            <a:off x="10982120" y="2590711"/>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7F790A39-D839-4ECA-B25F-938AC78DC332}"/>
              </a:ext>
            </a:extLst>
          </p:cNvPr>
          <p:cNvSpPr/>
          <p:nvPr/>
        </p:nvSpPr>
        <p:spPr>
          <a:xfrm>
            <a:off x="8157541" y="2590713"/>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5" name="Group 64">
            <a:extLst>
              <a:ext uri="{FF2B5EF4-FFF2-40B4-BE49-F238E27FC236}">
                <a16:creationId xmlns:a16="http://schemas.microsoft.com/office/drawing/2014/main" id="{2246E8D5-13F2-48F9-9899-7152C43CE013}"/>
              </a:ext>
            </a:extLst>
          </p:cNvPr>
          <p:cNvGrpSpPr/>
          <p:nvPr/>
        </p:nvGrpSpPr>
        <p:grpSpPr>
          <a:xfrm rot="16200000">
            <a:off x="8139443" y="1791695"/>
            <a:ext cx="3300628" cy="3300628"/>
            <a:chOff x="5169242" y="1982572"/>
            <a:chExt cx="3300628" cy="3300628"/>
          </a:xfrm>
        </p:grpSpPr>
        <p:sp>
          <p:nvSpPr>
            <p:cNvPr id="66" name="Circle: Hollow 65">
              <a:extLst>
                <a:ext uri="{FF2B5EF4-FFF2-40B4-BE49-F238E27FC236}">
                  <a16:creationId xmlns:a16="http://schemas.microsoft.com/office/drawing/2014/main" id="{C9CDC7DF-3404-4E1D-B05E-2788A70B6D3F}"/>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7" name="Group 66">
              <a:extLst>
                <a:ext uri="{FF2B5EF4-FFF2-40B4-BE49-F238E27FC236}">
                  <a16:creationId xmlns:a16="http://schemas.microsoft.com/office/drawing/2014/main" id="{226C0650-0C48-43F7-B69B-2CF1A5093102}"/>
                </a:ext>
              </a:extLst>
            </p:cNvPr>
            <p:cNvGrpSpPr/>
            <p:nvPr/>
          </p:nvGrpSpPr>
          <p:grpSpPr>
            <a:xfrm>
              <a:off x="6520420" y="2113155"/>
              <a:ext cx="598272" cy="1818867"/>
              <a:chOff x="6520420" y="2113155"/>
              <a:chExt cx="598272" cy="1818867"/>
            </a:xfrm>
          </p:grpSpPr>
          <p:sp>
            <p:nvSpPr>
              <p:cNvPr id="68" name="Circle: Hollow 67">
                <a:extLst>
                  <a:ext uri="{FF2B5EF4-FFF2-40B4-BE49-F238E27FC236}">
                    <a16:creationId xmlns:a16="http://schemas.microsoft.com/office/drawing/2014/main" id="{46D6F350-2F6F-4671-8545-D3EFD54A9960}"/>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71CBFA5B-72D5-4A90-A6FE-5B4240DE48C6}"/>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C2FED92-83F2-4AE0-BC7B-A61058B7FB0D}"/>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a:extLst>
              <a:ext uri="{FF2B5EF4-FFF2-40B4-BE49-F238E27FC236}">
                <a16:creationId xmlns:a16="http://schemas.microsoft.com/office/drawing/2014/main" id="{E0A82DBB-A453-4FB2-8E16-E301A1DA578B}"/>
              </a:ext>
            </a:extLst>
          </p:cNvPr>
          <p:cNvGrpSpPr/>
          <p:nvPr/>
        </p:nvGrpSpPr>
        <p:grpSpPr>
          <a:xfrm>
            <a:off x="674026" y="4025231"/>
            <a:ext cx="3101876" cy="2102823"/>
            <a:chOff x="206929" y="3319859"/>
            <a:chExt cx="3101876" cy="2102823"/>
          </a:xfrm>
        </p:grpSpPr>
        <p:sp>
          <p:nvSpPr>
            <p:cNvPr id="80" name="TextBox 79">
              <a:extLst>
                <a:ext uri="{FF2B5EF4-FFF2-40B4-BE49-F238E27FC236}">
                  <a16:creationId xmlns:a16="http://schemas.microsoft.com/office/drawing/2014/main" id="{E1C19497-827D-488E-A9C7-FFF480AF836A}"/>
                </a:ext>
              </a:extLst>
            </p:cNvPr>
            <p:cNvSpPr txBox="1"/>
            <p:nvPr/>
          </p:nvSpPr>
          <p:spPr>
            <a:xfrm>
              <a:off x="636125" y="3319859"/>
              <a:ext cx="2243480" cy="461665"/>
            </a:xfrm>
            <a:prstGeom prst="rect">
              <a:avLst/>
            </a:prstGeom>
            <a:noFill/>
          </p:spPr>
          <p:txBody>
            <a:bodyPr wrap="square" rtlCol="0">
              <a:spAutoFit/>
            </a:bodyPr>
            <a:lstStyle/>
            <a:p>
              <a:pPr algn="ctr"/>
              <a:r>
                <a:rPr lang="en-US" sz="2400" b="1" dirty="0">
                  <a:solidFill>
                    <a:srgbClr val="52CDC0"/>
                  </a:solidFill>
                  <a:latin typeface="Montserrat ExtraBold" panose="00000900000000000000" pitchFamily="50" charset="0"/>
                </a:rPr>
                <a:t>50 PERCENT</a:t>
              </a:r>
            </a:p>
          </p:txBody>
        </p:sp>
        <p:sp>
          <p:nvSpPr>
            <p:cNvPr id="81" name="TextBox 80">
              <a:extLst>
                <a:ext uri="{FF2B5EF4-FFF2-40B4-BE49-F238E27FC236}">
                  <a16:creationId xmlns:a16="http://schemas.microsoft.com/office/drawing/2014/main" id="{D5CCB318-F1AD-4DE3-854D-A5DC3F9C88B3}"/>
                </a:ext>
              </a:extLst>
            </p:cNvPr>
            <p:cNvSpPr txBox="1"/>
            <p:nvPr/>
          </p:nvSpPr>
          <p:spPr>
            <a:xfrm>
              <a:off x="206929" y="3682595"/>
              <a:ext cx="3101876" cy="830997"/>
            </a:xfrm>
            <a:prstGeom prst="rect">
              <a:avLst/>
            </a:prstGeom>
            <a:noFill/>
          </p:spPr>
          <p:txBody>
            <a:bodyPr wrap="square" rtlCol="0">
              <a:spAutoFit/>
            </a:bodyPr>
            <a:lstStyle/>
            <a:p>
              <a:pPr algn="ctr"/>
              <a:r>
                <a:rPr lang="en-US" sz="2400" b="1" dirty="0">
                  <a:solidFill>
                    <a:srgbClr val="5D7373"/>
                  </a:solidFill>
                  <a:latin typeface="Montserrat ExtraBold" panose="00000900000000000000" pitchFamily="50" charset="0"/>
                </a:rPr>
                <a:t>LOW INCOME INDIVIDUALS</a:t>
              </a:r>
            </a:p>
          </p:txBody>
        </p:sp>
        <p:sp>
          <p:nvSpPr>
            <p:cNvPr id="82" name="TextBox 81">
              <a:extLst>
                <a:ext uri="{FF2B5EF4-FFF2-40B4-BE49-F238E27FC236}">
                  <a16:creationId xmlns:a16="http://schemas.microsoft.com/office/drawing/2014/main" id="{CB55131F-D7B6-4A8D-AA71-07AA9B1D9EC2}"/>
                </a:ext>
              </a:extLst>
            </p:cNvPr>
            <p:cNvSpPr txBox="1"/>
            <p:nvPr/>
          </p:nvSpPr>
          <p:spPr>
            <a:xfrm>
              <a:off x="281282" y="4468575"/>
              <a:ext cx="2891481" cy="954107"/>
            </a:xfrm>
            <a:prstGeom prst="rect">
              <a:avLst/>
            </a:prstGeom>
            <a:noFill/>
          </p:spPr>
          <p:txBody>
            <a:bodyPr wrap="square" rtlCol="0">
              <a:spAutoFit/>
            </a:bodyPr>
            <a:lstStyle/>
            <a:p>
              <a:pPr algn="ctr"/>
              <a:r>
                <a:rPr lang="en-US" sz="1400" dirty="0">
                  <a:solidFill>
                    <a:schemeClr val="bg1">
                      <a:lumMod val="65000"/>
                    </a:schemeClr>
                  </a:solidFill>
                  <a:latin typeface="Montserrat ExtraBold" panose="00000900000000000000" pitchFamily="50" charset="0"/>
                </a:rPr>
                <a:t>Peoples experienced a significant decline of approximately 50% of their income.</a:t>
              </a:r>
            </a:p>
          </p:txBody>
        </p:sp>
      </p:grpSp>
      <p:sp>
        <p:nvSpPr>
          <p:cNvPr id="91" name="TextBox 90">
            <a:extLst>
              <a:ext uri="{FF2B5EF4-FFF2-40B4-BE49-F238E27FC236}">
                <a16:creationId xmlns:a16="http://schemas.microsoft.com/office/drawing/2014/main" id="{FE89C103-42E8-4C1D-95F6-220FDF4E2F41}"/>
              </a:ext>
            </a:extLst>
          </p:cNvPr>
          <p:cNvSpPr txBox="1"/>
          <p:nvPr/>
        </p:nvSpPr>
        <p:spPr>
          <a:xfrm>
            <a:off x="2456543" y="335008"/>
            <a:ext cx="7278915" cy="707886"/>
          </a:xfrm>
          <a:prstGeom prst="rect">
            <a:avLst/>
          </a:prstGeom>
          <a:noFill/>
        </p:spPr>
        <p:txBody>
          <a:bodyPr wrap="square" rtlCol="0">
            <a:spAutoFit/>
          </a:bodyPr>
          <a:lstStyle/>
          <a:p>
            <a:pPr algn="ctr"/>
            <a:r>
              <a:rPr lang="en-US" sz="4000" b="1" dirty="0">
                <a:solidFill>
                  <a:srgbClr val="4472C4"/>
                </a:solidFill>
                <a:latin typeface="Montserrat ExtraBold" panose="00000900000000000000" pitchFamily="50" charset="0"/>
              </a:rPr>
              <a:t>P E R C E N T A G E S</a:t>
            </a:r>
          </a:p>
        </p:txBody>
      </p:sp>
      <p:sp>
        <p:nvSpPr>
          <p:cNvPr id="92" name="TextBox 91">
            <a:extLst>
              <a:ext uri="{FF2B5EF4-FFF2-40B4-BE49-F238E27FC236}">
                <a16:creationId xmlns:a16="http://schemas.microsoft.com/office/drawing/2014/main" id="{08162357-D4F7-4714-A91B-64B52FE0DB44}"/>
              </a:ext>
            </a:extLst>
          </p:cNvPr>
          <p:cNvSpPr txBox="1"/>
          <p:nvPr/>
        </p:nvSpPr>
        <p:spPr>
          <a:xfrm>
            <a:off x="1757680" y="993545"/>
            <a:ext cx="8564879" cy="338554"/>
          </a:xfrm>
          <a:prstGeom prst="rect">
            <a:avLst/>
          </a:prstGeom>
          <a:noFill/>
        </p:spPr>
        <p:txBody>
          <a:bodyPr wrap="square" rtlCol="0">
            <a:spAutoFit/>
          </a:bodyPr>
          <a:lstStyle/>
          <a:p>
            <a:pPr algn="ctr"/>
            <a:r>
              <a:rPr lang="en-US" sz="1600" spc="300" dirty="0">
                <a:solidFill>
                  <a:srgbClr val="4472C4"/>
                </a:solidFill>
                <a:latin typeface="Montserrat ExtraBold" panose="00000900000000000000" pitchFamily="50" charset="0"/>
              </a:rPr>
              <a:t>People’s income affected due to the economic downfall</a:t>
            </a:r>
          </a:p>
        </p:txBody>
      </p:sp>
      <p:grpSp>
        <p:nvGrpSpPr>
          <p:cNvPr id="93" name="Group 92">
            <a:extLst>
              <a:ext uri="{FF2B5EF4-FFF2-40B4-BE49-F238E27FC236}">
                <a16:creationId xmlns:a16="http://schemas.microsoft.com/office/drawing/2014/main" id="{1F0F0451-D218-4619-B8C9-E12B51A2FAF7}"/>
              </a:ext>
            </a:extLst>
          </p:cNvPr>
          <p:cNvGrpSpPr/>
          <p:nvPr/>
        </p:nvGrpSpPr>
        <p:grpSpPr>
          <a:xfrm>
            <a:off x="4450429" y="4025231"/>
            <a:ext cx="3101876" cy="1881245"/>
            <a:chOff x="206929" y="3319859"/>
            <a:chExt cx="3101876" cy="1881245"/>
          </a:xfrm>
        </p:grpSpPr>
        <p:sp>
          <p:nvSpPr>
            <p:cNvPr id="94" name="TextBox 93">
              <a:extLst>
                <a:ext uri="{FF2B5EF4-FFF2-40B4-BE49-F238E27FC236}">
                  <a16:creationId xmlns:a16="http://schemas.microsoft.com/office/drawing/2014/main" id="{7410F06C-56A4-4992-A1AD-9CBD04775835}"/>
                </a:ext>
              </a:extLst>
            </p:cNvPr>
            <p:cNvSpPr txBox="1"/>
            <p:nvPr/>
          </p:nvSpPr>
          <p:spPr>
            <a:xfrm>
              <a:off x="636125" y="3319859"/>
              <a:ext cx="2243480" cy="461665"/>
            </a:xfrm>
            <a:prstGeom prst="rect">
              <a:avLst/>
            </a:prstGeom>
            <a:noFill/>
          </p:spPr>
          <p:txBody>
            <a:bodyPr wrap="square" rtlCol="0">
              <a:spAutoFit/>
            </a:bodyPr>
            <a:lstStyle/>
            <a:p>
              <a:pPr algn="ctr"/>
              <a:r>
                <a:rPr lang="en-US" sz="2400" b="1" dirty="0">
                  <a:solidFill>
                    <a:srgbClr val="FF5969"/>
                  </a:solidFill>
                  <a:latin typeface="Montserrat ExtraBold" panose="00000900000000000000" pitchFamily="50" charset="0"/>
                </a:rPr>
                <a:t>35 PERCENT</a:t>
              </a:r>
            </a:p>
          </p:txBody>
        </p:sp>
        <p:sp>
          <p:nvSpPr>
            <p:cNvPr id="95" name="TextBox 94">
              <a:extLst>
                <a:ext uri="{FF2B5EF4-FFF2-40B4-BE49-F238E27FC236}">
                  <a16:creationId xmlns:a16="http://schemas.microsoft.com/office/drawing/2014/main" id="{08B08634-1E3C-4D3A-A9FE-AE0438A72A59}"/>
                </a:ext>
              </a:extLst>
            </p:cNvPr>
            <p:cNvSpPr txBox="1"/>
            <p:nvPr/>
          </p:nvSpPr>
          <p:spPr>
            <a:xfrm>
              <a:off x="206929" y="3682595"/>
              <a:ext cx="3101876" cy="830997"/>
            </a:xfrm>
            <a:prstGeom prst="rect">
              <a:avLst/>
            </a:prstGeom>
            <a:noFill/>
          </p:spPr>
          <p:txBody>
            <a:bodyPr wrap="square" rtlCol="0">
              <a:spAutoFit/>
            </a:bodyPr>
            <a:lstStyle/>
            <a:p>
              <a:pPr algn="ctr"/>
              <a:r>
                <a:rPr lang="en-US" sz="2400" b="1" dirty="0">
                  <a:solidFill>
                    <a:srgbClr val="5D7373"/>
                  </a:solidFill>
                  <a:latin typeface="Montserrat ExtraBold" panose="00000900000000000000" pitchFamily="50" charset="0"/>
                </a:rPr>
                <a:t>MIDDLE CLASS INDIVIDUALS</a:t>
              </a:r>
            </a:p>
          </p:txBody>
        </p:sp>
        <p:sp>
          <p:nvSpPr>
            <p:cNvPr id="96" name="TextBox 95">
              <a:extLst>
                <a:ext uri="{FF2B5EF4-FFF2-40B4-BE49-F238E27FC236}">
                  <a16:creationId xmlns:a16="http://schemas.microsoft.com/office/drawing/2014/main" id="{098EE3E8-45BF-4B0F-A361-85B8DF3F8C67}"/>
                </a:ext>
              </a:extLst>
            </p:cNvPr>
            <p:cNvSpPr txBox="1"/>
            <p:nvPr/>
          </p:nvSpPr>
          <p:spPr>
            <a:xfrm>
              <a:off x="312124" y="4462440"/>
              <a:ext cx="2891481" cy="738664"/>
            </a:xfrm>
            <a:prstGeom prst="rect">
              <a:avLst/>
            </a:prstGeom>
            <a:noFill/>
          </p:spPr>
          <p:txBody>
            <a:bodyPr wrap="square" rtlCol="0">
              <a:spAutoFit/>
            </a:bodyPr>
            <a:lstStyle/>
            <a:p>
              <a:pPr algn="ctr"/>
              <a:r>
                <a:rPr lang="en-US" sz="1400" dirty="0">
                  <a:solidFill>
                    <a:schemeClr val="bg1">
                      <a:lumMod val="65000"/>
                    </a:schemeClr>
                  </a:solidFill>
                  <a:latin typeface="Montserrat ExtraBold" panose="00000900000000000000" pitchFamily="50" charset="0"/>
                </a:rPr>
                <a:t>Peoples experienced a decline of approximately 35% of their income.</a:t>
              </a:r>
            </a:p>
          </p:txBody>
        </p:sp>
      </p:grpSp>
      <p:grpSp>
        <p:nvGrpSpPr>
          <p:cNvPr id="97" name="Group 96">
            <a:extLst>
              <a:ext uri="{FF2B5EF4-FFF2-40B4-BE49-F238E27FC236}">
                <a16:creationId xmlns:a16="http://schemas.microsoft.com/office/drawing/2014/main" id="{3F205A50-DC75-4E15-A135-B58381897EDF}"/>
              </a:ext>
            </a:extLst>
          </p:cNvPr>
          <p:cNvGrpSpPr/>
          <p:nvPr/>
        </p:nvGrpSpPr>
        <p:grpSpPr>
          <a:xfrm>
            <a:off x="8238819" y="4025231"/>
            <a:ext cx="3378532" cy="1890570"/>
            <a:chOff x="206929" y="3319859"/>
            <a:chExt cx="3378532" cy="1890570"/>
          </a:xfrm>
        </p:grpSpPr>
        <p:sp>
          <p:nvSpPr>
            <p:cNvPr id="98" name="TextBox 97">
              <a:extLst>
                <a:ext uri="{FF2B5EF4-FFF2-40B4-BE49-F238E27FC236}">
                  <a16:creationId xmlns:a16="http://schemas.microsoft.com/office/drawing/2014/main" id="{F76F0875-F149-4E28-A0CC-0BD2C25133A8}"/>
                </a:ext>
              </a:extLst>
            </p:cNvPr>
            <p:cNvSpPr txBox="1"/>
            <p:nvPr/>
          </p:nvSpPr>
          <p:spPr>
            <a:xfrm>
              <a:off x="636125" y="3319859"/>
              <a:ext cx="2243480" cy="461665"/>
            </a:xfrm>
            <a:prstGeom prst="rect">
              <a:avLst/>
            </a:prstGeom>
            <a:noFill/>
          </p:spPr>
          <p:txBody>
            <a:bodyPr wrap="square" rtlCol="0">
              <a:spAutoFit/>
            </a:bodyPr>
            <a:lstStyle/>
            <a:p>
              <a:pPr algn="ctr"/>
              <a:r>
                <a:rPr lang="en-US" sz="2400" b="1" dirty="0">
                  <a:solidFill>
                    <a:srgbClr val="FFC730"/>
                  </a:solidFill>
                  <a:latin typeface="Montserrat ExtraBold" panose="00000900000000000000" pitchFamily="50" charset="0"/>
                </a:rPr>
                <a:t>15 PERCENT</a:t>
              </a:r>
            </a:p>
          </p:txBody>
        </p:sp>
        <p:sp>
          <p:nvSpPr>
            <p:cNvPr id="99" name="TextBox 98">
              <a:extLst>
                <a:ext uri="{FF2B5EF4-FFF2-40B4-BE49-F238E27FC236}">
                  <a16:creationId xmlns:a16="http://schemas.microsoft.com/office/drawing/2014/main" id="{C080474C-6775-4AC9-92D3-AA0D01EE3F0E}"/>
                </a:ext>
              </a:extLst>
            </p:cNvPr>
            <p:cNvSpPr txBox="1"/>
            <p:nvPr/>
          </p:nvSpPr>
          <p:spPr>
            <a:xfrm>
              <a:off x="206929" y="3682595"/>
              <a:ext cx="3378532" cy="830997"/>
            </a:xfrm>
            <a:prstGeom prst="rect">
              <a:avLst/>
            </a:prstGeom>
            <a:noFill/>
          </p:spPr>
          <p:txBody>
            <a:bodyPr wrap="square" rtlCol="0">
              <a:spAutoFit/>
            </a:bodyPr>
            <a:lstStyle/>
            <a:p>
              <a:pPr algn="ctr"/>
              <a:r>
                <a:rPr lang="en-US" sz="2400" b="1" dirty="0">
                  <a:solidFill>
                    <a:srgbClr val="5D7373"/>
                  </a:solidFill>
                  <a:latin typeface="Montserrat ExtraBold" panose="00000900000000000000" pitchFamily="50" charset="0"/>
                </a:rPr>
                <a:t>HIGH NET WORTH INDIVIDUALS</a:t>
              </a:r>
            </a:p>
          </p:txBody>
        </p:sp>
        <p:sp>
          <p:nvSpPr>
            <p:cNvPr id="100" name="TextBox 99">
              <a:extLst>
                <a:ext uri="{FF2B5EF4-FFF2-40B4-BE49-F238E27FC236}">
                  <a16:creationId xmlns:a16="http://schemas.microsoft.com/office/drawing/2014/main" id="{1AA3B3B9-7BE1-4A61-AFEC-DC3E22176FC8}"/>
                </a:ext>
              </a:extLst>
            </p:cNvPr>
            <p:cNvSpPr txBox="1"/>
            <p:nvPr/>
          </p:nvSpPr>
          <p:spPr>
            <a:xfrm>
              <a:off x="330979" y="4471765"/>
              <a:ext cx="2891481" cy="738664"/>
            </a:xfrm>
            <a:prstGeom prst="rect">
              <a:avLst/>
            </a:prstGeom>
            <a:noFill/>
          </p:spPr>
          <p:txBody>
            <a:bodyPr wrap="square" rtlCol="0">
              <a:spAutoFit/>
            </a:bodyPr>
            <a:lstStyle/>
            <a:p>
              <a:pPr algn="ctr"/>
              <a:r>
                <a:rPr lang="en-US" sz="1400" dirty="0">
                  <a:solidFill>
                    <a:schemeClr val="bg1">
                      <a:lumMod val="65000"/>
                    </a:schemeClr>
                  </a:solidFill>
                  <a:latin typeface="Montserrat ExtraBold" panose="00000900000000000000" pitchFamily="50" charset="0"/>
                </a:rPr>
                <a:t>Peoples experienced a decline of approximately 15% of their income.</a:t>
              </a:r>
            </a:p>
          </p:txBody>
        </p:sp>
      </p:grpSp>
      <p:sp>
        <p:nvSpPr>
          <p:cNvPr id="5" name="Freeform: Shape 4">
            <a:extLst>
              <a:ext uri="{FF2B5EF4-FFF2-40B4-BE49-F238E27FC236}">
                <a16:creationId xmlns:a16="http://schemas.microsoft.com/office/drawing/2014/main" id="{9C6176A7-DF6D-A45B-1044-6621B32389C5}"/>
              </a:ext>
            </a:extLst>
          </p:cNvPr>
          <p:cNvSpPr/>
          <p:nvPr/>
        </p:nvSpPr>
        <p:spPr>
          <a:xfrm>
            <a:off x="559726" y="65400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2B68B1F-26F4-44A2-3E7E-C875164C179A}"/>
              </a:ext>
            </a:extLst>
          </p:cNvPr>
          <p:cNvSpPr/>
          <p:nvPr/>
        </p:nvSpPr>
        <p:spPr>
          <a:xfrm>
            <a:off x="7472999" y="640869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7FF97D8-1D8C-7AA5-D5E7-6D435D3E6CFE}"/>
              </a:ext>
            </a:extLst>
          </p:cNvPr>
          <p:cNvSpPr/>
          <p:nvPr/>
        </p:nvSpPr>
        <p:spPr>
          <a:xfrm>
            <a:off x="11339361" y="1370465"/>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E70AC21-99B4-34BA-43BF-9BEB952A0074}"/>
              </a:ext>
            </a:extLst>
          </p:cNvPr>
          <p:cNvSpPr/>
          <p:nvPr/>
        </p:nvSpPr>
        <p:spPr>
          <a:xfrm>
            <a:off x="10477696" y="33500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A4E2880-0B42-B66A-A858-C7641C950A4B}"/>
              </a:ext>
            </a:extLst>
          </p:cNvPr>
          <p:cNvSpPr/>
          <p:nvPr/>
        </p:nvSpPr>
        <p:spPr>
          <a:xfrm>
            <a:off x="10867820" y="620487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290B381-8140-1F97-79CE-5A786052F5C8}"/>
              </a:ext>
            </a:extLst>
          </p:cNvPr>
          <p:cNvSpPr/>
          <p:nvPr/>
        </p:nvSpPr>
        <p:spPr>
          <a:xfrm>
            <a:off x="3930844" y="5932447"/>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AECC34-9E9B-EF99-D53D-7B793942AEC7}"/>
              </a:ext>
            </a:extLst>
          </p:cNvPr>
          <p:cNvSpPr/>
          <p:nvPr/>
        </p:nvSpPr>
        <p:spPr>
          <a:xfrm>
            <a:off x="476634" y="6161047"/>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5A40476-E3AC-AC9B-B6F9-AC718B8ECA0D}"/>
              </a:ext>
            </a:extLst>
          </p:cNvPr>
          <p:cNvSpPr/>
          <p:nvPr/>
        </p:nvSpPr>
        <p:spPr>
          <a:xfrm>
            <a:off x="3588010" y="15131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4574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nodeType="clickEffect">
                                  <p:stCondLst>
                                    <p:cond delay="0"/>
                                  </p:stCondLst>
                                  <p:childTnLst>
                                    <p:animRot by="5400000">
                                      <p:cBhvr>
                                        <p:cTn id="48" dur="1250" fill="hold"/>
                                        <p:tgtEl>
                                          <p:spTgt spid="4"/>
                                        </p:tgtEl>
                                        <p:attrNameLst>
                                          <p:attrName>r</p:attrName>
                                        </p:attrNameLst>
                                      </p:cBhvr>
                                    </p:animRot>
                                  </p:childTnLst>
                                </p:cTn>
                              </p:par>
                              <p:par>
                                <p:cTn id="49" presetID="19" presetClass="emph" presetSubtype="0" fill="hold" grpId="0" nodeType="withEffect">
                                  <p:stCondLst>
                                    <p:cond delay="0"/>
                                  </p:stCondLst>
                                  <p:childTnLst>
                                    <p:animClr clrSpc="rgb" dir="cw">
                                      <p:cBhvr override="childStyle">
                                        <p:cTn id="50" dur="250" fill="hold"/>
                                        <p:tgtEl>
                                          <p:spTgt spid="74"/>
                                        </p:tgtEl>
                                        <p:attrNameLst>
                                          <p:attrName>style.color</p:attrName>
                                        </p:attrNameLst>
                                      </p:cBhvr>
                                      <p:to>
                                        <a:srgbClr val="52CDC0"/>
                                      </p:to>
                                    </p:animClr>
                                    <p:animClr clrSpc="rgb" dir="cw">
                                      <p:cBhvr>
                                        <p:cTn id="51" dur="250" fill="hold"/>
                                        <p:tgtEl>
                                          <p:spTgt spid="74"/>
                                        </p:tgtEl>
                                        <p:attrNameLst>
                                          <p:attrName>fillcolor</p:attrName>
                                        </p:attrNameLst>
                                      </p:cBhvr>
                                      <p:to>
                                        <a:srgbClr val="52CDC0"/>
                                      </p:to>
                                    </p:animClr>
                                    <p:set>
                                      <p:cBhvr>
                                        <p:cTn id="52" dur="250" fill="hold"/>
                                        <p:tgtEl>
                                          <p:spTgt spid="74"/>
                                        </p:tgtEl>
                                        <p:attrNameLst>
                                          <p:attrName>fill.type</p:attrName>
                                        </p:attrNameLst>
                                      </p:cBhvr>
                                      <p:to>
                                        <p:strVal val="solid"/>
                                      </p:to>
                                    </p:set>
                                    <p:set>
                                      <p:cBhvr>
                                        <p:cTn id="53" dur="250" fill="hold"/>
                                        <p:tgtEl>
                                          <p:spTgt spid="74"/>
                                        </p:tgtEl>
                                        <p:attrNameLst>
                                          <p:attrName>fill.on</p:attrName>
                                        </p:attrNameLst>
                                      </p:cBhvr>
                                      <p:to>
                                        <p:strVal val="true"/>
                                      </p:to>
                                    </p:set>
                                  </p:childTnLst>
                                </p:cTn>
                              </p:par>
                              <p:par>
                                <p:cTn id="54" presetID="19" presetClass="emph" presetSubtype="0" fill="hold" grpId="0" nodeType="withEffect">
                                  <p:stCondLst>
                                    <p:cond delay="250"/>
                                  </p:stCondLst>
                                  <p:childTnLst>
                                    <p:animClr clrSpc="rgb" dir="cw">
                                      <p:cBhvr override="childStyle">
                                        <p:cTn id="55" dur="250" fill="hold"/>
                                        <p:tgtEl>
                                          <p:spTgt spid="72"/>
                                        </p:tgtEl>
                                        <p:attrNameLst>
                                          <p:attrName>style.color</p:attrName>
                                        </p:attrNameLst>
                                      </p:cBhvr>
                                      <p:to>
                                        <a:srgbClr val="52CDC0"/>
                                      </p:to>
                                    </p:animClr>
                                    <p:animClr clrSpc="rgb" dir="cw">
                                      <p:cBhvr>
                                        <p:cTn id="56" dur="250" fill="hold"/>
                                        <p:tgtEl>
                                          <p:spTgt spid="72"/>
                                        </p:tgtEl>
                                        <p:attrNameLst>
                                          <p:attrName>fillcolor</p:attrName>
                                        </p:attrNameLst>
                                      </p:cBhvr>
                                      <p:to>
                                        <a:srgbClr val="52CDC0"/>
                                      </p:to>
                                    </p:animClr>
                                    <p:set>
                                      <p:cBhvr>
                                        <p:cTn id="57" dur="250" fill="hold"/>
                                        <p:tgtEl>
                                          <p:spTgt spid="72"/>
                                        </p:tgtEl>
                                        <p:attrNameLst>
                                          <p:attrName>fill.type</p:attrName>
                                        </p:attrNameLst>
                                      </p:cBhvr>
                                      <p:to>
                                        <p:strVal val="solid"/>
                                      </p:to>
                                    </p:set>
                                    <p:set>
                                      <p:cBhvr>
                                        <p:cTn id="58" dur="250" fill="hold"/>
                                        <p:tgtEl>
                                          <p:spTgt spid="72"/>
                                        </p:tgtEl>
                                        <p:attrNameLst>
                                          <p:attrName>fill.on</p:attrName>
                                        </p:attrNameLst>
                                      </p:cBhvr>
                                      <p:to>
                                        <p:strVal val="true"/>
                                      </p:to>
                                    </p:set>
                                  </p:childTnLst>
                                </p:cTn>
                              </p:par>
                              <p:par>
                                <p:cTn id="59" presetID="19" presetClass="emph" presetSubtype="0" fill="hold" grpId="0" nodeType="withEffect">
                                  <p:stCondLst>
                                    <p:cond delay="500"/>
                                  </p:stCondLst>
                                  <p:childTnLst>
                                    <p:animClr clrSpc="rgb" dir="cw">
                                      <p:cBhvr override="childStyle">
                                        <p:cTn id="60" dur="250" fill="hold"/>
                                        <p:tgtEl>
                                          <p:spTgt spid="70"/>
                                        </p:tgtEl>
                                        <p:attrNameLst>
                                          <p:attrName>style.color</p:attrName>
                                        </p:attrNameLst>
                                      </p:cBhvr>
                                      <p:to>
                                        <a:srgbClr val="52CDC0"/>
                                      </p:to>
                                    </p:animClr>
                                    <p:animClr clrSpc="rgb" dir="cw">
                                      <p:cBhvr>
                                        <p:cTn id="61" dur="250" fill="hold"/>
                                        <p:tgtEl>
                                          <p:spTgt spid="70"/>
                                        </p:tgtEl>
                                        <p:attrNameLst>
                                          <p:attrName>fillcolor</p:attrName>
                                        </p:attrNameLst>
                                      </p:cBhvr>
                                      <p:to>
                                        <a:srgbClr val="52CDC0"/>
                                      </p:to>
                                    </p:animClr>
                                    <p:set>
                                      <p:cBhvr>
                                        <p:cTn id="62" dur="250" fill="hold"/>
                                        <p:tgtEl>
                                          <p:spTgt spid="70"/>
                                        </p:tgtEl>
                                        <p:attrNameLst>
                                          <p:attrName>fill.type</p:attrName>
                                        </p:attrNameLst>
                                      </p:cBhvr>
                                      <p:to>
                                        <p:strVal val="solid"/>
                                      </p:to>
                                    </p:set>
                                    <p:set>
                                      <p:cBhvr>
                                        <p:cTn id="63" dur="250" fill="hold"/>
                                        <p:tgtEl>
                                          <p:spTgt spid="70"/>
                                        </p:tgtEl>
                                        <p:attrNameLst>
                                          <p:attrName>fill.on</p:attrName>
                                        </p:attrNameLst>
                                      </p:cBhvr>
                                      <p:to>
                                        <p:strVal val="true"/>
                                      </p:to>
                                    </p:set>
                                  </p:childTnLst>
                                </p:cTn>
                              </p:par>
                            </p:childTnLst>
                          </p:cTn>
                        </p:par>
                        <p:par>
                          <p:cTn id="64" fill="hold">
                            <p:stCondLst>
                              <p:cond delay="1250"/>
                            </p:stCondLst>
                            <p:childTnLst>
                              <p:par>
                                <p:cTn id="65" presetID="42" presetClass="entr" presetSubtype="0" fill="hold" nodeType="after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500"/>
                                        <p:tgtEl>
                                          <p:spTgt spid="77"/>
                                        </p:tgtEl>
                                      </p:cBhvr>
                                    </p:animEffect>
                                    <p:anim calcmode="lin" valueType="num">
                                      <p:cBhvr>
                                        <p:cTn id="68" dur="500" fill="hold"/>
                                        <p:tgtEl>
                                          <p:spTgt spid="77"/>
                                        </p:tgtEl>
                                        <p:attrNameLst>
                                          <p:attrName>ppt_x</p:attrName>
                                        </p:attrNameLst>
                                      </p:cBhvr>
                                      <p:tavLst>
                                        <p:tav tm="0">
                                          <p:val>
                                            <p:strVal val="#ppt_x"/>
                                          </p:val>
                                        </p:tav>
                                        <p:tav tm="100000">
                                          <p:val>
                                            <p:strVal val="#ppt_x"/>
                                          </p:val>
                                        </p:tav>
                                      </p:tavLst>
                                    </p:anim>
                                    <p:anim calcmode="lin" valueType="num">
                                      <p:cBhvr>
                                        <p:cTn id="69" dur="5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8" presetClass="emph" presetSubtype="0" fill="hold" nodeType="clickEffect">
                                  <p:stCondLst>
                                    <p:cond delay="0"/>
                                  </p:stCondLst>
                                  <p:childTnLst>
                                    <p:animRot by="3600000">
                                      <p:cBhvr>
                                        <p:cTn id="73" dur="1000" fill="hold"/>
                                        <p:tgtEl>
                                          <p:spTgt spid="53"/>
                                        </p:tgtEl>
                                        <p:attrNameLst>
                                          <p:attrName>r</p:attrName>
                                        </p:attrNameLst>
                                      </p:cBhvr>
                                    </p:animRot>
                                  </p:childTnLst>
                                </p:cTn>
                              </p:par>
                              <p:par>
                                <p:cTn id="74" presetID="19" presetClass="emph" presetSubtype="0" fill="hold" grpId="0" nodeType="withEffect">
                                  <p:stCondLst>
                                    <p:cond delay="0"/>
                                  </p:stCondLst>
                                  <p:childTnLst>
                                    <p:animClr clrSpc="rgb" dir="cw">
                                      <p:cBhvr override="childStyle">
                                        <p:cTn id="75" dur="250" fill="hold"/>
                                        <p:tgtEl>
                                          <p:spTgt spid="52"/>
                                        </p:tgtEl>
                                        <p:attrNameLst>
                                          <p:attrName>style.color</p:attrName>
                                        </p:attrNameLst>
                                      </p:cBhvr>
                                      <p:to>
                                        <a:srgbClr val="FF5969"/>
                                      </p:to>
                                    </p:animClr>
                                    <p:animClr clrSpc="rgb" dir="cw">
                                      <p:cBhvr>
                                        <p:cTn id="76" dur="250" fill="hold"/>
                                        <p:tgtEl>
                                          <p:spTgt spid="52"/>
                                        </p:tgtEl>
                                        <p:attrNameLst>
                                          <p:attrName>fillcolor</p:attrName>
                                        </p:attrNameLst>
                                      </p:cBhvr>
                                      <p:to>
                                        <a:srgbClr val="FF5969"/>
                                      </p:to>
                                    </p:animClr>
                                    <p:set>
                                      <p:cBhvr>
                                        <p:cTn id="77" dur="250" fill="hold"/>
                                        <p:tgtEl>
                                          <p:spTgt spid="52"/>
                                        </p:tgtEl>
                                        <p:attrNameLst>
                                          <p:attrName>fill.type</p:attrName>
                                        </p:attrNameLst>
                                      </p:cBhvr>
                                      <p:to>
                                        <p:strVal val="solid"/>
                                      </p:to>
                                    </p:set>
                                    <p:set>
                                      <p:cBhvr>
                                        <p:cTn id="78" dur="250" fill="hold"/>
                                        <p:tgtEl>
                                          <p:spTgt spid="52"/>
                                        </p:tgtEl>
                                        <p:attrNameLst>
                                          <p:attrName>fill.on</p:attrName>
                                        </p:attrNameLst>
                                      </p:cBhvr>
                                      <p:to>
                                        <p:strVal val="true"/>
                                      </p:to>
                                    </p:set>
                                  </p:childTnLst>
                                </p:cTn>
                              </p:par>
                              <p:par>
                                <p:cTn id="79" presetID="19" presetClass="emph" presetSubtype="0" fill="hold" grpId="0" nodeType="withEffect">
                                  <p:stCondLst>
                                    <p:cond delay="250"/>
                                  </p:stCondLst>
                                  <p:childTnLst>
                                    <p:animClr clrSpc="rgb" dir="cw">
                                      <p:cBhvr override="childStyle">
                                        <p:cTn id="80" dur="250" fill="hold"/>
                                        <p:tgtEl>
                                          <p:spTgt spid="50"/>
                                        </p:tgtEl>
                                        <p:attrNameLst>
                                          <p:attrName>style.color</p:attrName>
                                        </p:attrNameLst>
                                      </p:cBhvr>
                                      <p:to>
                                        <a:srgbClr val="FF5969"/>
                                      </p:to>
                                    </p:animClr>
                                    <p:animClr clrSpc="rgb" dir="cw">
                                      <p:cBhvr>
                                        <p:cTn id="81" dur="250" fill="hold"/>
                                        <p:tgtEl>
                                          <p:spTgt spid="50"/>
                                        </p:tgtEl>
                                        <p:attrNameLst>
                                          <p:attrName>fillcolor</p:attrName>
                                        </p:attrNameLst>
                                      </p:cBhvr>
                                      <p:to>
                                        <a:srgbClr val="FF5969"/>
                                      </p:to>
                                    </p:animClr>
                                    <p:set>
                                      <p:cBhvr>
                                        <p:cTn id="82" dur="250" fill="hold"/>
                                        <p:tgtEl>
                                          <p:spTgt spid="50"/>
                                        </p:tgtEl>
                                        <p:attrNameLst>
                                          <p:attrName>fill.type</p:attrName>
                                        </p:attrNameLst>
                                      </p:cBhvr>
                                      <p:to>
                                        <p:strVal val="solid"/>
                                      </p:to>
                                    </p:set>
                                    <p:set>
                                      <p:cBhvr>
                                        <p:cTn id="83" dur="250" fill="hold"/>
                                        <p:tgtEl>
                                          <p:spTgt spid="50"/>
                                        </p:tgtEl>
                                        <p:attrNameLst>
                                          <p:attrName>fill.on</p:attrName>
                                        </p:attrNameLst>
                                      </p:cBhvr>
                                      <p:to>
                                        <p:strVal val="true"/>
                                      </p:to>
                                    </p:set>
                                  </p:childTnLst>
                                </p:cTn>
                              </p:par>
                            </p:childTnLst>
                          </p:cTn>
                        </p:par>
                        <p:par>
                          <p:cTn id="84" fill="hold">
                            <p:stCondLst>
                              <p:cond delay="1000"/>
                            </p:stCondLst>
                            <p:childTnLst>
                              <p:par>
                                <p:cTn id="85" presetID="42" presetClass="entr" presetSubtype="0" fill="hold"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500"/>
                                        <p:tgtEl>
                                          <p:spTgt spid="93"/>
                                        </p:tgtEl>
                                      </p:cBhvr>
                                    </p:animEffect>
                                    <p:anim calcmode="lin" valueType="num">
                                      <p:cBhvr>
                                        <p:cTn id="88" dur="500" fill="hold"/>
                                        <p:tgtEl>
                                          <p:spTgt spid="93"/>
                                        </p:tgtEl>
                                        <p:attrNameLst>
                                          <p:attrName>ppt_x</p:attrName>
                                        </p:attrNameLst>
                                      </p:cBhvr>
                                      <p:tavLst>
                                        <p:tav tm="0">
                                          <p:val>
                                            <p:strVal val="#ppt_x"/>
                                          </p:val>
                                        </p:tav>
                                        <p:tav tm="100000">
                                          <p:val>
                                            <p:strVal val="#ppt_x"/>
                                          </p:val>
                                        </p:tav>
                                      </p:tavLst>
                                    </p:anim>
                                    <p:anim calcmode="lin" valueType="num">
                                      <p:cBhvr>
                                        <p:cTn id="89" dur="5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8" presetClass="emph" presetSubtype="0" fill="hold" nodeType="clickEffect">
                                  <p:stCondLst>
                                    <p:cond delay="0"/>
                                  </p:stCondLst>
                                  <p:childTnLst>
                                    <p:animRot by="1800000">
                                      <p:cBhvr>
                                        <p:cTn id="93" dur="750" fill="hold"/>
                                        <p:tgtEl>
                                          <p:spTgt spid="65"/>
                                        </p:tgtEl>
                                        <p:attrNameLst>
                                          <p:attrName>r</p:attrName>
                                        </p:attrNameLst>
                                      </p:cBhvr>
                                    </p:animRot>
                                  </p:childTnLst>
                                </p:cTn>
                              </p:par>
                              <p:par>
                                <p:cTn id="94" presetID="19" presetClass="emph" presetSubtype="0" fill="hold" grpId="0" nodeType="withEffect">
                                  <p:stCondLst>
                                    <p:cond delay="0"/>
                                  </p:stCondLst>
                                  <p:childTnLst>
                                    <p:animClr clrSpc="rgb" dir="cw">
                                      <p:cBhvr override="childStyle">
                                        <p:cTn id="95" dur="250" fill="hold"/>
                                        <p:tgtEl>
                                          <p:spTgt spid="64"/>
                                        </p:tgtEl>
                                        <p:attrNameLst>
                                          <p:attrName>style.color</p:attrName>
                                        </p:attrNameLst>
                                      </p:cBhvr>
                                      <p:to>
                                        <a:srgbClr val="FFC730"/>
                                      </p:to>
                                    </p:animClr>
                                    <p:animClr clrSpc="rgb" dir="cw">
                                      <p:cBhvr>
                                        <p:cTn id="96" dur="250" fill="hold"/>
                                        <p:tgtEl>
                                          <p:spTgt spid="64"/>
                                        </p:tgtEl>
                                        <p:attrNameLst>
                                          <p:attrName>fillcolor</p:attrName>
                                        </p:attrNameLst>
                                      </p:cBhvr>
                                      <p:to>
                                        <a:srgbClr val="FFC730"/>
                                      </p:to>
                                    </p:animClr>
                                    <p:set>
                                      <p:cBhvr>
                                        <p:cTn id="97" dur="250" fill="hold"/>
                                        <p:tgtEl>
                                          <p:spTgt spid="64"/>
                                        </p:tgtEl>
                                        <p:attrNameLst>
                                          <p:attrName>fill.type</p:attrName>
                                        </p:attrNameLst>
                                      </p:cBhvr>
                                      <p:to>
                                        <p:strVal val="solid"/>
                                      </p:to>
                                    </p:set>
                                    <p:set>
                                      <p:cBhvr>
                                        <p:cTn id="98" dur="250" fill="hold"/>
                                        <p:tgtEl>
                                          <p:spTgt spid="64"/>
                                        </p:tgtEl>
                                        <p:attrNameLst>
                                          <p:attrName>fill.on</p:attrName>
                                        </p:attrNameLst>
                                      </p:cBhvr>
                                      <p:to>
                                        <p:strVal val="true"/>
                                      </p:to>
                                    </p:set>
                                  </p:childTnLst>
                                </p:cTn>
                              </p:par>
                            </p:childTnLst>
                          </p:cTn>
                        </p:par>
                        <p:par>
                          <p:cTn id="99" fill="hold">
                            <p:stCondLst>
                              <p:cond delay="750"/>
                            </p:stCondLst>
                            <p:childTnLst>
                              <p:par>
                                <p:cTn id="100" presetID="42" presetClass="entr" presetSubtype="0" fill="hold" nodeType="after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fade">
                                      <p:cBhvr>
                                        <p:cTn id="102" dur="500"/>
                                        <p:tgtEl>
                                          <p:spTgt spid="97"/>
                                        </p:tgtEl>
                                      </p:cBhvr>
                                    </p:animEffect>
                                    <p:anim calcmode="lin" valueType="num">
                                      <p:cBhvr>
                                        <p:cTn id="103" dur="500" fill="hold"/>
                                        <p:tgtEl>
                                          <p:spTgt spid="97"/>
                                        </p:tgtEl>
                                        <p:attrNameLst>
                                          <p:attrName>ppt_x</p:attrName>
                                        </p:attrNameLst>
                                      </p:cBhvr>
                                      <p:tavLst>
                                        <p:tav tm="0">
                                          <p:val>
                                            <p:strVal val="#ppt_x"/>
                                          </p:val>
                                        </p:tav>
                                        <p:tav tm="100000">
                                          <p:val>
                                            <p:strVal val="#ppt_x"/>
                                          </p:val>
                                        </p:tav>
                                      </p:tavLst>
                                    </p:anim>
                                    <p:anim calcmode="lin" valueType="num">
                                      <p:cBhvr>
                                        <p:cTn id="104" dur="5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animBg="1"/>
      <p:bldP spid="74" grpId="0" animBg="1"/>
      <p:bldP spid="50" grpId="0" animBg="1"/>
      <p:bldP spid="52" grpId="0" animBg="1"/>
      <p:bldP spid="6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DA546CF-914A-4426-B11D-3919F41A59EA}"/>
              </a:ext>
            </a:extLst>
          </p:cNvPr>
          <p:cNvSpPr/>
          <p:nvPr/>
        </p:nvSpPr>
        <p:spPr>
          <a:xfrm>
            <a:off x="11431254" y="180255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D10BBD29-E26D-4DC4-AA36-9E917733ADF2}"/>
              </a:ext>
            </a:extLst>
          </p:cNvPr>
          <p:cNvGrpSpPr/>
          <p:nvPr/>
        </p:nvGrpSpPr>
        <p:grpSpPr>
          <a:xfrm>
            <a:off x="2174132" y="2967135"/>
            <a:ext cx="2410046" cy="2490194"/>
            <a:chOff x="4623149" y="2458974"/>
            <a:chExt cx="2825020" cy="2868263"/>
          </a:xfrm>
        </p:grpSpPr>
        <p:grpSp>
          <p:nvGrpSpPr>
            <p:cNvPr id="26" name="Group 25">
              <a:extLst>
                <a:ext uri="{FF2B5EF4-FFF2-40B4-BE49-F238E27FC236}">
                  <a16:creationId xmlns:a16="http://schemas.microsoft.com/office/drawing/2014/main" id="{55C84584-59D0-404C-9118-C5E4522DD1A0}"/>
                </a:ext>
              </a:extLst>
            </p:cNvPr>
            <p:cNvGrpSpPr/>
            <p:nvPr/>
          </p:nvGrpSpPr>
          <p:grpSpPr>
            <a:xfrm>
              <a:off x="4700301" y="2545365"/>
              <a:ext cx="2671762" cy="2696433"/>
              <a:chOff x="4700301" y="2545365"/>
              <a:chExt cx="2671762" cy="2696433"/>
            </a:xfrm>
          </p:grpSpPr>
          <p:sp>
            <p:nvSpPr>
              <p:cNvPr id="13" name="Freeform: Shape 12">
                <a:extLst>
                  <a:ext uri="{FF2B5EF4-FFF2-40B4-BE49-F238E27FC236}">
                    <a16:creationId xmlns:a16="http://schemas.microsoft.com/office/drawing/2014/main" id="{5CE6A726-B200-4A3C-AC94-09D437B612C9}"/>
                  </a:ext>
                </a:extLst>
              </p:cNvPr>
              <p:cNvSpPr/>
              <p:nvPr/>
            </p:nvSpPr>
            <p:spPr>
              <a:xfrm>
                <a:off x="4700301" y="3228784"/>
                <a:ext cx="523875" cy="619125"/>
              </a:xfrm>
              <a:custGeom>
                <a:avLst/>
                <a:gdLst>
                  <a:gd name="connsiteX0" fmla="*/ 524542 w 523875"/>
                  <a:gd name="connsiteY0" fmla="*/ 211455 h 619125"/>
                  <a:gd name="connsiteX1" fmla="*/ 415766 w 523875"/>
                  <a:gd name="connsiteY1" fmla="*/ 617791 h 619125"/>
                  <a:gd name="connsiteX2" fmla="*/ 7144 w 523875"/>
                  <a:gd name="connsiteY2" fmla="*/ 617791 h 619125"/>
                  <a:gd name="connsiteX3" fmla="*/ 170593 w 523875"/>
                  <a:gd name="connsiteY3" fmla="*/ 7144 h 619125"/>
                  <a:gd name="connsiteX4" fmla="*/ 524542 w 523875"/>
                  <a:gd name="connsiteY4" fmla="*/ 211455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524542" y="211455"/>
                    </a:moveTo>
                    <a:cubicBezTo>
                      <a:pt x="455390" y="330994"/>
                      <a:pt x="415766" y="469773"/>
                      <a:pt x="415766" y="617791"/>
                    </a:cubicBezTo>
                    <a:lnTo>
                      <a:pt x="7144" y="617791"/>
                    </a:lnTo>
                    <a:cubicBezTo>
                      <a:pt x="7144" y="395288"/>
                      <a:pt x="66580" y="186785"/>
                      <a:pt x="170593" y="7144"/>
                    </a:cubicBezTo>
                    <a:lnTo>
                      <a:pt x="524542" y="211455"/>
                    </a:lnTo>
                    <a:close/>
                  </a:path>
                </a:pathLst>
              </a:custGeom>
              <a:solidFill>
                <a:srgbClr val="6C7583"/>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14" name="Freeform: Shape 13">
                <a:extLst>
                  <a:ext uri="{FF2B5EF4-FFF2-40B4-BE49-F238E27FC236}">
                    <a16:creationId xmlns:a16="http://schemas.microsoft.com/office/drawing/2014/main" id="{2AA40B16-2901-4D0A-A185-FD75B2DB61B1}"/>
                  </a:ext>
                </a:extLst>
              </p:cNvPr>
              <p:cNvSpPr/>
              <p:nvPr/>
            </p:nvSpPr>
            <p:spPr>
              <a:xfrm>
                <a:off x="5383815" y="2545365"/>
                <a:ext cx="619125" cy="523875"/>
              </a:xfrm>
              <a:custGeom>
                <a:avLst/>
                <a:gdLst>
                  <a:gd name="connsiteX0" fmla="*/ 617696 w 619125"/>
                  <a:gd name="connsiteY0" fmla="*/ 7144 h 523875"/>
                  <a:gd name="connsiteX1" fmla="*/ 617696 w 619125"/>
                  <a:gd name="connsiteY1" fmla="*/ 415766 h 523875"/>
                  <a:gd name="connsiteX2" fmla="*/ 211455 w 619125"/>
                  <a:gd name="connsiteY2" fmla="*/ 524542 h 523875"/>
                  <a:gd name="connsiteX3" fmla="*/ 7144 w 619125"/>
                  <a:gd name="connsiteY3" fmla="*/ 170593 h 523875"/>
                  <a:gd name="connsiteX4" fmla="*/ 617696 w 619125"/>
                  <a:gd name="connsiteY4" fmla="*/ 7144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617696" y="7144"/>
                    </a:moveTo>
                    <a:lnTo>
                      <a:pt x="617696" y="415766"/>
                    </a:lnTo>
                    <a:cubicBezTo>
                      <a:pt x="469773" y="415766"/>
                      <a:pt x="330898" y="455295"/>
                      <a:pt x="211455" y="524542"/>
                    </a:cubicBezTo>
                    <a:lnTo>
                      <a:pt x="7144" y="170593"/>
                    </a:lnTo>
                    <a:cubicBezTo>
                      <a:pt x="186690" y="66675"/>
                      <a:pt x="395287" y="7144"/>
                      <a:pt x="617696" y="7144"/>
                    </a:cubicBezTo>
                    <a:close/>
                  </a:path>
                </a:pathLst>
              </a:custGeom>
              <a:solidFill>
                <a:srgbClr val="FFDF91"/>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15" name="Freeform: Shape 14">
                <a:extLst>
                  <a:ext uri="{FF2B5EF4-FFF2-40B4-BE49-F238E27FC236}">
                    <a16:creationId xmlns:a16="http://schemas.microsoft.com/office/drawing/2014/main" id="{C91C9C5E-5ED9-4F90-98F0-649769562F1D}"/>
                  </a:ext>
                </a:extLst>
              </p:cNvPr>
              <p:cNvSpPr/>
              <p:nvPr/>
            </p:nvSpPr>
            <p:spPr>
              <a:xfrm>
                <a:off x="6515862" y="2734341"/>
                <a:ext cx="657225" cy="657225"/>
              </a:xfrm>
              <a:custGeom>
                <a:avLst/>
                <a:gdLst>
                  <a:gd name="connsiteX0" fmla="*/ 658558 w 657225"/>
                  <a:gd name="connsiteY0" fmla="*/ 454247 h 657225"/>
                  <a:gd name="connsiteX1" fmla="*/ 304609 w 657225"/>
                  <a:gd name="connsiteY1" fmla="*/ 658558 h 657225"/>
                  <a:gd name="connsiteX2" fmla="*/ 7144 w 657225"/>
                  <a:gd name="connsiteY2" fmla="*/ 361093 h 657225"/>
                  <a:gd name="connsiteX3" fmla="*/ 211455 w 657225"/>
                  <a:gd name="connsiteY3" fmla="*/ 7144 h 657225"/>
                  <a:gd name="connsiteX4" fmla="*/ 658558 w 657225"/>
                  <a:gd name="connsiteY4" fmla="*/ 454247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658558" y="454247"/>
                    </a:moveTo>
                    <a:lnTo>
                      <a:pt x="304609" y="658558"/>
                    </a:lnTo>
                    <a:cubicBezTo>
                      <a:pt x="233363" y="535305"/>
                      <a:pt x="130493" y="432435"/>
                      <a:pt x="7144" y="361093"/>
                    </a:cubicBezTo>
                    <a:lnTo>
                      <a:pt x="211455" y="7144"/>
                    </a:lnTo>
                    <a:cubicBezTo>
                      <a:pt x="396907" y="114300"/>
                      <a:pt x="551402" y="268891"/>
                      <a:pt x="658558" y="454247"/>
                    </a:cubicBezTo>
                    <a:close/>
                  </a:path>
                </a:pathLst>
              </a:custGeom>
              <a:solidFill>
                <a:srgbClr val="749CE9"/>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19" name="Freeform: Shape 18">
                <a:extLst>
                  <a:ext uri="{FF2B5EF4-FFF2-40B4-BE49-F238E27FC236}">
                    <a16:creationId xmlns:a16="http://schemas.microsoft.com/office/drawing/2014/main" id="{26AFBA53-5298-47D4-91E3-422F40681200}"/>
                  </a:ext>
                </a:extLst>
              </p:cNvPr>
              <p:cNvSpPr/>
              <p:nvPr/>
            </p:nvSpPr>
            <p:spPr>
              <a:xfrm>
                <a:off x="6848188" y="3941254"/>
                <a:ext cx="523875" cy="619125"/>
              </a:xfrm>
              <a:custGeom>
                <a:avLst/>
                <a:gdLst>
                  <a:gd name="connsiteX0" fmla="*/ 7144 w 523875"/>
                  <a:gd name="connsiteY0" fmla="*/ 413480 h 619125"/>
                  <a:gd name="connsiteX1" fmla="*/ 115920 w 523875"/>
                  <a:gd name="connsiteY1" fmla="*/ 7144 h 619125"/>
                  <a:gd name="connsiteX2" fmla="*/ 524542 w 523875"/>
                  <a:gd name="connsiteY2" fmla="*/ 7144 h 619125"/>
                  <a:gd name="connsiteX3" fmla="*/ 361093 w 523875"/>
                  <a:gd name="connsiteY3" fmla="*/ 617792 h 619125"/>
                  <a:gd name="connsiteX4" fmla="*/ 7144 w 523875"/>
                  <a:gd name="connsiteY4" fmla="*/ 413480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7144" y="413480"/>
                    </a:moveTo>
                    <a:cubicBezTo>
                      <a:pt x="76295" y="293942"/>
                      <a:pt x="115920" y="155162"/>
                      <a:pt x="115920" y="7144"/>
                    </a:cubicBezTo>
                    <a:lnTo>
                      <a:pt x="524542" y="7144"/>
                    </a:lnTo>
                    <a:cubicBezTo>
                      <a:pt x="524542" y="229648"/>
                      <a:pt x="465106" y="438150"/>
                      <a:pt x="361093" y="617792"/>
                    </a:cubicBezTo>
                    <a:lnTo>
                      <a:pt x="7144" y="413480"/>
                    </a:lnTo>
                    <a:close/>
                  </a:path>
                </a:pathLst>
              </a:custGeom>
              <a:solidFill>
                <a:srgbClr val="6C7583"/>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20" name="Freeform: Shape 19">
                <a:extLst>
                  <a:ext uri="{FF2B5EF4-FFF2-40B4-BE49-F238E27FC236}">
                    <a16:creationId xmlns:a16="http://schemas.microsoft.com/office/drawing/2014/main" id="{A634E309-95DA-4EA6-A836-2ECC2CDBE61B}"/>
                  </a:ext>
                </a:extLst>
              </p:cNvPr>
              <p:cNvSpPr/>
              <p:nvPr/>
            </p:nvSpPr>
            <p:spPr>
              <a:xfrm>
                <a:off x="6071520" y="4717923"/>
                <a:ext cx="619125" cy="523875"/>
              </a:xfrm>
              <a:custGeom>
                <a:avLst/>
                <a:gdLst>
                  <a:gd name="connsiteX0" fmla="*/ 7144 w 619125"/>
                  <a:gd name="connsiteY0" fmla="*/ 524542 h 523875"/>
                  <a:gd name="connsiteX1" fmla="*/ 7144 w 619125"/>
                  <a:gd name="connsiteY1" fmla="*/ 115919 h 523875"/>
                  <a:gd name="connsiteX2" fmla="*/ 413385 w 619125"/>
                  <a:gd name="connsiteY2" fmla="*/ 7144 h 523875"/>
                  <a:gd name="connsiteX3" fmla="*/ 617697 w 619125"/>
                  <a:gd name="connsiteY3" fmla="*/ 361093 h 523875"/>
                  <a:gd name="connsiteX4" fmla="*/ 7144 w 619125"/>
                  <a:gd name="connsiteY4" fmla="*/ 524542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7144" y="524542"/>
                    </a:moveTo>
                    <a:lnTo>
                      <a:pt x="7144" y="115919"/>
                    </a:lnTo>
                    <a:cubicBezTo>
                      <a:pt x="155067" y="115919"/>
                      <a:pt x="293941" y="76390"/>
                      <a:pt x="413385" y="7144"/>
                    </a:cubicBezTo>
                    <a:lnTo>
                      <a:pt x="617697" y="361093"/>
                    </a:lnTo>
                    <a:cubicBezTo>
                      <a:pt x="438055" y="465106"/>
                      <a:pt x="229553" y="524542"/>
                      <a:pt x="7144" y="524542"/>
                    </a:cubicBezTo>
                    <a:close/>
                  </a:path>
                </a:pathLst>
              </a:custGeom>
              <a:solidFill>
                <a:srgbClr val="FFDF91"/>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21" name="Freeform: Shape 20">
                <a:extLst>
                  <a:ext uri="{FF2B5EF4-FFF2-40B4-BE49-F238E27FC236}">
                    <a16:creationId xmlns:a16="http://schemas.microsoft.com/office/drawing/2014/main" id="{0C660A7F-6014-451B-ADE7-0981574B3211}"/>
                  </a:ext>
                </a:extLst>
              </p:cNvPr>
              <p:cNvSpPr/>
              <p:nvPr/>
            </p:nvSpPr>
            <p:spPr>
              <a:xfrm>
                <a:off x="4898516" y="4395025"/>
                <a:ext cx="657225" cy="657225"/>
              </a:xfrm>
              <a:custGeom>
                <a:avLst/>
                <a:gdLst>
                  <a:gd name="connsiteX0" fmla="*/ 7144 w 657225"/>
                  <a:gd name="connsiteY0" fmla="*/ 211455 h 657225"/>
                  <a:gd name="connsiteX1" fmla="*/ 361093 w 657225"/>
                  <a:gd name="connsiteY1" fmla="*/ 7144 h 657225"/>
                  <a:gd name="connsiteX2" fmla="*/ 658558 w 657225"/>
                  <a:gd name="connsiteY2" fmla="*/ 304609 h 657225"/>
                  <a:gd name="connsiteX3" fmla="*/ 454247 w 657225"/>
                  <a:gd name="connsiteY3" fmla="*/ 658558 h 657225"/>
                  <a:gd name="connsiteX4" fmla="*/ 7144 w 657225"/>
                  <a:gd name="connsiteY4" fmla="*/ 211455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7144" y="211455"/>
                    </a:moveTo>
                    <a:lnTo>
                      <a:pt x="361093" y="7144"/>
                    </a:lnTo>
                    <a:cubicBezTo>
                      <a:pt x="432340" y="130397"/>
                      <a:pt x="535210" y="233267"/>
                      <a:pt x="658558" y="304609"/>
                    </a:cubicBezTo>
                    <a:lnTo>
                      <a:pt x="454247" y="658558"/>
                    </a:lnTo>
                    <a:cubicBezTo>
                      <a:pt x="268891" y="551307"/>
                      <a:pt x="114395" y="396716"/>
                      <a:pt x="7144" y="211455"/>
                    </a:cubicBezTo>
                    <a:close/>
                  </a:path>
                </a:pathLst>
              </a:custGeom>
              <a:solidFill>
                <a:srgbClr val="749CE9"/>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grpSp>
        <p:grpSp>
          <p:nvGrpSpPr>
            <p:cNvPr id="25" name="Group 24">
              <a:extLst>
                <a:ext uri="{FF2B5EF4-FFF2-40B4-BE49-F238E27FC236}">
                  <a16:creationId xmlns:a16="http://schemas.microsoft.com/office/drawing/2014/main" id="{CC37FB34-306E-4C9C-AB53-8242D7F4BD86}"/>
                </a:ext>
              </a:extLst>
            </p:cNvPr>
            <p:cNvGrpSpPr/>
            <p:nvPr/>
          </p:nvGrpSpPr>
          <p:grpSpPr>
            <a:xfrm>
              <a:off x="4623149" y="2458974"/>
              <a:ext cx="2825020" cy="2868263"/>
              <a:chOff x="4623149" y="2458974"/>
              <a:chExt cx="2825020" cy="2868263"/>
            </a:xfrm>
          </p:grpSpPr>
          <p:sp>
            <p:nvSpPr>
              <p:cNvPr id="16" name="Freeform: Shape 15">
                <a:extLst>
                  <a:ext uri="{FF2B5EF4-FFF2-40B4-BE49-F238E27FC236}">
                    <a16:creationId xmlns:a16="http://schemas.microsoft.com/office/drawing/2014/main" id="{7F9521EB-7F91-442E-9924-EBB2BBD0D717}"/>
                  </a:ext>
                </a:extLst>
              </p:cNvPr>
              <p:cNvSpPr/>
              <p:nvPr/>
            </p:nvSpPr>
            <p:spPr>
              <a:xfrm>
                <a:off x="4780788" y="2625851"/>
                <a:ext cx="876300" cy="876300"/>
              </a:xfrm>
              <a:custGeom>
                <a:avLst/>
                <a:gdLst>
                  <a:gd name="connsiteX0" fmla="*/ 875633 w 876300"/>
                  <a:gd name="connsiteY0" fmla="*/ 479012 h 876300"/>
                  <a:gd name="connsiteX1" fmla="*/ 479012 w 876300"/>
                  <a:gd name="connsiteY1" fmla="*/ 875633 h 876300"/>
                  <a:gd name="connsiteX2" fmla="*/ 7144 w 876300"/>
                  <a:gd name="connsiteY2" fmla="*/ 603218 h 876300"/>
                  <a:gd name="connsiteX3" fmla="*/ 603218 w 876300"/>
                  <a:gd name="connsiteY3" fmla="*/ 7144 h 876300"/>
                  <a:gd name="connsiteX4" fmla="*/ 875633 w 876300"/>
                  <a:gd name="connsiteY4" fmla="*/ 479012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875633" y="479012"/>
                    </a:moveTo>
                    <a:cubicBezTo>
                      <a:pt x="711232" y="574072"/>
                      <a:pt x="574167" y="711232"/>
                      <a:pt x="479012" y="875633"/>
                    </a:cubicBezTo>
                    <a:lnTo>
                      <a:pt x="7144" y="603218"/>
                    </a:lnTo>
                    <a:cubicBezTo>
                      <a:pt x="150114" y="356140"/>
                      <a:pt x="356140" y="150019"/>
                      <a:pt x="603218" y="7144"/>
                    </a:cubicBezTo>
                    <a:lnTo>
                      <a:pt x="875633" y="479012"/>
                    </a:lnTo>
                    <a:close/>
                  </a:path>
                </a:pathLst>
              </a:custGeom>
              <a:solidFill>
                <a:srgbClr val="0A1931"/>
              </a:solidFill>
              <a:ln w="9525" cap="flat">
                <a:noFill/>
                <a:prstDash val="solid"/>
                <a:miter/>
              </a:ln>
            </p:spPr>
            <p:txBody>
              <a:bodyPr rtlCol="0" anchor="ctr"/>
              <a:lstStyle/>
              <a:p>
                <a:endParaRPr lang="en-US" dirty="0">
                  <a:solidFill>
                    <a:srgbClr val="4472C4"/>
                  </a:solidFill>
                  <a:latin typeface="Tw Cen MT" panose="020B0602020104020603" pitchFamily="34" charset="0"/>
                </a:endParaRPr>
              </a:p>
            </p:txBody>
          </p:sp>
          <p:sp>
            <p:nvSpPr>
              <p:cNvPr id="17" name="Freeform: Shape 16">
                <a:extLst>
                  <a:ext uri="{FF2B5EF4-FFF2-40B4-BE49-F238E27FC236}">
                    <a16:creationId xmlns:a16="http://schemas.microsoft.com/office/drawing/2014/main" id="{E9C4F98D-E359-4D6F-810E-4A2D835AC844}"/>
                  </a:ext>
                </a:extLst>
              </p:cNvPr>
              <p:cNvSpPr/>
              <p:nvPr/>
            </p:nvSpPr>
            <p:spPr>
              <a:xfrm>
                <a:off x="5960364" y="2458974"/>
                <a:ext cx="819150" cy="695325"/>
              </a:xfrm>
              <a:custGeom>
                <a:avLst/>
                <a:gdLst>
                  <a:gd name="connsiteX0" fmla="*/ 821341 w 819150"/>
                  <a:gd name="connsiteY0" fmla="*/ 225076 h 695325"/>
                  <a:gd name="connsiteX1" fmla="*/ 548926 w 819150"/>
                  <a:gd name="connsiteY1" fmla="*/ 696944 h 695325"/>
                  <a:gd name="connsiteX2" fmla="*/ 7144 w 819150"/>
                  <a:gd name="connsiteY2" fmla="*/ 551974 h 695325"/>
                  <a:gd name="connsiteX3" fmla="*/ 7144 w 819150"/>
                  <a:gd name="connsiteY3" fmla="*/ 7144 h 695325"/>
                  <a:gd name="connsiteX4" fmla="*/ 821341 w 819150"/>
                  <a:gd name="connsiteY4" fmla="*/ 225076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821341" y="225076"/>
                    </a:moveTo>
                    <a:lnTo>
                      <a:pt x="548926" y="696944"/>
                    </a:lnTo>
                    <a:cubicBezTo>
                      <a:pt x="389572" y="604742"/>
                      <a:pt x="204501" y="551974"/>
                      <a:pt x="7144" y="551974"/>
                    </a:cubicBezTo>
                    <a:lnTo>
                      <a:pt x="7144" y="7144"/>
                    </a:lnTo>
                    <a:cubicBezTo>
                      <a:pt x="303752" y="7144"/>
                      <a:pt x="581787" y="86487"/>
                      <a:pt x="821341" y="225076"/>
                    </a:cubicBezTo>
                    <a:close/>
                  </a:path>
                </a:pathLst>
              </a:custGeom>
              <a:solidFill>
                <a:srgbClr val="FFC947"/>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18" name="Freeform: Shape 17">
                <a:extLst>
                  <a:ext uri="{FF2B5EF4-FFF2-40B4-BE49-F238E27FC236}">
                    <a16:creationId xmlns:a16="http://schemas.microsoft.com/office/drawing/2014/main" id="{F76A82CC-FCAE-4E81-9509-92B7B1344CF3}"/>
                  </a:ext>
                </a:extLst>
              </p:cNvPr>
              <p:cNvSpPr/>
              <p:nvPr/>
            </p:nvSpPr>
            <p:spPr>
              <a:xfrm>
                <a:off x="6752844" y="3127152"/>
                <a:ext cx="695325" cy="819150"/>
              </a:xfrm>
              <a:custGeom>
                <a:avLst/>
                <a:gdLst>
                  <a:gd name="connsiteX0" fmla="*/ 696944 w 695325"/>
                  <a:gd name="connsiteY0" fmla="*/ 821341 h 819150"/>
                  <a:gd name="connsiteX1" fmla="*/ 152114 w 695325"/>
                  <a:gd name="connsiteY1" fmla="*/ 821341 h 819150"/>
                  <a:gd name="connsiteX2" fmla="*/ 7144 w 695325"/>
                  <a:gd name="connsiteY2" fmla="*/ 279559 h 819150"/>
                  <a:gd name="connsiteX3" fmla="*/ 479012 w 695325"/>
                  <a:gd name="connsiteY3" fmla="*/ 7144 h 819150"/>
                  <a:gd name="connsiteX4" fmla="*/ 696944 w 695325"/>
                  <a:gd name="connsiteY4" fmla="*/ 821341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696944" y="821341"/>
                    </a:moveTo>
                    <a:lnTo>
                      <a:pt x="152114" y="821341"/>
                    </a:lnTo>
                    <a:cubicBezTo>
                      <a:pt x="152114" y="623983"/>
                      <a:pt x="99346" y="438912"/>
                      <a:pt x="7144" y="279559"/>
                    </a:cubicBezTo>
                    <a:lnTo>
                      <a:pt x="479012" y="7144"/>
                    </a:lnTo>
                    <a:cubicBezTo>
                      <a:pt x="617696" y="246602"/>
                      <a:pt x="696944" y="524732"/>
                      <a:pt x="696944" y="821341"/>
                    </a:cubicBezTo>
                    <a:close/>
                  </a:path>
                </a:pathLst>
              </a:custGeom>
              <a:solidFill>
                <a:srgbClr val="185ADB"/>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22" name="Freeform: Shape 21">
                <a:extLst>
                  <a:ext uri="{FF2B5EF4-FFF2-40B4-BE49-F238E27FC236}">
                    <a16:creationId xmlns:a16="http://schemas.microsoft.com/office/drawing/2014/main" id="{CB2D695F-2723-40B8-98AD-6E79B851BCF9}"/>
                  </a:ext>
                </a:extLst>
              </p:cNvPr>
              <p:cNvSpPr/>
              <p:nvPr/>
            </p:nvSpPr>
            <p:spPr>
              <a:xfrm>
                <a:off x="6416611" y="4286440"/>
                <a:ext cx="876300" cy="876300"/>
              </a:xfrm>
              <a:custGeom>
                <a:avLst/>
                <a:gdLst>
                  <a:gd name="connsiteX0" fmla="*/ 7144 w 876300"/>
                  <a:gd name="connsiteY0" fmla="*/ 403765 h 876300"/>
                  <a:gd name="connsiteX1" fmla="*/ 403765 w 876300"/>
                  <a:gd name="connsiteY1" fmla="*/ 7144 h 876300"/>
                  <a:gd name="connsiteX2" fmla="*/ 875634 w 876300"/>
                  <a:gd name="connsiteY2" fmla="*/ 279559 h 876300"/>
                  <a:gd name="connsiteX3" fmla="*/ 279559 w 876300"/>
                  <a:gd name="connsiteY3" fmla="*/ 875634 h 876300"/>
                  <a:gd name="connsiteX4" fmla="*/ 7144 w 876300"/>
                  <a:gd name="connsiteY4" fmla="*/ 403765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7144" y="403765"/>
                    </a:moveTo>
                    <a:cubicBezTo>
                      <a:pt x="171545" y="308705"/>
                      <a:pt x="308610" y="171545"/>
                      <a:pt x="403765" y="7144"/>
                    </a:cubicBezTo>
                    <a:lnTo>
                      <a:pt x="875634" y="279559"/>
                    </a:lnTo>
                    <a:cubicBezTo>
                      <a:pt x="732663" y="526637"/>
                      <a:pt x="526638" y="732759"/>
                      <a:pt x="279559" y="875634"/>
                    </a:cubicBezTo>
                    <a:lnTo>
                      <a:pt x="7144" y="403765"/>
                    </a:lnTo>
                    <a:close/>
                  </a:path>
                </a:pathLst>
              </a:custGeom>
              <a:solidFill>
                <a:srgbClr val="0A1931"/>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23" name="Freeform: Shape 22">
                <a:extLst>
                  <a:ext uri="{FF2B5EF4-FFF2-40B4-BE49-F238E27FC236}">
                    <a16:creationId xmlns:a16="http://schemas.microsoft.com/office/drawing/2014/main" id="{3A932812-2DDD-447B-A501-40D53336EE86}"/>
                  </a:ext>
                </a:extLst>
              </p:cNvPr>
              <p:cNvSpPr/>
              <p:nvPr/>
            </p:nvSpPr>
            <p:spPr>
              <a:xfrm>
                <a:off x="5291327" y="4631912"/>
                <a:ext cx="819150" cy="695325"/>
              </a:xfrm>
              <a:custGeom>
                <a:avLst/>
                <a:gdLst>
                  <a:gd name="connsiteX0" fmla="*/ 7144 w 819150"/>
                  <a:gd name="connsiteY0" fmla="*/ 479012 h 695325"/>
                  <a:gd name="connsiteX1" fmla="*/ 279559 w 819150"/>
                  <a:gd name="connsiteY1" fmla="*/ 7144 h 695325"/>
                  <a:gd name="connsiteX2" fmla="*/ 821341 w 819150"/>
                  <a:gd name="connsiteY2" fmla="*/ 152114 h 695325"/>
                  <a:gd name="connsiteX3" fmla="*/ 821341 w 819150"/>
                  <a:gd name="connsiteY3" fmla="*/ 696944 h 695325"/>
                  <a:gd name="connsiteX4" fmla="*/ 7144 w 819150"/>
                  <a:gd name="connsiteY4" fmla="*/ 479012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7144" y="479012"/>
                    </a:moveTo>
                    <a:lnTo>
                      <a:pt x="279559" y="7144"/>
                    </a:lnTo>
                    <a:cubicBezTo>
                      <a:pt x="438912" y="99346"/>
                      <a:pt x="623983" y="152114"/>
                      <a:pt x="821341" y="152114"/>
                    </a:cubicBezTo>
                    <a:lnTo>
                      <a:pt x="821341" y="696944"/>
                    </a:lnTo>
                    <a:cubicBezTo>
                      <a:pt x="524732" y="696944"/>
                      <a:pt x="246697" y="617601"/>
                      <a:pt x="7144" y="479012"/>
                    </a:cubicBezTo>
                    <a:close/>
                  </a:path>
                </a:pathLst>
              </a:custGeom>
              <a:solidFill>
                <a:srgbClr val="FFC947"/>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24" name="Freeform: Shape 23">
                <a:extLst>
                  <a:ext uri="{FF2B5EF4-FFF2-40B4-BE49-F238E27FC236}">
                    <a16:creationId xmlns:a16="http://schemas.microsoft.com/office/drawing/2014/main" id="{5442EC63-8D04-4E10-B274-E6622FC9929E}"/>
                  </a:ext>
                </a:extLst>
              </p:cNvPr>
              <p:cNvSpPr/>
              <p:nvPr/>
            </p:nvSpPr>
            <p:spPr>
              <a:xfrm>
                <a:off x="4623149" y="3839432"/>
                <a:ext cx="695325" cy="819150"/>
              </a:xfrm>
              <a:custGeom>
                <a:avLst/>
                <a:gdLst>
                  <a:gd name="connsiteX0" fmla="*/ 7144 w 695325"/>
                  <a:gd name="connsiteY0" fmla="*/ 7144 h 819150"/>
                  <a:gd name="connsiteX1" fmla="*/ 551974 w 695325"/>
                  <a:gd name="connsiteY1" fmla="*/ 7144 h 819150"/>
                  <a:gd name="connsiteX2" fmla="*/ 696944 w 695325"/>
                  <a:gd name="connsiteY2" fmla="*/ 548926 h 819150"/>
                  <a:gd name="connsiteX3" fmla="*/ 225076 w 695325"/>
                  <a:gd name="connsiteY3" fmla="*/ 821341 h 819150"/>
                  <a:gd name="connsiteX4" fmla="*/ 7144 w 695325"/>
                  <a:gd name="connsiteY4" fmla="*/ 7144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7144" y="7144"/>
                    </a:moveTo>
                    <a:lnTo>
                      <a:pt x="551974" y="7144"/>
                    </a:lnTo>
                    <a:cubicBezTo>
                      <a:pt x="551974" y="204502"/>
                      <a:pt x="604742" y="389572"/>
                      <a:pt x="696944" y="548926"/>
                    </a:cubicBezTo>
                    <a:lnTo>
                      <a:pt x="225076" y="821341"/>
                    </a:lnTo>
                    <a:cubicBezTo>
                      <a:pt x="86487" y="581787"/>
                      <a:pt x="7144" y="303752"/>
                      <a:pt x="7144" y="7144"/>
                    </a:cubicBezTo>
                    <a:close/>
                  </a:path>
                </a:pathLst>
              </a:custGeom>
              <a:solidFill>
                <a:srgbClr val="185ADB"/>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grpSp>
      </p:grpSp>
      <p:grpSp>
        <p:nvGrpSpPr>
          <p:cNvPr id="32" name="Group 31">
            <a:extLst>
              <a:ext uri="{FF2B5EF4-FFF2-40B4-BE49-F238E27FC236}">
                <a16:creationId xmlns:a16="http://schemas.microsoft.com/office/drawing/2014/main" id="{EA6B0260-0D25-41AE-89D3-FDE87F7C264F}"/>
              </a:ext>
            </a:extLst>
          </p:cNvPr>
          <p:cNvGrpSpPr/>
          <p:nvPr/>
        </p:nvGrpSpPr>
        <p:grpSpPr>
          <a:xfrm>
            <a:off x="1541732" y="5247764"/>
            <a:ext cx="1444162" cy="591459"/>
            <a:chOff x="1541732" y="4809350"/>
            <a:chExt cx="3021060" cy="994710"/>
          </a:xfrm>
        </p:grpSpPr>
        <p:sp>
          <p:nvSpPr>
            <p:cNvPr id="44" name="Rectangle 43">
              <a:extLst>
                <a:ext uri="{FF2B5EF4-FFF2-40B4-BE49-F238E27FC236}">
                  <a16:creationId xmlns:a16="http://schemas.microsoft.com/office/drawing/2014/main" id="{85D4D983-9AEE-4EAA-8BAF-D79D4E128A87}"/>
                </a:ext>
              </a:extLst>
            </p:cNvPr>
            <p:cNvSpPr/>
            <p:nvPr/>
          </p:nvSpPr>
          <p:spPr>
            <a:xfrm>
              <a:off x="1541732" y="5182921"/>
              <a:ext cx="3021060" cy="621139"/>
            </a:xfrm>
            <a:prstGeom prst="rect">
              <a:avLst/>
            </a:prstGeom>
          </p:spPr>
          <p:txBody>
            <a:bodyPr wrap="square">
              <a:spAutoFit/>
            </a:bodyPr>
            <a:lstStyle/>
            <a:p>
              <a:pPr algn="r"/>
              <a:endParaRPr lang="en-US" dirty="0">
                <a:solidFill>
                  <a:srgbClr val="4472C4"/>
                </a:solidFill>
                <a:latin typeface="Tw Cen MT" panose="020B0602020104020603" pitchFamily="34" charset="0"/>
              </a:endParaRPr>
            </a:p>
          </p:txBody>
        </p:sp>
        <p:sp>
          <p:nvSpPr>
            <p:cNvPr id="45" name="TextBox 44">
              <a:extLst>
                <a:ext uri="{FF2B5EF4-FFF2-40B4-BE49-F238E27FC236}">
                  <a16:creationId xmlns:a16="http://schemas.microsoft.com/office/drawing/2014/main" id="{2BDAD135-682E-41D5-94F7-48F4B3618F3C}"/>
                </a:ext>
              </a:extLst>
            </p:cNvPr>
            <p:cNvSpPr txBox="1"/>
            <p:nvPr/>
          </p:nvSpPr>
          <p:spPr>
            <a:xfrm>
              <a:off x="4176353" y="4809350"/>
              <a:ext cx="386439" cy="621139"/>
            </a:xfrm>
            <a:prstGeom prst="rect">
              <a:avLst/>
            </a:prstGeom>
            <a:noFill/>
          </p:spPr>
          <p:txBody>
            <a:bodyPr wrap="none" rtlCol="0">
              <a:spAutoFit/>
            </a:bodyPr>
            <a:lstStyle/>
            <a:p>
              <a:pPr algn="r"/>
              <a:endParaRPr lang="en-US" b="1" dirty="0">
                <a:solidFill>
                  <a:srgbClr val="4472C4"/>
                </a:solidFill>
                <a:latin typeface="Tw Cen MT" panose="020B0602020104020603" pitchFamily="34" charset="0"/>
              </a:endParaRP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4188735" y="6054"/>
            <a:ext cx="3240631" cy="1015663"/>
          </a:xfrm>
          <a:prstGeom prst="rect">
            <a:avLst/>
          </a:prstGeom>
          <a:noFill/>
        </p:spPr>
        <p:txBody>
          <a:bodyPr wrap="none" rtlCol="0">
            <a:spAutoFit/>
          </a:bodyPr>
          <a:lstStyle/>
          <a:p>
            <a:pPr algn="ctr"/>
            <a:r>
              <a:rPr lang="en-US" sz="6000" u="sng" dirty="0">
                <a:solidFill>
                  <a:schemeClr val="bg1">
                    <a:lumMod val="65000"/>
                  </a:schemeClr>
                </a:solidFill>
                <a:latin typeface="Tw Cen MT" panose="020B0602020104020603" pitchFamily="34" charset="0"/>
              </a:rPr>
              <a:t>ANALYSIS</a:t>
            </a:r>
          </a:p>
        </p:txBody>
      </p:sp>
      <p:sp>
        <p:nvSpPr>
          <p:cNvPr id="60" name="TextBox 59">
            <a:extLst>
              <a:ext uri="{FF2B5EF4-FFF2-40B4-BE49-F238E27FC236}">
                <a16:creationId xmlns:a16="http://schemas.microsoft.com/office/drawing/2014/main" id="{994D4856-0521-E4AF-3ED6-7F0A6D917836}"/>
              </a:ext>
            </a:extLst>
          </p:cNvPr>
          <p:cNvSpPr txBox="1"/>
          <p:nvPr/>
        </p:nvSpPr>
        <p:spPr>
          <a:xfrm rot="18993990">
            <a:off x="3916063" y="4997110"/>
            <a:ext cx="1182506" cy="646331"/>
          </a:xfrm>
          <a:prstGeom prst="rect">
            <a:avLst/>
          </a:prstGeom>
          <a:noFill/>
        </p:spPr>
        <p:txBody>
          <a:bodyPr wrap="square" rtlCol="0">
            <a:spAutoFit/>
          </a:bodyPr>
          <a:lstStyle/>
          <a:p>
            <a:r>
              <a:rPr lang="en-IN" dirty="0">
                <a:solidFill>
                  <a:srgbClr val="4472C4"/>
                </a:solidFill>
                <a:latin typeface="Tw Cen MT" panose="020B0602020104020603" pitchFamily="34" charset="0"/>
              </a:rPr>
              <a:t>Checking accounts</a:t>
            </a:r>
          </a:p>
        </p:txBody>
      </p:sp>
      <p:sp>
        <p:nvSpPr>
          <p:cNvPr id="61" name="TextBox 60">
            <a:extLst>
              <a:ext uri="{FF2B5EF4-FFF2-40B4-BE49-F238E27FC236}">
                <a16:creationId xmlns:a16="http://schemas.microsoft.com/office/drawing/2014/main" id="{251F189E-BE40-570E-19C6-2CE4AE05DB58}"/>
              </a:ext>
            </a:extLst>
          </p:cNvPr>
          <p:cNvSpPr txBox="1"/>
          <p:nvPr/>
        </p:nvSpPr>
        <p:spPr>
          <a:xfrm rot="4521465">
            <a:off x="1220961" y="4528691"/>
            <a:ext cx="1444012" cy="369332"/>
          </a:xfrm>
          <a:prstGeom prst="rect">
            <a:avLst/>
          </a:prstGeom>
          <a:noFill/>
        </p:spPr>
        <p:txBody>
          <a:bodyPr wrap="square" rtlCol="0">
            <a:spAutoFit/>
          </a:bodyPr>
          <a:lstStyle/>
          <a:p>
            <a:r>
              <a:rPr lang="en-IN" dirty="0">
                <a:solidFill>
                  <a:srgbClr val="4472C4"/>
                </a:solidFill>
                <a:latin typeface="Tw Cen MT" panose="020B0602020104020603" pitchFamily="34" charset="0"/>
              </a:rPr>
              <a:t>Other Assets</a:t>
            </a:r>
          </a:p>
        </p:txBody>
      </p:sp>
      <p:sp>
        <p:nvSpPr>
          <p:cNvPr id="62" name="TextBox 61">
            <a:extLst>
              <a:ext uri="{FF2B5EF4-FFF2-40B4-BE49-F238E27FC236}">
                <a16:creationId xmlns:a16="http://schemas.microsoft.com/office/drawing/2014/main" id="{A486C64A-B8D3-771C-AA71-0C14BA2A3190}"/>
              </a:ext>
            </a:extLst>
          </p:cNvPr>
          <p:cNvSpPr txBox="1"/>
          <p:nvPr/>
        </p:nvSpPr>
        <p:spPr>
          <a:xfrm rot="18993990">
            <a:off x="1689561" y="3058686"/>
            <a:ext cx="1372158" cy="369332"/>
          </a:xfrm>
          <a:prstGeom prst="rect">
            <a:avLst/>
          </a:prstGeom>
          <a:noFill/>
        </p:spPr>
        <p:txBody>
          <a:bodyPr wrap="square" rtlCol="0">
            <a:spAutoFit/>
          </a:bodyPr>
          <a:lstStyle/>
          <a:p>
            <a:r>
              <a:rPr lang="en-IN" dirty="0">
                <a:solidFill>
                  <a:srgbClr val="4472C4"/>
                </a:solidFill>
                <a:latin typeface="Tw Cen MT" panose="020B0602020104020603" pitchFamily="34" charset="0"/>
              </a:rPr>
              <a:t>Automobiles</a:t>
            </a:r>
          </a:p>
        </p:txBody>
      </p:sp>
      <p:sp>
        <p:nvSpPr>
          <p:cNvPr id="63" name="TextBox 62">
            <a:extLst>
              <a:ext uri="{FF2B5EF4-FFF2-40B4-BE49-F238E27FC236}">
                <a16:creationId xmlns:a16="http://schemas.microsoft.com/office/drawing/2014/main" id="{98648651-D25D-9B21-33EF-9A7491CA365E}"/>
              </a:ext>
            </a:extLst>
          </p:cNvPr>
          <p:cNvSpPr txBox="1"/>
          <p:nvPr/>
        </p:nvSpPr>
        <p:spPr>
          <a:xfrm rot="929198">
            <a:off x="3257148" y="2686923"/>
            <a:ext cx="1361559" cy="369332"/>
          </a:xfrm>
          <a:prstGeom prst="rect">
            <a:avLst/>
          </a:prstGeom>
          <a:noFill/>
        </p:spPr>
        <p:txBody>
          <a:bodyPr wrap="square" rtlCol="0">
            <a:spAutoFit/>
          </a:bodyPr>
          <a:lstStyle/>
          <a:p>
            <a:r>
              <a:rPr lang="en-IN" dirty="0">
                <a:solidFill>
                  <a:srgbClr val="4472C4"/>
                </a:solidFill>
                <a:latin typeface="Tw Cen MT" panose="020B0602020104020603" pitchFamily="34" charset="0"/>
              </a:rPr>
              <a:t>Real Estates</a:t>
            </a:r>
          </a:p>
        </p:txBody>
      </p:sp>
      <p:sp>
        <p:nvSpPr>
          <p:cNvPr id="64" name="TextBox 63">
            <a:extLst>
              <a:ext uri="{FF2B5EF4-FFF2-40B4-BE49-F238E27FC236}">
                <a16:creationId xmlns:a16="http://schemas.microsoft.com/office/drawing/2014/main" id="{1D0AA857-D080-3C1F-CA40-93B3F49EC769}"/>
              </a:ext>
            </a:extLst>
          </p:cNvPr>
          <p:cNvSpPr txBox="1"/>
          <p:nvPr/>
        </p:nvSpPr>
        <p:spPr>
          <a:xfrm rot="854632">
            <a:off x="2421616" y="5451268"/>
            <a:ext cx="1304211" cy="646331"/>
          </a:xfrm>
          <a:prstGeom prst="rect">
            <a:avLst/>
          </a:prstGeom>
          <a:noFill/>
        </p:spPr>
        <p:txBody>
          <a:bodyPr wrap="square" rtlCol="0">
            <a:spAutoFit/>
          </a:bodyPr>
          <a:lstStyle/>
          <a:p>
            <a:r>
              <a:rPr lang="en-IN" dirty="0">
                <a:solidFill>
                  <a:srgbClr val="4472C4"/>
                </a:solidFill>
                <a:latin typeface="Tw Cen MT" panose="020B0602020104020603" pitchFamily="34" charset="0"/>
              </a:rPr>
              <a:t>Retirement          savings</a:t>
            </a:r>
          </a:p>
        </p:txBody>
      </p:sp>
      <p:sp>
        <p:nvSpPr>
          <p:cNvPr id="65" name="TextBox 64">
            <a:extLst>
              <a:ext uri="{FF2B5EF4-FFF2-40B4-BE49-F238E27FC236}">
                <a16:creationId xmlns:a16="http://schemas.microsoft.com/office/drawing/2014/main" id="{607303DC-869A-DB58-FA28-54565DB07B46}"/>
              </a:ext>
            </a:extLst>
          </p:cNvPr>
          <p:cNvSpPr txBox="1"/>
          <p:nvPr/>
        </p:nvSpPr>
        <p:spPr>
          <a:xfrm rot="20895014">
            <a:off x="4572665" y="3569500"/>
            <a:ext cx="1182971" cy="646331"/>
          </a:xfrm>
          <a:prstGeom prst="rect">
            <a:avLst/>
          </a:prstGeom>
          <a:noFill/>
        </p:spPr>
        <p:txBody>
          <a:bodyPr wrap="square" rtlCol="0">
            <a:spAutoFit/>
          </a:bodyPr>
          <a:lstStyle/>
          <a:p>
            <a:r>
              <a:rPr lang="en-IN" dirty="0">
                <a:solidFill>
                  <a:srgbClr val="4472C4"/>
                </a:solidFill>
                <a:latin typeface="Tw Cen MT" panose="020B0602020104020603" pitchFamily="34" charset="0"/>
              </a:rPr>
              <a:t>Saving accounts</a:t>
            </a:r>
          </a:p>
        </p:txBody>
      </p:sp>
      <p:sp>
        <p:nvSpPr>
          <p:cNvPr id="87" name="TextBox 86">
            <a:extLst>
              <a:ext uri="{FF2B5EF4-FFF2-40B4-BE49-F238E27FC236}">
                <a16:creationId xmlns:a16="http://schemas.microsoft.com/office/drawing/2014/main" id="{0FF3FEF7-94BF-6531-B9FA-72602796A6A3}"/>
              </a:ext>
            </a:extLst>
          </p:cNvPr>
          <p:cNvSpPr txBox="1"/>
          <p:nvPr/>
        </p:nvSpPr>
        <p:spPr>
          <a:xfrm>
            <a:off x="1942967" y="1345799"/>
            <a:ext cx="8686196" cy="830997"/>
          </a:xfrm>
          <a:prstGeom prst="rect">
            <a:avLst/>
          </a:prstGeom>
          <a:noFill/>
        </p:spPr>
        <p:txBody>
          <a:bodyPr wrap="square" rtlCol="0">
            <a:spAutoFit/>
          </a:bodyPr>
          <a:lstStyle/>
          <a:p>
            <a:r>
              <a:rPr lang="en-IN" sz="4800" dirty="0">
                <a:solidFill>
                  <a:srgbClr val="EF3078"/>
                </a:solidFill>
                <a:latin typeface="Tw Cen MT" panose="020B0602020104020603" pitchFamily="34" charset="0"/>
              </a:rPr>
              <a:t>NET WORTH </a:t>
            </a:r>
            <a:r>
              <a:rPr lang="en-IN" sz="4800" dirty="0">
                <a:latin typeface="Tw Cen MT" panose="020B0602020104020603" pitchFamily="34" charset="0"/>
              </a:rPr>
              <a:t>= </a:t>
            </a:r>
            <a:r>
              <a:rPr lang="en-IN" sz="4800" dirty="0">
                <a:solidFill>
                  <a:srgbClr val="4472C4"/>
                </a:solidFill>
                <a:latin typeface="Tw Cen MT" panose="020B0602020104020603" pitchFamily="34" charset="0"/>
              </a:rPr>
              <a:t>Assets</a:t>
            </a:r>
            <a:r>
              <a:rPr lang="en-IN" sz="4800" dirty="0">
                <a:latin typeface="Tw Cen MT" panose="020B0602020104020603" pitchFamily="34" charset="0"/>
              </a:rPr>
              <a:t> - </a:t>
            </a:r>
            <a:r>
              <a:rPr lang="en-IN" sz="4800" dirty="0">
                <a:solidFill>
                  <a:srgbClr val="ED7D31"/>
                </a:solidFill>
                <a:latin typeface="Tw Cen MT" panose="020B0602020104020603" pitchFamily="34" charset="0"/>
              </a:rPr>
              <a:t>Liabilities</a:t>
            </a:r>
          </a:p>
        </p:txBody>
      </p:sp>
      <p:sp>
        <p:nvSpPr>
          <p:cNvPr id="88" name="TextBox 87">
            <a:extLst>
              <a:ext uri="{FF2B5EF4-FFF2-40B4-BE49-F238E27FC236}">
                <a16:creationId xmlns:a16="http://schemas.microsoft.com/office/drawing/2014/main" id="{D2B761F2-319F-D3DD-D66F-FF399E7C3610}"/>
              </a:ext>
            </a:extLst>
          </p:cNvPr>
          <p:cNvSpPr txBox="1"/>
          <p:nvPr/>
        </p:nvSpPr>
        <p:spPr>
          <a:xfrm>
            <a:off x="2886530" y="3989387"/>
            <a:ext cx="983384" cy="400110"/>
          </a:xfrm>
          <a:prstGeom prst="rect">
            <a:avLst/>
          </a:prstGeom>
          <a:noFill/>
        </p:spPr>
        <p:txBody>
          <a:bodyPr wrap="square" rtlCol="0">
            <a:spAutoFit/>
          </a:bodyPr>
          <a:lstStyle/>
          <a:p>
            <a:r>
              <a:rPr lang="en-IN" sz="2000" b="1" dirty="0">
                <a:solidFill>
                  <a:srgbClr val="4472C4"/>
                </a:solidFill>
                <a:latin typeface="Tw Cen MT" panose="020B0602020104020603" pitchFamily="34" charset="0"/>
              </a:rPr>
              <a:t>ASSETS</a:t>
            </a:r>
          </a:p>
        </p:txBody>
      </p:sp>
      <p:sp>
        <p:nvSpPr>
          <p:cNvPr id="89" name="TextBox 88">
            <a:extLst>
              <a:ext uri="{FF2B5EF4-FFF2-40B4-BE49-F238E27FC236}">
                <a16:creationId xmlns:a16="http://schemas.microsoft.com/office/drawing/2014/main" id="{087C4350-1F21-D74E-F4B0-30B86E412AF0}"/>
              </a:ext>
            </a:extLst>
          </p:cNvPr>
          <p:cNvSpPr txBox="1"/>
          <p:nvPr/>
        </p:nvSpPr>
        <p:spPr>
          <a:xfrm>
            <a:off x="8101313" y="4034647"/>
            <a:ext cx="1475272" cy="400110"/>
          </a:xfrm>
          <a:prstGeom prst="rect">
            <a:avLst/>
          </a:prstGeom>
          <a:noFill/>
        </p:spPr>
        <p:txBody>
          <a:bodyPr wrap="square" rtlCol="0">
            <a:spAutoFit/>
          </a:bodyPr>
          <a:lstStyle/>
          <a:p>
            <a:r>
              <a:rPr lang="en-IN" sz="2000" b="1" dirty="0">
                <a:solidFill>
                  <a:srgbClr val="ED7D31"/>
                </a:solidFill>
              </a:rPr>
              <a:t>LIABILITIES</a:t>
            </a:r>
          </a:p>
        </p:txBody>
      </p:sp>
      <p:sp>
        <p:nvSpPr>
          <p:cNvPr id="169" name="TextBox 168">
            <a:extLst>
              <a:ext uri="{FF2B5EF4-FFF2-40B4-BE49-F238E27FC236}">
                <a16:creationId xmlns:a16="http://schemas.microsoft.com/office/drawing/2014/main" id="{9DF8C495-4018-2CE3-643C-9C6ACDE740B4}"/>
              </a:ext>
            </a:extLst>
          </p:cNvPr>
          <p:cNvSpPr txBox="1"/>
          <p:nvPr/>
        </p:nvSpPr>
        <p:spPr>
          <a:xfrm rot="734450">
            <a:off x="8566815" y="2835947"/>
            <a:ext cx="1361559" cy="369332"/>
          </a:xfrm>
          <a:prstGeom prst="rect">
            <a:avLst/>
          </a:prstGeom>
          <a:noFill/>
        </p:spPr>
        <p:txBody>
          <a:bodyPr wrap="square" rtlCol="0">
            <a:spAutoFit/>
          </a:bodyPr>
          <a:lstStyle/>
          <a:p>
            <a:r>
              <a:rPr lang="en-IN" dirty="0">
                <a:solidFill>
                  <a:srgbClr val="ED7D31"/>
                </a:solidFill>
              </a:rPr>
              <a:t>Mortgages</a:t>
            </a:r>
          </a:p>
        </p:txBody>
      </p:sp>
      <p:sp>
        <p:nvSpPr>
          <p:cNvPr id="170" name="TextBox 169">
            <a:extLst>
              <a:ext uri="{FF2B5EF4-FFF2-40B4-BE49-F238E27FC236}">
                <a16:creationId xmlns:a16="http://schemas.microsoft.com/office/drawing/2014/main" id="{2290FF3A-95FC-8689-1175-2B6E7FA51270}"/>
              </a:ext>
            </a:extLst>
          </p:cNvPr>
          <p:cNvSpPr txBox="1"/>
          <p:nvPr/>
        </p:nvSpPr>
        <p:spPr>
          <a:xfrm rot="854632">
            <a:off x="7767421" y="5443165"/>
            <a:ext cx="1388042" cy="369332"/>
          </a:xfrm>
          <a:prstGeom prst="rect">
            <a:avLst/>
          </a:prstGeom>
          <a:noFill/>
        </p:spPr>
        <p:txBody>
          <a:bodyPr wrap="square" rtlCol="0">
            <a:spAutoFit/>
          </a:bodyPr>
          <a:lstStyle/>
          <a:p>
            <a:r>
              <a:rPr lang="en-IN" dirty="0">
                <a:solidFill>
                  <a:srgbClr val="ED7D31"/>
                </a:solidFill>
              </a:rPr>
              <a:t>Auto loans</a:t>
            </a:r>
          </a:p>
        </p:txBody>
      </p:sp>
      <p:sp>
        <p:nvSpPr>
          <p:cNvPr id="307" name="TextBox 306">
            <a:extLst>
              <a:ext uri="{FF2B5EF4-FFF2-40B4-BE49-F238E27FC236}">
                <a16:creationId xmlns:a16="http://schemas.microsoft.com/office/drawing/2014/main" id="{E093E0BB-79E1-D6AF-FFE0-E5A706042A3D}"/>
              </a:ext>
            </a:extLst>
          </p:cNvPr>
          <p:cNvSpPr txBox="1"/>
          <p:nvPr/>
        </p:nvSpPr>
        <p:spPr>
          <a:xfrm rot="18993990">
            <a:off x="6943628" y="3102470"/>
            <a:ext cx="1590907" cy="369332"/>
          </a:xfrm>
          <a:prstGeom prst="rect">
            <a:avLst/>
          </a:prstGeom>
          <a:noFill/>
        </p:spPr>
        <p:txBody>
          <a:bodyPr wrap="square" rtlCol="0">
            <a:spAutoFit/>
          </a:bodyPr>
          <a:lstStyle/>
          <a:p>
            <a:r>
              <a:rPr lang="en-IN" dirty="0">
                <a:solidFill>
                  <a:srgbClr val="ED7D31"/>
                </a:solidFill>
              </a:rPr>
              <a:t>Student loans</a:t>
            </a:r>
          </a:p>
        </p:txBody>
      </p:sp>
      <p:sp>
        <p:nvSpPr>
          <p:cNvPr id="363" name="TextBox 362">
            <a:extLst>
              <a:ext uri="{FF2B5EF4-FFF2-40B4-BE49-F238E27FC236}">
                <a16:creationId xmlns:a16="http://schemas.microsoft.com/office/drawing/2014/main" id="{39395ABA-C72B-AD3B-C9A5-0C98FC523B35}"/>
              </a:ext>
            </a:extLst>
          </p:cNvPr>
          <p:cNvSpPr txBox="1"/>
          <p:nvPr/>
        </p:nvSpPr>
        <p:spPr>
          <a:xfrm rot="18993990">
            <a:off x="9343787" y="4964725"/>
            <a:ext cx="1182506" cy="646331"/>
          </a:xfrm>
          <a:prstGeom prst="rect">
            <a:avLst/>
          </a:prstGeom>
          <a:noFill/>
        </p:spPr>
        <p:txBody>
          <a:bodyPr wrap="square" rtlCol="0">
            <a:spAutoFit/>
          </a:bodyPr>
          <a:lstStyle/>
          <a:p>
            <a:r>
              <a:rPr lang="en-IN" dirty="0">
                <a:solidFill>
                  <a:srgbClr val="ED7D31"/>
                </a:solidFill>
              </a:rPr>
              <a:t>Personal</a:t>
            </a:r>
          </a:p>
          <a:p>
            <a:r>
              <a:rPr lang="en-IN" dirty="0">
                <a:solidFill>
                  <a:srgbClr val="ED7D31"/>
                </a:solidFill>
              </a:rPr>
              <a:t>   loans</a:t>
            </a:r>
          </a:p>
        </p:txBody>
      </p:sp>
      <p:sp>
        <p:nvSpPr>
          <p:cNvPr id="364" name="TextBox 363">
            <a:extLst>
              <a:ext uri="{FF2B5EF4-FFF2-40B4-BE49-F238E27FC236}">
                <a16:creationId xmlns:a16="http://schemas.microsoft.com/office/drawing/2014/main" id="{00743643-F501-7B7E-BF54-E7C390CB3C82}"/>
              </a:ext>
            </a:extLst>
          </p:cNvPr>
          <p:cNvSpPr txBox="1"/>
          <p:nvPr/>
        </p:nvSpPr>
        <p:spPr>
          <a:xfrm rot="4521465">
            <a:off x="9471844" y="3905993"/>
            <a:ext cx="1444012" cy="369332"/>
          </a:xfrm>
          <a:prstGeom prst="rect">
            <a:avLst/>
          </a:prstGeom>
          <a:noFill/>
        </p:spPr>
        <p:txBody>
          <a:bodyPr wrap="square" rtlCol="0">
            <a:spAutoFit/>
          </a:bodyPr>
          <a:lstStyle/>
          <a:p>
            <a:r>
              <a:rPr lang="en-IN" dirty="0">
                <a:solidFill>
                  <a:srgbClr val="ED7D31"/>
                </a:solidFill>
              </a:rPr>
              <a:t>Other Dept</a:t>
            </a:r>
          </a:p>
        </p:txBody>
      </p:sp>
      <p:sp>
        <p:nvSpPr>
          <p:cNvPr id="365" name="TextBox 364">
            <a:extLst>
              <a:ext uri="{FF2B5EF4-FFF2-40B4-BE49-F238E27FC236}">
                <a16:creationId xmlns:a16="http://schemas.microsoft.com/office/drawing/2014/main" id="{A010ED1A-AEC7-CB53-1660-5FC00D56678B}"/>
              </a:ext>
            </a:extLst>
          </p:cNvPr>
          <p:cNvSpPr txBox="1"/>
          <p:nvPr/>
        </p:nvSpPr>
        <p:spPr>
          <a:xfrm rot="4272947">
            <a:off x="6736681" y="4512581"/>
            <a:ext cx="1182971" cy="646331"/>
          </a:xfrm>
          <a:prstGeom prst="rect">
            <a:avLst/>
          </a:prstGeom>
          <a:noFill/>
        </p:spPr>
        <p:txBody>
          <a:bodyPr wrap="square" rtlCol="0">
            <a:spAutoFit/>
          </a:bodyPr>
          <a:lstStyle/>
          <a:p>
            <a:r>
              <a:rPr lang="en-IN" dirty="0">
                <a:solidFill>
                  <a:srgbClr val="ED7D31"/>
                </a:solidFill>
              </a:rPr>
              <a:t>Consumer</a:t>
            </a:r>
          </a:p>
          <a:p>
            <a:r>
              <a:rPr lang="en-IN" dirty="0">
                <a:solidFill>
                  <a:srgbClr val="ED7D31"/>
                </a:solidFill>
              </a:rPr>
              <a:t>    depts</a:t>
            </a:r>
          </a:p>
        </p:txBody>
      </p:sp>
      <p:grpSp>
        <p:nvGrpSpPr>
          <p:cNvPr id="397" name="Group 396">
            <a:extLst>
              <a:ext uri="{FF2B5EF4-FFF2-40B4-BE49-F238E27FC236}">
                <a16:creationId xmlns:a16="http://schemas.microsoft.com/office/drawing/2014/main" id="{43EBBC4B-65BE-7EA4-FD5C-6745F38551BB}"/>
              </a:ext>
            </a:extLst>
          </p:cNvPr>
          <p:cNvGrpSpPr/>
          <p:nvPr/>
        </p:nvGrpSpPr>
        <p:grpSpPr>
          <a:xfrm>
            <a:off x="7550545" y="3040306"/>
            <a:ext cx="2410046" cy="2490194"/>
            <a:chOff x="4623149" y="2458974"/>
            <a:chExt cx="2825020" cy="2868263"/>
          </a:xfrm>
        </p:grpSpPr>
        <p:grpSp>
          <p:nvGrpSpPr>
            <p:cNvPr id="398" name="Group 397">
              <a:extLst>
                <a:ext uri="{FF2B5EF4-FFF2-40B4-BE49-F238E27FC236}">
                  <a16:creationId xmlns:a16="http://schemas.microsoft.com/office/drawing/2014/main" id="{FC7485ED-EC08-2F33-BE4B-A4DF5C012D5A}"/>
                </a:ext>
              </a:extLst>
            </p:cNvPr>
            <p:cNvGrpSpPr/>
            <p:nvPr/>
          </p:nvGrpSpPr>
          <p:grpSpPr>
            <a:xfrm>
              <a:off x="4700301" y="2545365"/>
              <a:ext cx="2671762" cy="2696433"/>
              <a:chOff x="4700301" y="2545365"/>
              <a:chExt cx="2671762" cy="2696433"/>
            </a:xfrm>
          </p:grpSpPr>
          <p:sp>
            <p:nvSpPr>
              <p:cNvPr id="406" name="Freeform: Shape 405">
                <a:extLst>
                  <a:ext uri="{FF2B5EF4-FFF2-40B4-BE49-F238E27FC236}">
                    <a16:creationId xmlns:a16="http://schemas.microsoft.com/office/drawing/2014/main" id="{5B9AF7A6-F007-D94C-8C23-E3A047FF39BC}"/>
                  </a:ext>
                </a:extLst>
              </p:cNvPr>
              <p:cNvSpPr/>
              <p:nvPr/>
            </p:nvSpPr>
            <p:spPr>
              <a:xfrm>
                <a:off x="4700301" y="3228784"/>
                <a:ext cx="523875" cy="619125"/>
              </a:xfrm>
              <a:custGeom>
                <a:avLst/>
                <a:gdLst>
                  <a:gd name="connsiteX0" fmla="*/ 524542 w 523875"/>
                  <a:gd name="connsiteY0" fmla="*/ 211455 h 619125"/>
                  <a:gd name="connsiteX1" fmla="*/ 415766 w 523875"/>
                  <a:gd name="connsiteY1" fmla="*/ 617791 h 619125"/>
                  <a:gd name="connsiteX2" fmla="*/ 7144 w 523875"/>
                  <a:gd name="connsiteY2" fmla="*/ 617791 h 619125"/>
                  <a:gd name="connsiteX3" fmla="*/ 170593 w 523875"/>
                  <a:gd name="connsiteY3" fmla="*/ 7144 h 619125"/>
                  <a:gd name="connsiteX4" fmla="*/ 524542 w 523875"/>
                  <a:gd name="connsiteY4" fmla="*/ 211455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524542" y="211455"/>
                    </a:moveTo>
                    <a:cubicBezTo>
                      <a:pt x="455390" y="330994"/>
                      <a:pt x="415766" y="469773"/>
                      <a:pt x="415766" y="617791"/>
                    </a:cubicBezTo>
                    <a:lnTo>
                      <a:pt x="7144" y="617791"/>
                    </a:lnTo>
                    <a:cubicBezTo>
                      <a:pt x="7144" y="395288"/>
                      <a:pt x="66580" y="186785"/>
                      <a:pt x="170593" y="7144"/>
                    </a:cubicBezTo>
                    <a:lnTo>
                      <a:pt x="524542" y="211455"/>
                    </a:lnTo>
                    <a:close/>
                  </a:path>
                </a:pathLst>
              </a:custGeom>
              <a:solidFill>
                <a:srgbClr val="6C7583"/>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407" name="Freeform: Shape 406">
                <a:extLst>
                  <a:ext uri="{FF2B5EF4-FFF2-40B4-BE49-F238E27FC236}">
                    <a16:creationId xmlns:a16="http://schemas.microsoft.com/office/drawing/2014/main" id="{A0306E65-3E43-A9F7-2058-F5D93393A2CE}"/>
                  </a:ext>
                </a:extLst>
              </p:cNvPr>
              <p:cNvSpPr/>
              <p:nvPr/>
            </p:nvSpPr>
            <p:spPr>
              <a:xfrm>
                <a:off x="5383815" y="2545365"/>
                <a:ext cx="619125" cy="523875"/>
              </a:xfrm>
              <a:custGeom>
                <a:avLst/>
                <a:gdLst>
                  <a:gd name="connsiteX0" fmla="*/ 617696 w 619125"/>
                  <a:gd name="connsiteY0" fmla="*/ 7144 h 523875"/>
                  <a:gd name="connsiteX1" fmla="*/ 617696 w 619125"/>
                  <a:gd name="connsiteY1" fmla="*/ 415766 h 523875"/>
                  <a:gd name="connsiteX2" fmla="*/ 211455 w 619125"/>
                  <a:gd name="connsiteY2" fmla="*/ 524542 h 523875"/>
                  <a:gd name="connsiteX3" fmla="*/ 7144 w 619125"/>
                  <a:gd name="connsiteY3" fmla="*/ 170593 h 523875"/>
                  <a:gd name="connsiteX4" fmla="*/ 617696 w 619125"/>
                  <a:gd name="connsiteY4" fmla="*/ 7144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617696" y="7144"/>
                    </a:moveTo>
                    <a:lnTo>
                      <a:pt x="617696" y="415766"/>
                    </a:lnTo>
                    <a:cubicBezTo>
                      <a:pt x="469773" y="415766"/>
                      <a:pt x="330898" y="455295"/>
                      <a:pt x="211455" y="524542"/>
                    </a:cubicBezTo>
                    <a:lnTo>
                      <a:pt x="7144" y="170593"/>
                    </a:lnTo>
                    <a:cubicBezTo>
                      <a:pt x="186690" y="66675"/>
                      <a:pt x="395287" y="7144"/>
                      <a:pt x="617696" y="7144"/>
                    </a:cubicBezTo>
                    <a:close/>
                  </a:path>
                </a:pathLst>
              </a:custGeom>
              <a:solidFill>
                <a:srgbClr val="FFDF91"/>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408" name="Freeform: Shape 407">
                <a:extLst>
                  <a:ext uri="{FF2B5EF4-FFF2-40B4-BE49-F238E27FC236}">
                    <a16:creationId xmlns:a16="http://schemas.microsoft.com/office/drawing/2014/main" id="{47C37ADA-5E62-AC6E-186C-350CB6DAF282}"/>
                  </a:ext>
                </a:extLst>
              </p:cNvPr>
              <p:cNvSpPr/>
              <p:nvPr/>
            </p:nvSpPr>
            <p:spPr>
              <a:xfrm>
                <a:off x="6515862" y="2734341"/>
                <a:ext cx="657225" cy="657225"/>
              </a:xfrm>
              <a:custGeom>
                <a:avLst/>
                <a:gdLst>
                  <a:gd name="connsiteX0" fmla="*/ 658558 w 657225"/>
                  <a:gd name="connsiteY0" fmla="*/ 454247 h 657225"/>
                  <a:gd name="connsiteX1" fmla="*/ 304609 w 657225"/>
                  <a:gd name="connsiteY1" fmla="*/ 658558 h 657225"/>
                  <a:gd name="connsiteX2" fmla="*/ 7144 w 657225"/>
                  <a:gd name="connsiteY2" fmla="*/ 361093 h 657225"/>
                  <a:gd name="connsiteX3" fmla="*/ 211455 w 657225"/>
                  <a:gd name="connsiteY3" fmla="*/ 7144 h 657225"/>
                  <a:gd name="connsiteX4" fmla="*/ 658558 w 657225"/>
                  <a:gd name="connsiteY4" fmla="*/ 454247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658558" y="454247"/>
                    </a:moveTo>
                    <a:lnTo>
                      <a:pt x="304609" y="658558"/>
                    </a:lnTo>
                    <a:cubicBezTo>
                      <a:pt x="233363" y="535305"/>
                      <a:pt x="130493" y="432435"/>
                      <a:pt x="7144" y="361093"/>
                    </a:cubicBezTo>
                    <a:lnTo>
                      <a:pt x="211455" y="7144"/>
                    </a:lnTo>
                    <a:cubicBezTo>
                      <a:pt x="396907" y="114300"/>
                      <a:pt x="551402" y="268891"/>
                      <a:pt x="658558" y="454247"/>
                    </a:cubicBezTo>
                    <a:close/>
                  </a:path>
                </a:pathLst>
              </a:custGeom>
              <a:solidFill>
                <a:srgbClr val="749CE9"/>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409" name="Freeform: Shape 408">
                <a:extLst>
                  <a:ext uri="{FF2B5EF4-FFF2-40B4-BE49-F238E27FC236}">
                    <a16:creationId xmlns:a16="http://schemas.microsoft.com/office/drawing/2014/main" id="{EB90F75A-A1A6-B448-3A2E-E61BC4E214B0}"/>
                  </a:ext>
                </a:extLst>
              </p:cNvPr>
              <p:cNvSpPr/>
              <p:nvPr/>
            </p:nvSpPr>
            <p:spPr>
              <a:xfrm>
                <a:off x="6848188" y="3941254"/>
                <a:ext cx="523875" cy="619125"/>
              </a:xfrm>
              <a:custGeom>
                <a:avLst/>
                <a:gdLst>
                  <a:gd name="connsiteX0" fmla="*/ 7144 w 523875"/>
                  <a:gd name="connsiteY0" fmla="*/ 413480 h 619125"/>
                  <a:gd name="connsiteX1" fmla="*/ 115920 w 523875"/>
                  <a:gd name="connsiteY1" fmla="*/ 7144 h 619125"/>
                  <a:gd name="connsiteX2" fmla="*/ 524542 w 523875"/>
                  <a:gd name="connsiteY2" fmla="*/ 7144 h 619125"/>
                  <a:gd name="connsiteX3" fmla="*/ 361093 w 523875"/>
                  <a:gd name="connsiteY3" fmla="*/ 617792 h 619125"/>
                  <a:gd name="connsiteX4" fmla="*/ 7144 w 523875"/>
                  <a:gd name="connsiteY4" fmla="*/ 413480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7144" y="413480"/>
                    </a:moveTo>
                    <a:cubicBezTo>
                      <a:pt x="76295" y="293942"/>
                      <a:pt x="115920" y="155162"/>
                      <a:pt x="115920" y="7144"/>
                    </a:cubicBezTo>
                    <a:lnTo>
                      <a:pt x="524542" y="7144"/>
                    </a:lnTo>
                    <a:cubicBezTo>
                      <a:pt x="524542" y="229648"/>
                      <a:pt x="465106" y="438150"/>
                      <a:pt x="361093" y="617792"/>
                    </a:cubicBezTo>
                    <a:lnTo>
                      <a:pt x="7144" y="413480"/>
                    </a:lnTo>
                    <a:close/>
                  </a:path>
                </a:pathLst>
              </a:custGeom>
              <a:solidFill>
                <a:srgbClr val="6C7583"/>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410" name="Freeform: Shape 409">
                <a:extLst>
                  <a:ext uri="{FF2B5EF4-FFF2-40B4-BE49-F238E27FC236}">
                    <a16:creationId xmlns:a16="http://schemas.microsoft.com/office/drawing/2014/main" id="{834C5DF8-9DCD-13DA-6B87-CABFE8AFABB7}"/>
                  </a:ext>
                </a:extLst>
              </p:cNvPr>
              <p:cNvSpPr/>
              <p:nvPr/>
            </p:nvSpPr>
            <p:spPr>
              <a:xfrm>
                <a:off x="6071520" y="4717923"/>
                <a:ext cx="619125" cy="523875"/>
              </a:xfrm>
              <a:custGeom>
                <a:avLst/>
                <a:gdLst>
                  <a:gd name="connsiteX0" fmla="*/ 7144 w 619125"/>
                  <a:gd name="connsiteY0" fmla="*/ 524542 h 523875"/>
                  <a:gd name="connsiteX1" fmla="*/ 7144 w 619125"/>
                  <a:gd name="connsiteY1" fmla="*/ 115919 h 523875"/>
                  <a:gd name="connsiteX2" fmla="*/ 413385 w 619125"/>
                  <a:gd name="connsiteY2" fmla="*/ 7144 h 523875"/>
                  <a:gd name="connsiteX3" fmla="*/ 617697 w 619125"/>
                  <a:gd name="connsiteY3" fmla="*/ 361093 h 523875"/>
                  <a:gd name="connsiteX4" fmla="*/ 7144 w 619125"/>
                  <a:gd name="connsiteY4" fmla="*/ 524542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7144" y="524542"/>
                    </a:moveTo>
                    <a:lnTo>
                      <a:pt x="7144" y="115919"/>
                    </a:lnTo>
                    <a:cubicBezTo>
                      <a:pt x="155067" y="115919"/>
                      <a:pt x="293941" y="76390"/>
                      <a:pt x="413385" y="7144"/>
                    </a:cubicBezTo>
                    <a:lnTo>
                      <a:pt x="617697" y="361093"/>
                    </a:lnTo>
                    <a:cubicBezTo>
                      <a:pt x="438055" y="465106"/>
                      <a:pt x="229553" y="524542"/>
                      <a:pt x="7144" y="524542"/>
                    </a:cubicBezTo>
                    <a:close/>
                  </a:path>
                </a:pathLst>
              </a:custGeom>
              <a:solidFill>
                <a:srgbClr val="FFDF91"/>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411" name="Freeform: Shape 410">
                <a:extLst>
                  <a:ext uri="{FF2B5EF4-FFF2-40B4-BE49-F238E27FC236}">
                    <a16:creationId xmlns:a16="http://schemas.microsoft.com/office/drawing/2014/main" id="{201D1441-D00C-9B14-30B5-68DEB58CE49D}"/>
                  </a:ext>
                </a:extLst>
              </p:cNvPr>
              <p:cNvSpPr/>
              <p:nvPr/>
            </p:nvSpPr>
            <p:spPr>
              <a:xfrm>
                <a:off x="4898516" y="4395025"/>
                <a:ext cx="657225" cy="657225"/>
              </a:xfrm>
              <a:custGeom>
                <a:avLst/>
                <a:gdLst>
                  <a:gd name="connsiteX0" fmla="*/ 7144 w 657225"/>
                  <a:gd name="connsiteY0" fmla="*/ 211455 h 657225"/>
                  <a:gd name="connsiteX1" fmla="*/ 361093 w 657225"/>
                  <a:gd name="connsiteY1" fmla="*/ 7144 h 657225"/>
                  <a:gd name="connsiteX2" fmla="*/ 658558 w 657225"/>
                  <a:gd name="connsiteY2" fmla="*/ 304609 h 657225"/>
                  <a:gd name="connsiteX3" fmla="*/ 454247 w 657225"/>
                  <a:gd name="connsiteY3" fmla="*/ 658558 h 657225"/>
                  <a:gd name="connsiteX4" fmla="*/ 7144 w 657225"/>
                  <a:gd name="connsiteY4" fmla="*/ 211455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7144" y="211455"/>
                    </a:moveTo>
                    <a:lnTo>
                      <a:pt x="361093" y="7144"/>
                    </a:lnTo>
                    <a:cubicBezTo>
                      <a:pt x="432340" y="130397"/>
                      <a:pt x="535210" y="233267"/>
                      <a:pt x="658558" y="304609"/>
                    </a:cubicBezTo>
                    <a:lnTo>
                      <a:pt x="454247" y="658558"/>
                    </a:lnTo>
                    <a:cubicBezTo>
                      <a:pt x="268891" y="551307"/>
                      <a:pt x="114395" y="396716"/>
                      <a:pt x="7144" y="211455"/>
                    </a:cubicBezTo>
                    <a:close/>
                  </a:path>
                </a:pathLst>
              </a:custGeom>
              <a:solidFill>
                <a:srgbClr val="749CE9"/>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grpSp>
        <p:grpSp>
          <p:nvGrpSpPr>
            <p:cNvPr id="399" name="Group 398">
              <a:extLst>
                <a:ext uri="{FF2B5EF4-FFF2-40B4-BE49-F238E27FC236}">
                  <a16:creationId xmlns:a16="http://schemas.microsoft.com/office/drawing/2014/main" id="{57FB98BA-F125-05AE-E45B-206F9CE69AFE}"/>
                </a:ext>
              </a:extLst>
            </p:cNvPr>
            <p:cNvGrpSpPr/>
            <p:nvPr/>
          </p:nvGrpSpPr>
          <p:grpSpPr>
            <a:xfrm>
              <a:off x="4623149" y="2458974"/>
              <a:ext cx="2825020" cy="2868263"/>
              <a:chOff x="4623149" y="2458974"/>
              <a:chExt cx="2825020" cy="2868263"/>
            </a:xfrm>
          </p:grpSpPr>
          <p:sp>
            <p:nvSpPr>
              <p:cNvPr id="400" name="Freeform: Shape 399">
                <a:extLst>
                  <a:ext uri="{FF2B5EF4-FFF2-40B4-BE49-F238E27FC236}">
                    <a16:creationId xmlns:a16="http://schemas.microsoft.com/office/drawing/2014/main" id="{EB86CB17-8DAE-9B75-E67F-12F89EF1B82F}"/>
                  </a:ext>
                </a:extLst>
              </p:cNvPr>
              <p:cNvSpPr/>
              <p:nvPr/>
            </p:nvSpPr>
            <p:spPr>
              <a:xfrm>
                <a:off x="4780788" y="2625851"/>
                <a:ext cx="876300" cy="876300"/>
              </a:xfrm>
              <a:custGeom>
                <a:avLst/>
                <a:gdLst>
                  <a:gd name="connsiteX0" fmla="*/ 875633 w 876300"/>
                  <a:gd name="connsiteY0" fmla="*/ 479012 h 876300"/>
                  <a:gd name="connsiteX1" fmla="*/ 479012 w 876300"/>
                  <a:gd name="connsiteY1" fmla="*/ 875633 h 876300"/>
                  <a:gd name="connsiteX2" fmla="*/ 7144 w 876300"/>
                  <a:gd name="connsiteY2" fmla="*/ 603218 h 876300"/>
                  <a:gd name="connsiteX3" fmla="*/ 603218 w 876300"/>
                  <a:gd name="connsiteY3" fmla="*/ 7144 h 876300"/>
                  <a:gd name="connsiteX4" fmla="*/ 875633 w 876300"/>
                  <a:gd name="connsiteY4" fmla="*/ 479012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875633" y="479012"/>
                    </a:moveTo>
                    <a:cubicBezTo>
                      <a:pt x="711232" y="574072"/>
                      <a:pt x="574167" y="711232"/>
                      <a:pt x="479012" y="875633"/>
                    </a:cubicBezTo>
                    <a:lnTo>
                      <a:pt x="7144" y="603218"/>
                    </a:lnTo>
                    <a:cubicBezTo>
                      <a:pt x="150114" y="356140"/>
                      <a:pt x="356140" y="150019"/>
                      <a:pt x="603218" y="7144"/>
                    </a:cubicBezTo>
                    <a:lnTo>
                      <a:pt x="875633" y="479012"/>
                    </a:lnTo>
                    <a:close/>
                  </a:path>
                </a:pathLst>
              </a:custGeom>
              <a:solidFill>
                <a:srgbClr val="0A1931"/>
              </a:solidFill>
              <a:ln w="9525" cap="flat">
                <a:noFill/>
                <a:prstDash val="solid"/>
                <a:miter/>
              </a:ln>
            </p:spPr>
            <p:txBody>
              <a:bodyPr rtlCol="0" anchor="ctr"/>
              <a:lstStyle/>
              <a:p>
                <a:endParaRPr lang="en-US" dirty="0">
                  <a:solidFill>
                    <a:srgbClr val="4472C4"/>
                  </a:solidFill>
                  <a:latin typeface="Tw Cen MT" panose="020B0602020104020603" pitchFamily="34" charset="0"/>
                </a:endParaRPr>
              </a:p>
            </p:txBody>
          </p:sp>
          <p:sp>
            <p:nvSpPr>
              <p:cNvPr id="401" name="Freeform: Shape 400">
                <a:extLst>
                  <a:ext uri="{FF2B5EF4-FFF2-40B4-BE49-F238E27FC236}">
                    <a16:creationId xmlns:a16="http://schemas.microsoft.com/office/drawing/2014/main" id="{4F78055A-B92E-B98A-EA76-DC19FDEFDCC6}"/>
                  </a:ext>
                </a:extLst>
              </p:cNvPr>
              <p:cNvSpPr/>
              <p:nvPr/>
            </p:nvSpPr>
            <p:spPr>
              <a:xfrm>
                <a:off x="5960364" y="2458974"/>
                <a:ext cx="819150" cy="695325"/>
              </a:xfrm>
              <a:custGeom>
                <a:avLst/>
                <a:gdLst>
                  <a:gd name="connsiteX0" fmla="*/ 821341 w 819150"/>
                  <a:gd name="connsiteY0" fmla="*/ 225076 h 695325"/>
                  <a:gd name="connsiteX1" fmla="*/ 548926 w 819150"/>
                  <a:gd name="connsiteY1" fmla="*/ 696944 h 695325"/>
                  <a:gd name="connsiteX2" fmla="*/ 7144 w 819150"/>
                  <a:gd name="connsiteY2" fmla="*/ 551974 h 695325"/>
                  <a:gd name="connsiteX3" fmla="*/ 7144 w 819150"/>
                  <a:gd name="connsiteY3" fmla="*/ 7144 h 695325"/>
                  <a:gd name="connsiteX4" fmla="*/ 821341 w 819150"/>
                  <a:gd name="connsiteY4" fmla="*/ 225076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821341" y="225076"/>
                    </a:moveTo>
                    <a:lnTo>
                      <a:pt x="548926" y="696944"/>
                    </a:lnTo>
                    <a:cubicBezTo>
                      <a:pt x="389572" y="604742"/>
                      <a:pt x="204501" y="551974"/>
                      <a:pt x="7144" y="551974"/>
                    </a:cubicBezTo>
                    <a:lnTo>
                      <a:pt x="7144" y="7144"/>
                    </a:lnTo>
                    <a:cubicBezTo>
                      <a:pt x="303752" y="7144"/>
                      <a:pt x="581787" y="86487"/>
                      <a:pt x="821341" y="225076"/>
                    </a:cubicBezTo>
                    <a:close/>
                  </a:path>
                </a:pathLst>
              </a:custGeom>
              <a:solidFill>
                <a:srgbClr val="FFC947"/>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402" name="Freeform: Shape 401">
                <a:extLst>
                  <a:ext uri="{FF2B5EF4-FFF2-40B4-BE49-F238E27FC236}">
                    <a16:creationId xmlns:a16="http://schemas.microsoft.com/office/drawing/2014/main" id="{6CEFEDB4-6B1C-022B-918F-B98836CB1527}"/>
                  </a:ext>
                </a:extLst>
              </p:cNvPr>
              <p:cNvSpPr/>
              <p:nvPr/>
            </p:nvSpPr>
            <p:spPr>
              <a:xfrm>
                <a:off x="6752844" y="3127152"/>
                <a:ext cx="695325" cy="819150"/>
              </a:xfrm>
              <a:custGeom>
                <a:avLst/>
                <a:gdLst>
                  <a:gd name="connsiteX0" fmla="*/ 696944 w 695325"/>
                  <a:gd name="connsiteY0" fmla="*/ 821341 h 819150"/>
                  <a:gd name="connsiteX1" fmla="*/ 152114 w 695325"/>
                  <a:gd name="connsiteY1" fmla="*/ 821341 h 819150"/>
                  <a:gd name="connsiteX2" fmla="*/ 7144 w 695325"/>
                  <a:gd name="connsiteY2" fmla="*/ 279559 h 819150"/>
                  <a:gd name="connsiteX3" fmla="*/ 479012 w 695325"/>
                  <a:gd name="connsiteY3" fmla="*/ 7144 h 819150"/>
                  <a:gd name="connsiteX4" fmla="*/ 696944 w 695325"/>
                  <a:gd name="connsiteY4" fmla="*/ 821341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696944" y="821341"/>
                    </a:moveTo>
                    <a:lnTo>
                      <a:pt x="152114" y="821341"/>
                    </a:lnTo>
                    <a:cubicBezTo>
                      <a:pt x="152114" y="623983"/>
                      <a:pt x="99346" y="438912"/>
                      <a:pt x="7144" y="279559"/>
                    </a:cubicBezTo>
                    <a:lnTo>
                      <a:pt x="479012" y="7144"/>
                    </a:lnTo>
                    <a:cubicBezTo>
                      <a:pt x="617696" y="246602"/>
                      <a:pt x="696944" y="524732"/>
                      <a:pt x="696944" y="821341"/>
                    </a:cubicBezTo>
                    <a:close/>
                  </a:path>
                </a:pathLst>
              </a:custGeom>
              <a:solidFill>
                <a:srgbClr val="185ADB"/>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403" name="Freeform: Shape 402">
                <a:extLst>
                  <a:ext uri="{FF2B5EF4-FFF2-40B4-BE49-F238E27FC236}">
                    <a16:creationId xmlns:a16="http://schemas.microsoft.com/office/drawing/2014/main" id="{D52E4AF4-A459-08A0-342C-42061CFBA222}"/>
                  </a:ext>
                </a:extLst>
              </p:cNvPr>
              <p:cNvSpPr/>
              <p:nvPr/>
            </p:nvSpPr>
            <p:spPr>
              <a:xfrm>
                <a:off x="6416611" y="4286440"/>
                <a:ext cx="876300" cy="876300"/>
              </a:xfrm>
              <a:custGeom>
                <a:avLst/>
                <a:gdLst>
                  <a:gd name="connsiteX0" fmla="*/ 7144 w 876300"/>
                  <a:gd name="connsiteY0" fmla="*/ 403765 h 876300"/>
                  <a:gd name="connsiteX1" fmla="*/ 403765 w 876300"/>
                  <a:gd name="connsiteY1" fmla="*/ 7144 h 876300"/>
                  <a:gd name="connsiteX2" fmla="*/ 875634 w 876300"/>
                  <a:gd name="connsiteY2" fmla="*/ 279559 h 876300"/>
                  <a:gd name="connsiteX3" fmla="*/ 279559 w 876300"/>
                  <a:gd name="connsiteY3" fmla="*/ 875634 h 876300"/>
                  <a:gd name="connsiteX4" fmla="*/ 7144 w 876300"/>
                  <a:gd name="connsiteY4" fmla="*/ 403765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7144" y="403765"/>
                    </a:moveTo>
                    <a:cubicBezTo>
                      <a:pt x="171545" y="308705"/>
                      <a:pt x="308610" y="171545"/>
                      <a:pt x="403765" y="7144"/>
                    </a:cubicBezTo>
                    <a:lnTo>
                      <a:pt x="875634" y="279559"/>
                    </a:lnTo>
                    <a:cubicBezTo>
                      <a:pt x="732663" y="526637"/>
                      <a:pt x="526638" y="732759"/>
                      <a:pt x="279559" y="875634"/>
                    </a:cubicBezTo>
                    <a:lnTo>
                      <a:pt x="7144" y="403765"/>
                    </a:lnTo>
                    <a:close/>
                  </a:path>
                </a:pathLst>
              </a:custGeom>
              <a:solidFill>
                <a:srgbClr val="0A1931"/>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404" name="Freeform: Shape 403">
                <a:extLst>
                  <a:ext uri="{FF2B5EF4-FFF2-40B4-BE49-F238E27FC236}">
                    <a16:creationId xmlns:a16="http://schemas.microsoft.com/office/drawing/2014/main" id="{FB549437-71AA-45EA-476D-FF5AAE56C50D}"/>
                  </a:ext>
                </a:extLst>
              </p:cNvPr>
              <p:cNvSpPr/>
              <p:nvPr/>
            </p:nvSpPr>
            <p:spPr>
              <a:xfrm>
                <a:off x="5291327" y="4631912"/>
                <a:ext cx="819150" cy="695325"/>
              </a:xfrm>
              <a:custGeom>
                <a:avLst/>
                <a:gdLst>
                  <a:gd name="connsiteX0" fmla="*/ 7144 w 819150"/>
                  <a:gd name="connsiteY0" fmla="*/ 479012 h 695325"/>
                  <a:gd name="connsiteX1" fmla="*/ 279559 w 819150"/>
                  <a:gd name="connsiteY1" fmla="*/ 7144 h 695325"/>
                  <a:gd name="connsiteX2" fmla="*/ 821341 w 819150"/>
                  <a:gd name="connsiteY2" fmla="*/ 152114 h 695325"/>
                  <a:gd name="connsiteX3" fmla="*/ 821341 w 819150"/>
                  <a:gd name="connsiteY3" fmla="*/ 696944 h 695325"/>
                  <a:gd name="connsiteX4" fmla="*/ 7144 w 819150"/>
                  <a:gd name="connsiteY4" fmla="*/ 479012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7144" y="479012"/>
                    </a:moveTo>
                    <a:lnTo>
                      <a:pt x="279559" y="7144"/>
                    </a:lnTo>
                    <a:cubicBezTo>
                      <a:pt x="438912" y="99346"/>
                      <a:pt x="623983" y="152114"/>
                      <a:pt x="821341" y="152114"/>
                    </a:cubicBezTo>
                    <a:lnTo>
                      <a:pt x="821341" y="696944"/>
                    </a:lnTo>
                    <a:cubicBezTo>
                      <a:pt x="524732" y="696944"/>
                      <a:pt x="246697" y="617601"/>
                      <a:pt x="7144" y="479012"/>
                    </a:cubicBezTo>
                    <a:close/>
                  </a:path>
                </a:pathLst>
              </a:custGeom>
              <a:solidFill>
                <a:srgbClr val="FFC947"/>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sp>
            <p:nvSpPr>
              <p:cNvPr id="405" name="Freeform: Shape 404">
                <a:extLst>
                  <a:ext uri="{FF2B5EF4-FFF2-40B4-BE49-F238E27FC236}">
                    <a16:creationId xmlns:a16="http://schemas.microsoft.com/office/drawing/2014/main" id="{7CECC172-E0AD-944E-C07A-D6AE2FF37C65}"/>
                  </a:ext>
                </a:extLst>
              </p:cNvPr>
              <p:cNvSpPr/>
              <p:nvPr/>
            </p:nvSpPr>
            <p:spPr>
              <a:xfrm>
                <a:off x="4623149" y="3839432"/>
                <a:ext cx="695325" cy="819150"/>
              </a:xfrm>
              <a:custGeom>
                <a:avLst/>
                <a:gdLst>
                  <a:gd name="connsiteX0" fmla="*/ 7144 w 695325"/>
                  <a:gd name="connsiteY0" fmla="*/ 7144 h 819150"/>
                  <a:gd name="connsiteX1" fmla="*/ 551974 w 695325"/>
                  <a:gd name="connsiteY1" fmla="*/ 7144 h 819150"/>
                  <a:gd name="connsiteX2" fmla="*/ 696944 w 695325"/>
                  <a:gd name="connsiteY2" fmla="*/ 548926 h 819150"/>
                  <a:gd name="connsiteX3" fmla="*/ 225076 w 695325"/>
                  <a:gd name="connsiteY3" fmla="*/ 821341 h 819150"/>
                  <a:gd name="connsiteX4" fmla="*/ 7144 w 695325"/>
                  <a:gd name="connsiteY4" fmla="*/ 7144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7144" y="7144"/>
                    </a:moveTo>
                    <a:lnTo>
                      <a:pt x="551974" y="7144"/>
                    </a:lnTo>
                    <a:cubicBezTo>
                      <a:pt x="551974" y="204502"/>
                      <a:pt x="604742" y="389572"/>
                      <a:pt x="696944" y="548926"/>
                    </a:cubicBezTo>
                    <a:lnTo>
                      <a:pt x="225076" y="821341"/>
                    </a:lnTo>
                    <a:cubicBezTo>
                      <a:pt x="86487" y="581787"/>
                      <a:pt x="7144" y="303752"/>
                      <a:pt x="7144" y="7144"/>
                    </a:cubicBezTo>
                    <a:close/>
                  </a:path>
                </a:pathLst>
              </a:custGeom>
              <a:solidFill>
                <a:srgbClr val="185ADB"/>
              </a:solidFill>
              <a:ln w="9525" cap="flat">
                <a:noFill/>
                <a:prstDash val="solid"/>
                <a:miter/>
              </a:ln>
            </p:spPr>
            <p:txBody>
              <a:bodyPr rtlCol="0" anchor="ctr"/>
              <a:lstStyle/>
              <a:p>
                <a:endParaRPr lang="en-US">
                  <a:solidFill>
                    <a:srgbClr val="4472C4"/>
                  </a:solidFill>
                  <a:latin typeface="Tw Cen MT" panose="020B0602020104020603" pitchFamily="34" charset="0"/>
                </a:endParaRPr>
              </a:p>
            </p:txBody>
          </p:sp>
        </p:grpSp>
      </p:grpSp>
    </p:spTree>
    <p:extLst>
      <p:ext uri="{BB962C8B-B14F-4D97-AF65-F5344CB8AC3E}">
        <p14:creationId xmlns:p14="http://schemas.microsoft.com/office/powerpoint/2010/main" val="43660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2" presetClass="entr" presetSubtype="1"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anim calcmode="lin" valueType="num">
                                      <p:cBhvr additive="base">
                                        <p:cTn id="21" dur="500" fill="hold"/>
                                        <p:tgtEl>
                                          <p:spTgt spid="87"/>
                                        </p:tgtEl>
                                        <p:attrNameLst>
                                          <p:attrName>ppt_x</p:attrName>
                                        </p:attrNameLst>
                                      </p:cBhvr>
                                      <p:tavLst>
                                        <p:tav tm="0">
                                          <p:val>
                                            <p:strVal val="#ppt_x"/>
                                          </p:val>
                                        </p:tav>
                                        <p:tav tm="100000">
                                          <p:val>
                                            <p:strVal val="#ppt_x"/>
                                          </p:val>
                                        </p:tav>
                                      </p:tavLst>
                                    </p:anim>
                                    <p:anim calcmode="lin" valueType="num">
                                      <p:cBhvr additive="base">
                                        <p:cTn id="22" dur="500" fill="hold"/>
                                        <p:tgtEl>
                                          <p:spTgt spid="87"/>
                                        </p:tgtEl>
                                        <p:attrNameLst>
                                          <p:attrName>ppt_y</p:attrName>
                                        </p:attrNameLst>
                                      </p:cBhvr>
                                      <p:tavLst>
                                        <p:tav tm="0">
                                          <p:val>
                                            <p:strVal val="0-#ppt_h/2"/>
                                          </p:val>
                                        </p:tav>
                                        <p:tav tm="100000">
                                          <p:val>
                                            <p:strVal val="#ppt_y"/>
                                          </p:val>
                                        </p:tav>
                                      </p:tavLst>
                                    </p:anim>
                                  </p:childTnLst>
                                </p:cTn>
                              </p:par>
                              <p:par>
                                <p:cTn id="23" presetID="53"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8" presetClass="emph" presetSubtype="0" fill="hold" nodeType="clickEffect">
                                  <p:stCondLst>
                                    <p:cond delay="0"/>
                                  </p:stCondLst>
                                  <p:childTnLst>
                                    <p:animRot by="10800000">
                                      <p:cBhvr>
                                        <p:cTn id="70" dur="750" fill="hold"/>
                                        <p:tgtEl>
                                          <p:spTgt spid="27"/>
                                        </p:tgtEl>
                                        <p:attrNameLst>
                                          <p:attrName>r</p:attrName>
                                        </p:attrNameLst>
                                      </p:cBhvr>
                                    </p:animRo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500"/>
                                        <p:tgtEl>
                                          <p:spTgt spid="6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fade">
                                      <p:cBhvr>
                                        <p:cTn id="90" dur="500"/>
                                        <p:tgtEl>
                                          <p:spTgt spid="6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fade">
                                      <p:cBhvr>
                                        <p:cTn id="93" dur="500"/>
                                        <p:tgtEl>
                                          <p:spTgt spid="64"/>
                                        </p:tgtEl>
                                      </p:cBhvr>
                                    </p:animEffect>
                                  </p:childTnLst>
                                </p:cTn>
                              </p:par>
                            </p:childTnLst>
                          </p:cTn>
                        </p:par>
                        <p:par>
                          <p:cTn id="94" fill="hold">
                            <p:stCondLst>
                              <p:cond delay="500"/>
                            </p:stCondLst>
                            <p:childTnLst>
                              <p:par>
                                <p:cTn id="95" presetID="10" presetClass="entr" presetSubtype="0" fill="hold" nodeType="afterEffect">
                                  <p:stCondLst>
                                    <p:cond delay="0"/>
                                  </p:stCondLst>
                                  <p:childTnLst>
                                    <p:set>
                                      <p:cBhvr>
                                        <p:cTn id="96" dur="1" fill="hold">
                                          <p:stCondLst>
                                            <p:cond delay="0"/>
                                          </p:stCondLst>
                                        </p:cTn>
                                        <p:tgtEl>
                                          <p:spTgt spid="397"/>
                                        </p:tgtEl>
                                        <p:attrNameLst>
                                          <p:attrName>style.visibility</p:attrName>
                                        </p:attrNameLst>
                                      </p:cBhvr>
                                      <p:to>
                                        <p:strVal val="visible"/>
                                      </p:to>
                                    </p:set>
                                    <p:animEffect transition="in" filter="fade">
                                      <p:cBhvr>
                                        <p:cTn id="97" dur="500"/>
                                        <p:tgtEl>
                                          <p:spTgt spid="397"/>
                                        </p:tgtEl>
                                      </p:cBhvr>
                                    </p:animEffect>
                                  </p:childTnLst>
                                </p:cTn>
                              </p:par>
                            </p:childTnLst>
                          </p:cTn>
                        </p:par>
                      </p:childTnLst>
                    </p:cTn>
                  </p:par>
                  <p:par>
                    <p:cTn id="98" fill="hold">
                      <p:stCondLst>
                        <p:cond delay="indefinite"/>
                      </p:stCondLst>
                      <p:childTnLst>
                        <p:par>
                          <p:cTn id="99" fill="hold">
                            <p:stCondLst>
                              <p:cond delay="0"/>
                            </p:stCondLst>
                            <p:childTnLst>
                              <p:par>
                                <p:cTn id="100" presetID="8" presetClass="emph" presetSubtype="0" fill="hold" nodeType="clickEffect">
                                  <p:stCondLst>
                                    <p:cond delay="0"/>
                                  </p:stCondLst>
                                  <p:childTnLst>
                                    <p:animRot by="10800000">
                                      <p:cBhvr>
                                        <p:cTn id="101" dur="750" fill="hold"/>
                                        <p:tgtEl>
                                          <p:spTgt spid="397"/>
                                        </p:tgtEl>
                                        <p:attrNameLst>
                                          <p:attrName>r</p:attrName>
                                        </p:attrNameLst>
                                      </p:cBhvr>
                                    </p:animRo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07"/>
                                        </p:tgtEl>
                                        <p:attrNameLst>
                                          <p:attrName>style.visibility</p:attrName>
                                        </p:attrNameLst>
                                      </p:cBhvr>
                                      <p:to>
                                        <p:strVal val="visible"/>
                                      </p:to>
                                    </p:set>
                                    <p:animEffect transition="in" filter="fade">
                                      <p:cBhvr>
                                        <p:cTn id="106" dur="500"/>
                                        <p:tgtEl>
                                          <p:spTgt spid="30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animEffect transition="in" filter="fade">
                                      <p:cBhvr>
                                        <p:cTn id="109" dur="500"/>
                                        <p:tgtEl>
                                          <p:spTgt spid="8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9"/>
                                        </p:tgtEl>
                                        <p:attrNameLst>
                                          <p:attrName>style.visibility</p:attrName>
                                        </p:attrNameLst>
                                      </p:cBhvr>
                                      <p:to>
                                        <p:strVal val="visible"/>
                                      </p:to>
                                    </p:set>
                                    <p:animEffect transition="in" filter="fade">
                                      <p:cBhvr>
                                        <p:cTn id="112" dur="500"/>
                                        <p:tgtEl>
                                          <p:spTgt spid="16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64"/>
                                        </p:tgtEl>
                                        <p:attrNameLst>
                                          <p:attrName>style.visibility</p:attrName>
                                        </p:attrNameLst>
                                      </p:cBhvr>
                                      <p:to>
                                        <p:strVal val="visible"/>
                                      </p:to>
                                    </p:set>
                                    <p:animEffect transition="in" filter="fade">
                                      <p:cBhvr>
                                        <p:cTn id="115" dur="500"/>
                                        <p:tgtEl>
                                          <p:spTgt spid="36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63"/>
                                        </p:tgtEl>
                                        <p:attrNameLst>
                                          <p:attrName>style.visibility</p:attrName>
                                        </p:attrNameLst>
                                      </p:cBhvr>
                                      <p:to>
                                        <p:strVal val="visible"/>
                                      </p:to>
                                    </p:set>
                                    <p:animEffect transition="in" filter="fade">
                                      <p:cBhvr>
                                        <p:cTn id="118" dur="500"/>
                                        <p:tgtEl>
                                          <p:spTgt spid="36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70"/>
                                        </p:tgtEl>
                                        <p:attrNameLst>
                                          <p:attrName>style.visibility</p:attrName>
                                        </p:attrNameLst>
                                      </p:cBhvr>
                                      <p:to>
                                        <p:strVal val="visible"/>
                                      </p:to>
                                    </p:set>
                                    <p:animEffect transition="in" filter="fade">
                                      <p:cBhvr>
                                        <p:cTn id="121" dur="500"/>
                                        <p:tgtEl>
                                          <p:spTgt spid="17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65"/>
                                        </p:tgtEl>
                                        <p:attrNameLst>
                                          <p:attrName>style.visibility</p:attrName>
                                        </p:attrNameLst>
                                      </p:cBhvr>
                                      <p:to>
                                        <p:strVal val="visible"/>
                                      </p:to>
                                    </p:set>
                                    <p:animEffect transition="in" filter="fade">
                                      <p:cBhvr>
                                        <p:cTn id="124" dur="5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P spid="60" grpId="0"/>
      <p:bldP spid="61" grpId="0"/>
      <p:bldP spid="62" grpId="0"/>
      <p:bldP spid="63" grpId="0"/>
      <p:bldP spid="64" grpId="0"/>
      <p:bldP spid="65" grpId="0"/>
      <p:bldP spid="87" grpId="0"/>
      <p:bldP spid="88" grpId="0"/>
      <p:bldP spid="89" grpId="0"/>
      <p:bldP spid="169" grpId="0"/>
      <p:bldP spid="170" grpId="0"/>
      <p:bldP spid="307" grpId="0"/>
      <p:bldP spid="363" grpId="0"/>
      <p:bldP spid="364" grpId="0"/>
      <p:bldP spid="3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FA899A4-F217-7F38-3FE6-B60E831FE2CB}"/>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91DE7985-D667-DBE3-EB0A-8F253AE97D36}"/>
              </a:ext>
            </a:extLst>
          </p:cNvPr>
          <p:cNvSpPr/>
          <p:nvPr/>
        </p:nvSpPr>
        <p:spPr>
          <a:xfrm>
            <a:off x="9884759" y="559660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5284C582-F7C9-7EE7-BC4B-4A54E9178DBD}"/>
              </a:ext>
            </a:extLst>
          </p:cNvPr>
          <p:cNvSpPr/>
          <p:nvPr/>
        </p:nvSpPr>
        <p:spPr>
          <a:xfrm>
            <a:off x="1657731" y="519769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07B84D3-9092-A10F-89EE-6E4FDF5F762D}"/>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B0F8D21-E4C8-FF37-BDEC-6942EC5CABB0}"/>
              </a:ext>
            </a:extLst>
          </p:cNvPr>
          <p:cNvSpPr/>
          <p:nvPr/>
        </p:nvSpPr>
        <p:spPr>
          <a:xfrm>
            <a:off x="10958989" y="509006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861CB6-380C-E85C-846B-5272B938D609}"/>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A47AB23-5F61-7316-ECDC-DD22E1564DE9}"/>
              </a:ext>
            </a:extLst>
          </p:cNvPr>
          <p:cNvSpPr/>
          <p:nvPr/>
        </p:nvSpPr>
        <p:spPr>
          <a:xfrm>
            <a:off x="2461546" y="54159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B9014EA-AFC5-1886-ABB8-880FA970D737}"/>
              </a:ext>
            </a:extLst>
          </p:cNvPr>
          <p:cNvSpPr/>
          <p:nvPr/>
        </p:nvSpPr>
        <p:spPr>
          <a:xfrm>
            <a:off x="8892915" y="4310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487C0F8-CFE9-BEBA-7083-B1B8EDEA0691}"/>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9E31912-4308-8335-2A2B-F1A1A9B2D1F2}"/>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1ABDC56-10FC-5C87-8551-84394AAD435D}"/>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graphicFrame>
        <p:nvGraphicFramePr>
          <p:cNvPr id="19" name="Chart 18">
            <a:extLst>
              <a:ext uri="{FF2B5EF4-FFF2-40B4-BE49-F238E27FC236}">
                <a16:creationId xmlns:a16="http://schemas.microsoft.com/office/drawing/2014/main" id="{5E89B402-7A95-1545-15C8-2681BBE8FC1F}"/>
              </a:ext>
            </a:extLst>
          </p:cNvPr>
          <p:cNvGraphicFramePr/>
          <p:nvPr>
            <p:extLst>
              <p:ext uri="{D42A27DB-BD31-4B8C-83A1-F6EECF244321}">
                <p14:modId xmlns:p14="http://schemas.microsoft.com/office/powerpoint/2010/main" val="363008922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785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animEffect transition="in" filter="fade">
                                      <p:cBhvr>
                                        <p:cTn id="54" dur="500"/>
                                        <p:tgtEl>
                                          <p:spTgt spid="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2468879" y="117637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B32CAB9-4334-4FDE-B5CC-5F626A1FA989}"/>
              </a:ext>
            </a:extLst>
          </p:cNvPr>
          <p:cNvSpPr/>
          <p:nvPr/>
        </p:nvSpPr>
        <p:spPr>
          <a:xfrm>
            <a:off x="6753225" y="631477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242AA1A-DFA1-4A28-92AF-C2B2EA359F59}"/>
              </a:ext>
            </a:extLst>
          </p:cNvPr>
          <p:cNvSpPr/>
          <p:nvPr/>
        </p:nvSpPr>
        <p:spPr>
          <a:xfrm>
            <a:off x="11449145" y="416783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6279536-31B8-4416-A983-84D05A753C1E}"/>
              </a:ext>
            </a:extLst>
          </p:cNvPr>
          <p:cNvSpPr/>
          <p:nvPr/>
        </p:nvSpPr>
        <p:spPr>
          <a:xfrm>
            <a:off x="10451496" y="493250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935BBF-29DC-4382-8885-C021C3E1EAFB}"/>
              </a:ext>
            </a:extLst>
          </p:cNvPr>
          <p:cNvSpPr/>
          <p:nvPr/>
        </p:nvSpPr>
        <p:spPr>
          <a:xfrm>
            <a:off x="10343959" y="244276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5C19217-7963-4FCD-8D8F-E820E59E2E85}"/>
              </a:ext>
            </a:extLst>
          </p:cNvPr>
          <p:cNvSpPr/>
          <p:nvPr/>
        </p:nvSpPr>
        <p:spPr>
          <a:xfrm>
            <a:off x="9482294" y="140730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D47CB0-9747-4701-91C7-9CBCF9200C62}"/>
              </a:ext>
            </a:extLst>
          </p:cNvPr>
          <p:cNvSpPr/>
          <p:nvPr/>
        </p:nvSpPr>
        <p:spPr>
          <a:xfrm>
            <a:off x="9841611" y="65594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3635C28A-AE42-405E-9095-53541A58E982}"/>
              </a:ext>
            </a:extLst>
          </p:cNvPr>
          <p:cNvGrpSpPr/>
          <p:nvPr/>
        </p:nvGrpSpPr>
        <p:grpSpPr>
          <a:xfrm>
            <a:off x="853440" y="2050582"/>
            <a:ext cx="2861977" cy="3704082"/>
            <a:chOff x="960977" y="1757724"/>
            <a:chExt cx="2861977" cy="3704082"/>
          </a:xfrm>
        </p:grpSpPr>
        <p:sp>
          <p:nvSpPr>
            <p:cNvPr id="16"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C8D3627E-B560-4098-993F-99DB17CF8342}"/>
              </a:ext>
            </a:extLst>
          </p:cNvPr>
          <p:cNvGrpSpPr/>
          <p:nvPr/>
        </p:nvGrpSpPr>
        <p:grpSpPr>
          <a:xfrm>
            <a:off x="3218307" y="1236477"/>
            <a:ext cx="3534918" cy="1389233"/>
            <a:chOff x="3218307" y="1086699"/>
            <a:chExt cx="3039618" cy="1389233"/>
          </a:xfrm>
        </p:grpSpPr>
        <p:sp>
          <p:nvSpPr>
            <p:cNvPr id="22" name="Rectangle 21">
              <a:extLst>
                <a:ext uri="{FF2B5EF4-FFF2-40B4-BE49-F238E27FC236}">
                  <a16:creationId xmlns:a16="http://schemas.microsoft.com/office/drawing/2014/main" id="{523FC862-9AC7-49F7-A85B-47502414F554}"/>
                </a:ext>
              </a:extLst>
            </p:cNvPr>
            <p:cNvSpPr/>
            <p:nvPr/>
          </p:nvSpPr>
          <p:spPr>
            <a:xfrm>
              <a:off x="3236865" y="1460269"/>
              <a:ext cx="3021060" cy="1015663"/>
            </a:xfrm>
            <a:prstGeom prst="rect">
              <a:avLst/>
            </a:prstGeom>
          </p:spPr>
          <p:txBody>
            <a:bodyPr wrap="square">
              <a:spAutoFit/>
            </a:bodyPr>
            <a:lstStyle/>
            <a:p>
              <a:r>
                <a:rPr lang="en-US" sz="2000" dirty="0">
                  <a:solidFill>
                    <a:schemeClr val="accent1"/>
                  </a:solidFill>
                </a:rPr>
                <a:t>Improving the financial status of families affected due to economic downfall</a:t>
              </a:r>
            </a:p>
          </p:txBody>
        </p:sp>
        <p:sp>
          <p:nvSpPr>
            <p:cNvPr id="23" name="TextBox 22">
              <a:extLst>
                <a:ext uri="{FF2B5EF4-FFF2-40B4-BE49-F238E27FC236}">
                  <a16:creationId xmlns:a16="http://schemas.microsoft.com/office/drawing/2014/main" id="{52685F58-1526-4EE4-AB3B-5A0ECFD1DF43}"/>
                </a:ext>
              </a:extLst>
            </p:cNvPr>
            <p:cNvSpPr txBox="1"/>
            <p:nvPr/>
          </p:nvSpPr>
          <p:spPr>
            <a:xfrm>
              <a:off x="3218307" y="1086699"/>
              <a:ext cx="1349472" cy="461665"/>
            </a:xfrm>
            <a:prstGeom prst="rect">
              <a:avLst/>
            </a:prstGeom>
            <a:noFill/>
          </p:spPr>
          <p:txBody>
            <a:bodyPr wrap="none" rtlCol="0">
              <a:spAutoFit/>
            </a:bodyPr>
            <a:lstStyle/>
            <a:p>
              <a:r>
                <a:rPr lang="en-US" sz="2400" b="1" dirty="0">
                  <a:solidFill>
                    <a:schemeClr val="accent1"/>
                  </a:solidFill>
                </a:rPr>
                <a:t>Problem:</a:t>
              </a:r>
            </a:p>
          </p:txBody>
        </p:sp>
      </p:grpSp>
      <p:grpSp>
        <p:nvGrpSpPr>
          <p:cNvPr id="33" name="Group 32">
            <a:extLst>
              <a:ext uri="{FF2B5EF4-FFF2-40B4-BE49-F238E27FC236}">
                <a16:creationId xmlns:a16="http://schemas.microsoft.com/office/drawing/2014/main" id="{41C6B9D5-F868-4F23-8966-723460AC825B}"/>
              </a:ext>
            </a:extLst>
          </p:cNvPr>
          <p:cNvGrpSpPr/>
          <p:nvPr/>
        </p:nvGrpSpPr>
        <p:grpSpPr>
          <a:xfrm>
            <a:off x="3218307" y="4798739"/>
            <a:ext cx="3039618" cy="1081456"/>
            <a:chOff x="3218307" y="4809350"/>
            <a:chExt cx="3039618" cy="1081456"/>
          </a:xfrm>
        </p:grpSpPr>
        <p:sp>
          <p:nvSpPr>
            <p:cNvPr id="24" name="Rectangle 23">
              <a:extLst>
                <a:ext uri="{FF2B5EF4-FFF2-40B4-BE49-F238E27FC236}">
                  <a16:creationId xmlns:a16="http://schemas.microsoft.com/office/drawing/2014/main" id="{15463C77-CBEB-4C9D-9E40-4B5B57891DBF}"/>
                </a:ext>
              </a:extLst>
            </p:cNvPr>
            <p:cNvSpPr/>
            <p:nvPr/>
          </p:nvSpPr>
          <p:spPr>
            <a:xfrm>
              <a:off x="3236865" y="5182920"/>
              <a:ext cx="3021060" cy="707886"/>
            </a:xfrm>
            <a:prstGeom prst="rect">
              <a:avLst/>
            </a:prstGeom>
          </p:spPr>
          <p:txBody>
            <a:bodyPr wrap="square">
              <a:spAutoFit/>
            </a:bodyPr>
            <a:lstStyle/>
            <a:p>
              <a:r>
                <a:rPr lang="en-US" sz="2000" dirty="0">
                  <a:solidFill>
                    <a:schemeClr val="accent1"/>
                  </a:solidFill>
                </a:rPr>
                <a:t>Who stands to gain the resolution of this problem?</a:t>
              </a:r>
            </a:p>
          </p:txBody>
        </p:sp>
        <p:sp>
          <p:nvSpPr>
            <p:cNvPr id="25" name="TextBox 24">
              <a:extLst>
                <a:ext uri="{FF2B5EF4-FFF2-40B4-BE49-F238E27FC236}">
                  <a16:creationId xmlns:a16="http://schemas.microsoft.com/office/drawing/2014/main" id="{C76A9A02-5B5D-45BE-8C98-1144FE1738DB}"/>
                </a:ext>
              </a:extLst>
            </p:cNvPr>
            <p:cNvSpPr txBox="1"/>
            <p:nvPr/>
          </p:nvSpPr>
          <p:spPr>
            <a:xfrm>
              <a:off x="3218307" y="4809350"/>
              <a:ext cx="184731" cy="461665"/>
            </a:xfrm>
            <a:prstGeom prst="rect">
              <a:avLst/>
            </a:prstGeom>
            <a:noFill/>
          </p:spPr>
          <p:txBody>
            <a:bodyPr wrap="none" rtlCol="0">
              <a:spAutoFit/>
            </a:bodyPr>
            <a:lstStyle/>
            <a:p>
              <a:endParaRPr lang="en-US" sz="2400" b="1" dirty="0">
                <a:solidFill>
                  <a:schemeClr val="accent2"/>
                </a:solidFill>
              </a:endParaRPr>
            </a:p>
          </p:txBody>
        </p:sp>
      </p:grpSp>
      <p:grpSp>
        <p:nvGrpSpPr>
          <p:cNvPr id="32" name="Group 31">
            <a:extLst>
              <a:ext uri="{FF2B5EF4-FFF2-40B4-BE49-F238E27FC236}">
                <a16:creationId xmlns:a16="http://schemas.microsoft.com/office/drawing/2014/main" id="{41AEFB35-89D2-424F-AEF4-C9580EB4B563}"/>
              </a:ext>
            </a:extLst>
          </p:cNvPr>
          <p:cNvGrpSpPr/>
          <p:nvPr/>
        </p:nvGrpSpPr>
        <p:grpSpPr>
          <a:xfrm>
            <a:off x="3949621" y="3608905"/>
            <a:ext cx="3039618" cy="1081456"/>
            <a:chOff x="3949621" y="3459127"/>
            <a:chExt cx="3039618" cy="1081456"/>
          </a:xfrm>
        </p:grpSpPr>
        <p:sp>
          <p:nvSpPr>
            <p:cNvPr id="26" name="Rectangle 25">
              <a:extLst>
                <a:ext uri="{FF2B5EF4-FFF2-40B4-BE49-F238E27FC236}">
                  <a16:creationId xmlns:a16="http://schemas.microsoft.com/office/drawing/2014/main" id="{090DDB2A-0A44-4C0F-A764-765DF2A8046F}"/>
                </a:ext>
              </a:extLst>
            </p:cNvPr>
            <p:cNvSpPr/>
            <p:nvPr/>
          </p:nvSpPr>
          <p:spPr>
            <a:xfrm>
              <a:off x="3968179" y="3832697"/>
              <a:ext cx="3021060" cy="707886"/>
            </a:xfrm>
            <a:prstGeom prst="rect">
              <a:avLst/>
            </a:prstGeom>
          </p:spPr>
          <p:txBody>
            <a:bodyPr wrap="square">
              <a:spAutoFit/>
            </a:bodyPr>
            <a:lstStyle/>
            <a:p>
              <a:r>
                <a:rPr lang="en-US" sz="2000" dirty="0">
                  <a:solidFill>
                    <a:schemeClr val="accent1"/>
                  </a:solidFill>
                </a:rPr>
                <a:t>What approach are we taking to accomplish it?</a:t>
              </a:r>
            </a:p>
          </p:txBody>
        </p:sp>
        <p:sp>
          <p:nvSpPr>
            <p:cNvPr id="27" name="TextBox 26">
              <a:extLst>
                <a:ext uri="{FF2B5EF4-FFF2-40B4-BE49-F238E27FC236}">
                  <a16:creationId xmlns:a16="http://schemas.microsoft.com/office/drawing/2014/main" id="{7C65EBE4-16E1-4DE0-A1B1-C17C425C28C8}"/>
                </a:ext>
              </a:extLst>
            </p:cNvPr>
            <p:cNvSpPr txBox="1"/>
            <p:nvPr/>
          </p:nvSpPr>
          <p:spPr>
            <a:xfrm>
              <a:off x="3949621" y="3459127"/>
              <a:ext cx="184731" cy="461665"/>
            </a:xfrm>
            <a:prstGeom prst="rect">
              <a:avLst/>
            </a:prstGeom>
            <a:noFill/>
          </p:spPr>
          <p:txBody>
            <a:bodyPr wrap="none" rtlCol="0">
              <a:spAutoFit/>
            </a:bodyPr>
            <a:lstStyle/>
            <a:p>
              <a:endParaRPr lang="en-US" sz="2400" b="1" dirty="0">
                <a:solidFill>
                  <a:schemeClr val="accent1"/>
                </a:solidFill>
              </a:endParaRPr>
            </a:p>
          </p:txBody>
        </p:sp>
      </p:grpSp>
      <p:grpSp>
        <p:nvGrpSpPr>
          <p:cNvPr id="31" name="Group 30">
            <a:extLst>
              <a:ext uri="{FF2B5EF4-FFF2-40B4-BE49-F238E27FC236}">
                <a16:creationId xmlns:a16="http://schemas.microsoft.com/office/drawing/2014/main" id="{DF4C5A68-E801-4F92-BE9B-8B32870DE510}"/>
              </a:ext>
            </a:extLst>
          </p:cNvPr>
          <p:cNvGrpSpPr/>
          <p:nvPr/>
        </p:nvGrpSpPr>
        <p:grpSpPr>
          <a:xfrm>
            <a:off x="3935539" y="2479571"/>
            <a:ext cx="3021060" cy="956918"/>
            <a:chOff x="3935539" y="2329793"/>
            <a:chExt cx="3021060" cy="956918"/>
          </a:xfrm>
        </p:grpSpPr>
        <p:sp>
          <p:nvSpPr>
            <p:cNvPr id="28" name="Rectangle 27">
              <a:extLst>
                <a:ext uri="{FF2B5EF4-FFF2-40B4-BE49-F238E27FC236}">
                  <a16:creationId xmlns:a16="http://schemas.microsoft.com/office/drawing/2014/main" id="{1F6D0315-A6EC-4BD6-9DA4-F632DCF381C1}"/>
                </a:ext>
              </a:extLst>
            </p:cNvPr>
            <p:cNvSpPr/>
            <p:nvPr/>
          </p:nvSpPr>
          <p:spPr>
            <a:xfrm>
              <a:off x="3935539" y="2578825"/>
              <a:ext cx="3021060" cy="707886"/>
            </a:xfrm>
            <a:prstGeom prst="rect">
              <a:avLst/>
            </a:prstGeom>
          </p:spPr>
          <p:txBody>
            <a:bodyPr wrap="square">
              <a:spAutoFit/>
            </a:bodyPr>
            <a:lstStyle/>
            <a:p>
              <a:r>
                <a:rPr lang="en-US" sz="2000" dirty="0">
                  <a:solidFill>
                    <a:schemeClr val="accent1"/>
                  </a:solidFill>
                </a:rPr>
                <a:t>What is the purpose behind this action?</a:t>
              </a:r>
            </a:p>
          </p:txBody>
        </p:sp>
        <p:sp>
          <p:nvSpPr>
            <p:cNvPr id="29" name="TextBox 28">
              <a:extLst>
                <a:ext uri="{FF2B5EF4-FFF2-40B4-BE49-F238E27FC236}">
                  <a16:creationId xmlns:a16="http://schemas.microsoft.com/office/drawing/2014/main" id="{62F25D26-8702-49BF-82EB-F18CDED2A526}"/>
                </a:ext>
              </a:extLst>
            </p:cNvPr>
            <p:cNvSpPr txBox="1"/>
            <p:nvPr/>
          </p:nvSpPr>
          <p:spPr>
            <a:xfrm>
              <a:off x="4160806" y="2329793"/>
              <a:ext cx="184731" cy="461665"/>
            </a:xfrm>
            <a:prstGeom prst="rect">
              <a:avLst/>
            </a:prstGeom>
            <a:noFill/>
          </p:spPr>
          <p:txBody>
            <a:bodyPr wrap="none" rtlCol="0">
              <a:spAutoFit/>
            </a:bodyPr>
            <a:lstStyle/>
            <a:p>
              <a:endParaRPr lang="en-US" sz="2400" b="1" dirty="0">
                <a:solidFill>
                  <a:schemeClr val="accent2"/>
                </a:solidFill>
              </a:endParaRPr>
            </a:p>
          </p:txBody>
        </p:sp>
      </p:grpSp>
      <p:sp>
        <p:nvSpPr>
          <p:cNvPr id="30" name="TextBox 29">
            <a:extLst>
              <a:ext uri="{FF2B5EF4-FFF2-40B4-BE49-F238E27FC236}">
                <a16:creationId xmlns:a16="http://schemas.microsoft.com/office/drawing/2014/main" id="{74E014E0-279A-4494-9336-B798D5117C3D}"/>
              </a:ext>
            </a:extLst>
          </p:cNvPr>
          <p:cNvSpPr txBox="1"/>
          <p:nvPr/>
        </p:nvSpPr>
        <p:spPr>
          <a:xfrm>
            <a:off x="1694624" y="5734"/>
            <a:ext cx="9126602" cy="1015663"/>
          </a:xfrm>
          <a:prstGeom prst="rect">
            <a:avLst/>
          </a:prstGeom>
          <a:noFill/>
        </p:spPr>
        <p:txBody>
          <a:bodyPr wrap="none" rtlCol="0">
            <a:spAutoFit/>
          </a:bodyPr>
          <a:lstStyle/>
          <a:p>
            <a:pPr algn="ctr"/>
            <a:r>
              <a:rPr lang="en-US" sz="6000" b="1" dirty="0">
                <a:solidFill>
                  <a:schemeClr val="accent1"/>
                </a:solidFill>
                <a:latin typeface="+mj-lt"/>
              </a:rPr>
              <a:t>Challenge awaiting </a:t>
            </a:r>
            <a:r>
              <a:rPr lang="en-US" sz="6000" b="1" dirty="0">
                <a:solidFill>
                  <a:schemeClr val="accent2"/>
                </a:solidFill>
                <a:latin typeface="+mj-lt"/>
              </a:rPr>
              <a:t>resolution</a:t>
            </a:r>
            <a:endParaRPr lang="en-US" sz="6000" b="1" dirty="0">
              <a:solidFill>
                <a:schemeClr val="accent1"/>
              </a:solidFill>
              <a:latin typeface="+mj-lt"/>
            </a:endParaRPr>
          </a:p>
        </p:txBody>
      </p:sp>
      <p:grpSp>
        <p:nvGrpSpPr>
          <p:cNvPr id="34" name="Group 33">
            <a:extLst>
              <a:ext uri="{FF2B5EF4-FFF2-40B4-BE49-F238E27FC236}">
                <a16:creationId xmlns:a16="http://schemas.microsoft.com/office/drawing/2014/main" id="{4AC0171A-B544-E766-06FC-EC4A09429BE1}"/>
              </a:ext>
            </a:extLst>
          </p:cNvPr>
          <p:cNvGrpSpPr/>
          <p:nvPr/>
        </p:nvGrpSpPr>
        <p:grpSpPr>
          <a:xfrm>
            <a:off x="1339825" y="3464444"/>
            <a:ext cx="1030072" cy="1036062"/>
            <a:chOff x="1088140" y="1566842"/>
            <a:chExt cx="1008112" cy="1013974"/>
          </a:xfrm>
          <a:solidFill>
            <a:srgbClr val="ED7D31"/>
          </a:solidFill>
        </p:grpSpPr>
        <p:grpSp>
          <p:nvGrpSpPr>
            <p:cNvPr id="35" name="Group 34">
              <a:extLst>
                <a:ext uri="{FF2B5EF4-FFF2-40B4-BE49-F238E27FC236}">
                  <a16:creationId xmlns:a16="http://schemas.microsoft.com/office/drawing/2014/main" id="{4E6B05FB-32A6-26AC-794C-452CDC668187}"/>
                </a:ext>
              </a:extLst>
            </p:cNvPr>
            <p:cNvGrpSpPr/>
            <p:nvPr/>
          </p:nvGrpSpPr>
          <p:grpSpPr>
            <a:xfrm>
              <a:off x="1632194" y="1816496"/>
              <a:ext cx="336324" cy="418468"/>
              <a:chOff x="3365065" y="1657458"/>
              <a:chExt cx="591647" cy="736152"/>
            </a:xfrm>
            <a:grpFill/>
          </p:grpSpPr>
          <p:grpSp>
            <p:nvGrpSpPr>
              <p:cNvPr id="78" name="Group 77">
                <a:extLst>
                  <a:ext uri="{FF2B5EF4-FFF2-40B4-BE49-F238E27FC236}">
                    <a16:creationId xmlns:a16="http://schemas.microsoft.com/office/drawing/2014/main" id="{2BDE9C94-3ABB-EA81-91D2-600C0E1BA032}"/>
                  </a:ext>
                </a:extLst>
              </p:cNvPr>
              <p:cNvGrpSpPr/>
              <p:nvPr/>
            </p:nvGrpSpPr>
            <p:grpSpPr>
              <a:xfrm>
                <a:off x="3549610" y="1658009"/>
                <a:ext cx="222672" cy="735601"/>
                <a:chOff x="8012462" y="4487596"/>
                <a:chExt cx="222672" cy="735601"/>
              </a:xfrm>
              <a:grpFill/>
            </p:grpSpPr>
            <p:sp>
              <p:nvSpPr>
                <p:cNvPr id="106" name="Rectangle 105">
                  <a:extLst>
                    <a:ext uri="{FF2B5EF4-FFF2-40B4-BE49-F238E27FC236}">
                      <a16:creationId xmlns:a16="http://schemas.microsoft.com/office/drawing/2014/main" id="{221861F7-C03F-8234-55BB-8671FDA2F325}"/>
                    </a:ext>
                  </a:extLst>
                </p:cNvPr>
                <p:cNvSpPr/>
                <p:nvPr/>
              </p:nvSpPr>
              <p:spPr>
                <a:xfrm rot="16200000" flipV="1">
                  <a:off x="7804533" y="4965084"/>
                  <a:ext cx="45720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2E059AC0-26AB-48D6-1D6E-44A926969DC4}"/>
                    </a:ext>
                  </a:extLst>
                </p:cNvPr>
                <p:cNvSpPr/>
                <p:nvPr/>
              </p:nvSpPr>
              <p:spPr>
                <a:xfrm rot="16200000" flipV="1">
                  <a:off x="7851359" y="4835341"/>
                  <a:ext cx="7315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3C0D6D3B-A8C0-A562-28A6-FFC038433521}"/>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88D05EE8-E33E-955F-5BCD-1BC7C0F527E2}"/>
                    </a:ext>
                  </a:extLst>
                </p:cNvPr>
                <p:cNvSpPr/>
                <p:nvPr/>
              </p:nvSpPr>
              <p:spPr>
                <a:xfrm rot="10800000" flipV="1">
                  <a:off x="8016224" y="4753803"/>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a:extLst>
                  <a:ext uri="{FF2B5EF4-FFF2-40B4-BE49-F238E27FC236}">
                    <a16:creationId xmlns:a16="http://schemas.microsoft.com/office/drawing/2014/main" id="{D74B49D0-E2E8-BD69-69E8-C565EA555669}"/>
                  </a:ext>
                </a:extLst>
              </p:cNvPr>
              <p:cNvGrpSpPr/>
              <p:nvPr/>
            </p:nvGrpSpPr>
            <p:grpSpPr>
              <a:xfrm>
                <a:off x="3365065" y="2089338"/>
                <a:ext cx="222673" cy="304272"/>
                <a:chOff x="8012461" y="4918925"/>
                <a:chExt cx="222673" cy="304272"/>
              </a:xfrm>
              <a:grpFill/>
            </p:grpSpPr>
            <p:sp>
              <p:nvSpPr>
                <p:cNvPr id="102" name="Rectangle 101">
                  <a:extLst>
                    <a:ext uri="{FF2B5EF4-FFF2-40B4-BE49-F238E27FC236}">
                      <a16:creationId xmlns:a16="http://schemas.microsoft.com/office/drawing/2014/main" id="{A3723F5E-504F-3DB0-5BF0-3306482F9508}"/>
                    </a:ext>
                  </a:extLst>
                </p:cNvPr>
                <p:cNvSpPr/>
                <p:nvPr/>
              </p:nvSpPr>
              <p:spPr>
                <a:xfrm rot="16200000" flipV="1">
                  <a:off x="7893592" y="5056524"/>
                  <a:ext cx="27432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C91CE71E-093B-F5C5-84A0-33637CE054CC}"/>
                    </a:ext>
                  </a:extLst>
                </p:cNvPr>
                <p:cNvSpPr/>
                <p:nvPr/>
              </p:nvSpPr>
              <p:spPr>
                <a:xfrm rot="16200000" flipV="1">
                  <a:off x="8079959" y="5063941"/>
                  <a:ext cx="2743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BF82A843-64D8-5768-EAF2-1332B137255D}"/>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7B7227D9-65D5-91EC-0B90-C505A080F473}"/>
                    </a:ext>
                  </a:extLst>
                </p:cNvPr>
                <p:cNvSpPr/>
                <p:nvPr/>
              </p:nvSpPr>
              <p:spPr>
                <a:xfrm rot="10800000" flipV="1">
                  <a:off x="8012461" y="4918925"/>
                  <a:ext cx="222673"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 name="Group 79">
                <a:extLst>
                  <a:ext uri="{FF2B5EF4-FFF2-40B4-BE49-F238E27FC236}">
                    <a16:creationId xmlns:a16="http://schemas.microsoft.com/office/drawing/2014/main" id="{04105D4F-D78F-C1F2-54A5-10A10C9156B6}"/>
                  </a:ext>
                </a:extLst>
              </p:cNvPr>
              <p:cNvGrpSpPr/>
              <p:nvPr/>
            </p:nvGrpSpPr>
            <p:grpSpPr>
              <a:xfrm>
                <a:off x="3734040" y="1657458"/>
                <a:ext cx="222672" cy="736152"/>
                <a:chOff x="8012462" y="4487045"/>
                <a:chExt cx="222672" cy="736152"/>
              </a:xfrm>
              <a:grpFill/>
            </p:grpSpPr>
            <p:sp>
              <p:nvSpPr>
                <p:cNvPr id="98" name="Rectangle 97">
                  <a:extLst>
                    <a:ext uri="{FF2B5EF4-FFF2-40B4-BE49-F238E27FC236}">
                      <a16:creationId xmlns:a16="http://schemas.microsoft.com/office/drawing/2014/main" id="{749145E9-2F9D-D9FF-4FBF-5C97996BC06D}"/>
                    </a:ext>
                  </a:extLst>
                </p:cNvPr>
                <p:cNvSpPr/>
                <p:nvPr/>
              </p:nvSpPr>
              <p:spPr>
                <a:xfrm rot="16200000" flipV="1">
                  <a:off x="7802152" y="4965084"/>
                  <a:ext cx="45720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6813B7D9-9873-39A7-97E0-F6433D270A1B}"/>
                    </a:ext>
                  </a:extLst>
                </p:cNvPr>
                <p:cNvSpPr/>
                <p:nvPr/>
              </p:nvSpPr>
              <p:spPr>
                <a:xfrm rot="16200000" flipV="1">
                  <a:off x="7851359" y="4835341"/>
                  <a:ext cx="7315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AA6EF64-195E-0AC0-AA19-9C5F14F5D4A0}"/>
                    </a:ext>
                  </a:extLst>
                </p:cNvPr>
                <p:cNvSpPr/>
                <p:nvPr/>
              </p:nvSpPr>
              <p:spPr>
                <a:xfrm rot="10800000" flipV="1">
                  <a:off x="8016224" y="4487045"/>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330DE344-0633-90DD-C9D0-5D5ED66197C3}"/>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 name="Rectangle: Rounded Corners 80">
                <a:extLst>
                  <a:ext uri="{FF2B5EF4-FFF2-40B4-BE49-F238E27FC236}">
                    <a16:creationId xmlns:a16="http://schemas.microsoft.com/office/drawing/2014/main" id="{491AB9ED-1914-1158-FBAD-0CFDD04BF81D}"/>
                  </a:ext>
                </a:extLst>
              </p:cNvPr>
              <p:cNvSpPr/>
              <p:nvPr/>
            </p:nvSpPr>
            <p:spPr>
              <a:xfrm rot="5400000">
                <a:off x="3456505" y="219296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Rounded Corners 81">
                <a:extLst>
                  <a:ext uri="{FF2B5EF4-FFF2-40B4-BE49-F238E27FC236}">
                    <a16:creationId xmlns:a16="http://schemas.microsoft.com/office/drawing/2014/main" id="{22B9F3C7-E64F-2261-9C3A-DF4E51FD0226}"/>
                  </a:ext>
                </a:extLst>
              </p:cNvPr>
              <p:cNvSpPr/>
              <p:nvPr/>
            </p:nvSpPr>
            <p:spPr>
              <a:xfrm rot="5400000">
                <a:off x="3456505" y="226486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Rounded Corners 82">
                <a:extLst>
                  <a:ext uri="{FF2B5EF4-FFF2-40B4-BE49-F238E27FC236}">
                    <a16:creationId xmlns:a16="http://schemas.microsoft.com/office/drawing/2014/main" id="{E70B6147-4B9D-58CA-04FC-76B968B086BD}"/>
                  </a:ext>
                </a:extLst>
              </p:cNvPr>
              <p:cNvSpPr/>
              <p:nvPr/>
            </p:nvSpPr>
            <p:spPr>
              <a:xfrm rot="5400000">
                <a:off x="3642373" y="219504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Rounded Corners 83">
                <a:extLst>
                  <a:ext uri="{FF2B5EF4-FFF2-40B4-BE49-F238E27FC236}">
                    <a16:creationId xmlns:a16="http://schemas.microsoft.com/office/drawing/2014/main" id="{9A76B448-FCA3-C225-A303-B30867A40F7D}"/>
                  </a:ext>
                </a:extLst>
              </p:cNvPr>
              <p:cNvSpPr/>
              <p:nvPr/>
            </p:nvSpPr>
            <p:spPr>
              <a:xfrm rot="5400000">
                <a:off x="3642373" y="2266941"/>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70A0C00E-EFCD-FAAA-FD42-0043AC560273}"/>
                  </a:ext>
                </a:extLst>
              </p:cNvPr>
              <p:cNvSpPr/>
              <p:nvPr/>
            </p:nvSpPr>
            <p:spPr>
              <a:xfrm rot="5400000">
                <a:off x="3642373" y="20519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Rounded Corners 85">
                <a:extLst>
                  <a:ext uri="{FF2B5EF4-FFF2-40B4-BE49-F238E27FC236}">
                    <a16:creationId xmlns:a16="http://schemas.microsoft.com/office/drawing/2014/main" id="{4CFF9065-6186-51AE-99E7-04D50B3B4D28}"/>
                  </a:ext>
                </a:extLst>
              </p:cNvPr>
              <p:cNvSpPr/>
              <p:nvPr/>
            </p:nvSpPr>
            <p:spPr>
              <a:xfrm rot="5400000">
                <a:off x="3642373" y="212388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Rounded Corners 86">
                <a:extLst>
                  <a:ext uri="{FF2B5EF4-FFF2-40B4-BE49-F238E27FC236}">
                    <a16:creationId xmlns:a16="http://schemas.microsoft.com/office/drawing/2014/main" id="{52A2EB5C-2354-8BD4-C19A-0D0CAC0BD56A}"/>
                  </a:ext>
                </a:extLst>
              </p:cNvPr>
              <p:cNvSpPr/>
              <p:nvPr/>
            </p:nvSpPr>
            <p:spPr>
              <a:xfrm rot="5400000">
                <a:off x="3642373" y="1985191"/>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Rounded Corners 87">
                <a:extLst>
                  <a:ext uri="{FF2B5EF4-FFF2-40B4-BE49-F238E27FC236}">
                    <a16:creationId xmlns:a16="http://schemas.microsoft.com/office/drawing/2014/main" id="{772181D6-8C67-59F0-F840-0C1B34522A9A}"/>
                  </a:ext>
                </a:extLst>
              </p:cNvPr>
              <p:cNvSpPr/>
              <p:nvPr/>
            </p:nvSpPr>
            <p:spPr>
              <a:xfrm rot="5400000">
                <a:off x="3825662" y="219504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9778156A-F2D6-EFE1-9DCE-3AFB0F8CD7E1}"/>
                  </a:ext>
                </a:extLst>
              </p:cNvPr>
              <p:cNvSpPr/>
              <p:nvPr/>
            </p:nvSpPr>
            <p:spPr>
              <a:xfrm rot="5400000">
                <a:off x="3825662" y="226694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92601737-8E01-2894-4E9C-DCD0543BF78E}"/>
                  </a:ext>
                </a:extLst>
              </p:cNvPr>
              <p:cNvSpPr/>
              <p:nvPr/>
            </p:nvSpPr>
            <p:spPr>
              <a:xfrm rot="5400000">
                <a:off x="3825662" y="2051985"/>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Rounded Corners 90">
                <a:extLst>
                  <a:ext uri="{FF2B5EF4-FFF2-40B4-BE49-F238E27FC236}">
                    <a16:creationId xmlns:a16="http://schemas.microsoft.com/office/drawing/2014/main" id="{515B6532-E680-F7DA-077B-E67A65F00EB1}"/>
                  </a:ext>
                </a:extLst>
              </p:cNvPr>
              <p:cNvSpPr/>
              <p:nvPr/>
            </p:nvSpPr>
            <p:spPr>
              <a:xfrm rot="5400000">
                <a:off x="3825662" y="21238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9D23D63A-51F9-CFB2-006E-26932375E422}"/>
                  </a:ext>
                </a:extLst>
              </p:cNvPr>
              <p:cNvSpPr/>
              <p:nvPr/>
            </p:nvSpPr>
            <p:spPr>
              <a:xfrm rot="5400000">
                <a:off x="3825662" y="198519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id="{953BE87A-352E-EB40-61C1-21F9B0912556}"/>
                  </a:ext>
                </a:extLst>
              </p:cNvPr>
              <p:cNvSpPr/>
              <p:nvPr/>
            </p:nvSpPr>
            <p:spPr>
              <a:xfrm rot="5400000">
                <a:off x="3825662" y="1922215"/>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Rounded Corners 93">
                <a:extLst>
                  <a:ext uri="{FF2B5EF4-FFF2-40B4-BE49-F238E27FC236}">
                    <a16:creationId xmlns:a16="http://schemas.microsoft.com/office/drawing/2014/main" id="{46AC23C2-7D72-A93F-B137-93CD44476485}"/>
                  </a:ext>
                </a:extLst>
              </p:cNvPr>
              <p:cNvSpPr/>
              <p:nvPr/>
            </p:nvSpPr>
            <p:spPr>
              <a:xfrm rot="5400000">
                <a:off x="3825662" y="1779157"/>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Rounded Corners 94">
                <a:extLst>
                  <a:ext uri="{FF2B5EF4-FFF2-40B4-BE49-F238E27FC236}">
                    <a16:creationId xmlns:a16="http://schemas.microsoft.com/office/drawing/2014/main" id="{1654BA04-418C-E500-A664-DD7388CBEEF5}"/>
                  </a:ext>
                </a:extLst>
              </p:cNvPr>
              <p:cNvSpPr/>
              <p:nvPr/>
            </p:nvSpPr>
            <p:spPr>
              <a:xfrm rot="5400000">
                <a:off x="3825662" y="1851056"/>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Rounded Corners 95">
                <a:extLst>
                  <a:ext uri="{FF2B5EF4-FFF2-40B4-BE49-F238E27FC236}">
                    <a16:creationId xmlns:a16="http://schemas.microsoft.com/office/drawing/2014/main" id="{304B97AA-430F-D377-570C-E24C1EA28F90}"/>
                  </a:ext>
                </a:extLst>
              </p:cNvPr>
              <p:cNvSpPr/>
              <p:nvPr/>
            </p:nvSpPr>
            <p:spPr>
              <a:xfrm rot="5400000">
                <a:off x="3825662" y="171236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Rounded Corners 96">
                <a:extLst>
                  <a:ext uri="{FF2B5EF4-FFF2-40B4-BE49-F238E27FC236}">
                    <a16:creationId xmlns:a16="http://schemas.microsoft.com/office/drawing/2014/main" id="{B593DBF5-750D-8551-3954-4335FBC9C839}"/>
                  </a:ext>
                </a:extLst>
              </p:cNvPr>
              <p:cNvSpPr/>
              <p:nvPr/>
            </p:nvSpPr>
            <p:spPr>
              <a:xfrm rot="5400000">
                <a:off x="3458330" y="21238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DE2C3523-871E-18F7-6FEF-0E416037104C}"/>
                </a:ext>
              </a:extLst>
            </p:cNvPr>
            <p:cNvSpPr/>
            <p:nvPr/>
          </p:nvSpPr>
          <p:spPr>
            <a:xfrm>
              <a:off x="1088140" y="1566842"/>
              <a:ext cx="1008112" cy="819792"/>
            </a:xfrm>
            <a:custGeom>
              <a:avLst/>
              <a:gdLst>
                <a:gd name="connsiteX0" fmla="*/ 163492 w 1261761"/>
                <a:gd name="connsiteY0" fmla="*/ 42955 h 1177296"/>
                <a:gd name="connsiteX1" fmla="*/ 46037 w 1261761"/>
                <a:gd name="connsiteY1" fmla="*/ 160410 h 1177296"/>
                <a:gd name="connsiteX2" fmla="*/ 46037 w 1261761"/>
                <a:gd name="connsiteY2" fmla="*/ 1016886 h 1177296"/>
                <a:gd name="connsiteX3" fmla="*/ 163492 w 1261761"/>
                <a:gd name="connsiteY3" fmla="*/ 1134341 h 1177296"/>
                <a:gd name="connsiteX4" fmla="*/ 1098270 w 1261761"/>
                <a:gd name="connsiteY4" fmla="*/ 1134341 h 1177296"/>
                <a:gd name="connsiteX5" fmla="*/ 1215725 w 1261761"/>
                <a:gd name="connsiteY5" fmla="*/ 1016886 h 1177296"/>
                <a:gd name="connsiteX6" fmla="*/ 1215725 w 1261761"/>
                <a:gd name="connsiteY6" fmla="*/ 160410 h 1177296"/>
                <a:gd name="connsiteX7" fmla="*/ 1098270 w 1261761"/>
                <a:gd name="connsiteY7" fmla="*/ 42955 h 1177296"/>
                <a:gd name="connsiteX8" fmla="*/ 160501 w 1261761"/>
                <a:gd name="connsiteY8" fmla="*/ 0 h 1177296"/>
                <a:gd name="connsiteX9" fmla="*/ 1101260 w 1261761"/>
                <a:gd name="connsiteY9" fmla="*/ 0 h 1177296"/>
                <a:gd name="connsiteX10" fmla="*/ 1261761 w 1261761"/>
                <a:gd name="connsiteY10" fmla="*/ 160501 h 1177296"/>
                <a:gd name="connsiteX11" fmla="*/ 1261761 w 1261761"/>
                <a:gd name="connsiteY11" fmla="*/ 1016795 h 1177296"/>
                <a:gd name="connsiteX12" fmla="*/ 1101260 w 1261761"/>
                <a:gd name="connsiteY12" fmla="*/ 1177296 h 1177296"/>
                <a:gd name="connsiteX13" fmla="*/ 160501 w 1261761"/>
                <a:gd name="connsiteY13" fmla="*/ 1177296 h 1177296"/>
                <a:gd name="connsiteX14" fmla="*/ 0 w 1261761"/>
                <a:gd name="connsiteY14" fmla="*/ 1016795 h 1177296"/>
                <a:gd name="connsiteX15" fmla="*/ 0 w 1261761"/>
                <a:gd name="connsiteY15" fmla="*/ 160501 h 1177296"/>
                <a:gd name="connsiteX16" fmla="*/ 160501 w 1261761"/>
                <a:gd name="connsiteY16" fmla="*/ 0 h 11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61761" h="1177296">
                  <a:moveTo>
                    <a:pt x="163492" y="42955"/>
                  </a:moveTo>
                  <a:cubicBezTo>
                    <a:pt x="98623" y="42955"/>
                    <a:pt x="46037" y="95541"/>
                    <a:pt x="46037" y="160410"/>
                  </a:cubicBezTo>
                  <a:lnTo>
                    <a:pt x="46037" y="1016886"/>
                  </a:lnTo>
                  <a:cubicBezTo>
                    <a:pt x="46037" y="1081755"/>
                    <a:pt x="98623" y="1134341"/>
                    <a:pt x="163492" y="1134341"/>
                  </a:cubicBezTo>
                  <a:lnTo>
                    <a:pt x="1098270" y="1134341"/>
                  </a:lnTo>
                  <a:cubicBezTo>
                    <a:pt x="1163139" y="1134341"/>
                    <a:pt x="1215725" y="1081755"/>
                    <a:pt x="1215725" y="1016886"/>
                  </a:cubicBezTo>
                  <a:lnTo>
                    <a:pt x="1215725" y="160410"/>
                  </a:lnTo>
                  <a:cubicBezTo>
                    <a:pt x="1215725" y="95541"/>
                    <a:pt x="1163139" y="42955"/>
                    <a:pt x="1098270" y="42955"/>
                  </a:cubicBezTo>
                  <a:close/>
                  <a:moveTo>
                    <a:pt x="160501" y="0"/>
                  </a:moveTo>
                  <a:lnTo>
                    <a:pt x="1101260" y="0"/>
                  </a:lnTo>
                  <a:cubicBezTo>
                    <a:pt x="1189902" y="0"/>
                    <a:pt x="1261761" y="71859"/>
                    <a:pt x="1261761" y="160501"/>
                  </a:cubicBezTo>
                  <a:lnTo>
                    <a:pt x="1261761" y="1016795"/>
                  </a:lnTo>
                  <a:cubicBezTo>
                    <a:pt x="1261761" y="1105437"/>
                    <a:pt x="1189902" y="1177296"/>
                    <a:pt x="1101260" y="1177296"/>
                  </a:cubicBezTo>
                  <a:lnTo>
                    <a:pt x="160501" y="1177296"/>
                  </a:lnTo>
                  <a:cubicBezTo>
                    <a:pt x="71859" y="1177296"/>
                    <a:pt x="0" y="1105437"/>
                    <a:pt x="0" y="1016795"/>
                  </a:cubicBezTo>
                  <a:lnTo>
                    <a:pt x="0" y="160501"/>
                  </a:lnTo>
                  <a:cubicBezTo>
                    <a:pt x="0" y="71859"/>
                    <a:pt x="71859" y="0"/>
                    <a:pt x="1605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2E1BEDE-3F35-B323-8CA6-7F818B9BC723}"/>
                </a:ext>
              </a:extLst>
            </p:cNvPr>
            <p:cNvSpPr/>
            <p:nvPr/>
          </p:nvSpPr>
          <p:spPr>
            <a:xfrm flipV="1">
              <a:off x="1104508" y="2213169"/>
              <a:ext cx="969276"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825F71C-081F-8971-0852-182BDF1D30EC}"/>
                </a:ext>
              </a:extLst>
            </p:cNvPr>
            <p:cNvSpPr/>
            <p:nvPr/>
          </p:nvSpPr>
          <p:spPr>
            <a:xfrm flipV="1">
              <a:off x="1306146" y="2544787"/>
              <a:ext cx="576471"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326217A8-55B7-51E8-51A3-E2C91910F870}"/>
                </a:ext>
              </a:extLst>
            </p:cNvPr>
            <p:cNvSpPr/>
            <p:nvPr/>
          </p:nvSpPr>
          <p:spPr>
            <a:xfrm rot="16200000" flipV="1">
              <a:off x="1330387" y="2451444"/>
              <a:ext cx="216176"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91584DC-EF1C-E4D1-7E47-B2F90E22B40C}"/>
                </a:ext>
              </a:extLst>
            </p:cNvPr>
            <p:cNvSpPr/>
            <p:nvPr/>
          </p:nvSpPr>
          <p:spPr>
            <a:xfrm rot="16200000" flipV="1">
              <a:off x="1636959" y="2451444"/>
              <a:ext cx="216176"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DFDDDD6-5288-91E9-8AD4-49C8E320B8B6}"/>
                </a:ext>
              </a:extLst>
            </p:cNvPr>
            <p:cNvSpPr/>
            <p:nvPr/>
          </p:nvSpPr>
          <p:spPr>
            <a:xfrm flipV="1">
              <a:off x="1104508" y="1704335"/>
              <a:ext cx="969276"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41">
              <a:extLst>
                <a:ext uri="{FF2B5EF4-FFF2-40B4-BE49-F238E27FC236}">
                  <a16:creationId xmlns:a16="http://schemas.microsoft.com/office/drawing/2014/main" id="{093DDD74-B4DB-3C94-A649-736D77EFFC82}"/>
                </a:ext>
              </a:extLst>
            </p:cNvPr>
            <p:cNvSpPr/>
            <p:nvPr/>
          </p:nvSpPr>
          <p:spPr>
            <a:xfrm rot="5400000">
              <a:off x="1202778" y="1639193"/>
              <a:ext cx="36030" cy="396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a:extLst>
                <a:ext uri="{FF2B5EF4-FFF2-40B4-BE49-F238E27FC236}">
                  <a16:creationId xmlns:a16="http://schemas.microsoft.com/office/drawing/2014/main" id="{BB9E7CAD-5D23-1279-EC7C-80C5C339568D}"/>
                </a:ext>
              </a:extLst>
            </p:cNvPr>
            <p:cNvSpPr/>
            <p:nvPr/>
          </p:nvSpPr>
          <p:spPr>
            <a:xfrm rot="5400000">
              <a:off x="1268321" y="1639194"/>
              <a:ext cx="36030" cy="396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6449C7FC-30F6-96F8-F4EA-B33F10C645A2}"/>
                </a:ext>
              </a:extLst>
            </p:cNvPr>
            <p:cNvSpPr/>
            <p:nvPr/>
          </p:nvSpPr>
          <p:spPr>
            <a:xfrm rot="5400000">
              <a:off x="1330517" y="1639195"/>
              <a:ext cx="36030" cy="396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B1852915-0B98-CC4F-AEAC-911906DA5FE5}"/>
                </a:ext>
              </a:extLst>
            </p:cNvPr>
            <p:cNvGrpSpPr/>
            <p:nvPr/>
          </p:nvGrpSpPr>
          <p:grpSpPr>
            <a:xfrm>
              <a:off x="1205145" y="1816496"/>
              <a:ext cx="336324" cy="418468"/>
              <a:chOff x="3365065" y="1657458"/>
              <a:chExt cx="591647" cy="736152"/>
            </a:xfrm>
            <a:grpFill/>
          </p:grpSpPr>
          <p:grpSp>
            <p:nvGrpSpPr>
              <p:cNvPr id="46" name="Group 45">
                <a:extLst>
                  <a:ext uri="{FF2B5EF4-FFF2-40B4-BE49-F238E27FC236}">
                    <a16:creationId xmlns:a16="http://schemas.microsoft.com/office/drawing/2014/main" id="{BB55199A-112B-7DFF-F507-E3453026F8D9}"/>
                  </a:ext>
                </a:extLst>
              </p:cNvPr>
              <p:cNvGrpSpPr/>
              <p:nvPr/>
            </p:nvGrpSpPr>
            <p:grpSpPr>
              <a:xfrm>
                <a:off x="3549610" y="1658009"/>
                <a:ext cx="222672" cy="735601"/>
                <a:chOff x="8012462" y="4487596"/>
                <a:chExt cx="222672" cy="735601"/>
              </a:xfrm>
              <a:grpFill/>
            </p:grpSpPr>
            <p:sp>
              <p:nvSpPr>
                <p:cNvPr id="74" name="Rectangle 73">
                  <a:extLst>
                    <a:ext uri="{FF2B5EF4-FFF2-40B4-BE49-F238E27FC236}">
                      <a16:creationId xmlns:a16="http://schemas.microsoft.com/office/drawing/2014/main" id="{1790ED92-4AC9-9E22-4639-20384F95C98D}"/>
                    </a:ext>
                  </a:extLst>
                </p:cNvPr>
                <p:cNvSpPr/>
                <p:nvPr/>
              </p:nvSpPr>
              <p:spPr>
                <a:xfrm rot="16200000" flipV="1">
                  <a:off x="7804533" y="4965084"/>
                  <a:ext cx="45720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A9EBD34E-3040-FBE9-F0C6-B25ECDE6BBC2}"/>
                    </a:ext>
                  </a:extLst>
                </p:cNvPr>
                <p:cNvSpPr/>
                <p:nvPr/>
              </p:nvSpPr>
              <p:spPr>
                <a:xfrm rot="16200000" flipV="1">
                  <a:off x="7851359" y="4835341"/>
                  <a:ext cx="7315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CFC49B49-6201-10E8-C869-4ED270D02A68}"/>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9E6285CD-CDC8-36E5-E4AF-DA7EC7FE1169}"/>
                    </a:ext>
                  </a:extLst>
                </p:cNvPr>
                <p:cNvSpPr/>
                <p:nvPr/>
              </p:nvSpPr>
              <p:spPr>
                <a:xfrm rot="10800000" flipV="1">
                  <a:off x="8016224" y="4753803"/>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33F721FC-12DC-BD38-762B-1C0C88BA15AA}"/>
                  </a:ext>
                </a:extLst>
              </p:cNvPr>
              <p:cNvGrpSpPr/>
              <p:nvPr/>
            </p:nvGrpSpPr>
            <p:grpSpPr>
              <a:xfrm>
                <a:off x="3365065" y="2089338"/>
                <a:ext cx="222673" cy="304272"/>
                <a:chOff x="8012461" y="4918925"/>
                <a:chExt cx="222673" cy="304272"/>
              </a:xfrm>
              <a:grpFill/>
            </p:grpSpPr>
            <p:sp>
              <p:nvSpPr>
                <p:cNvPr id="70" name="Rectangle 69">
                  <a:extLst>
                    <a:ext uri="{FF2B5EF4-FFF2-40B4-BE49-F238E27FC236}">
                      <a16:creationId xmlns:a16="http://schemas.microsoft.com/office/drawing/2014/main" id="{75E2FF52-B48C-BE94-AB3B-EFAB55E3ABBB}"/>
                    </a:ext>
                  </a:extLst>
                </p:cNvPr>
                <p:cNvSpPr/>
                <p:nvPr/>
              </p:nvSpPr>
              <p:spPr>
                <a:xfrm rot="16200000" flipV="1">
                  <a:off x="7893592" y="5056524"/>
                  <a:ext cx="27432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8E11DF92-72CE-9613-A9FA-6F8BEBBFB207}"/>
                    </a:ext>
                  </a:extLst>
                </p:cNvPr>
                <p:cNvSpPr/>
                <p:nvPr/>
              </p:nvSpPr>
              <p:spPr>
                <a:xfrm rot="16200000" flipV="1">
                  <a:off x="8079959" y="5063941"/>
                  <a:ext cx="2743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DEA154CC-FC0D-D73A-D227-58B964F57B70}"/>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A5336597-441F-733D-FB1A-0335EC7311D3}"/>
                    </a:ext>
                  </a:extLst>
                </p:cNvPr>
                <p:cNvSpPr/>
                <p:nvPr/>
              </p:nvSpPr>
              <p:spPr>
                <a:xfrm rot="10800000" flipV="1">
                  <a:off x="8012461" y="4918925"/>
                  <a:ext cx="222673"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411DE376-4BEA-EA2B-9F5E-C7B6224486EC}"/>
                  </a:ext>
                </a:extLst>
              </p:cNvPr>
              <p:cNvGrpSpPr/>
              <p:nvPr/>
            </p:nvGrpSpPr>
            <p:grpSpPr>
              <a:xfrm>
                <a:off x="3734040" y="1657458"/>
                <a:ext cx="222672" cy="736152"/>
                <a:chOff x="8012462" y="4487045"/>
                <a:chExt cx="222672" cy="736152"/>
              </a:xfrm>
              <a:grpFill/>
            </p:grpSpPr>
            <p:sp>
              <p:nvSpPr>
                <p:cNvPr id="66" name="Rectangle 65">
                  <a:extLst>
                    <a:ext uri="{FF2B5EF4-FFF2-40B4-BE49-F238E27FC236}">
                      <a16:creationId xmlns:a16="http://schemas.microsoft.com/office/drawing/2014/main" id="{0CF0FF0A-0A64-E362-852B-332DEC140F49}"/>
                    </a:ext>
                  </a:extLst>
                </p:cNvPr>
                <p:cNvSpPr/>
                <p:nvPr/>
              </p:nvSpPr>
              <p:spPr>
                <a:xfrm rot="16200000" flipV="1">
                  <a:off x="7802152" y="4965084"/>
                  <a:ext cx="45720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FC1ED65-B68A-8780-913C-004FCECCBF78}"/>
                    </a:ext>
                  </a:extLst>
                </p:cNvPr>
                <p:cNvSpPr/>
                <p:nvPr/>
              </p:nvSpPr>
              <p:spPr>
                <a:xfrm rot="16200000" flipV="1">
                  <a:off x="7851359" y="4835341"/>
                  <a:ext cx="7315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A1B61B0B-A4F6-10BF-C874-E17E8446D71D}"/>
                    </a:ext>
                  </a:extLst>
                </p:cNvPr>
                <p:cNvSpPr/>
                <p:nvPr/>
              </p:nvSpPr>
              <p:spPr>
                <a:xfrm rot="10800000" flipV="1">
                  <a:off x="8016224" y="4487045"/>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D21A74A4-21C7-2980-8E97-D4183A07CC17}"/>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8BA472D3-0F00-BC5F-7547-FB630BF63FE8}"/>
                  </a:ext>
                </a:extLst>
              </p:cNvPr>
              <p:cNvSpPr/>
              <p:nvPr/>
            </p:nvSpPr>
            <p:spPr>
              <a:xfrm rot="5400000">
                <a:off x="3456505" y="219296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784A16F3-BE4A-A9DB-EC4E-18C5B2995FD2}"/>
                  </a:ext>
                </a:extLst>
              </p:cNvPr>
              <p:cNvSpPr/>
              <p:nvPr/>
            </p:nvSpPr>
            <p:spPr>
              <a:xfrm rot="5400000">
                <a:off x="3456505" y="226486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id="{0AECA6E3-FED4-1BEA-D3A3-74E7362D8959}"/>
                  </a:ext>
                </a:extLst>
              </p:cNvPr>
              <p:cNvSpPr/>
              <p:nvPr/>
            </p:nvSpPr>
            <p:spPr>
              <a:xfrm rot="5400000">
                <a:off x="3642373" y="219504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id="{57C887A0-72E4-BA17-F3A5-0A6F65182855}"/>
                  </a:ext>
                </a:extLst>
              </p:cNvPr>
              <p:cNvSpPr/>
              <p:nvPr/>
            </p:nvSpPr>
            <p:spPr>
              <a:xfrm rot="5400000">
                <a:off x="3642373" y="2266941"/>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7FE61530-225A-B6C3-6BEE-DE6BEE601FC2}"/>
                  </a:ext>
                </a:extLst>
              </p:cNvPr>
              <p:cNvSpPr/>
              <p:nvPr/>
            </p:nvSpPr>
            <p:spPr>
              <a:xfrm rot="5400000">
                <a:off x="3642373" y="20519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8CD9AEC9-CBB5-ADC0-62B2-959A14953EF4}"/>
                  </a:ext>
                </a:extLst>
              </p:cNvPr>
              <p:cNvSpPr/>
              <p:nvPr/>
            </p:nvSpPr>
            <p:spPr>
              <a:xfrm rot="5400000">
                <a:off x="3642373" y="212388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Rounded Corners 54">
                <a:extLst>
                  <a:ext uri="{FF2B5EF4-FFF2-40B4-BE49-F238E27FC236}">
                    <a16:creationId xmlns:a16="http://schemas.microsoft.com/office/drawing/2014/main" id="{8A9400A3-9ED4-A321-48AC-9796863267A8}"/>
                  </a:ext>
                </a:extLst>
              </p:cNvPr>
              <p:cNvSpPr/>
              <p:nvPr/>
            </p:nvSpPr>
            <p:spPr>
              <a:xfrm rot="5400000">
                <a:off x="3642373" y="1985191"/>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6549E4F2-8D36-4C16-6A4B-AD9AEAB8ED59}"/>
                  </a:ext>
                </a:extLst>
              </p:cNvPr>
              <p:cNvSpPr/>
              <p:nvPr/>
            </p:nvSpPr>
            <p:spPr>
              <a:xfrm rot="5400000">
                <a:off x="3825662" y="219504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B172BDE6-92DA-6044-BBAB-25A2D45683A8}"/>
                  </a:ext>
                </a:extLst>
              </p:cNvPr>
              <p:cNvSpPr/>
              <p:nvPr/>
            </p:nvSpPr>
            <p:spPr>
              <a:xfrm rot="5400000">
                <a:off x="3825662" y="226694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3FD404C7-7290-CA1C-D926-137F8F924E2E}"/>
                  </a:ext>
                </a:extLst>
              </p:cNvPr>
              <p:cNvSpPr/>
              <p:nvPr/>
            </p:nvSpPr>
            <p:spPr>
              <a:xfrm rot="5400000">
                <a:off x="3825662" y="2051985"/>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9BA4AF31-10D2-F381-3D54-E44B11856504}"/>
                  </a:ext>
                </a:extLst>
              </p:cNvPr>
              <p:cNvSpPr/>
              <p:nvPr/>
            </p:nvSpPr>
            <p:spPr>
              <a:xfrm rot="5400000">
                <a:off x="3825662" y="21238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Rounded Corners 59">
                <a:extLst>
                  <a:ext uri="{FF2B5EF4-FFF2-40B4-BE49-F238E27FC236}">
                    <a16:creationId xmlns:a16="http://schemas.microsoft.com/office/drawing/2014/main" id="{A9F9007B-63EB-BB41-620A-FDCFAC183847}"/>
                  </a:ext>
                </a:extLst>
              </p:cNvPr>
              <p:cNvSpPr/>
              <p:nvPr/>
            </p:nvSpPr>
            <p:spPr>
              <a:xfrm rot="5400000">
                <a:off x="3825662" y="198519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Rounded Corners 60">
                <a:extLst>
                  <a:ext uri="{FF2B5EF4-FFF2-40B4-BE49-F238E27FC236}">
                    <a16:creationId xmlns:a16="http://schemas.microsoft.com/office/drawing/2014/main" id="{AFEAF7AD-15D6-4420-CAAC-86A74A79B6C8}"/>
                  </a:ext>
                </a:extLst>
              </p:cNvPr>
              <p:cNvSpPr/>
              <p:nvPr/>
            </p:nvSpPr>
            <p:spPr>
              <a:xfrm rot="5400000">
                <a:off x="3825662" y="1922215"/>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Rounded Corners 61">
                <a:extLst>
                  <a:ext uri="{FF2B5EF4-FFF2-40B4-BE49-F238E27FC236}">
                    <a16:creationId xmlns:a16="http://schemas.microsoft.com/office/drawing/2014/main" id="{C1ECEDF7-A7BF-6D41-98C6-1B09E377D1EF}"/>
                  </a:ext>
                </a:extLst>
              </p:cNvPr>
              <p:cNvSpPr/>
              <p:nvPr/>
            </p:nvSpPr>
            <p:spPr>
              <a:xfrm rot="5400000">
                <a:off x="3825662" y="1779157"/>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6A2328B0-9973-FFF9-AFD5-F9B809996E4B}"/>
                  </a:ext>
                </a:extLst>
              </p:cNvPr>
              <p:cNvSpPr/>
              <p:nvPr/>
            </p:nvSpPr>
            <p:spPr>
              <a:xfrm rot="5400000">
                <a:off x="3825662" y="1851056"/>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Rounded Corners 63">
                <a:extLst>
                  <a:ext uri="{FF2B5EF4-FFF2-40B4-BE49-F238E27FC236}">
                    <a16:creationId xmlns:a16="http://schemas.microsoft.com/office/drawing/2014/main" id="{7EC39C91-616A-BF99-072E-D3C84FDE5BFD}"/>
                  </a:ext>
                </a:extLst>
              </p:cNvPr>
              <p:cNvSpPr/>
              <p:nvPr/>
            </p:nvSpPr>
            <p:spPr>
              <a:xfrm rot="5400000">
                <a:off x="3825662" y="171236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Rounded Corners 64">
                <a:extLst>
                  <a:ext uri="{FF2B5EF4-FFF2-40B4-BE49-F238E27FC236}">
                    <a16:creationId xmlns:a16="http://schemas.microsoft.com/office/drawing/2014/main" id="{3EBF8A8D-EA46-0345-D668-9D1FF0C9B4CF}"/>
                  </a:ext>
                </a:extLst>
              </p:cNvPr>
              <p:cNvSpPr/>
              <p:nvPr/>
            </p:nvSpPr>
            <p:spPr>
              <a:xfrm rot="5400000">
                <a:off x="3458330" y="21238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75154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ppt_w</p:attrName>
                                        </p:attrNameLst>
                                      </p:cBhvr>
                                      <p:tavLst>
                                        <p:tav tm="0">
                                          <p:val>
                                            <p:fltVal val="0"/>
                                          </p:val>
                                        </p:tav>
                                        <p:tav tm="100000">
                                          <p:val>
                                            <p:strVal val="#ppt_w"/>
                                          </p:val>
                                        </p:tav>
                                      </p:tavLst>
                                    </p:anim>
                                    <p:anim calcmode="lin" valueType="num">
                                      <p:cBhvr>
                                        <p:cTn id="67" dur="500" fill="hold"/>
                                        <p:tgtEl>
                                          <p:spTgt spid="6"/>
                                        </p:tgtEl>
                                        <p:attrNameLst>
                                          <p:attrName>ppt_h</p:attrName>
                                        </p:attrNameLst>
                                      </p:cBhvr>
                                      <p:tavLst>
                                        <p:tav tm="0">
                                          <p:val>
                                            <p:fltVal val="0"/>
                                          </p:val>
                                        </p:tav>
                                        <p:tav tm="100000">
                                          <p:val>
                                            <p:strVal val="#ppt_h"/>
                                          </p:val>
                                        </p:tav>
                                      </p:tavLst>
                                    </p:anim>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decel="10000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1000" fill="hold"/>
                                        <p:tgtEl>
                                          <p:spTgt spid="2"/>
                                        </p:tgtEl>
                                        <p:attrNameLst>
                                          <p:attrName>ppt_x</p:attrName>
                                        </p:attrNameLst>
                                      </p:cBhvr>
                                      <p:tavLst>
                                        <p:tav tm="0">
                                          <p:val>
                                            <p:strVal val="0-#ppt_w/2"/>
                                          </p:val>
                                        </p:tav>
                                        <p:tav tm="100000">
                                          <p:val>
                                            <p:strVal val="#ppt_x"/>
                                          </p:val>
                                        </p:tav>
                                      </p:tavLst>
                                    </p:anim>
                                    <p:anim calcmode="lin" valueType="num">
                                      <p:cBhvr additive="base">
                                        <p:cTn id="74"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0-#ppt_w/2"/>
                                          </p:val>
                                        </p:tav>
                                        <p:tav tm="100000">
                                          <p:val>
                                            <p:strVal val="#ppt_x"/>
                                          </p:val>
                                        </p:tav>
                                      </p:tavLst>
                                    </p:anim>
                                    <p:anim calcmode="lin" valueType="num">
                                      <p:cBhvr additive="base">
                                        <p:cTn id="80"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fade">
                                      <p:cBhvr>
                                        <p:cTn id="85" dur="500"/>
                                        <p:tgtEl>
                                          <p:spTgt spid="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50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9EAF8-74BF-46C7-999B-F74DF8BF75B7}"/>
              </a:ext>
            </a:extLst>
          </p:cNvPr>
          <p:cNvSpPr txBox="1"/>
          <p:nvPr/>
        </p:nvSpPr>
        <p:spPr>
          <a:xfrm>
            <a:off x="182880" y="1166099"/>
            <a:ext cx="5913120" cy="1323439"/>
          </a:xfrm>
          <a:prstGeom prst="rect">
            <a:avLst/>
          </a:prstGeom>
          <a:noFill/>
        </p:spPr>
        <p:txBody>
          <a:bodyPr wrap="square" rtlCol="0">
            <a:spAutoFit/>
          </a:bodyPr>
          <a:lstStyle/>
          <a:p>
            <a:r>
              <a:rPr lang="en-US" sz="40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proposed solution to address the challenge: </a:t>
            </a:r>
          </a:p>
        </p:txBody>
      </p:sp>
      <p:sp>
        <p:nvSpPr>
          <p:cNvPr id="6" name="TextBox 5">
            <a:extLst>
              <a:ext uri="{FF2B5EF4-FFF2-40B4-BE49-F238E27FC236}">
                <a16:creationId xmlns:a16="http://schemas.microsoft.com/office/drawing/2014/main" id="{46947D44-2474-43B0-BA20-00C38F987F79}"/>
              </a:ext>
            </a:extLst>
          </p:cNvPr>
          <p:cNvSpPr txBox="1"/>
          <p:nvPr/>
        </p:nvSpPr>
        <p:spPr>
          <a:xfrm>
            <a:off x="190500" y="2537048"/>
            <a:ext cx="5146421" cy="2585323"/>
          </a:xfrm>
          <a:prstGeom prst="rect">
            <a:avLst/>
          </a:prstGeom>
          <a:noFill/>
        </p:spPr>
        <p:txBody>
          <a:bodyPr wrap="square" rtlCol="0">
            <a:spAutoFit/>
          </a:bodyPr>
          <a:lstStyle/>
          <a:p>
            <a:r>
              <a:rPr lang="en-US" dirty="0">
                <a:solidFill>
                  <a:schemeClr val="tx1">
                    <a:lumMod val="65000"/>
                    <a:lumOff val="35000"/>
                  </a:schemeClr>
                </a:solidFill>
                <a:latin typeface="Tw Cen MT" panose="020B0602020104020603" pitchFamily="34" charset="0"/>
              </a:rPr>
              <a:t>Introducing an innovative mobile application designed to enhance the financial well-being of struggling families. This app provide a comprehensive suite of tools and resources, including budgeting, expense tracking, goal setting, and educational content on personal finance. By enabling users to make informed financial decisions, increase savings, and achieve long-term stability, the app empowers families to improve their financial status and build a brighter future.</a:t>
            </a:r>
            <a:endParaRPr lang="en-US" sz="2000" dirty="0">
              <a:solidFill>
                <a:schemeClr val="tx1">
                  <a:lumMod val="65000"/>
                  <a:lumOff val="35000"/>
                </a:schemeClr>
              </a:solidFill>
              <a:latin typeface="Tw Cen MT" panose="020B0602020104020603" pitchFamily="34" charset="0"/>
              <a:ea typeface="Tahoma" panose="020B060403050404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D8BC33D2-CC15-493F-83EF-BEFF88E35F6C}"/>
              </a:ext>
            </a:extLst>
          </p:cNvPr>
          <p:cNvGrpSpPr/>
          <p:nvPr/>
        </p:nvGrpSpPr>
        <p:grpSpPr>
          <a:xfrm>
            <a:off x="5185666" y="2354699"/>
            <a:ext cx="3338830" cy="1131451"/>
            <a:chOff x="6096000" y="2065583"/>
            <a:chExt cx="3338830" cy="1131451"/>
          </a:xfrm>
        </p:grpSpPr>
        <p:sp>
          <p:nvSpPr>
            <p:cNvPr id="10" name="TextBox 9">
              <a:extLst>
                <a:ext uri="{FF2B5EF4-FFF2-40B4-BE49-F238E27FC236}">
                  <a16:creationId xmlns:a16="http://schemas.microsoft.com/office/drawing/2014/main" id="{990A5390-A9C3-47F1-9DC3-D66CE8476301}"/>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Plan and design the User interface.</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908A1BC-043E-4D7D-A15E-5FD1C4895950}"/>
                </a:ext>
              </a:extLst>
            </p:cNvPr>
            <p:cNvSpPr txBox="1"/>
            <p:nvPr/>
          </p:nvSpPr>
          <p:spPr>
            <a:xfrm>
              <a:off x="6096000" y="2065583"/>
              <a:ext cx="3338830" cy="430887"/>
            </a:xfrm>
            <a:prstGeom prst="rect">
              <a:avLst/>
            </a:prstGeom>
            <a:noFill/>
          </p:spPr>
          <p:txBody>
            <a:bodyPr wrap="square" rtlCol="0">
              <a:spAutoFit/>
            </a:bodyPr>
            <a:lstStyle/>
            <a:p>
              <a:r>
                <a:rPr lang="en-US" sz="2200" b="1" dirty="0">
                  <a:solidFill>
                    <a:srgbClr val="F25245"/>
                  </a:solidFill>
                  <a:latin typeface="Tw Cen MT" panose="020B0602020104020603" pitchFamily="34" charset="0"/>
                  <a:ea typeface="Tahoma" panose="020B0604030504040204" pitchFamily="34" charset="0"/>
                  <a:cs typeface="Arial" panose="020B0604020202020204" pitchFamily="34" charset="0"/>
                </a:rPr>
                <a:t>01. Design/Development</a:t>
              </a:r>
            </a:p>
          </p:txBody>
        </p:sp>
      </p:grpSp>
      <p:grpSp>
        <p:nvGrpSpPr>
          <p:cNvPr id="13" name="Group 12">
            <a:extLst>
              <a:ext uri="{FF2B5EF4-FFF2-40B4-BE49-F238E27FC236}">
                <a16:creationId xmlns:a16="http://schemas.microsoft.com/office/drawing/2014/main" id="{03A2C5B3-B4B8-4F38-A31F-E545E56509A8}"/>
              </a:ext>
            </a:extLst>
          </p:cNvPr>
          <p:cNvGrpSpPr/>
          <p:nvPr/>
        </p:nvGrpSpPr>
        <p:grpSpPr>
          <a:xfrm>
            <a:off x="8343900" y="2354698"/>
            <a:ext cx="4226560" cy="1131452"/>
            <a:chOff x="5986780" y="2065582"/>
            <a:chExt cx="4226560" cy="1131452"/>
          </a:xfrm>
        </p:grpSpPr>
        <p:sp>
          <p:nvSpPr>
            <p:cNvPr id="14" name="TextBox 13">
              <a:extLst>
                <a:ext uri="{FF2B5EF4-FFF2-40B4-BE49-F238E27FC236}">
                  <a16:creationId xmlns:a16="http://schemas.microsoft.com/office/drawing/2014/main" id="{8B3A6F0B-C09E-45CF-BD55-9336701E82B6}"/>
                </a:ext>
              </a:extLst>
            </p:cNvPr>
            <p:cNvSpPr txBox="1"/>
            <p:nvPr/>
          </p:nvSpPr>
          <p:spPr>
            <a:xfrm>
              <a:off x="6096000" y="2489148"/>
              <a:ext cx="2800350" cy="707886"/>
            </a:xfrm>
            <a:prstGeom prst="rect">
              <a:avLst/>
            </a:prstGeom>
            <a:noFill/>
          </p:spPr>
          <p:txBody>
            <a:bodyPr wrap="square" rtlCol="0">
              <a:spAutoFit/>
            </a:bodyPr>
            <a:lstStyle/>
            <a:p>
              <a:r>
                <a:rPr lang="en-US" sz="2000" b="0" i="0" dirty="0">
                  <a:solidFill>
                    <a:srgbClr val="374151"/>
                  </a:solidFill>
                  <a:effectLst/>
                  <a:latin typeface="Tw Cen MT" panose="020B0602020104020603" pitchFamily="34" charset="0"/>
                </a:rPr>
                <a:t>Set up a secure backend infrastructure.</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2F80E74-66EA-4AA1-BFBD-2A7599EB8E47}"/>
                </a:ext>
              </a:extLst>
            </p:cNvPr>
            <p:cNvSpPr txBox="1"/>
            <p:nvPr/>
          </p:nvSpPr>
          <p:spPr>
            <a:xfrm>
              <a:off x="5986780" y="2065582"/>
              <a:ext cx="4226560" cy="430887"/>
            </a:xfrm>
            <a:prstGeom prst="rect">
              <a:avLst/>
            </a:prstGeom>
            <a:noFill/>
          </p:spPr>
          <p:txBody>
            <a:bodyPr wrap="square" rtlCol="0">
              <a:spAutoFit/>
            </a:bodyPr>
            <a:lstStyle/>
            <a:p>
              <a:r>
                <a:rPr lang="en-US" sz="2200" b="1" dirty="0">
                  <a:solidFill>
                    <a:srgbClr val="FFA956"/>
                  </a:solidFill>
                  <a:latin typeface="Tw Cen MT" panose="020B0602020104020603" pitchFamily="34" charset="0"/>
                  <a:ea typeface="Tahoma" panose="020B0604030504040204" pitchFamily="34" charset="0"/>
                  <a:cs typeface="Arial" panose="020B0604020202020204" pitchFamily="34" charset="0"/>
                </a:rPr>
                <a:t>02. Backend/Data management</a:t>
              </a:r>
            </a:p>
          </p:txBody>
        </p:sp>
      </p:grpSp>
      <p:grpSp>
        <p:nvGrpSpPr>
          <p:cNvPr id="16" name="Group 15">
            <a:extLst>
              <a:ext uri="{FF2B5EF4-FFF2-40B4-BE49-F238E27FC236}">
                <a16:creationId xmlns:a16="http://schemas.microsoft.com/office/drawing/2014/main" id="{4A8F6F47-10C3-4092-894A-C60ADB451775}"/>
              </a:ext>
            </a:extLst>
          </p:cNvPr>
          <p:cNvGrpSpPr/>
          <p:nvPr/>
        </p:nvGrpSpPr>
        <p:grpSpPr>
          <a:xfrm>
            <a:off x="5130167" y="3627161"/>
            <a:ext cx="3887214" cy="1462166"/>
            <a:chOff x="6040501" y="2042645"/>
            <a:chExt cx="3887214" cy="1462166"/>
          </a:xfrm>
        </p:grpSpPr>
        <p:sp>
          <p:nvSpPr>
            <p:cNvPr id="17" name="TextBox 16">
              <a:extLst>
                <a:ext uri="{FF2B5EF4-FFF2-40B4-BE49-F238E27FC236}">
                  <a16:creationId xmlns:a16="http://schemas.microsoft.com/office/drawing/2014/main" id="{F4A4548D-CAD0-45DC-84D8-A2635555D6C6}"/>
                </a:ext>
              </a:extLst>
            </p:cNvPr>
            <p:cNvSpPr txBox="1"/>
            <p:nvPr/>
          </p:nvSpPr>
          <p:spPr>
            <a:xfrm>
              <a:off x="6096000" y="2489148"/>
              <a:ext cx="2800350" cy="1015663"/>
            </a:xfrm>
            <a:prstGeom prst="rect">
              <a:avLst/>
            </a:prstGeom>
            <a:noFill/>
          </p:spPr>
          <p:txBody>
            <a:bodyPr wrap="square" rtlCol="0">
              <a:spAutoFit/>
            </a:bodyPr>
            <a:lstStyle/>
            <a:p>
              <a:r>
                <a:rPr lang="en-US" sz="2000" b="0" i="0" dirty="0">
                  <a:solidFill>
                    <a:srgbClr val="374151"/>
                  </a:solidFill>
                  <a:effectLst/>
                  <a:latin typeface="Tw Cen MT" panose="020B0602020104020603" pitchFamily="34" charset="0"/>
                </a:rPr>
                <a:t>Develop robust budgeting and expense tracking functionalities.</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0559543-B912-4D00-9B07-6578EB37E023}"/>
                </a:ext>
              </a:extLst>
            </p:cNvPr>
            <p:cNvSpPr txBox="1"/>
            <p:nvPr/>
          </p:nvSpPr>
          <p:spPr>
            <a:xfrm>
              <a:off x="6040501" y="2042645"/>
              <a:ext cx="3887214" cy="430887"/>
            </a:xfrm>
            <a:prstGeom prst="rect">
              <a:avLst/>
            </a:prstGeom>
            <a:noFill/>
          </p:spPr>
          <p:txBody>
            <a:bodyPr wrap="square" rtlCol="0">
              <a:spAutoFit/>
            </a:bodyPr>
            <a:lstStyle/>
            <a:p>
              <a:r>
                <a:rPr lang="en-US" sz="2200" b="1" dirty="0">
                  <a:solidFill>
                    <a:srgbClr val="4472C4"/>
                  </a:solidFill>
                  <a:latin typeface="Tw Cen MT" panose="020B0602020104020603" pitchFamily="34" charset="0"/>
                  <a:ea typeface="Tahoma" panose="020B0604030504040204" pitchFamily="34" charset="0"/>
                  <a:cs typeface="Arial" panose="020B0604020202020204" pitchFamily="34" charset="0"/>
                </a:rPr>
                <a:t>03. Financial Tool/Resources</a:t>
              </a:r>
            </a:p>
          </p:txBody>
        </p:sp>
      </p:grpSp>
      <p:grpSp>
        <p:nvGrpSpPr>
          <p:cNvPr id="19" name="Group 18">
            <a:extLst>
              <a:ext uri="{FF2B5EF4-FFF2-40B4-BE49-F238E27FC236}">
                <a16:creationId xmlns:a16="http://schemas.microsoft.com/office/drawing/2014/main" id="{B717DA0B-555E-4877-8128-E78797396628}"/>
              </a:ext>
            </a:extLst>
          </p:cNvPr>
          <p:cNvGrpSpPr/>
          <p:nvPr/>
        </p:nvGrpSpPr>
        <p:grpSpPr>
          <a:xfrm>
            <a:off x="8686800" y="3633333"/>
            <a:ext cx="3257550" cy="1439228"/>
            <a:chOff x="6096000" y="2065583"/>
            <a:chExt cx="3028950" cy="1439228"/>
          </a:xfrm>
        </p:grpSpPr>
        <p:sp>
          <p:nvSpPr>
            <p:cNvPr id="20" name="TextBox 19">
              <a:extLst>
                <a:ext uri="{FF2B5EF4-FFF2-40B4-BE49-F238E27FC236}">
                  <a16:creationId xmlns:a16="http://schemas.microsoft.com/office/drawing/2014/main" id="{49A562E2-CAED-454C-A4F5-390860A6C275}"/>
                </a:ext>
              </a:extLst>
            </p:cNvPr>
            <p:cNvSpPr txBox="1"/>
            <p:nvPr/>
          </p:nvSpPr>
          <p:spPr>
            <a:xfrm>
              <a:off x="6096000" y="2489148"/>
              <a:ext cx="2800350" cy="1015663"/>
            </a:xfrm>
            <a:prstGeom prst="rect">
              <a:avLst/>
            </a:prstGeom>
            <a:noFill/>
          </p:spPr>
          <p:txBody>
            <a:bodyPr wrap="square" rtlCol="0">
              <a:spAutoFit/>
            </a:bodyPr>
            <a:lstStyle/>
            <a:p>
              <a:r>
                <a:rPr lang="en-US" sz="2000" b="0" i="0" dirty="0">
                  <a:solidFill>
                    <a:srgbClr val="374151"/>
                  </a:solidFill>
                  <a:effectLst/>
                  <a:latin typeface="Tw Cen MT" panose="020B0602020104020603" pitchFamily="34" charset="0"/>
                </a:rPr>
                <a:t>Conduct thorough testing to ensure the app functions correctly</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73D6344-E589-442D-9D0A-5D3515FAC7D2}"/>
                </a:ext>
              </a:extLst>
            </p:cNvPr>
            <p:cNvSpPr txBox="1"/>
            <p:nvPr/>
          </p:nvSpPr>
          <p:spPr>
            <a:xfrm>
              <a:off x="6096000" y="2065583"/>
              <a:ext cx="3028950" cy="769441"/>
            </a:xfrm>
            <a:prstGeom prst="rect">
              <a:avLst/>
            </a:prstGeom>
            <a:noFill/>
          </p:spPr>
          <p:txBody>
            <a:bodyPr wrap="square" rtlCol="0">
              <a:spAutoFit/>
            </a:bodyPr>
            <a:lstStyle/>
            <a:p>
              <a:r>
                <a:rPr lang="en-US" sz="2200" b="1" dirty="0">
                  <a:solidFill>
                    <a:srgbClr val="03A1A4"/>
                  </a:solidFill>
                  <a:latin typeface="Tw Cen MT" panose="020B0602020104020603" pitchFamily="34" charset="0"/>
                  <a:ea typeface="Tahoma" panose="020B0604030504040204" pitchFamily="34" charset="0"/>
                  <a:cs typeface="Arial" panose="020B0604020202020204" pitchFamily="34" charset="0"/>
                </a:rPr>
                <a:t>04. Testing/Development</a:t>
              </a:r>
            </a:p>
          </p:txBody>
        </p:sp>
      </p:grpSp>
      <p:sp>
        <p:nvSpPr>
          <p:cNvPr id="2" name="Freeform: Shape 1">
            <a:extLst>
              <a:ext uri="{FF2B5EF4-FFF2-40B4-BE49-F238E27FC236}">
                <a16:creationId xmlns:a16="http://schemas.microsoft.com/office/drawing/2014/main" id="{10BFA1A9-2E89-412C-1DD0-D12865EA56E1}"/>
              </a:ext>
            </a:extLst>
          </p:cNvPr>
          <p:cNvSpPr/>
          <p:nvPr/>
        </p:nvSpPr>
        <p:spPr>
          <a:xfrm>
            <a:off x="2495550" y="593493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881B88D1-E4FE-2AC8-C248-7FF6A11B09CF}"/>
              </a:ext>
            </a:extLst>
          </p:cNvPr>
          <p:cNvSpPr/>
          <p:nvPr/>
        </p:nvSpPr>
        <p:spPr>
          <a:xfrm>
            <a:off x="10108216" y="530899"/>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9313BBC-BB8D-85FD-E100-6BDCAE01EB91}"/>
              </a:ext>
            </a:extLst>
          </p:cNvPr>
          <p:cNvSpPr/>
          <p:nvPr/>
        </p:nvSpPr>
        <p:spPr>
          <a:xfrm>
            <a:off x="5689979" y="4501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87A74D-4082-F9A0-B994-4D39FB0A521B}"/>
              </a:ext>
            </a:extLst>
          </p:cNvPr>
          <p:cNvSpPr/>
          <p:nvPr/>
        </p:nvSpPr>
        <p:spPr>
          <a:xfrm>
            <a:off x="5222621" y="516988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3F01914-8C62-BE39-B13B-E20A4D237C73}"/>
              </a:ext>
            </a:extLst>
          </p:cNvPr>
          <p:cNvSpPr/>
          <p:nvPr/>
        </p:nvSpPr>
        <p:spPr>
          <a:xfrm>
            <a:off x="11487150" y="609823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DB62CD7-9B25-DCAF-BF61-C6BD3C15AC9C}"/>
              </a:ext>
            </a:extLst>
          </p:cNvPr>
          <p:cNvSpPr/>
          <p:nvPr/>
        </p:nvSpPr>
        <p:spPr>
          <a:xfrm>
            <a:off x="11715750" y="12845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78D88F6-B707-46C6-DFD0-5627AF2F97BC}"/>
              </a:ext>
            </a:extLst>
          </p:cNvPr>
          <p:cNvSpPr/>
          <p:nvPr/>
        </p:nvSpPr>
        <p:spPr>
          <a:xfrm>
            <a:off x="1119429" y="43987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0A04D1A-D923-2955-F875-22089FE451AC}"/>
              </a:ext>
            </a:extLst>
          </p:cNvPr>
          <p:cNvSpPr/>
          <p:nvPr/>
        </p:nvSpPr>
        <p:spPr>
          <a:xfrm>
            <a:off x="8115300" y="613752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80051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Effect transition="in" filter="fade">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P spid="9"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8818182-5D31-14F9-A854-41CCBB6896FF}"/>
              </a:ext>
            </a:extLst>
          </p:cNvPr>
          <p:cNvSpPr txBox="1"/>
          <p:nvPr/>
        </p:nvSpPr>
        <p:spPr>
          <a:xfrm>
            <a:off x="2508306" y="36209"/>
            <a:ext cx="6906891" cy="1015663"/>
          </a:xfrm>
          <a:prstGeom prst="rect">
            <a:avLst/>
          </a:prstGeom>
          <a:noFill/>
        </p:spPr>
        <p:txBody>
          <a:bodyPr wrap="none" rtlCol="0">
            <a:spAutoFit/>
          </a:bodyPr>
          <a:lstStyle/>
          <a:p>
            <a:pPr algn="ctr"/>
            <a:r>
              <a:rPr lang="en-US" sz="6000" u="sng" dirty="0">
                <a:solidFill>
                  <a:schemeClr val="accent1"/>
                </a:solidFill>
                <a:latin typeface="Tw Cen MT" panose="020B0602020104020603" pitchFamily="34" charset="0"/>
              </a:rPr>
              <a:t>Architecture</a:t>
            </a:r>
            <a:r>
              <a:rPr lang="en-US" sz="6000" u="sng" dirty="0">
                <a:solidFill>
                  <a:srgbClr val="4472C4"/>
                </a:solidFill>
                <a:latin typeface="Tw Cen MT" panose="020B0602020104020603" pitchFamily="34" charset="0"/>
              </a:rPr>
              <a:t> </a:t>
            </a:r>
            <a:r>
              <a:rPr lang="en-US" sz="6000" u="sng" dirty="0">
                <a:solidFill>
                  <a:schemeClr val="accent2"/>
                </a:solidFill>
                <a:latin typeface="Tw Cen MT" panose="020B0602020104020603" pitchFamily="34" charset="0"/>
              </a:rPr>
              <a:t>Diagram</a:t>
            </a:r>
          </a:p>
        </p:txBody>
      </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9D847A4-6C30-127F-1FA6-1465A7482126}"/>
              </a:ext>
            </a:extLst>
          </p:cNvPr>
          <p:cNvSpPr/>
          <p:nvPr/>
        </p:nvSpPr>
        <p:spPr>
          <a:xfrm>
            <a:off x="471171" y="36901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BDD4775-B4A0-0318-E556-EABC57CDEB3D}"/>
              </a:ext>
            </a:extLst>
          </p:cNvPr>
          <p:cNvSpPr/>
          <p:nvPr/>
        </p:nvSpPr>
        <p:spPr>
          <a:xfrm>
            <a:off x="11720829" y="3811983"/>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599A14B-F60A-3BFA-3F13-8C5BE52ADA70}"/>
              </a:ext>
            </a:extLst>
          </p:cNvPr>
          <p:cNvSpPr/>
          <p:nvPr/>
        </p:nvSpPr>
        <p:spPr>
          <a:xfrm>
            <a:off x="6096000" y="378544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5896C5F-6F0E-741B-68AE-183DECA69DC3}"/>
              </a:ext>
            </a:extLst>
          </p:cNvPr>
          <p:cNvSpPr/>
          <p:nvPr/>
        </p:nvSpPr>
        <p:spPr>
          <a:xfrm>
            <a:off x="6831243" y="650823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10" name="Picture 9">
            <a:extLst>
              <a:ext uri="{FF2B5EF4-FFF2-40B4-BE49-F238E27FC236}">
                <a16:creationId xmlns:a16="http://schemas.microsoft.com/office/drawing/2014/main" id="{CC6E75E8-824E-C999-C1B2-ADE0E27C1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33" y="1051873"/>
            <a:ext cx="11629095" cy="5806128"/>
          </a:xfrm>
          <a:prstGeom prst="rect">
            <a:avLst/>
          </a:prstGeom>
        </p:spPr>
      </p:pic>
    </p:spTree>
    <p:extLst>
      <p:ext uri="{BB962C8B-B14F-4D97-AF65-F5344CB8AC3E}">
        <p14:creationId xmlns:p14="http://schemas.microsoft.com/office/powerpoint/2010/main" val="34067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500" fill="hold"/>
                                        <p:tgtEl>
                                          <p:spTgt spid="67"/>
                                        </p:tgtEl>
                                        <p:attrNameLst>
                                          <p:attrName>ppt_w</p:attrName>
                                        </p:attrNameLst>
                                      </p:cBhvr>
                                      <p:tavLst>
                                        <p:tav tm="0">
                                          <p:val>
                                            <p:fltVal val="0"/>
                                          </p:val>
                                        </p:tav>
                                        <p:tav tm="100000">
                                          <p:val>
                                            <p:strVal val="#ppt_w"/>
                                          </p:val>
                                        </p:tav>
                                      </p:tavLst>
                                    </p:anim>
                                    <p:anim calcmode="lin" valueType="num">
                                      <p:cBhvr>
                                        <p:cTn id="18" dur="500" fill="hold"/>
                                        <p:tgtEl>
                                          <p:spTgt spid="67"/>
                                        </p:tgtEl>
                                        <p:attrNameLst>
                                          <p:attrName>ppt_h</p:attrName>
                                        </p:attrNameLst>
                                      </p:cBhvr>
                                      <p:tavLst>
                                        <p:tav tm="0">
                                          <p:val>
                                            <p:fltVal val="0"/>
                                          </p:val>
                                        </p:tav>
                                        <p:tav tm="100000">
                                          <p:val>
                                            <p:strVal val="#ppt_h"/>
                                          </p:val>
                                        </p:tav>
                                      </p:tavLst>
                                    </p:anim>
                                    <p:animEffect transition="in" filter="fade">
                                      <p:cBhvr>
                                        <p:cTn id="19" dur="500"/>
                                        <p:tgtEl>
                                          <p:spTgt spid="6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p:cTn id="22" dur="500" fill="hold"/>
                                        <p:tgtEl>
                                          <p:spTgt spid="71"/>
                                        </p:tgtEl>
                                        <p:attrNameLst>
                                          <p:attrName>ppt_w</p:attrName>
                                        </p:attrNameLst>
                                      </p:cBhvr>
                                      <p:tavLst>
                                        <p:tav tm="0">
                                          <p:val>
                                            <p:fltVal val="0"/>
                                          </p:val>
                                        </p:tav>
                                        <p:tav tm="100000">
                                          <p:val>
                                            <p:strVal val="#ppt_w"/>
                                          </p:val>
                                        </p:tav>
                                      </p:tavLst>
                                    </p:anim>
                                    <p:anim calcmode="lin" valueType="num">
                                      <p:cBhvr>
                                        <p:cTn id="23" dur="500" fill="hold"/>
                                        <p:tgtEl>
                                          <p:spTgt spid="71"/>
                                        </p:tgtEl>
                                        <p:attrNameLst>
                                          <p:attrName>ppt_h</p:attrName>
                                        </p:attrNameLst>
                                      </p:cBhvr>
                                      <p:tavLst>
                                        <p:tav tm="0">
                                          <p:val>
                                            <p:fltVal val="0"/>
                                          </p:val>
                                        </p:tav>
                                        <p:tav tm="100000">
                                          <p:val>
                                            <p:strVal val="#ppt_h"/>
                                          </p:val>
                                        </p:tav>
                                      </p:tavLst>
                                    </p:anim>
                                    <p:animEffect transition="in" filter="fade">
                                      <p:cBhvr>
                                        <p:cTn id="24" dur="500"/>
                                        <p:tgtEl>
                                          <p:spTgt spid="7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p:cTn id="27" dur="500" fill="hold"/>
                                        <p:tgtEl>
                                          <p:spTgt spid="72"/>
                                        </p:tgtEl>
                                        <p:attrNameLst>
                                          <p:attrName>ppt_w</p:attrName>
                                        </p:attrNameLst>
                                      </p:cBhvr>
                                      <p:tavLst>
                                        <p:tav tm="0">
                                          <p:val>
                                            <p:fltVal val="0"/>
                                          </p:val>
                                        </p:tav>
                                        <p:tav tm="100000">
                                          <p:val>
                                            <p:strVal val="#ppt_w"/>
                                          </p:val>
                                        </p:tav>
                                      </p:tavLst>
                                    </p:anim>
                                    <p:anim calcmode="lin" valueType="num">
                                      <p:cBhvr>
                                        <p:cTn id="28" dur="500" fill="hold"/>
                                        <p:tgtEl>
                                          <p:spTgt spid="72"/>
                                        </p:tgtEl>
                                        <p:attrNameLst>
                                          <p:attrName>ppt_h</p:attrName>
                                        </p:attrNameLst>
                                      </p:cBhvr>
                                      <p:tavLst>
                                        <p:tav tm="0">
                                          <p:val>
                                            <p:fltVal val="0"/>
                                          </p:val>
                                        </p:tav>
                                        <p:tav tm="100000">
                                          <p:val>
                                            <p:strVal val="#ppt_h"/>
                                          </p:val>
                                        </p:tav>
                                      </p:tavLst>
                                    </p:anim>
                                    <p:animEffect transition="in" filter="fade">
                                      <p:cBhvr>
                                        <p:cTn id="29" dur="500"/>
                                        <p:tgtEl>
                                          <p:spTgt spid="7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p:cTn id="32" dur="500" fill="hold"/>
                                        <p:tgtEl>
                                          <p:spTgt spid="69"/>
                                        </p:tgtEl>
                                        <p:attrNameLst>
                                          <p:attrName>ppt_w</p:attrName>
                                        </p:attrNameLst>
                                      </p:cBhvr>
                                      <p:tavLst>
                                        <p:tav tm="0">
                                          <p:val>
                                            <p:fltVal val="0"/>
                                          </p:val>
                                        </p:tav>
                                        <p:tav tm="100000">
                                          <p:val>
                                            <p:strVal val="#ppt_w"/>
                                          </p:val>
                                        </p:tav>
                                      </p:tavLst>
                                    </p:anim>
                                    <p:anim calcmode="lin" valueType="num">
                                      <p:cBhvr>
                                        <p:cTn id="33" dur="500" fill="hold"/>
                                        <p:tgtEl>
                                          <p:spTgt spid="69"/>
                                        </p:tgtEl>
                                        <p:attrNameLst>
                                          <p:attrName>ppt_h</p:attrName>
                                        </p:attrNameLst>
                                      </p:cBhvr>
                                      <p:tavLst>
                                        <p:tav tm="0">
                                          <p:val>
                                            <p:fltVal val="0"/>
                                          </p:val>
                                        </p:tav>
                                        <p:tav tm="100000">
                                          <p:val>
                                            <p:strVal val="#ppt_h"/>
                                          </p:val>
                                        </p:tav>
                                      </p:tavLst>
                                    </p:anim>
                                    <p:animEffect transition="in" filter="fade">
                                      <p:cBhvr>
                                        <p:cTn id="34" dur="500"/>
                                        <p:tgtEl>
                                          <p:spTgt spid="6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p:cTn id="42" dur="500" fill="hold"/>
                                        <p:tgtEl>
                                          <p:spTgt spid="68"/>
                                        </p:tgtEl>
                                        <p:attrNameLst>
                                          <p:attrName>ppt_w</p:attrName>
                                        </p:attrNameLst>
                                      </p:cBhvr>
                                      <p:tavLst>
                                        <p:tav tm="0">
                                          <p:val>
                                            <p:fltVal val="0"/>
                                          </p:val>
                                        </p:tav>
                                        <p:tav tm="100000">
                                          <p:val>
                                            <p:strVal val="#ppt_w"/>
                                          </p:val>
                                        </p:tav>
                                      </p:tavLst>
                                    </p:anim>
                                    <p:anim calcmode="lin" valueType="num">
                                      <p:cBhvr>
                                        <p:cTn id="43" dur="500" fill="hold"/>
                                        <p:tgtEl>
                                          <p:spTgt spid="68"/>
                                        </p:tgtEl>
                                        <p:attrNameLst>
                                          <p:attrName>ppt_h</p:attrName>
                                        </p:attrNameLst>
                                      </p:cBhvr>
                                      <p:tavLst>
                                        <p:tav tm="0">
                                          <p:val>
                                            <p:fltVal val="0"/>
                                          </p:val>
                                        </p:tav>
                                        <p:tav tm="100000">
                                          <p:val>
                                            <p:strVal val="#ppt_h"/>
                                          </p:val>
                                        </p:tav>
                                      </p:tavLst>
                                    </p:anim>
                                    <p:animEffect transition="in" filter="fade">
                                      <p:cBhvr>
                                        <p:cTn id="44" dur="500"/>
                                        <p:tgtEl>
                                          <p:spTgt spid="6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5" grpId="0" animBg="1"/>
      <p:bldP spid="66" grpId="0" animBg="1"/>
      <p:bldP spid="67" grpId="0" animBg="1"/>
      <p:bldP spid="68" grpId="0" animBg="1"/>
      <p:bldP spid="69" grpId="0" animBg="1"/>
      <p:bldP spid="70" grpId="0" animBg="1"/>
      <p:bldP spid="71" grpId="0" animBg="1"/>
      <p:bldP spid="7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952A6EE60B96408A61211F89730F36" ma:contentTypeVersion="5" ma:contentTypeDescription="Create a new document." ma:contentTypeScope="" ma:versionID="c4c4b4aeb8e6c75c334779a9ad0bb240">
  <xsd:schema xmlns:xsd="http://www.w3.org/2001/XMLSchema" xmlns:xs="http://www.w3.org/2001/XMLSchema" xmlns:p="http://schemas.microsoft.com/office/2006/metadata/properties" xmlns:ns2="0397f3ad-e188-4daa-8dd6-e0b15f6c3764" targetNamespace="http://schemas.microsoft.com/office/2006/metadata/properties" ma:root="true" ma:fieldsID="13c145a5ec759761bbb50595197db29c" ns2:_="">
    <xsd:import namespace="0397f3ad-e188-4daa-8dd6-e0b15f6c376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7f3ad-e188-4daa-8dd6-e0b15f6c376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0397f3ad-e188-4daa-8dd6-e0b15f6c3764" xsi:nil="true"/>
  </documentManagement>
</p:properties>
</file>

<file path=customXml/itemProps1.xml><?xml version="1.0" encoding="utf-8"?>
<ds:datastoreItem xmlns:ds="http://schemas.openxmlformats.org/officeDocument/2006/customXml" ds:itemID="{773EB161-D5B4-47E5-82F4-6FC160FE9186}"/>
</file>

<file path=customXml/itemProps2.xml><?xml version="1.0" encoding="utf-8"?>
<ds:datastoreItem xmlns:ds="http://schemas.openxmlformats.org/officeDocument/2006/customXml" ds:itemID="{49AE2807-EB5D-413C-8673-DC6B4A0AE82B}">
  <ds:schemaRefs>
    <ds:schemaRef ds:uri="http://schemas.microsoft.com/sharepoint/v3/contenttype/forms"/>
  </ds:schemaRefs>
</ds:datastoreItem>
</file>

<file path=customXml/itemProps3.xml><?xml version="1.0" encoding="utf-8"?>
<ds:datastoreItem xmlns:ds="http://schemas.openxmlformats.org/officeDocument/2006/customXml" ds:itemID="{B3CB57E8-93CD-42D0-B6B4-37CD9FE52843}"/>
</file>

<file path=docProps/app.xml><?xml version="1.0" encoding="utf-8"?>
<Properties xmlns="http://schemas.openxmlformats.org/officeDocument/2006/extended-properties" xmlns:vt="http://schemas.openxmlformats.org/officeDocument/2006/docPropsVTypes">
  <Template>Office Theme 2013 - 2022</Template>
  <TotalTime>2703</TotalTime>
  <Words>1245</Words>
  <Application>Microsoft Office PowerPoint</Application>
  <PresentationFormat>Widescreen</PresentationFormat>
  <Paragraphs>141</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Helvetica</vt:lpstr>
      <vt:lpstr>Montserrat ExtraBold</vt:lpstr>
      <vt:lpstr>Poppins</vt:lpstr>
      <vt:lpstr>Söhne</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Kumar</dc:creator>
  <cp:lastModifiedBy>Dinesh Kumar</cp:lastModifiedBy>
  <cp:revision>15</cp:revision>
  <dcterms:created xsi:type="dcterms:W3CDTF">2023-07-05T06:34:04Z</dcterms:created>
  <dcterms:modified xsi:type="dcterms:W3CDTF">2023-10-06T14:46:03Z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0x01010018952A6EE60B96408A61211F89730F36</vt:lpwstr>
  </property>
</Properties>
</file>