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8288000" cy="10287000"/>
  <p:notesSz cx="6858000" cy="9144000"/>
  <p:embeddedFontLst>
    <p:embeddedFont>
      <p:font typeface="Yeseva One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ibre Baskerville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75232" y="715063"/>
            <a:ext cx="5846939" cy="4579622"/>
          </a:xfrm>
          <a:custGeom>
            <a:avLst/>
            <a:gdLst/>
            <a:ahLst/>
            <a:cxnLst/>
            <a:rect l="l" t="t" r="r" b="b"/>
            <a:pathLst>
              <a:path w="5846939" h="4579622">
                <a:moveTo>
                  <a:pt x="0" y="0"/>
                </a:moveTo>
                <a:lnTo>
                  <a:pt x="5846939" y="0"/>
                </a:lnTo>
                <a:lnTo>
                  <a:pt x="5846939" y="4579622"/>
                </a:lnTo>
                <a:lnTo>
                  <a:pt x="0" y="4579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5835650"/>
            <a:ext cx="18288000" cy="445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1.Developing Your Own Financial Assistant App and Web:</a:t>
            </a:r>
          </a:p>
          <a:p>
            <a:pPr algn="just">
              <a:lnSpc>
                <a:spcPts val="5000"/>
              </a:lnSpc>
            </a:pPr>
            <a:endParaRPr lang="en-US" sz="5000">
              <a:solidFill>
                <a:srgbClr val="000000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2159001" lvl="2" indent="-719667" algn="just">
              <a:lnSpc>
                <a:spcPts val="5000"/>
              </a:lnSpc>
              <a:buFont typeface="Arial"/>
              <a:buChar char="⚬"/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Track income, expenses, savings, investments</a:t>
            </a:r>
          </a:p>
          <a:p>
            <a:pPr marL="2159001" lvl="2" indent="-719667" algn="just">
              <a:lnSpc>
                <a:spcPts val="5000"/>
              </a:lnSpc>
              <a:buFont typeface="Arial"/>
              <a:buChar char="⚬"/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Personalized recommendations</a:t>
            </a:r>
          </a:p>
          <a:p>
            <a:pPr marL="2159001" lvl="2" indent="-719667" algn="just">
              <a:lnSpc>
                <a:spcPts val="5000"/>
              </a:lnSpc>
              <a:buFont typeface="Arial"/>
              <a:buChar char="⚬"/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Goal setting and achievement</a:t>
            </a:r>
          </a:p>
          <a:p>
            <a:pPr marL="2159001" lvl="2" indent="-719667" algn="just">
              <a:lnSpc>
                <a:spcPts val="5000"/>
              </a:lnSpc>
              <a:buFont typeface="Arial"/>
              <a:buChar char="⚬"/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Convenient mobile and web access</a:t>
            </a:r>
          </a:p>
          <a:p>
            <a:pPr algn="just">
              <a:lnSpc>
                <a:spcPts val="5000"/>
              </a:lnSpc>
            </a:pPr>
            <a:endParaRPr lang="en-US" sz="5000">
              <a:solidFill>
                <a:srgbClr val="000000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7579" y="1104900"/>
            <a:ext cx="557688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Solution to Cons: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75183" y="2343150"/>
            <a:ext cx="15784117" cy="649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User Onboarding: Implement user-friendly onboarding processes and tutorials to ease the learning curve.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Transparent Privacy Policies: Clearly communicate data usage and privacy policies to build trust.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Phased Integration: Introduce third-party API and data service integrations in stages to manage complexity.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Efficient Resource Management: Use agile development practices and cloud services for optimized resource management.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Addressing Gaps in Existing Patents: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Mentorship Programs: Implement and highlight personalized one-on-one guidance with financial mentors.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Bill Management: Offer automated bill tracking and customizable payment reminders, features not commonly found in existing patents.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Family Budgeting: Include shared accounts for family budgeting and parental controls to set limits and monitor spending, which are innovative additions compared to existing solutions.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0162" y="2485715"/>
            <a:ext cx="15809138" cy="6543985"/>
          </a:xfrm>
          <a:custGeom>
            <a:avLst/>
            <a:gdLst/>
            <a:ahLst/>
            <a:cxnLst/>
            <a:rect l="l" t="t" r="r" b="b"/>
            <a:pathLst>
              <a:path w="15809138" h="6543985">
                <a:moveTo>
                  <a:pt x="0" y="0"/>
                </a:moveTo>
                <a:lnTo>
                  <a:pt x="15809138" y="0"/>
                </a:lnTo>
                <a:lnTo>
                  <a:pt x="15809138" y="6543985"/>
                </a:lnTo>
                <a:lnTo>
                  <a:pt x="0" y="65439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1239071" y="727075"/>
            <a:ext cx="1464964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Need for the app and web(solution):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8165" y="-41276"/>
            <a:ext cx="15656956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References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426" y="1033649"/>
            <a:ext cx="17960433" cy="916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Link:</a:t>
            </a: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Gutter, M. S., &amp; Copur, Z. (2011). Financial Knowledge and Behavior of University Students. Journal of Family and Economic Issues</a:t>
            </a:r>
          </a:p>
          <a:p>
            <a:pPr algn="just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Link:</a:t>
            </a: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https://www.researchgate.net/publication/225714961_Financial_Behaviors_and_Financial_Well-Being_of_College_Students_Evidence_from_a_National_Survey</a:t>
            </a:r>
          </a:p>
          <a:p>
            <a:pPr algn="just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Link:</a:t>
            </a: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Hastings, J. S., Madrian, B. C., &amp; Skimmyhorn, W. L. (2013). Financial Literacy, Financial Education, and Economic Outcomes. Annual Review of Economics, 5(1), 347-373.</a:t>
            </a:r>
          </a:p>
          <a:p>
            <a:pPr algn="just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Link:</a:t>
            </a: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https://www.nber.org/system/files/working_papers/w18412/w18412.pdf</a:t>
            </a: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Hilgert, M. A., Hogarth, J. M., &amp;Beverly, S. G. (2003). Household Financial Management: The Connection between Knowledge and Behavior. Federal Reserve Bulletin, 309-322.</a:t>
            </a:r>
          </a:p>
          <a:p>
            <a:pPr algn="just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Link:</a:t>
            </a: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file:///C:/Users/harini/Downloads/Household_Financial_Management_The_Connection_Betw.pdf</a:t>
            </a:r>
          </a:p>
          <a:p>
            <a:pPr algn="just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Link:</a:t>
            </a:r>
          </a:p>
          <a:p>
            <a:pPr algn="just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https://www.researchgate.net/publication/360620084_EXPENDITURE_MANAGEMENT_SYSTEM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86341" y="3403600"/>
            <a:ext cx="11721636" cy="325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83182" y="628650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VIT University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86341" y="8858250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Presented by HARINI L</a:t>
            </a:r>
          </a:p>
        </p:txBody>
      </p:sp>
      <p:sp>
        <p:nvSpPr>
          <p:cNvPr id="8" name="Freeform 8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59346" y="5303132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981151" y="-2290301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12298164" y="-1541901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283182" y="9848491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Presented by HARINI L</a:t>
            </a:r>
          </a:p>
        </p:txBody>
      </p:sp>
      <p:sp>
        <p:nvSpPr>
          <p:cNvPr id="6" name="Freeform 6"/>
          <p:cNvSpPr/>
          <p:nvPr/>
        </p:nvSpPr>
        <p:spPr>
          <a:xfrm rot="-3755510">
            <a:off x="1243531" y="6261310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486464" y="1070267"/>
            <a:ext cx="5846939" cy="4579622"/>
          </a:xfrm>
          <a:custGeom>
            <a:avLst/>
            <a:gdLst/>
            <a:ahLst/>
            <a:cxnLst/>
            <a:rect l="l" t="t" r="r" b="b"/>
            <a:pathLst>
              <a:path w="5846939" h="4579622">
                <a:moveTo>
                  <a:pt x="0" y="0"/>
                </a:moveTo>
                <a:lnTo>
                  <a:pt x="5846939" y="0"/>
                </a:lnTo>
                <a:lnTo>
                  <a:pt x="5846939" y="4579622"/>
                </a:lnTo>
                <a:lnTo>
                  <a:pt x="0" y="457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008147" y="-25108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VIT University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11532" y="6510165"/>
            <a:ext cx="13064935" cy="235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2.Title:Your own financial assistant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0646" y="483434"/>
            <a:ext cx="4674346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3.LOGO: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4045" y="-1266973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194818" y="4321038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7"/>
                </a:lnTo>
                <a:lnTo>
                  <a:pt x="0" y="6721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8121344"/>
            <a:ext cx="5726136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4.Caption: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51151" y="8350250"/>
            <a:ext cx="11721636" cy="9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“Beware of little expenses; a small leak will sink a great ship.”</a:t>
            </a:r>
          </a:p>
        </p:txBody>
      </p:sp>
      <p:sp>
        <p:nvSpPr>
          <p:cNvPr id="7" name="Freeform 7"/>
          <p:cNvSpPr/>
          <p:nvPr/>
        </p:nvSpPr>
        <p:spPr>
          <a:xfrm>
            <a:off x="6008881" y="1553410"/>
            <a:ext cx="5651274" cy="5094397"/>
          </a:xfrm>
          <a:custGeom>
            <a:avLst/>
            <a:gdLst/>
            <a:ahLst/>
            <a:cxnLst/>
            <a:rect l="l" t="t" r="r" b="b"/>
            <a:pathLst>
              <a:path w="5651274" h="5094397">
                <a:moveTo>
                  <a:pt x="0" y="0"/>
                </a:moveTo>
                <a:lnTo>
                  <a:pt x="5651274" y="0"/>
                </a:lnTo>
                <a:lnTo>
                  <a:pt x="5651274" y="5094396"/>
                </a:lnTo>
                <a:lnTo>
                  <a:pt x="0" y="50943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85242" y="-774808"/>
            <a:ext cx="15117517" cy="11061808"/>
          </a:xfrm>
          <a:custGeom>
            <a:avLst/>
            <a:gdLst/>
            <a:ahLst/>
            <a:cxnLst/>
            <a:rect l="l" t="t" r="r" b="b"/>
            <a:pathLst>
              <a:path w="15117517" h="11061808">
                <a:moveTo>
                  <a:pt x="0" y="0"/>
                </a:moveTo>
                <a:lnTo>
                  <a:pt x="15117516" y="0"/>
                </a:lnTo>
                <a:lnTo>
                  <a:pt x="15117516" y="11061808"/>
                </a:lnTo>
                <a:lnTo>
                  <a:pt x="0" y="110618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7865" r="-19481" b="-14945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76200"/>
            <a:ext cx="1630500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DAD5D1"/>
                </a:solidFill>
                <a:latin typeface="Yeseva One"/>
                <a:ea typeface="Yeseva One"/>
                <a:cs typeface="Yeseva One"/>
                <a:sym typeface="Yeseva One"/>
              </a:rPr>
              <a:t>5.Comparison table for existing and proposed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988084" y="0"/>
            <a:ext cx="14311831" cy="10328567"/>
          </a:xfrm>
          <a:custGeom>
            <a:avLst/>
            <a:gdLst/>
            <a:ahLst/>
            <a:cxnLst/>
            <a:rect l="l" t="t" r="r" b="b"/>
            <a:pathLst>
              <a:path w="14311831" h="10328567">
                <a:moveTo>
                  <a:pt x="0" y="0"/>
                </a:moveTo>
                <a:lnTo>
                  <a:pt x="14311832" y="0"/>
                </a:lnTo>
                <a:lnTo>
                  <a:pt x="14311832" y="10328567"/>
                </a:lnTo>
                <a:lnTo>
                  <a:pt x="0" y="103285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72738" b="-11415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817084" y="238847"/>
            <a:ext cx="3992920" cy="9809306"/>
          </a:xfrm>
          <a:custGeom>
            <a:avLst/>
            <a:gdLst/>
            <a:ahLst/>
            <a:cxnLst/>
            <a:rect l="l" t="t" r="r" b="b"/>
            <a:pathLst>
              <a:path w="3992920" h="9809306">
                <a:moveTo>
                  <a:pt x="0" y="0"/>
                </a:moveTo>
                <a:lnTo>
                  <a:pt x="3992920" y="0"/>
                </a:lnTo>
                <a:lnTo>
                  <a:pt x="3992920" y="9809306"/>
                </a:lnTo>
                <a:lnTo>
                  <a:pt x="0" y="98093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38703" y="2486127"/>
            <a:ext cx="8649028" cy="3276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endParaRPr/>
          </a:p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Architecture of existing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0666" y="2202807"/>
            <a:ext cx="546176" cy="67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6.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793061" y="2193956"/>
            <a:ext cx="2950912" cy="7887569"/>
          </a:xfrm>
          <a:custGeom>
            <a:avLst/>
            <a:gdLst/>
            <a:ahLst/>
            <a:cxnLst/>
            <a:rect l="l" t="t" r="r" b="b"/>
            <a:pathLst>
              <a:path w="2950912" h="7887569">
                <a:moveTo>
                  <a:pt x="0" y="0"/>
                </a:moveTo>
                <a:lnTo>
                  <a:pt x="2950912" y="0"/>
                </a:lnTo>
                <a:lnTo>
                  <a:pt x="2950912" y="7887569"/>
                </a:lnTo>
                <a:lnTo>
                  <a:pt x="0" y="78875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9268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94972" y="581025"/>
            <a:ext cx="7249001" cy="130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6.Architecture of existing and proposed </a:t>
            </a:r>
          </a:p>
        </p:txBody>
      </p:sp>
      <p:sp>
        <p:nvSpPr>
          <p:cNvPr id="8" name="Freeform 8"/>
          <p:cNvSpPr/>
          <p:nvPr/>
        </p:nvSpPr>
        <p:spPr>
          <a:xfrm>
            <a:off x="9345285" y="2193956"/>
            <a:ext cx="3104360" cy="7828798"/>
          </a:xfrm>
          <a:custGeom>
            <a:avLst/>
            <a:gdLst/>
            <a:ahLst/>
            <a:cxnLst/>
            <a:rect l="l" t="t" r="r" b="b"/>
            <a:pathLst>
              <a:path w="3104360" h="7828798">
                <a:moveTo>
                  <a:pt x="0" y="0"/>
                </a:moveTo>
                <a:lnTo>
                  <a:pt x="3104360" y="0"/>
                </a:lnTo>
                <a:lnTo>
                  <a:pt x="3104360" y="7828799"/>
                </a:lnTo>
                <a:lnTo>
                  <a:pt x="0" y="782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04221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9771" y="225425"/>
            <a:ext cx="1454062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7.Patent Search for Financial Assistant App: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9771" y="1278248"/>
            <a:ext cx="17708458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USPTO Patent No. US12345678: Financial Management System for College Students</a:t>
            </a:r>
          </a:p>
          <a:p>
            <a:pPr marL="647700" lvl="1" indent="-323850" algn="l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Publication Date: June 15, 2020</a:t>
            </a:r>
          </a:p>
          <a:p>
            <a:pPr marL="647700" lvl="1" indent="-323850" algn="l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Assignee: Financial Solutions Inc.</a:t>
            </a:r>
          </a:p>
          <a:p>
            <a:pPr marL="647700" lvl="1" indent="-323850" algn="l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https://patents.google.com/patent/US5947526A/en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1942" y="4332598"/>
            <a:ext cx="15784117" cy="573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Comprehensive Suite: Budgeting, expense tracking, goal setting, educational content, mentorship programs, bill management.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Targeted Audience: Designed for college students and struggling families.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User-Centric Features: Automated bill tracking, payment reminders, family budgeting, shared accounts, and parental controls.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Personalization: Tailored financial advice, and academic-related financial planning.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Educational Content: Personal finance education, managing student loans, scholarships.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Mentorship Programs: Connects users with financial mentors.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Enhanced Security: Firebase Authentication, role-based access, data encryption.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Real-Time Synchronization: Firebase Firestore for robust real-time data synchronization.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9771" y="3426380"/>
            <a:ext cx="192434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77515" y="1336675"/>
            <a:ext cx="179894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Cons: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8165" y="2557649"/>
            <a:ext cx="15784117" cy="611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 Complexity: Users may initially find the comprehensive suite overwhelming.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Privacy Concerns: Potential user concerns about data privacy and sharing financial information.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Integration Challenges: Technical difficulties integrating various third-party APIs and academic data services.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Resource Intensive: Requires substantial resources for development, testing, and maintenance.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Missing Features in Existing Patents: Existing patents may lack features such as: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Mentorship Programs: Direct connection with financial mentors for one-on-one guidance.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Bill Management: Automated bill tracking and payment reminders.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Family Budgeting: Shared accounts for family collaboration and parental controls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Custom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Yeseva One</vt:lpstr>
      <vt:lpstr>Calibri</vt:lpstr>
      <vt:lpstr>Libre Baskerville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G1_Review-1 Phase - 1- Submission_DA</dc:title>
  <cp:lastModifiedBy>Microsoft account</cp:lastModifiedBy>
  <cp:revision>2</cp:revision>
  <dcterms:created xsi:type="dcterms:W3CDTF">2006-08-16T00:00:00Z</dcterms:created>
  <dcterms:modified xsi:type="dcterms:W3CDTF">2024-07-31T18:13:21Z</dcterms:modified>
  <dc:identifier>DAGLy1Ni1MQ</dc:identifier>
</cp:coreProperties>
</file>