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77" r:id="rId4"/>
    <p:sldId id="273" r:id="rId5"/>
    <p:sldId id="274" r:id="rId6"/>
    <p:sldId id="275" r:id="rId7"/>
    <p:sldId id="262" r:id="rId8"/>
    <p:sldId id="263" r:id="rId9"/>
    <p:sldId id="264" r:id="rId10"/>
    <p:sldId id="265" r:id="rId11"/>
    <p:sldId id="261" r:id="rId12"/>
    <p:sldId id="266" r:id="rId13"/>
    <p:sldId id="276" r:id="rId14"/>
    <p:sldId id="267" r:id="rId15"/>
    <p:sldId id="258" r:id="rId16"/>
    <p:sldId id="259" r:id="rId17"/>
    <p:sldId id="278" r:id="rId18"/>
    <p:sldId id="260" r:id="rId19"/>
    <p:sldId id="271" r:id="rId20"/>
    <p:sldId id="272" r:id="rId21"/>
    <p:sldId id="269" r:id="rId22"/>
    <p:sldId id="27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488"/>
  </p:normalViewPr>
  <p:slideViewPr>
    <p:cSldViewPr snapToGrid="0" snapToObjects="1">
      <p:cViewPr varScale="1">
        <p:scale>
          <a:sx n="73" d="100"/>
          <a:sy n="73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40D9E-7201-42B2-9C9E-C091A639A1C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F9B2A12-E11E-471A-84BA-05CD18550BE1}">
      <dgm:prSet phldrT="[Texto]"/>
      <dgm:spPr/>
      <dgm:t>
        <a:bodyPr/>
        <a:lstStyle/>
        <a:p>
          <a:r>
            <a:rPr lang="es-ES" b="0" dirty="0" smtClean="0"/>
            <a:t>Evaluación de proyectos</a:t>
          </a:r>
          <a:endParaRPr lang="es-ES" b="0" dirty="0"/>
        </a:p>
      </dgm:t>
    </dgm:pt>
    <dgm:pt modelId="{5A0D1ADD-4661-43BB-9FEE-711C7941F255}" type="parTrans" cxnId="{9E9692F6-126A-4D00-ABFB-09AE32A5E0C0}">
      <dgm:prSet/>
      <dgm:spPr/>
      <dgm:t>
        <a:bodyPr/>
        <a:lstStyle/>
        <a:p>
          <a:endParaRPr lang="es-ES" b="0"/>
        </a:p>
      </dgm:t>
    </dgm:pt>
    <dgm:pt modelId="{6ED38263-7DEA-4F39-A9F6-862410DDBB08}" type="sibTrans" cxnId="{9E9692F6-126A-4D00-ABFB-09AE32A5E0C0}">
      <dgm:prSet/>
      <dgm:spPr/>
      <dgm:t>
        <a:bodyPr/>
        <a:lstStyle/>
        <a:p>
          <a:endParaRPr lang="es-ES" b="0"/>
        </a:p>
      </dgm:t>
    </dgm:pt>
    <dgm:pt modelId="{A854F579-D6D3-4AFF-B451-7C95DF02E1B7}">
      <dgm:prSet phldrT="[Texto]"/>
      <dgm:spPr/>
      <dgm:t>
        <a:bodyPr/>
        <a:lstStyle/>
        <a:p>
          <a:r>
            <a:rPr lang="es-ES" b="0" dirty="0" smtClean="0"/>
            <a:t>Asignación de estudiante</a:t>
          </a:r>
          <a:endParaRPr lang="es-ES" b="0" dirty="0"/>
        </a:p>
      </dgm:t>
    </dgm:pt>
    <dgm:pt modelId="{1B200E89-D5B2-42F5-BA31-BB481F746F3E}" type="parTrans" cxnId="{E544D413-C3A3-49E7-BD7F-C80B0E987E24}">
      <dgm:prSet/>
      <dgm:spPr/>
      <dgm:t>
        <a:bodyPr/>
        <a:lstStyle/>
        <a:p>
          <a:endParaRPr lang="es-ES" b="0"/>
        </a:p>
      </dgm:t>
    </dgm:pt>
    <dgm:pt modelId="{8EE40118-138A-45EC-9214-1A354AC7AC5B}" type="sibTrans" cxnId="{E544D413-C3A3-49E7-BD7F-C80B0E987E24}">
      <dgm:prSet/>
      <dgm:spPr/>
      <dgm:t>
        <a:bodyPr/>
        <a:lstStyle/>
        <a:p>
          <a:endParaRPr lang="es-ES" b="0"/>
        </a:p>
      </dgm:t>
    </dgm:pt>
    <dgm:pt modelId="{C1168E8D-32D5-4A46-B634-4BEAB17F408C}">
      <dgm:prSet phldrT="[Texto]"/>
      <dgm:spPr/>
      <dgm:t>
        <a:bodyPr/>
        <a:lstStyle/>
        <a:p>
          <a:r>
            <a:rPr lang="es-ES" b="0" dirty="0" smtClean="0"/>
            <a:t>Asignación de asesor</a:t>
          </a:r>
          <a:endParaRPr lang="es-ES" b="0" dirty="0"/>
        </a:p>
      </dgm:t>
    </dgm:pt>
    <dgm:pt modelId="{D8DB3882-BFB9-4818-A750-5F7998455C7E}" type="parTrans" cxnId="{F4F97A4C-FAF1-4721-9919-15C2CC3520E2}">
      <dgm:prSet/>
      <dgm:spPr/>
      <dgm:t>
        <a:bodyPr/>
        <a:lstStyle/>
        <a:p>
          <a:endParaRPr lang="es-ES" b="0"/>
        </a:p>
      </dgm:t>
    </dgm:pt>
    <dgm:pt modelId="{3CE2076C-D359-4395-BFDB-B6349B8D7FD2}" type="sibTrans" cxnId="{F4F97A4C-FAF1-4721-9919-15C2CC3520E2}">
      <dgm:prSet/>
      <dgm:spPr/>
      <dgm:t>
        <a:bodyPr/>
        <a:lstStyle/>
        <a:p>
          <a:endParaRPr lang="es-ES" b="0"/>
        </a:p>
      </dgm:t>
    </dgm:pt>
    <dgm:pt modelId="{365ED4DC-7B85-45FC-9BA1-093A85CCDAD9}">
      <dgm:prSet phldrT="[Texto]"/>
      <dgm:spPr/>
      <dgm:t>
        <a:bodyPr/>
        <a:lstStyle/>
        <a:p>
          <a:r>
            <a:rPr lang="es-ES" b="0" dirty="0" smtClean="0"/>
            <a:t>Creación de aula virtual</a:t>
          </a:r>
          <a:endParaRPr lang="es-ES" b="0" dirty="0"/>
        </a:p>
      </dgm:t>
    </dgm:pt>
    <dgm:pt modelId="{6BEA0972-AB82-432C-B049-C093049DA368}" type="parTrans" cxnId="{F593B49A-603E-4862-BB20-9421468B0094}">
      <dgm:prSet/>
      <dgm:spPr/>
      <dgm:t>
        <a:bodyPr/>
        <a:lstStyle/>
        <a:p>
          <a:endParaRPr lang="es-ES" b="0"/>
        </a:p>
      </dgm:t>
    </dgm:pt>
    <dgm:pt modelId="{9C47E620-D816-4BFA-8FA0-1529750E52A3}" type="sibTrans" cxnId="{F593B49A-603E-4862-BB20-9421468B0094}">
      <dgm:prSet/>
      <dgm:spPr/>
      <dgm:t>
        <a:bodyPr/>
        <a:lstStyle/>
        <a:p>
          <a:endParaRPr lang="es-ES" b="0"/>
        </a:p>
      </dgm:t>
    </dgm:pt>
    <dgm:pt modelId="{92BCC18F-D9F1-4DA7-85F5-D1EBD6249A97}" type="pres">
      <dgm:prSet presAssocID="{4F940D9E-7201-42B2-9C9E-C091A639A1CE}" presName="outerComposite" presStyleCnt="0">
        <dgm:presLayoutVars>
          <dgm:chMax val="5"/>
          <dgm:dir/>
          <dgm:resizeHandles val="exact"/>
        </dgm:presLayoutVars>
      </dgm:prSet>
      <dgm:spPr/>
    </dgm:pt>
    <dgm:pt modelId="{F037F14D-9F21-41FF-AF5D-BD7759A4E771}" type="pres">
      <dgm:prSet presAssocID="{4F940D9E-7201-42B2-9C9E-C091A639A1CE}" presName="dummyMaxCanvas" presStyleCnt="0">
        <dgm:presLayoutVars/>
      </dgm:prSet>
      <dgm:spPr/>
    </dgm:pt>
    <dgm:pt modelId="{E6D5EA08-DD29-4915-B3EE-12016E4E66CB}" type="pres">
      <dgm:prSet presAssocID="{4F940D9E-7201-42B2-9C9E-C091A639A1C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47104F-8FA6-4A41-82A7-4CD0FF493E5A}" type="pres">
      <dgm:prSet presAssocID="{4F940D9E-7201-42B2-9C9E-C091A639A1C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9F5415-C89A-4BD3-88E8-09EDD22CEA0C}" type="pres">
      <dgm:prSet presAssocID="{4F940D9E-7201-42B2-9C9E-C091A639A1C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3EC16A-01ED-4386-89EE-E88C0E934CD7}" type="pres">
      <dgm:prSet presAssocID="{4F940D9E-7201-42B2-9C9E-C091A639A1C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EFFCE3-455E-4165-99B4-62A0811428D6}" type="pres">
      <dgm:prSet presAssocID="{4F940D9E-7201-42B2-9C9E-C091A639A1C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FFE9D5-9F82-4D6C-851A-4C5693EEE906}" type="pres">
      <dgm:prSet presAssocID="{4F940D9E-7201-42B2-9C9E-C091A639A1C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669A0E-3B65-4DDA-8CB8-FD54B2D38B39}" type="pres">
      <dgm:prSet presAssocID="{4F940D9E-7201-42B2-9C9E-C091A639A1C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22CB35-C352-45B6-BC88-CE1F55E22DFD}" type="pres">
      <dgm:prSet presAssocID="{4F940D9E-7201-42B2-9C9E-C091A639A1C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065B42-3647-41D0-A98A-EAD07959BAAC}" type="pres">
      <dgm:prSet presAssocID="{4F940D9E-7201-42B2-9C9E-C091A639A1C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C18798-9BDB-41B3-9276-CE2AC0170232}" type="pres">
      <dgm:prSet presAssocID="{4F940D9E-7201-42B2-9C9E-C091A639A1C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73FFB8-686F-47D2-A4CF-4A356D91DD74}" type="pres">
      <dgm:prSet presAssocID="{4F940D9E-7201-42B2-9C9E-C091A639A1C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9841FD4-CB0B-4EF4-969D-070A98D717A3}" type="presOf" srcId="{C1168E8D-32D5-4A46-B634-4BEAB17F408C}" destId="{62C18798-9BDB-41B3-9276-CE2AC0170232}" srcOrd="1" destOrd="0" presId="urn:microsoft.com/office/officeart/2005/8/layout/vProcess5"/>
    <dgm:cxn modelId="{177BAAA8-AB75-4C8F-BC53-E31FA6573EF1}" type="presOf" srcId="{C1168E8D-32D5-4A46-B634-4BEAB17F408C}" destId="{1D9F5415-C89A-4BD3-88E8-09EDD22CEA0C}" srcOrd="0" destOrd="0" presId="urn:microsoft.com/office/officeart/2005/8/layout/vProcess5"/>
    <dgm:cxn modelId="{1539350E-EB3E-4641-BEE6-999512E248A7}" type="presOf" srcId="{8EE40118-138A-45EC-9214-1A354AC7AC5B}" destId="{E5FFE9D5-9F82-4D6C-851A-4C5693EEE906}" srcOrd="0" destOrd="0" presId="urn:microsoft.com/office/officeart/2005/8/layout/vProcess5"/>
    <dgm:cxn modelId="{98510FCC-CFFC-4440-8FDC-F6EEC9C74504}" type="presOf" srcId="{6ED38263-7DEA-4F39-A9F6-862410DDBB08}" destId="{3BEFFCE3-455E-4165-99B4-62A0811428D6}" srcOrd="0" destOrd="0" presId="urn:microsoft.com/office/officeart/2005/8/layout/vProcess5"/>
    <dgm:cxn modelId="{F593B49A-603E-4862-BB20-9421468B0094}" srcId="{4F940D9E-7201-42B2-9C9E-C091A639A1CE}" destId="{365ED4DC-7B85-45FC-9BA1-093A85CCDAD9}" srcOrd="3" destOrd="0" parTransId="{6BEA0972-AB82-432C-B049-C093049DA368}" sibTransId="{9C47E620-D816-4BFA-8FA0-1529750E52A3}"/>
    <dgm:cxn modelId="{E544D413-C3A3-49E7-BD7F-C80B0E987E24}" srcId="{4F940D9E-7201-42B2-9C9E-C091A639A1CE}" destId="{A854F579-D6D3-4AFF-B451-7C95DF02E1B7}" srcOrd="1" destOrd="0" parTransId="{1B200E89-D5B2-42F5-BA31-BB481F746F3E}" sibTransId="{8EE40118-138A-45EC-9214-1A354AC7AC5B}"/>
    <dgm:cxn modelId="{46405A71-FC47-443C-BFC8-82A056EEB9B2}" type="presOf" srcId="{4F9B2A12-E11E-471A-84BA-05CD18550BE1}" destId="{E6D5EA08-DD29-4915-B3EE-12016E4E66CB}" srcOrd="0" destOrd="0" presId="urn:microsoft.com/office/officeart/2005/8/layout/vProcess5"/>
    <dgm:cxn modelId="{B04C050D-1A1A-4858-A379-7F3280725552}" type="presOf" srcId="{3CE2076C-D359-4395-BFDB-B6349B8D7FD2}" destId="{F0669A0E-3B65-4DDA-8CB8-FD54B2D38B39}" srcOrd="0" destOrd="0" presId="urn:microsoft.com/office/officeart/2005/8/layout/vProcess5"/>
    <dgm:cxn modelId="{E224D6DC-B5C3-4BF8-A6B8-C951DB114D8D}" type="presOf" srcId="{4F940D9E-7201-42B2-9C9E-C091A639A1CE}" destId="{92BCC18F-D9F1-4DA7-85F5-D1EBD6249A97}" srcOrd="0" destOrd="0" presId="urn:microsoft.com/office/officeart/2005/8/layout/vProcess5"/>
    <dgm:cxn modelId="{9E9692F6-126A-4D00-ABFB-09AE32A5E0C0}" srcId="{4F940D9E-7201-42B2-9C9E-C091A639A1CE}" destId="{4F9B2A12-E11E-471A-84BA-05CD18550BE1}" srcOrd="0" destOrd="0" parTransId="{5A0D1ADD-4661-43BB-9FEE-711C7941F255}" sibTransId="{6ED38263-7DEA-4F39-A9F6-862410DDBB08}"/>
    <dgm:cxn modelId="{BDD6D521-FAE4-4FD1-8060-CA4927F8CEB6}" type="presOf" srcId="{4F9B2A12-E11E-471A-84BA-05CD18550BE1}" destId="{1B22CB35-C352-45B6-BC88-CE1F55E22DFD}" srcOrd="1" destOrd="0" presId="urn:microsoft.com/office/officeart/2005/8/layout/vProcess5"/>
    <dgm:cxn modelId="{9A249D12-7BF2-4DC9-A36A-AFE55825CC1E}" type="presOf" srcId="{A854F579-D6D3-4AFF-B451-7C95DF02E1B7}" destId="{52065B42-3647-41D0-A98A-EAD07959BAAC}" srcOrd="1" destOrd="0" presId="urn:microsoft.com/office/officeart/2005/8/layout/vProcess5"/>
    <dgm:cxn modelId="{82AA2E3A-C49F-4770-BE53-6D4FD502543C}" type="presOf" srcId="{A854F579-D6D3-4AFF-B451-7C95DF02E1B7}" destId="{F047104F-8FA6-4A41-82A7-4CD0FF493E5A}" srcOrd="0" destOrd="0" presId="urn:microsoft.com/office/officeart/2005/8/layout/vProcess5"/>
    <dgm:cxn modelId="{B6288F9C-399B-479A-BEF5-B5890DBF20BD}" type="presOf" srcId="{365ED4DC-7B85-45FC-9BA1-093A85CCDAD9}" destId="{F93EC16A-01ED-4386-89EE-E88C0E934CD7}" srcOrd="0" destOrd="0" presId="urn:microsoft.com/office/officeart/2005/8/layout/vProcess5"/>
    <dgm:cxn modelId="{F4F97A4C-FAF1-4721-9919-15C2CC3520E2}" srcId="{4F940D9E-7201-42B2-9C9E-C091A639A1CE}" destId="{C1168E8D-32D5-4A46-B634-4BEAB17F408C}" srcOrd="2" destOrd="0" parTransId="{D8DB3882-BFB9-4818-A750-5F7998455C7E}" sibTransId="{3CE2076C-D359-4395-BFDB-B6349B8D7FD2}"/>
    <dgm:cxn modelId="{EE9A6AF9-EAEB-4F6A-B0D5-D1655610DE54}" type="presOf" srcId="{365ED4DC-7B85-45FC-9BA1-093A85CCDAD9}" destId="{7473FFB8-686F-47D2-A4CF-4A356D91DD74}" srcOrd="1" destOrd="0" presId="urn:microsoft.com/office/officeart/2005/8/layout/vProcess5"/>
    <dgm:cxn modelId="{9377F52C-1702-455E-B5E2-08C36C2F9D13}" type="presParOf" srcId="{92BCC18F-D9F1-4DA7-85F5-D1EBD6249A97}" destId="{F037F14D-9F21-41FF-AF5D-BD7759A4E771}" srcOrd="0" destOrd="0" presId="urn:microsoft.com/office/officeart/2005/8/layout/vProcess5"/>
    <dgm:cxn modelId="{896BD515-B44F-43C3-BBF9-D73870523EB2}" type="presParOf" srcId="{92BCC18F-D9F1-4DA7-85F5-D1EBD6249A97}" destId="{E6D5EA08-DD29-4915-B3EE-12016E4E66CB}" srcOrd="1" destOrd="0" presId="urn:microsoft.com/office/officeart/2005/8/layout/vProcess5"/>
    <dgm:cxn modelId="{7F6F1A79-71C6-4655-98C0-5A1D60574291}" type="presParOf" srcId="{92BCC18F-D9F1-4DA7-85F5-D1EBD6249A97}" destId="{F047104F-8FA6-4A41-82A7-4CD0FF493E5A}" srcOrd="2" destOrd="0" presId="urn:microsoft.com/office/officeart/2005/8/layout/vProcess5"/>
    <dgm:cxn modelId="{EF56C4BD-804B-4432-9E2C-008A18AAB392}" type="presParOf" srcId="{92BCC18F-D9F1-4DA7-85F5-D1EBD6249A97}" destId="{1D9F5415-C89A-4BD3-88E8-09EDD22CEA0C}" srcOrd="3" destOrd="0" presId="urn:microsoft.com/office/officeart/2005/8/layout/vProcess5"/>
    <dgm:cxn modelId="{182C3A29-C31D-492D-AEF0-02928FE51965}" type="presParOf" srcId="{92BCC18F-D9F1-4DA7-85F5-D1EBD6249A97}" destId="{F93EC16A-01ED-4386-89EE-E88C0E934CD7}" srcOrd="4" destOrd="0" presId="urn:microsoft.com/office/officeart/2005/8/layout/vProcess5"/>
    <dgm:cxn modelId="{3F3DAF3D-68EB-4A0F-81A6-78A21510BA1D}" type="presParOf" srcId="{92BCC18F-D9F1-4DA7-85F5-D1EBD6249A97}" destId="{3BEFFCE3-455E-4165-99B4-62A0811428D6}" srcOrd="5" destOrd="0" presId="urn:microsoft.com/office/officeart/2005/8/layout/vProcess5"/>
    <dgm:cxn modelId="{9AF40F3C-C18C-4227-A04E-A3B2E5FD3AA0}" type="presParOf" srcId="{92BCC18F-D9F1-4DA7-85F5-D1EBD6249A97}" destId="{E5FFE9D5-9F82-4D6C-851A-4C5693EEE906}" srcOrd="6" destOrd="0" presId="urn:microsoft.com/office/officeart/2005/8/layout/vProcess5"/>
    <dgm:cxn modelId="{1523FEC9-6EC2-4B3C-B758-EA6ED416CD14}" type="presParOf" srcId="{92BCC18F-D9F1-4DA7-85F5-D1EBD6249A97}" destId="{F0669A0E-3B65-4DDA-8CB8-FD54B2D38B39}" srcOrd="7" destOrd="0" presId="urn:microsoft.com/office/officeart/2005/8/layout/vProcess5"/>
    <dgm:cxn modelId="{22DBA615-5A08-46D0-BDA2-4165213D7464}" type="presParOf" srcId="{92BCC18F-D9F1-4DA7-85F5-D1EBD6249A97}" destId="{1B22CB35-C352-45B6-BC88-CE1F55E22DFD}" srcOrd="8" destOrd="0" presId="urn:microsoft.com/office/officeart/2005/8/layout/vProcess5"/>
    <dgm:cxn modelId="{0816FA79-7606-4DC6-AA79-0363AC86C411}" type="presParOf" srcId="{92BCC18F-D9F1-4DA7-85F5-D1EBD6249A97}" destId="{52065B42-3647-41D0-A98A-EAD07959BAAC}" srcOrd="9" destOrd="0" presId="urn:microsoft.com/office/officeart/2005/8/layout/vProcess5"/>
    <dgm:cxn modelId="{1ABFC18D-B496-49E4-8468-BB5A4A927CDF}" type="presParOf" srcId="{92BCC18F-D9F1-4DA7-85F5-D1EBD6249A97}" destId="{62C18798-9BDB-41B3-9276-CE2AC0170232}" srcOrd="10" destOrd="0" presId="urn:microsoft.com/office/officeart/2005/8/layout/vProcess5"/>
    <dgm:cxn modelId="{DEA48486-53BA-46D9-85B2-AD38D9BF0587}" type="presParOf" srcId="{92BCC18F-D9F1-4DA7-85F5-D1EBD6249A97}" destId="{7473FFB8-686F-47D2-A4CF-4A356D91DD7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6F971-FC7A-416A-92E4-56253C38D48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F1CB915-D993-4CED-ACED-1C99F20049F6}">
      <dgm:prSet phldrT="[Texto]"/>
      <dgm:spPr/>
      <dgm:t>
        <a:bodyPr/>
        <a:lstStyle/>
        <a:p>
          <a:r>
            <a:rPr lang="es-ES" dirty="0" smtClean="0"/>
            <a:t>1ª evaluación (semana 5)</a:t>
          </a:r>
          <a:endParaRPr lang="es-ES" dirty="0"/>
        </a:p>
      </dgm:t>
    </dgm:pt>
    <dgm:pt modelId="{616E51BA-7BBD-4D33-8ABC-717621F83E60}" type="parTrans" cxnId="{B5970C55-7A78-480A-8918-B211167FB8CA}">
      <dgm:prSet/>
      <dgm:spPr/>
      <dgm:t>
        <a:bodyPr/>
        <a:lstStyle/>
        <a:p>
          <a:endParaRPr lang="es-ES"/>
        </a:p>
      </dgm:t>
    </dgm:pt>
    <dgm:pt modelId="{6C33406F-0909-4FF8-ADB4-28CA5492501F}" type="sibTrans" cxnId="{B5970C55-7A78-480A-8918-B211167FB8CA}">
      <dgm:prSet/>
      <dgm:spPr/>
      <dgm:t>
        <a:bodyPr/>
        <a:lstStyle/>
        <a:p>
          <a:endParaRPr lang="es-ES"/>
        </a:p>
      </dgm:t>
    </dgm:pt>
    <dgm:pt modelId="{A350A034-07BA-4D91-BC4C-1F9028790058}">
      <dgm:prSet phldrT="[Texto]"/>
      <dgm:spPr/>
      <dgm:t>
        <a:bodyPr/>
        <a:lstStyle/>
        <a:p>
          <a:r>
            <a:rPr lang="es-ES" dirty="0" smtClean="0"/>
            <a:t>2ª evaluación (semana 10)</a:t>
          </a:r>
          <a:endParaRPr lang="es-ES" dirty="0"/>
        </a:p>
      </dgm:t>
    </dgm:pt>
    <dgm:pt modelId="{2C409B64-10DB-4FBA-AC77-6DE064A00596}" type="parTrans" cxnId="{F07E792F-7F2D-4123-B1B0-2B2E4DD913A1}">
      <dgm:prSet/>
      <dgm:spPr/>
      <dgm:t>
        <a:bodyPr/>
        <a:lstStyle/>
        <a:p>
          <a:endParaRPr lang="es-ES"/>
        </a:p>
      </dgm:t>
    </dgm:pt>
    <dgm:pt modelId="{AD146D27-7C75-408B-8B50-C4C2BAE11CA4}" type="sibTrans" cxnId="{F07E792F-7F2D-4123-B1B0-2B2E4DD913A1}">
      <dgm:prSet/>
      <dgm:spPr/>
      <dgm:t>
        <a:bodyPr/>
        <a:lstStyle/>
        <a:p>
          <a:endParaRPr lang="es-ES"/>
        </a:p>
      </dgm:t>
    </dgm:pt>
    <dgm:pt modelId="{12BCA95D-5907-4FCB-ABC2-60363FBACFAB}">
      <dgm:prSet phldrT="[Texto]"/>
      <dgm:spPr/>
      <dgm:t>
        <a:bodyPr/>
        <a:lstStyle/>
        <a:p>
          <a:r>
            <a:rPr lang="es-ES" dirty="0" smtClean="0"/>
            <a:t>3ª evaluación (semana 15)</a:t>
          </a:r>
          <a:endParaRPr lang="es-ES" dirty="0"/>
        </a:p>
      </dgm:t>
    </dgm:pt>
    <dgm:pt modelId="{D1EF3BDB-5C80-4998-AA38-EF9E9822912C}" type="parTrans" cxnId="{76697652-F8E5-4A3D-8ACB-99ACDFE8BADA}">
      <dgm:prSet/>
      <dgm:spPr/>
      <dgm:t>
        <a:bodyPr/>
        <a:lstStyle/>
        <a:p>
          <a:endParaRPr lang="es-ES"/>
        </a:p>
      </dgm:t>
    </dgm:pt>
    <dgm:pt modelId="{C2A80730-D596-491B-9CF6-144726FBEDE4}" type="sibTrans" cxnId="{76697652-F8E5-4A3D-8ACB-99ACDFE8BADA}">
      <dgm:prSet/>
      <dgm:spPr/>
      <dgm:t>
        <a:bodyPr/>
        <a:lstStyle/>
        <a:p>
          <a:endParaRPr lang="es-ES"/>
        </a:p>
      </dgm:t>
    </dgm:pt>
    <dgm:pt modelId="{9AA3F749-CD1D-4C09-A368-B8FA9F2C535C}" type="pres">
      <dgm:prSet presAssocID="{D4C6F971-FC7A-416A-92E4-56253C38D48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3D04799-C7CA-413A-AD4E-53C04C5BD880}" type="pres">
      <dgm:prSet presAssocID="{D4C6F971-FC7A-416A-92E4-56253C38D481}" presName="dummyMaxCanvas" presStyleCnt="0">
        <dgm:presLayoutVars/>
      </dgm:prSet>
      <dgm:spPr/>
    </dgm:pt>
    <dgm:pt modelId="{0A5BA2E1-6C71-46A9-8369-AFA822691369}" type="pres">
      <dgm:prSet presAssocID="{D4C6F971-FC7A-416A-92E4-56253C38D48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C69F9A-5A54-438F-8158-F0ED9A003703}" type="pres">
      <dgm:prSet presAssocID="{D4C6F971-FC7A-416A-92E4-56253C38D48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50A1BF-F14B-4B20-BF09-694B063E0ED8}" type="pres">
      <dgm:prSet presAssocID="{D4C6F971-FC7A-416A-92E4-56253C38D48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93BECE-E7F7-496D-A9B3-BE2F0EB49AC1}" type="pres">
      <dgm:prSet presAssocID="{D4C6F971-FC7A-416A-92E4-56253C38D48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838168-311B-4229-AADE-76BA4079711D}" type="pres">
      <dgm:prSet presAssocID="{D4C6F971-FC7A-416A-92E4-56253C38D48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786FF7-BC19-4C07-95AE-5903FFA1168C}" type="pres">
      <dgm:prSet presAssocID="{D4C6F971-FC7A-416A-92E4-56253C38D48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8C4FF3-196A-4D58-AD48-D76B167612FF}" type="pres">
      <dgm:prSet presAssocID="{D4C6F971-FC7A-416A-92E4-56253C38D48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456D5D-7326-4FFC-9EB2-52932D43555D}" type="pres">
      <dgm:prSet presAssocID="{D4C6F971-FC7A-416A-92E4-56253C38D48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64B511-ACA2-4A37-BF4E-3DDC122380EF}" type="presOf" srcId="{9F1CB915-D993-4CED-ACED-1C99F20049F6}" destId="{0A5BA2E1-6C71-46A9-8369-AFA822691369}" srcOrd="0" destOrd="0" presId="urn:microsoft.com/office/officeart/2005/8/layout/vProcess5"/>
    <dgm:cxn modelId="{76697652-F8E5-4A3D-8ACB-99ACDFE8BADA}" srcId="{D4C6F971-FC7A-416A-92E4-56253C38D481}" destId="{12BCA95D-5907-4FCB-ABC2-60363FBACFAB}" srcOrd="2" destOrd="0" parTransId="{D1EF3BDB-5C80-4998-AA38-EF9E9822912C}" sibTransId="{C2A80730-D596-491B-9CF6-144726FBEDE4}"/>
    <dgm:cxn modelId="{38EF6203-E005-45A7-85E7-F7AEAEDFC090}" type="presOf" srcId="{A350A034-07BA-4D91-BC4C-1F9028790058}" destId="{A98C4FF3-196A-4D58-AD48-D76B167612FF}" srcOrd="1" destOrd="0" presId="urn:microsoft.com/office/officeart/2005/8/layout/vProcess5"/>
    <dgm:cxn modelId="{D6BA8C10-6C18-4701-A705-187420BBBD9F}" type="presOf" srcId="{12BCA95D-5907-4FCB-ABC2-60363FBACFAB}" destId="{AF50A1BF-F14B-4B20-BF09-694B063E0ED8}" srcOrd="0" destOrd="0" presId="urn:microsoft.com/office/officeart/2005/8/layout/vProcess5"/>
    <dgm:cxn modelId="{3C25E0EC-4328-4239-AEC5-6D15EA4D0395}" type="presOf" srcId="{6C33406F-0909-4FF8-ADB4-28CA5492501F}" destId="{2C93BECE-E7F7-496D-A9B3-BE2F0EB49AC1}" srcOrd="0" destOrd="0" presId="urn:microsoft.com/office/officeart/2005/8/layout/vProcess5"/>
    <dgm:cxn modelId="{7BB270A9-D473-44EA-BDD2-F460BB6236A0}" type="presOf" srcId="{A350A034-07BA-4D91-BC4C-1F9028790058}" destId="{EEC69F9A-5A54-438F-8158-F0ED9A003703}" srcOrd="0" destOrd="0" presId="urn:microsoft.com/office/officeart/2005/8/layout/vProcess5"/>
    <dgm:cxn modelId="{13E6C29A-8918-4BE9-B45C-532A3F7068A4}" type="presOf" srcId="{AD146D27-7C75-408B-8B50-C4C2BAE11CA4}" destId="{16838168-311B-4229-AADE-76BA4079711D}" srcOrd="0" destOrd="0" presId="urn:microsoft.com/office/officeart/2005/8/layout/vProcess5"/>
    <dgm:cxn modelId="{75EAE128-C13E-4855-8159-D6DBC4B7048C}" type="presOf" srcId="{9F1CB915-D993-4CED-ACED-1C99F20049F6}" destId="{71786FF7-BC19-4C07-95AE-5903FFA1168C}" srcOrd="1" destOrd="0" presId="urn:microsoft.com/office/officeart/2005/8/layout/vProcess5"/>
    <dgm:cxn modelId="{F07E792F-7F2D-4123-B1B0-2B2E4DD913A1}" srcId="{D4C6F971-FC7A-416A-92E4-56253C38D481}" destId="{A350A034-07BA-4D91-BC4C-1F9028790058}" srcOrd="1" destOrd="0" parTransId="{2C409B64-10DB-4FBA-AC77-6DE064A00596}" sibTransId="{AD146D27-7C75-408B-8B50-C4C2BAE11CA4}"/>
    <dgm:cxn modelId="{1BC9B461-D95E-400B-AD5F-D4EC92042E66}" type="presOf" srcId="{12BCA95D-5907-4FCB-ABC2-60363FBACFAB}" destId="{6A456D5D-7326-4FFC-9EB2-52932D43555D}" srcOrd="1" destOrd="0" presId="urn:microsoft.com/office/officeart/2005/8/layout/vProcess5"/>
    <dgm:cxn modelId="{CF998126-146D-4CD4-8839-80F841DB0AF4}" type="presOf" srcId="{D4C6F971-FC7A-416A-92E4-56253C38D481}" destId="{9AA3F749-CD1D-4C09-A368-B8FA9F2C535C}" srcOrd="0" destOrd="0" presId="urn:microsoft.com/office/officeart/2005/8/layout/vProcess5"/>
    <dgm:cxn modelId="{B5970C55-7A78-480A-8918-B211167FB8CA}" srcId="{D4C6F971-FC7A-416A-92E4-56253C38D481}" destId="{9F1CB915-D993-4CED-ACED-1C99F20049F6}" srcOrd="0" destOrd="0" parTransId="{616E51BA-7BBD-4D33-8ABC-717621F83E60}" sibTransId="{6C33406F-0909-4FF8-ADB4-28CA5492501F}"/>
    <dgm:cxn modelId="{FA3DB1E3-5106-4CCC-B50A-59470DCC0F69}" type="presParOf" srcId="{9AA3F749-CD1D-4C09-A368-B8FA9F2C535C}" destId="{C3D04799-C7CA-413A-AD4E-53C04C5BD880}" srcOrd="0" destOrd="0" presId="urn:microsoft.com/office/officeart/2005/8/layout/vProcess5"/>
    <dgm:cxn modelId="{74A892AF-B1B3-474A-80CE-0A8AE3F9233E}" type="presParOf" srcId="{9AA3F749-CD1D-4C09-A368-B8FA9F2C535C}" destId="{0A5BA2E1-6C71-46A9-8369-AFA822691369}" srcOrd="1" destOrd="0" presId="urn:microsoft.com/office/officeart/2005/8/layout/vProcess5"/>
    <dgm:cxn modelId="{6D7C3BF8-D79B-4AE3-8E82-D4A7660B761F}" type="presParOf" srcId="{9AA3F749-CD1D-4C09-A368-B8FA9F2C535C}" destId="{EEC69F9A-5A54-438F-8158-F0ED9A003703}" srcOrd="2" destOrd="0" presId="urn:microsoft.com/office/officeart/2005/8/layout/vProcess5"/>
    <dgm:cxn modelId="{2A84031D-8373-4174-BC34-0FA4F15D5C3F}" type="presParOf" srcId="{9AA3F749-CD1D-4C09-A368-B8FA9F2C535C}" destId="{AF50A1BF-F14B-4B20-BF09-694B063E0ED8}" srcOrd="3" destOrd="0" presId="urn:microsoft.com/office/officeart/2005/8/layout/vProcess5"/>
    <dgm:cxn modelId="{E5377E4A-7008-42AE-9A43-20366FA99BD7}" type="presParOf" srcId="{9AA3F749-CD1D-4C09-A368-B8FA9F2C535C}" destId="{2C93BECE-E7F7-496D-A9B3-BE2F0EB49AC1}" srcOrd="4" destOrd="0" presId="urn:microsoft.com/office/officeart/2005/8/layout/vProcess5"/>
    <dgm:cxn modelId="{7B8F5B5D-2983-4804-AB36-FA719E67A26E}" type="presParOf" srcId="{9AA3F749-CD1D-4C09-A368-B8FA9F2C535C}" destId="{16838168-311B-4229-AADE-76BA4079711D}" srcOrd="5" destOrd="0" presId="urn:microsoft.com/office/officeart/2005/8/layout/vProcess5"/>
    <dgm:cxn modelId="{BBA57AAB-E27B-4CDA-B848-B3DF7501D0B8}" type="presParOf" srcId="{9AA3F749-CD1D-4C09-A368-B8FA9F2C535C}" destId="{71786FF7-BC19-4C07-95AE-5903FFA1168C}" srcOrd="6" destOrd="0" presId="urn:microsoft.com/office/officeart/2005/8/layout/vProcess5"/>
    <dgm:cxn modelId="{6ECAD0F6-BB08-4395-8E9E-10D230D18ADF}" type="presParOf" srcId="{9AA3F749-CD1D-4C09-A368-B8FA9F2C535C}" destId="{A98C4FF3-196A-4D58-AD48-D76B167612FF}" srcOrd="7" destOrd="0" presId="urn:microsoft.com/office/officeart/2005/8/layout/vProcess5"/>
    <dgm:cxn modelId="{69CB5AAF-3896-4454-9600-94FD92B67F2B}" type="presParOf" srcId="{9AA3F749-CD1D-4C09-A368-B8FA9F2C535C}" destId="{6A456D5D-7326-4FFC-9EB2-52932D43555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5EA08-DD29-4915-B3EE-12016E4E66CB}">
      <dsp:nvSpPr>
        <dsp:cNvPr id="0" name=""/>
        <dsp:cNvSpPr/>
      </dsp:nvSpPr>
      <dsp:spPr>
        <a:xfrm>
          <a:off x="0" y="0"/>
          <a:ext cx="5827036" cy="977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0" kern="1200" dirty="0" smtClean="0"/>
            <a:t>Evaluación de proyectos</a:t>
          </a:r>
          <a:endParaRPr lang="es-ES" sz="3400" b="0" kern="1200" dirty="0"/>
        </a:p>
      </dsp:txBody>
      <dsp:txXfrm>
        <a:off x="28626" y="28626"/>
        <a:ext cx="4689804" cy="920106"/>
      </dsp:txXfrm>
    </dsp:sp>
    <dsp:sp modelId="{F047104F-8FA6-4A41-82A7-4CD0FF493E5A}">
      <dsp:nvSpPr>
        <dsp:cNvPr id="0" name=""/>
        <dsp:cNvSpPr/>
      </dsp:nvSpPr>
      <dsp:spPr>
        <a:xfrm>
          <a:off x="488014" y="1155059"/>
          <a:ext cx="5827036" cy="977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0" kern="1200" dirty="0" smtClean="0"/>
            <a:t>Asignación de estudiante</a:t>
          </a:r>
          <a:endParaRPr lang="es-ES" sz="3400" b="0" kern="1200" dirty="0"/>
        </a:p>
      </dsp:txBody>
      <dsp:txXfrm>
        <a:off x="516640" y="1183685"/>
        <a:ext cx="4646487" cy="920106"/>
      </dsp:txXfrm>
    </dsp:sp>
    <dsp:sp modelId="{1D9F5415-C89A-4BD3-88E8-09EDD22CEA0C}">
      <dsp:nvSpPr>
        <dsp:cNvPr id="0" name=""/>
        <dsp:cNvSpPr/>
      </dsp:nvSpPr>
      <dsp:spPr>
        <a:xfrm>
          <a:off x="968744" y="2310119"/>
          <a:ext cx="5827036" cy="977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0" kern="1200" dirty="0" smtClean="0"/>
            <a:t>Asignación de asesor</a:t>
          </a:r>
          <a:endParaRPr lang="es-ES" sz="3400" b="0" kern="1200" dirty="0"/>
        </a:p>
      </dsp:txBody>
      <dsp:txXfrm>
        <a:off x="997370" y="2338745"/>
        <a:ext cx="4653771" cy="920106"/>
      </dsp:txXfrm>
    </dsp:sp>
    <dsp:sp modelId="{F93EC16A-01ED-4386-89EE-E88C0E934CD7}">
      <dsp:nvSpPr>
        <dsp:cNvPr id="0" name=""/>
        <dsp:cNvSpPr/>
      </dsp:nvSpPr>
      <dsp:spPr>
        <a:xfrm>
          <a:off x="1456759" y="3465178"/>
          <a:ext cx="5827036" cy="977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b="0" kern="1200" dirty="0" smtClean="0"/>
            <a:t>Creación de aula virtual</a:t>
          </a:r>
          <a:endParaRPr lang="es-ES" sz="3400" b="0" kern="1200" dirty="0"/>
        </a:p>
      </dsp:txBody>
      <dsp:txXfrm>
        <a:off x="1485385" y="3493804"/>
        <a:ext cx="4646487" cy="920106"/>
      </dsp:txXfrm>
    </dsp:sp>
    <dsp:sp modelId="{3BEFFCE3-455E-4165-99B4-62A0811428D6}">
      <dsp:nvSpPr>
        <dsp:cNvPr id="0" name=""/>
        <dsp:cNvSpPr/>
      </dsp:nvSpPr>
      <dsp:spPr>
        <a:xfrm>
          <a:off x="5191754" y="748567"/>
          <a:ext cx="635282" cy="6352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000" b="0" kern="1200"/>
        </a:p>
      </dsp:txBody>
      <dsp:txXfrm>
        <a:off x="5334692" y="748567"/>
        <a:ext cx="349406" cy="478050"/>
      </dsp:txXfrm>
    </dsp:sp>
    <dsp:sp modelId="{E5FFE9D5-9F82-4D6C-851A-4C5693EEE906}">
      <dsp:nvSpPr>
        <dsp:cNvPr id="0" name=""/>
        <dsp:cNvSpPr/>
      </dsp:nvSpPr>
      <dsp:spPr>
        <a:xfrm>
          <a:off x="5679768" y="1903627"/>
          <a:ext cx="635282" cy="6352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000" b="0" kern="1200"/>
        </a:p>
      </dsp:txBody>
      <dsp:txXfrm>
        <a:off x="5822706" y="1903627"/>
        <a:ext cx="349406" cy="478050"/>
      </dsp:txXfrm>
    </dsp:sp>
    <dsp:sp modelId="{F0669A0E-3B65-4DDA-8CB8-FD54B2D38B39}">
      <dsp:nvSpPr>
        <dsp:cNvPr id="0" name=""/>
        <dsp:cNvSpPr/>
      </dsp:nvSpPr>
      <dsp:spPr>
        <a:xfrm>
          <a:off x="6160498" y="3058686"/>
          <a:ext cx="635282" cy="6352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000" b="0" kern="1200"/>
        </a:p>
      </dsp:txBody>
      <dsp:txXfrm>
        <a:off x="6303436" y="3058686"/>
        <a:ext cx="349406" cy="478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BA2E1-6C71-46A9-8369-AFA822691369}">
      <dsp:nvSpPr>
        <dsp:cNvPr id="0" name=""/>
        <dsp:cNvSpPr/>
      </dsp:nvSpPr>
      <dsp:spPr>
        <a:xfrm>
          <a:off x="0" y="0"/>
          <a:ext cx="8652192" cy="1078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1ª evaluación (semana 5)</a:t>
          </a:r>
          <a:endParaRPr lang="es-ES" sz="4800" kern="1200" dirty="0"/>
        </a:p>
      </dsp:txBody>
      <dsp:txXfrm>
        <a:off x="31580" y="31580"/>
        <a:ext cx="7488698" cy="1015070"/>
      </dsp:txXfrm>
    </dsp:sp>
    <dsp:sp modelId="{EEC69F9A-5A54-438F-8158-F0ED9A003703}">
      <dsp:nvSpPr>
        <dsp:cNvPr id="0" name=""/>
        <dsp:cNvSpPr/>
      </dsp:nvSpPr>
      <dsp:spPr>
        <a:xfrm>
          <a:off x="763428" y="1257935"/>
          <a:ext cx="8652192" cy="1078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2ª evaluación (semana 10)</a:t>
          </a:r>
          <a:endParaRPr lang="es-ES" sz="4800" kern="1200" dirty="0"/>
        </a:p>
      </dsp:txBody>
      <dsp:txXfrm>
        <a:off x="795008" y="1289515"/>
        <a:ext cx="7124754" cy="1015069"/>
      </dsp:txXfrm>
    </dsp:sp>
    <dsp:sp modelId="{AF50A1BF-F14B-4B20-BF09-694B063E0ED8}">
      <dsp:nvSpPr>
        <dsp:cNvPr id="0" name=""/>
        <dsp:cNvSpPr/>
      </dsp:nvSpPr>
      <dsp:spPr>
        <a:xfrm>
          <a:off x="1526857" y="2515870"/>
          <a:ext cx="8652192" cy="1078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3ª evaluación (semana 15)</a:t>
          </a:r>
          <a:endParaRPr lang="es-ES" sz="4800" kern="1200" dirty="0"/>
        </a:p>
      </dsp:txBody>
      <dsp:txXfrm>
        <a:off x="1558437" y="2547450"/>
        <a:ext cx="7124754" cy="1015070"/>
      </dsp:txXfrm>
    </dsp:sp>
    <dsp:sp modelId="{2C93BECE-E7F7-496D-A9B3-BE2F0EB49AC1}">
      <dsp:nvSpPr>
        <dsp:cNvPr id="0" name=""/>
        <dsp:cNvSpPr/>
      </dsp:nvSpPr>
      <dsp:spPr>
        <a:xfrm>
          <a:off x="7951343" y="817657"/>
          <a:ext cx="700849" cy="700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300" kern="1200"/>
        </a:p>
      </dsp:txBody>
      <dsp:txXfrm>
        <a:off x="8109034" y="817657"/>
        <a:ext cx="385467" cy="527389"/>
      </dsp:txXfrm>
    </dsp:sp>
    <dsp:sp modelId="{16838168-311B-4229-AADE-76BA4079711D}">
      <dsp:nvSpPr>
        <dsp:cNvPr id="0" name=""/>
        <dsp:cNvSpPr/>
      </dsp:nvSpPr>
      <dsp:spPr>
        <a:xfrm>
          <a:off x="8714771" y="2068404"/>
          <a:ext cx="700849" cy="70084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300" kern="1200"/>
        </a:p>
      </dsp:txBody>
      <dsp:txXfrm>
        <a:off x="8872462" y="2068404"/>
        <a:ext cx="385467" cy="527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03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9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909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32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24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5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108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472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6" Type="http://schemas.openxmlformats.org/officeDocument/2006/relationships/image" Target="../media/image11.tiff"/><Relationship Id="rId7" Type="http://schemas.openxmlformats.org/officeDocument/2006/relationships/image" Target="../media/image12.tiff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vinculacion.utags.edu.mx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6689" y="972264"/>
            <a:ext cx="6142084" cy="4394988"/>
          </a:xfrm>
        </p:spPr>
        <p:txBody>
          <a:bodyPr/>
          <a:lstStyle/>
          <a:p>
            <a:r>
              <a:rPr lang="es-ES_tradnl" sz="7200" dirty="0" err="1" smtClean="0"/>
              <a:t>ESTad</a:t>
            </a:r>
            <a:r>
              <a:rPr lang="es-ES" sz="7200" dirty="0" err="1" smtClean="0"/>
              <a:t>ía</a:t>
            </a:r>
            <a:r>
              <a:rPr lang="es-ES" sz="7200" dirty="0" smtClean="0"/>
              <a:t> profesional</a:t>
            </a:r>
            <a:endParaRPr lang="es-ES_tradnl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Lo que tienes que saber sobre el desarrollo de tu estad</a:t>
            </a:r>
            <a:r>
              <a:rPr lang="es-ES" dirty="0" err="1" smtClean="0"/>
              <a:t>ía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654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287" y="65314"/>
            <a:ext cx="7374056" cy="11966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sz="5100" spc="200" dirty="0">
                <a:solidFill>
                  <a:schemeClr val="tx2"/>
                </a:solidFill>
                <a:latin typeface="+mj-lt"/>
              </a:rPr>
              <a:t>Tus responsabilidades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63690" y="1847461"/>
            <a:ext cx="5510104" cy="4553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s-ES" sz="2000" dirty="0" smtClean="0"/>
              <a:t>Asistir puntualmente en el horario establecido por la empresa.</a:t>
            </a:r>
          </a:p>
          <a:p>
            <a:pPr marL="514350" indent="-514350">
              <a:buAutoNum type="arabicPeriod"/>
            </a:pPr>
            <a:r>
              <a:rPr lang="es-ES" sz="2000" dirty="0" smtClean="0"/>
              <a:t>Desarrollar todas las actividades (documentales y practicas) establecidas en el proyecto.</a:t>
            </a:r>
          </a:p>
          <a:p>
            <a:pPr marL="514350" indent="-514350">
              <a:buAutoNum type="arabicPeriod"/>
            </a:pPr>
            <a:r>
              <a:rPr lang="es-ES" sz="2000" dirty="0" smtClean="0"/>
              <a:t>Evaluar al asesor de estadía en el periodo establecido. </a:t>
            </a:r>
          </a:p>
          <a:p>
            <a:pPr marL="514350" indent="-514350">
              <a:buAutoNum type="arabicPeriod"/>
            </a:pPr>
            <a:r>
              <a:rPr lang="es-ES" sz="2000" dirty="0" smtClean="0"/>
              <a:t>Desarrollar el proyecto de manera integral.</a:t>
            </a:r>
          </a:p>
          <a:p>
            <a:pPr marL="514350" indent="-514350">
              <a:buAutoNum type="arabicPeriod"/>
            </a:pPr>
            <a:r>
              <a:rPr lang="es-ES" sz="2000" dirty="0" smtClean="0"/>
              <a:t>Mantener informado al asesor y al tutor sobre los avances de tu proyecto.</a:t>
            </a:r>
          </a:p>
          <a:p>
            <a:pPr marL="514350" indent="-514350">
              <a:buAutoNum type="arabicPeriod"/>
            </a:pPr>
            <a:r>
              <a:rPr lang="es-ES" sz="2000" dirty="0" smtClean="0"/>
              <a:t>Ser contacto directo del asesor con el tutor. </a:t>
            </a:r>
          </a:p>
          <a:p>
            <a:pPr marL="514350" indent="-514350">
              <a:buAutoNum type="arabicPeriod"/>
            </a:pPr>
            <a:endParaRPr lang="es-ES" sz="2000" dirty="0" smtClean="0"/>
          </a:p>
          <a:p>
            <a:endParaRPr lang="es-ES_tradnl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3717" y="1050596"/>
            <a:ext cx="2060448" cy="3922776"/>
          </a:xfrm>
          <a:prstGeom prst="rect">
            <a:avLst/>
          </a:prstGeom>
          <a:effectLst>
            <a:reflection stA="34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00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8918" y="0"/>
            <a:ext cx="11207579" cy="11966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sz="5100" spc="200" dirty="0">
                <a:solidFill>
                  <a:schemeClr val="tx2"/>
                </a:solidFill>
                <a:latin typeface="+mj-lt"/>
              </a:rPr>
              <a:t>Tus responsabilidades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64973" y="1419092"/>
            <a:ext cx="5708821" cy="5018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 startAt="7"/>
            </a:pPr>
            <a:r>
              <a:rPr lang="es-ES" sz="2000" dirty="0" smtClean="0"/>
              <a:t>Cumplir </a:t>
            </a:r>
            <a:r>
              <a:rPr lang="es-ES" sz="2000" dirty="0"/>
              <a:t>en tiempo con las actividades marcadas en la plataforma EDIST y el cronograma de actividades. </a:t>
            </a:r>
            <a:endParaRPr lang="es-ES" sz="2000" dirty="0" smtClean="0"/>
          </a:p>
          <a:p>
            <a:pPr marL="514350" indent="-514350">
              <a:buFont typeface="Arial" panose="020B0604020202020204" pitchFamily="34" charset="0"/>
              <a:buAutoNum type="arabicPeriod" startAt="9"/>
            </a:pPr>
            <a:r>
              <a:rPr lang="es-ES" sz="2000" dirty="0"/>
              <a:t>Ingresar continua o diariamente a la plataforma EDIST.</a:t>
            </a:r>
          </a:p>
          <a:p>
            <a:pPr marL="514350" indent="-514350">
              <a:buAutoNum type="arabicPeriod" startAt="9"/>
            </a:pPr>
            <a:r>
              <a:rPr lang="es-ES" sz="2000" dirty="0" smtClean="0"/>
              <a:t>Realizar los tramites y pagos establecidos por la Universidad Tecnológica. </a:t>
            </a:r>
          </a:p>
          <a:p>
            <a:pPr marL="514350" indent="-514350">
              <a:buAutoNum type="arabicPeriod" startAt="9"/>
            </a:pPr>
            <a:r>
              <a:rPr lang="es-ES" sz="2000" dirty="0" smtClean="0"/>
              <a:t>Reportar cualquier incidencia que limite el desarrollo de tu proyecto.</a:t>
            </a:r>
          </a:p>
          <a:p>
            <a:pPr marL="514350" indent="-514350">
              <a:buFont typeface="Arial" panose="020B0604020202020204" pitchFamily="34" charset="0"/>
              <a:buAutoNum type="arabicPeriod" startAt="9"/>
            </a:pPr>
            <a:r>
              <a:rPr lang="es-ES" sz="2000" dirty="0" smtClean="0"/>
              <a:t>Respetar la reglas y políticas de la empresa en la que desarrolla el proyecto.</a:t>
            </a:r>
          </a:p>
          <a:p>
            <a:pPr marL="514350" indent="-514350">
              <a:buFont typeface="Arial" panose="020B0604020202020204" pitchFamily="34" charset="0"/>
              <a:buAutoNum type="arabicPeriod" startAt="9"/>
            </a:pPr>
            <a:r>
              <a:rPr lang="es-ES" sz="2000" dirty="0" smtClean="0"/>
              <a:t> </a:t>
            </a:r>
            <a:r>
              <a:rPr lang="es-ES" sz="2000" dirty="0"/>
              <a:t>Concluir el proyecto y entregar el reporte final.</a:t>
            </a:r>
          </a:p>
          <a:p>
            <a:pPr marL="514350" indent="-514350">
              <a:buAutoNum type="arabicPeriod" startAt="9"/>
            </a:pPr>
            <a:endParaRPr lang="es-ES" sz="2000" dirty="0" smtClean="0"/>
          </a:p>
          <a:p>
            <a:pPr marL="514350" indent="-514350">
              <a:buAutoNum type="arabicPeriod" startAt="9"/>
            </a:pPr>
            <a:endParaRPr lang="es-ES" sz="2000" dirty="0" smtClean="0"/>
          </a:p>
          <a:p>
            <a:endParaRPr lang="es-ES_tradnl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3717" y="1050596"/>
            <a:ext cx="2060448" cy="3922776"/>
          </a:xfrm>
          <a:prstGeom prst="rect">
            <a:avLst/>
          </a:prstGeom>
          <a:effectLst>
            <a:reflection stA="34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222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95394" y="195269"/>
            <a:ext cx="6418453" cy="11966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sz="5100" spc="200" dirty="0">
                <a:solidFill>
                  <a:schemeClr val="tx2"/>
                </a:solidFill>
                <a:latin typeface="+mj-lt"/>
              </a:rPr>
              <a:t>Tus </a:t>
            </a:r>
            <a:r>
              <a:rPr lang="es-ES_tradnl" sz="5100" spc="200" dirty="0" smtClean="0">
                <a:solidFill>
                  <a:schemeClr val="tx2"/>
                </a:solidFill>
                <a:latin typeface="+mj-lt"/>
              </a:rPr>
              <a:t>derechos</a:t>
            </a:r>
            <a:endParaRPr lang="es-ES_tradnl" sz="5100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50209" y="1717672"/>
            <a:ext cx="5708821" cy="435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sz="2000" dirty="0" smtClean="0"/>
              <a:t>Un espacio, herramientas, instrumentos y cualquier equipo que se requiera para el desarrollo del proyecto.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sz="2000" dirty="0" smtClean="0"/>
              <a:t>Solicitar orientación a tu asesor de manera virtual o presencial dentro de la UTAGS.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sz="2000" dirty="0" smtClean="0"/>
              <a:t> </a:t>
            </a:r>
            <a:r>
              <a:rPr lang="es-ES" sz="2000" dirty="0"/>
              <a:t>Ser evaluado por parte del tutor y asesor.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Ser tratado con respeto, hacia ti y hacia tu trabajo. 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Ser monitoreado y orientado por su tutor.</a:t>
            </a:r>
          </a:p>
          <a:p>
            <a:pPr marL="457200" indent="-457200">
              <a:buAutoNum type="arabicPeriod"/>
            </a:pPr>
            <a:r>
              <a:rPr lang="es-ES" sz="2000" dirty="0" smtClean="0"/>
              <a:t>Contar con un registro ante el IMSS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3717" y="1050596"/>
            <a:ext cx="2060448" cy="3922776"/>
          </a:xfrm>
          <a:prstGeom prst="rect">
            <a:avLst/>
          </a:prstGeom>
          <a:effectLst>
            <a:reflection stA="34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464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8918" y="0"/>
            <a:ext cx="11207579" cy="11966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sz="5100" spc="200" dirty="0" smtClean="0">
                <a:solidFill>
                  <a:schemeClr val="tx2"/>
                </a:solidFill>
                <a:latin typeface="+mj-lt"/>
              </a:rPr>
              <a:t>Acreditación</a:t>
            </a:r>
            <a:endParaRPr lang="es-ES_tradnl" sz="5100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64973" y="1419092"/>
            <a:ext cx="5708821" cy="5018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En caso de que no acredites tu estadía, por cualquier causa, tendrás un plazo máximo de 8 meses para solicitar la inscripción a una nueva estadía profesional, como lo marca la Legislación </a:t>
            </a:r>
            <a:r>
              <a:rPr lang="es-ES" dirty="0"/>
              <a:t>U</a:t>
            </a:r>
            <a:r>
              <a:rPr lang="es-ES" dirty="0" smtClean="0"/>
              <a:t>niversitaria.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3717" y="1050596"/>
            <a:ext cx="2060448" cy="3922776"/>
          </a:xfrm>
          <a:prstGeom prst="rect">
            <a:avLst/>
          </a:prstGeom>
          <a:effectLst>
            <a:reflection stA="34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948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42119" y="1135459"/>
            <a:ext cx="4591224" cy="4394988"/>
          </a:xfrm>
        </p:spPr>
        <p:txBody>
          <a:bodyPr/>
          <a:lstStyle/>
          <a:p>
            <a:r>
              <a:rPr lang="es-ES_tradnl" sz="4000" dirty="0" smtClean="0"/>
              <a:t>“Un estudiante en estad</a:t>
            </a:r>
            <a:r>
              <a:rPr lang="es-ES" sz="4000" dirty="0" err="1" smtClean="0"/>
              <a:t>ía</a:t>
            </a:r>
            <a:r>
              <a:rPr lang="es-ES" sz="4000" dirty="0" smtClean="0"/>
              <a:t> no es igual a estudiante en servicio social.”</a:t>
            </a:r>
            <a:endParaRPr lang="es-ES_tradnl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Respeto a tu trabajo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873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4140" y="944420"/>
            <a:ext cx="3200504" cy="3776595"/>
          </a:xfrm>
          <a:prstGeom prst="rect">
            <a:avLst/>
          </a:prstGeom>
          <a:effectLst>
            <a:reflection stA="41000" endPos="48000" dist="508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26537"/>
          </a:xfrm>
        </p:spPr>
        <p:txBody>
          <a:bodyPr/>
          <a:lstStyle/>
          <a:p>
            <a:pPr algn="ctr"/>
            <a:r>
              <a:rPr lang="es-ES_tradnl" dirty="0" smtClean="0"/>
              <a:t>Mas detalles a destacar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73325" y="1763485"/>
            <a:ext cx="4475244" cy="4098175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Sigues siendo </a:t>
            </a:r>
            <a:r>
              <a:rPr lang="es-ES_tradnl" dirty="0" smtClean="0"/>
              <a:t>estudiante de la institución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 Continuas pagando colegiaturas y puedes participar en convocatorias de becas.</a:t>
            </a:r>
          </a:p>
          <a:p>
            <a:r>
              <a:rPr lang="es-ES" dirty="0" smtClean="0"/>
              <a:t>Eres evaluado con 2 calificaciones parciales y una calificación final.</a:t>
            </a:r>
          </a:p>
          <a:p>
            <a:r>
              <a:rPr lang="es-ES" dirty="0" smtClean="0"/>
              <a:t>Tu calificación es otorgada por el Tutor (50%) y el Asesor (50%) con base en la aptitudes que hayas mostrado durante el desarrollo de tu proyecto.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48569" y="1763485"/>
            <a:ext cx="4342481" cy="4098174"/>
          </a:xfrm>
        </p:spPr>
        <p:txBody>
          <a:bodyPr>
            <a:normAutofit/>
          </a:bodyPr>
          <a:lstStyle/>
          <a:p>
            <a:r>
              <a:rPr lang="es-ES_tradnl" dirty="0" smtClean="0"/>
              <a:t>El seguimiento es brindado a través de la plataforma EDIST, en la cual desarrollarás la documentación de tu proyecto. </a:t>
            </a:r>
          </a:p>
          <a:p>
            <a:r>
              <a:rPr lang="es-ES_tradnl" dirty="0" smtClean="0"/>
              <a:t>El proyecto deberá ser liberado por tu asesor (directamente en la plataforma) y tutor (a través de carta en hoja de terminación de estadía en hoja membretada y con firma autógrafa),  la cual será entregada a tu asesor.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094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6139" y="1073888"/>
            <a:ext cx="7333861" cy="3423467"/>
          </a:xfrm>
        </p:spPr>
        <p:txBody>
          <a:bodyPr/>
          <a:lstStyle/>
          <a:p>
            <a:pPr algn="ctr"/>
            <a:r>
              <a:rPr lang="es-ES_tradnl" dirty="0" err="1" smtClean="0"/>
              <a:t>Atenci</a:t>
            </a:r>
            <a:r>
              <a:rPr lang="es-ES" dirty="0" err="1" smtClean="0"/>
              <a:t>ón</a:t>
            </a:r>
            <a:r>
              <a:rPr lang="es-ES" dirty="0" smtClean="0"/>
              <a:t> especial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882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Evaluación de la estadía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14636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41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51" y="-157657"/>
            <a:ext cx="6030425" cy="1196671"/>
          </a:xfrm>
        </p:spPr>
        <p:txBody>
          <a:bodyPr>
            <a:noAutofit/>
          </a:bodyPr>
          <a:lstStyle/>
          <a:p>
            <a:r>
              <a:rPr lang="es-ES_tradnl" sz="5100" spc="200" dirty="0" err="1">
                <a:solidFill>
                  <a:schemeClr val="tx2"/>
                </a:solidFill>
                <a:latin typeface="+mj-lt"/>
              </a:rPr>
              <a:t>Atenci</a:t>
            </a:r>
            <a:r>
              <a:rPr lang="es-ES" sz="5100" spc="200" dirty="0" err="1">
                <a:solidFill>
                  <a:schemeClr val="tx2"/>
                </a:solidFill>
                <a:latin typeface="+mj-lt"/>
              </a:rPr>
              <a:t>ón</a:t>
            </a:r>
            <a:r>
              <a:rPr lang="es-ES" sz="5100" spc="200" dirty="0">
                <a:solidFill>
                  <a:schemeClr val="tx2"/>
                </a:solidFill>
                <a:latin typeface="+mj-lt"/>
              </a:rPr>
              <a:t> especial</a:t>
            </a:r>
            <a:endParaRPr lang="es-ES_tradnl" sz="5100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051" y="1261241"/>
            <a:ext cx="6158418" cy="520134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solidFill>
                  <a:schemeClr val="bg2">
                    <a:lumMod val="25000"/>
                  </a:schemeClr>
                </a:solidFill>
              </a:rPr>
              <a:t>Actualizar tu datos personales en EDIST.</a:t>
            </a:r>
          </a:p>
          <a:p>
            <a:r>
              <a:rPr lang="es-ES" dirty="0" smtClean="0"/>
              <a:t>Requisito indispensable para titulación. </a:t>
            </a:r>
          </a:p>
          <a:p>
            <a:r>
              <a:rPr lang="es-ES" dirty="0" smtClean="0"/>
              <a:t>Un asesor es un apoyo de orientación.</a:t>
            </a:r>
          </a:p>
          <a:p>
            <a:r>
              <a:rPr lang="es-ES" dirty="0" smtClean="0"/>
              <a:t>La responsabilidad es completamente tuya.</a:t>
            </a:r>
          </a:p>
          <a:p>
            <a:r>
              <a:rPr lang="es-ES" dirty="0" smtClean="0"/>
              <a:t>El profesionalismo se demuestra con responsabilidad y puntualidad.</a:t>
            </a:r>
          </a:p>
          <a:p>
            <a:r>
              <a:rPr lang="es-ES" dirty="0" smtClean="0"/>
              <a:t>El éxito del proyecto radica en tu trabajo.</a:t>
            </a:r>
          </a:p>
          <a:p>
            <a:r>
              <a:rPr lang="es-ES" dirty="0" smtClean="0"/>
              <a:t>Las incidencias las reportas directamente tu.</a:t>
            </a:r>
          </a:p>
          <a:p>
            <a:endParaRPr lang="es-ES" dirty="0" smtClean="0"/>
          </a:p>
          <a:p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70" y="1529254"/>
            <a:ext cx="3394397" cy="2737069"/>
          </a:xfrm>
          <a:prstGeom prst="rect">
            <a:avLst/>
          </a:prstGeom>
          <a:effectLst>
            <a:reflection stA="60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5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Herramientas para el seguimiento y asistencia de estudiantes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3832" y="2858813"/>
            <a:ext cx="2190500" cy="13002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5600" y="3921864"/>
            <a:ext cx="1368152" cy="13681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19537" y="2358526"/>
            <a:ext cx="1433861" cy="128091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720" y="5085185"/>
            <a:ext cx="1095735" cy="10957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025" y="5085185"/>
            <a:ext cx="1373721" cy="96160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054" y="2499993"/>
            <a:ext cx="1072184" cy="10089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 cstate="email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11" y="3789040"/>
            <a:ext cx="1181720" cy="11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</a:t>
            </a:r>
            <a:r>
              <a:rPr lang="es-ES_tradnl" dirty="0" err="1" smtClean="0"/>
              <a:t>Qu</a:t>
            </a:r>
            <a:r>
              <a:rPr lang="es-ES" dirty="0" smtClean="0"/>
              <a:t>é</a:t>
            </a:r>
            <a:r>
              <a:rPr lang="es-ES_tradnl" dirty="0" smtClean="0"/>
              <a:t> es la estad</a:t>
            </a:r>
            <a:r>
              <a:rPr lang="es-ES" dirty="0" err="1" smtClean="0"/>
              <a:t>ía</a:t>
            </a:r>
            <a:r>
              <a:rPr lang="es-ES" dirty="0" smtClean="0"/>
              <a:t> profesional?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1613" y="1618736"/>
            <a:ext cx="4407717" cy="3593591"/>
          </a:xfrm>
        </p:spPr>
        <p:txBody>
          <a:bodyPr>
            <a:normAutofit/>
          </a:bodyPr>
          <a:lstStyle/>
          <a:p>
            <a:r>
              <a:rPr lang="es-ES_tradnl" dirty="0" smtClean="0"/>
              <a:t>Es la etapa en el proceso de tu formación</a:t>
            </a:r>
            <a:r>
              <a:rPr lang="es-ES" dirty="0" smtClean="0"/>
              <a:t> que tiene como objetivo desarrollar un proyecto y poner en practica las competencias y conocimientos que has desarrollado a lo largo de tu carrera. </a:t>
            </a: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893304" y="4069696"/>
            <a:ext cx="4407717" cy="251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lleva a cabo durante el último cuatrimestre de tu plan de estudios, dentro de una empresa bajo la supervisión de un TUTOR asignado por la empresa y un ASESOR de estadía asignado por la universidad.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021" y="1618736"/>
            <a:ext cx="3428079" cy="4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69475" y="956498"/>
            <a:ext cx="5070028" cy="4394988"/>
          </a:xfrm>
        </p:spPr>
        <p:txBody>
          <a:bodyPr/>
          <a:lstStyle/>
          <a:p>
            <a:r>
              <a:rPr lang="es-ES_tradnl" sz="4000" dirty="0" smtClean="0"/>
              <a:t>“El seguimiento ser</a:t>
            </a:r>
            <a:r>
              <a:rPr lang="es-ES" sz="4000" dirty="0" smtClean="0"/>
              <a:t>á</a:t>
            </a:r>
            <a:r>
              <a:rPr lang="es-ES_tradnl" sz="4000" dirty="0" smtClean="0"/>
              <a:t> a </a:t>
            </a:r>
            <a:r>
              <a:rPr lang="es-ES_tradnl" sz="4000" dirty="0" err="1" smtClean="0"/>
              <a:t>trav</a:t>
            </a:r>
            <a:r>
              <a:rPr lang="es-ES" sz="4000" dirty="0" err="1" smtClean="0"/>
              <a:t>és</a:t>
            </a:r>
            <a:r>
              <a:rPr lang="es-ES" sz="4000" dirty="0" smtClean="0"/>
              <a:t> de un aula virtual, completamente a distancia.” </a:t>
            </a:r>
            <a:endParaRPr lang="es-ES_tradnl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Tu escuela en el trabajo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235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8963" y="221049"/>
            <a:ext cx="11143037" cy="735360"/>
          </a:xfrm>
        </p:spPr>
        <p:txBody>
          <a:bodyPr>
            <a:normAutofit/>
          </a:bodyPr>
          <a:lstStyle/>
          <a:p>
            <a:r>
              <a:rPr lang="es-ES" sz="4400" dirty="0" smtClean="0"/>
              <a:t>Secuencia de actividades programadas</a:t>
            </a:r>
            <a:endParaRPr lang="es-ES_tradnl" sz="44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271464" y="3619916"/>
            <a:ext cx="93610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775520" y="3115860"/>
            <a:ext cx="0" cy="10081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0632504" y="3115860"/>
            <a:ext cx="0" cy="10081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775520" y="3835940"/>
            <a:ext cx="88569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655840" y="311586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8112224" y="3115860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007768" y="259699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/>
              <a:t>Evaluación</a:t>
            </a:r>
            <a:r>
              <a:rPr lang="es-ES" sz="1200" dirty="0"/>
              <a:t> parcial</a:t>
            </a:r>
            <a:endParaRPr lang="es-ES_tradnl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392144" y="25969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/>
              <a:t>Evaluación</a:t>
            </a:r>
            <a:r>
              <a:rPr lang="es-ES" sz="1200" dirty="0"/>
              <a:t> parcial</a:t>
            </a:r>
            <a:endParaRPr lang="es-ES_tradnl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109446" y="2604401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/>
              <a:t>Asignación</a:t>
            </a:r>
            <a:r>
              <a:rPr lang="es-ES" sz="1200" dirty="0"/>
              <a:t> de proyecto y asesor</a:t>
            </a:r>
            <a:endParaRPr lang="es-ES_tradnl" sz="1200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919536" y="325987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77398" y="4339997"/>
            <a:ext cx="145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Primer contacto</a:t>
            </a:r>
            <a:endParaRPr lang="es-ES_tradnl" sz="12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10488488" y="325987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116544" y="4404860"/>
            <a:ext cx="145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E</a:t>
            </a:r>
            <a:r>
              <a:rPr lang="es-ES" sz="1200" dirty="0" smtClean="0"/>
              <a:t>valuación final</a:t>
            </a:r>
            <a:endParaRPr lang="es-ES_tradnl" sz="1200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4799856" y="325987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007768" y="4369912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Evaluación de asesores</a:t>
            </a:r>
            <a:endParaRPr lang="es-ES_tradnl" sz="1200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063552" y="3259876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291613" y="5167071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Publicación de </a:t>
            </a:r>
            <a:r>
              <a:rPr lang="es-ES" sz="1200" dirty="0" smtClean="0"/>
              <a:t>cronograma</a:t>
            </a:r>
            <a:endParaRPr lang="es-ES_tradnl" sz="1200" dirty="0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10560496" y="2683812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696400" y="221448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Publicación </a:t>
            </a:r>
            <a:r>
              <a:rPr lang="es-ES" sz="1200"/>
              <a:t>y liberación de reporte final</a:t>
            </a:r>
            <a:endParaRPr lang="es-ES_tradnl" sz="1200" dirty="0"/>
          </a:p>
        </p:txBody>
      </p:sp>
      <p:sp>
        <p:nvSpPr>
          <p:cNvPr id="36" name="Cerrar llave 35"/>
          <p:cNvSpPr/>
          <p:nvPr/>
        </p:nvSpPr>
        <p:spPr>
          <a:xfrm rot="5400000">
            <a:off x="6179004" y="865100"/>
            <a:ext cx="298928" cy="8424936"/>
          </a:xfrm>
          <a:prstGeom prst="rightBrace">
            <a:avLst>
              <a:gd name="adj1" fmla="val 8333"/>
              <a:gd name="adj2" fmla="val 5013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CuadroTexto 36"/>
          <p:cNvSpPr txBox="1"/>
          <p:nvPr/>
        </p:nvSpPr>
        <p:spPr>
          <a:xfrm>
            <a:off x="5392364" y="5204093"/>
            <a:ext cx="192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/>
              <a:t>Asesoría </a:t>
            </a:r>
            <a:r>
              <a:rPr lang="es-ES" sz="1200" dirty="0"/>
              <a:t>y seguimiento </a:t>
            </a:r>
            <a:r>
              <a:rPr lang="es-ES" sz="1200"/>
              <a:t>de proyecto</a:t>
            </a:r>
            <a:endParaRPr lang="es-ES_tradnl" sz="1200" dirty="0"/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3431704" y="2323772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625624" y="1856236"/>
            <a:ext cx="161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/>
              <a:t>Publicación </a:t>
            </a:r>
            <a:r>
              <a:rPr lang="es-ES" sz="1200" dirty="0"/>
              <a:t>preliminar </a:t>
            </a:r>
            <a:r>
              <a:rPr lang="es-ES" sz="1200"/>
              <a:t>de reporte</a:t>
            </a:r>
            <a:endParaRPr lang="es-ES_tradnl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22388" y="1862660"/>
            <a:ext cx="161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/>
              <a:t>Publicación </a:t>
            </a:r>
            <a:r>
              <a:rPr lang="es-ES" sz="1200" dirty="0"/>
              <a:t>preliminar </a:t>
            </a:r>
            <a:r>
              <a:rPr lang="es-ES" sz="1200"/>
              <a:t>de reporte</a:t>
            </a:r>
            <a:endParaRPr lang="es-ES_tradnl" sz="1200" dirty="0"/>
          </a:p>
        </p:txBody>
      </p:sp>
      <p:cxnSp>
        <p:nvCxnSpPr>
          <p:cNvPr id="42" name="Conector recto de flecha 41"/>
          <p:cNvCxnSpPr/>
          <p:nvPr/>
        </p:nvCxnSpPr>
        <p:spPr>
          <a:xfrm flipV="1">
            <a:off x="6343695" y="2323772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8256240" y="1844825"/>
            <a:ext cx="161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/>
              <a:t>Publicación </a:t>
            </a:r>
            <a:r>
              <a:rPr lang="es-ES" sz="1200" dirty="0"/>
              <a:t>preliminar </a:t>
            </a:r>
            <a:r>
              <a:rPr lang="es-ES" sz="1200"/>
              <a:t>de reporte</a:t>
            </a:r>
            <a:endParaRPr lang="es-ES_tradnl" sz="1200" dirty="0"/>
          </a:p>
        </p:txBody>
      </p:sp>
      <p:cxnSp>
        <p:nvCxnSpPr>
          <p:cNvPr id="44" name="Conector recto de flecha 43"/>
          <p:cNvCxnSpPr/>
          <p:nvPr/>
        </p:nvCxnSpPr>
        <p:spPr>
          <a:xfrm flipV="1">
            <a:off x="9077547" y="2305937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007769" y="5907915"/>
            <a:ext cx="463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Distribución de actividades del proceso de estadías considerando 14 semanas totales mas 1 de cierre</a:t>
            </a:r>
            <a:endParaRPr lang="es-ES_tradnl" sz="1200" dirty="0"/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9192344" y="325987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8256240" y="4349932"/>
            <a:ext cx="186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Encuesta de satisfacción de egresados</a:t>
            </a:r>
            <a:endParaRPr lang="es-ES_tradnl" sz="1200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7118011" y="3261733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384032" y="4365105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Actualización de datos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7687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60532" y="0"/>
            <a:ext cx="8121317" cy="1196671"/>
          </a:xfrm>
        </p:spPr>
        <p:txBody>
          <a:bodyPr>
            <a:noAutofit/>
          </a:bodyPr>
          <a:lstStyle/>
          <a:p>
            <a:r>
              <a:rPr lang="es-ES_tradnl" sz="4400" spc="200" dirty="0" err="1">
                <a:solidFill>
                  <a:schemeClr val="tx2"/>
                </a:solidFill>
                <a:latin typeface="+mj-lt"/>
              </a:rPr>
              <a:t>Documentaci</a:t>
            </a:r>
            <a:r>
              <a:rPr lang="es-ES" sz="4400" spc="200" dirty="0" err="1">
                <a:solidFill>
                  <a:schemeClr val="tx2"/>
                </a:solidFill>
                <a:latin typeface="+mj-lt"/>
              </a:rPr>
              <a:t>ón</a:t>
            </a:r>
            <a:r>
              <a:rPr lang="es-ES" sz="4400" spc="200" dirty="0">
                <a:solidFill>
                  <a:schemeClr val="tx2"/>
                </a:solidFill>
                <a:latin typeface="+mj-lt"/>
              </a:rPr>
              <a:t> asociada</a:t>
            </a:r>
            <a:endParaRPr lang="es-ES_tradnl" sz="4400" spc="2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88664"/>
              </p:ext>
            </p:extLst>
          </p:nvPr>
        </p:nvGraphicFramePr>
        <p:xfrm>
          <a:off x="765175" y="1653870"/>
          <a:ext cx="6157914" cy="2768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78957"/>
                <a:gridCol w="3078957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F-VI-17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F-SA-06 Programación de actividades para el desarrollo de Estadía Profesional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F-SA-09</a:t>
                      </a:r>
                      <a:r>
                        <a:rPr lang="es-ES_tradnl" baseline="0" dirty="0" smtClean="0"/>
                        <a:t> Evaluación parcial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F-SA-10 Evaluación final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Carta de conclusión de estadía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Estructura del reporte final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14427">
            <a:off x="8225277" y="2745061"/>
            <a:ext cx="3317327" cy="2163052"/>
          </a:xfrm>
          <a:prstGeom prst="rect">
            <a:avLst/>
          </a:prstGeom>
          <a:effectLst>
            <a:reflection stA="63000" endPos="26000" dist="381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07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spc="200" dirty="0" smtClean="0">
                <a:solidFill>
                  <a:schemeClr val="tx2"/>
                </a:solidFill>
                <a:latin typeface="+mj-lt"/>
              </a:rPr>
              <a:t>ESTRUCTURA DEL REPORTE</a:t>
            </a:r>
            <a:endParaRPr lang="es-ES_tradnl" sz="4400" spc="2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86796"/>
              </p:ext>
            </p:extLst>
          </p:nvPr>
        </p:nvGraphicFramePr>
        <p:xfrm>
          <a:off x="1514561" y="1426025"/>
          <a:ext cx="3519488" cy="1840230"/>
        </p:xfrm>
        <a:graphic>
          <a:graphicData uri="http://schemas.openxmlformats.org/drawingml/2006/table">
            <a:tbl>
              <a:tblPr firstRow="1" firstCol="1" bandRow="1"/>
              <a:tblGrid>
                <a:gridCol w="2986433"/>
                <a:gridCol w="533055"/>
              </a:tblGrid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Introducción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Capítulo I  Generalidades de la Empresa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Datos Generales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Antecedentes Históricos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Misión y Visión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Valores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Productos o servicios que ofrece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Organigrama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Descripción del Depto. donde se realizó la estadía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97" marR="4469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922764"/>
              </p:ext>
            </p:extLst>
          </p:nvPr>
        </p:nvGraphicFramePr>
        <p:xfrm>
          <a:off x="1514561" y="3354310"/>
          <a:ext cx="3519488" cy="1472184"/>
        </p:xfrm>
        <a:graphic>
          <a:graphicData uri="http://schemas.openxmlformats.org/drawingml/2006/table">
            <a:tbl>
              <a:tblPr firstRow="1" firstCol="1" bandRow="1"/>
              <a:tblGrid>
                <a:gridCol w="2986433"/>
                <a:gridCol w="533055"/>
              </a:tblGrid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Capítulo II Planteamiento de la Estadía Profesional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Descripción de la Problemática                               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Objetivos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Justificación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Viabilidad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Resultados esperados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Metodología a aplicar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48764"/>
              </p:ext>
            </p:extLst>
          </p:nvPr>
        </p:nvGraphicFramePr>
        <p:xfrm>
          <a:off x="1481474" y="4992755"/>
          <a:ext cx="3552575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3014508"/>
                <a:gridCol w="538067"/>
              </a:tblGrid>
              <a:tr h="16449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Capítulo III Desarrollo del Proyecto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Documentación específica de actividades e investigación realizadas, pruebas de campo, etc.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7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i="1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i="1" dirty="0"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09382"/>
              </p:ext>
            </p:extLst>
          </p:nvPr>
        </p:nvGraphicFramePr>
        <p:xfrm>
          <a:off x="5461016" y="1446971"/>
          <a:ext cx="3880691" cy="920115"/>
        </p:xfrm>
        <a:graphic>
          <a:graphicData uri="http://schemas.openxmlformats.org/drawingml/2006/table">
            <a:tbl>
              <a:tblPr firstRow="1" firstCol="1" bandRow="1"/>
              <a:tblGrid>
                <a:gridCol w="3292929"/>
                <a:gridCol w="587762"/>
              </a:tblGrid>
              <a:tr h="1641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Capítulo IV Resultados y conclusiones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1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Descripción de los resultados obtenidos conforme a los objetivos planteados en la estadía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1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Conclusiones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1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Recomendaciones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10734"/>
              </p:ext>
            </p:extLst>
          </p:nvPr>
        </p:nvGraphicFramePr>
        <p:xfrm>
          <a:off x="5461015" y="2621142"/>
          <a:ext cx="3880691" cy="920115"/>
        </p:xfrm>
        <a:graphic>
          <a:graphicData uri="http://schemas.openxmlformats.org/drawingml/2006/table">
            <a:tbl>
              <a:tblPr firstRow="1" firstCol="1" bandRow="1"/>
              <a:tblGrid>
                <a:gridCol w="3314781"/>
                <a:gridCol w="565910"/>
              </a:tblGrid>
              <a:tr h="162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ANEXOS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Cronograma de actividades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Carta de conclusión de proyecto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Formatos varios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Referencias bibliográficas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i="1" kern="1200" dirty="0">
                          <a:solidFill>
                            <a:schemeClr val="tx1"/>
                          </a:solidFill>
                          <a:effectLst/>
                          <a:latin typeface="Microsoft Sans Serif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xx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8" name="Imagen 17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9552" y="2417392"/>
            <a:ext cx="2060448" cy="3922776"/>
          </a:xfrm>
          <a:prstGeom prst="rect">
            <a:avLst/>
          </a:prstGeom>
          <a:effectLst>
            <a:reflection stA="34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12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estadía</a:t>
            </a:r>
            <a:r>
              <a:rPr lang="es-ES" dirty="0" smtClean="0"/>
              <a:t> profesional extendida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638" y="2084249"/>
            <a:ext cx="4407717" cy="2587504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Son todos los proyectos que inician de manera extemporánea al calendario académico, por requerimientos del empresario o casos especiales, y por lo tanto concluyen fuera del periodo establecido. </a:t>
            </a:r>
          </a:p>
          <a:p>
            <a:pPr marL="0" indent="0" algn="r"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1246" y="1336104"/>
            <a:ext cx="3428079" cy="4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 de estadía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Creación de cartera de proyectos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94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 de estadía en sistema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257300" y="1409619"/>
            <a:ext cx="4800600" cy="632529"/>
          </a:xfrm>
        </p:spPr>
        <p:txBody>
          <a:bodyPr/>
          <a:lstStyle/>
          <a:p>
            <a:pPr algn="ctr"/>
            <a:r>
              <a:rPr lang="es-ES" sz="2000" dirty="0" smtClean="0"/>
              <a:t>Empresario/tutor</a:t>
            </a:r>
            <a:endParaRPr lang="es-ES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1341276" y="2535536"/>
            <a:ext cx="4800600" cy="2810906"/>
          </a:xfrm>
        </p:spPr>
        <p:txBody>
          <a:bodyPr>
            <a:normAutofit/>
          </a:bodyPr>
          <a:lstStyle/>
          <a:p>
            <a:r>
              <a:rPr lang="es-ES" dirty="0" smtClean="0"/>
              <a:t>Si la empresa ha identificado una necesidad para la cual requiere el desarrollo de un proyecto, deberá ingresar a </a:t>
            </a:r>
            <a:r>
              <a:rPr lang="es-ES" dirty="0" smtClean="0">
                <a:hlinkClick r:id="rId2"/>
              </a:rPr>
              <a:t>http://vinculacion.utags.edu.mx</a:t>
            </a:r>
            <a:r>
              <a:rPr lang="es-ES" dirty="0" smtClean="0"/>
              <a:t> donde se realiza el registro como empresa y da de alta su solicitud de  proyecto. 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633864" y="1404546"/>
            <a:ext cx="4800600" cy="632529"/>
          </a:xfrm>
        </p:spPr>
        <p:txBody>
          <a:bodyPr/>
          <a:lstStyle/>
          <a:p>
            <a:pPr algn="ctr"/>
            <a:r>
              <a:rPr lang="es-ES" sz="2000" dirty="0" smtClean="0"/>
              <a:t>estudiante</a:t>
            </a:r>
            <a:endParaRPr lang="es-ES" sz="2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>
          <a:xfrm>
            <a:off x="6624828" y="2535537"/>
            <a:ext cx="4800600" cy="2810906"/>
          </a:xfrm>
        </p:spPr>
        <p:txBody>
          <a:bodyPr/>
          <a:lstStyle/>
          <a:p>
            <a:r>
              <a:rPr lang="es-ES" dirty="0" smtClean="0"/>
              <a:t>Si tu has identificado una necesidad dentro de una empresa o te has acercado a alguna para proponer el desarrollo de un proyecto, deberás llenar el formato F-VI-17  y entregarlo al departamento de practicas y estadías.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11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721122" cy="131341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Asignación de estadía POR EL PROGRAMA EDUCATIVO</a:t>
            </a:r>
            <a:endParaRPr lang="es-ES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73715471"/>
              </p:ext>
            </p:extLst>
          </p:nvPr>
        </p:nvGraphicFramePr>
        <p:xfrm>
          <a:off x="2876204" y="1695796"/>
          <a:ext cx="7283796" cy="4442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96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Derechos y obligaciones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Del tutor, asesor y estudiante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8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963" y="1702679"/>
            <a:ext cx="2973135" cy="3190174"/>
          </a:xfrm>
          <a:prstGeom prst="rect">
            <a:avLst/>
          </a:prstGeom>
          <a:effectLst>
            <a:reflection stA="41000" endPos="65000" dist="50800" dir="5400000" sy="-100000" algn="bl" rotWithShape="0"/>
            <a:softEdge rad="0"/>
          </a:effec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El tutor</a:t>
            </a:r>
            <a:endParaRPr lang="es-ES_tradnl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474236" y="1070150"/>
            <a:ext cx="4583663" cy="632527"/>
          </a:xfrm>
        </p:spPr>
        <p:txBody>
          <a:bodyPr/>
          <a:lstStyle/>
          <a:p>
            <a:pPr algn="ctr"/>
            <a:r>
              <a:rPr lang="es-ES" sz="2000" dirty="0" smtClean="0"/>
              <a:t>Derechos</a:t>
            </a:r>
            <a:endParaRPr lang="es-ES" sz="2000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1257300" y="1702678"/>
            <a:ext cx="4800600" cy="420282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s-ES_tradnl" dirty="0" smtClean="0"/>
              <a:t>Recibir un servicio de calidad a la altura de un proyecto universitario.</a:t>
            </a:r>
          </a:p>
          <a:p>
            <a:pPr marL="457200" indent="-457200">
              <a:buAutoNum type="arabicPeriod"/>
            </a:pPr>
            <a:r>
              <a:rPr lang="es-ES_tradnl" dirty="0" smtClean="0"/>
              <a:t>Obtener un producto final y documentación</a:t>
            </a:r>
            <a:r>
              <a:rPr lang="es-ES" dirty="0" smtClean="0"/>
              <a:t> del mismo. </a:t>
            </a:r>
            <a:endParaRPr lang="es-ES_tradnl" dirty="0" smtClean="0"/>
          </a:p>
          <a:p>
            <a:pPr marL="457200" indent="-457200">
              <a:buAutoNum type="arabicPeriod"/>
            </a:pPr>
            <a:r>
              <a:rPr lang="es-ES_tradnl" dirty="0" smtClean="0"/>
              <a:t>Declarar concluida o no una estad</a:t>
            </a:r>
            <a:r>
              <a:rPr lang="es-ES" dirty="0" err="1" smtClean="0"/>
              <a:t>ía</a:t>
            </a:r>
            <a:r>
              <a:rPr lang="es-ES" dirty="0" smtClean="0"/>
              <a:t>.</a:t>
            </a:r>
          </a:p>
          <a:p>
            <a:pPr marL="457200" indent="-457200">
              <a:buAutoNum type="arabicPeriod"/>
            </a:pPr>
            <a:r>
              <a:rPr lang="es-ES_tradnl" dirty="0" smtClean="0"/>
              <a:t>Hacer cumplir los reglamentos, horarios y políticas de la empresa. </a:t>
            </a:r>
          </a:p>
          <a:p>
            <a:pPr marL="457200" indent="-457200">
              <a:buAutoNum type="arabicPeriod"/>
            </a:pPr>
            <a:r>
              <a:rPr lang="es-ES_tradnl" dirty="0" smtClean="0"/>
              <a:t>Establecer el medio de contacto con el asesor.</a:t>
            </a:r>
          </a:p>
          <a:p>
            <a:pPr marL="457200" indent="-457200">
              <a:buAutoNum type="arabicPeriod"/>
            </a:pPr>
            <a:r>
              <a:rPr lang="es-ES_tradnl" dirty="0" smtClean="0"/>
              <a:t>Definir los alcances y objetivo del proyecto.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"/>
          </p:nvPr>
        </p:nvSpPr>
        <p:spPr>
          <a:xfrm>
            <a:off x="6867331" y="1070150"/>
            <a:ext cx="4556532" cy="632528"/>
          </a:xfrm>
        </p:spPr>
        <p:txBody>
          <a:bodyPr/>
          <a:lstStyle/>
          <a:p>
            <a:pPr algn="ctr"/>
            <a:r>
              <a:rPr lang="es-ES" dirty="0" smtClean="0"/>
              <a:t>obligaciones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633864" y="1702679"/>
            <a:ext cx="4800600" cy="4202821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Dar seguimiento al proyecto de manera permanente.</a:t>
            </a:r>
          </a:p>
          <a:p>
            <a:r>
              <a:rPr lang="es-ES_tradnl" dirty="0" smtClean="0"/>
              <a:t>Otorgar espacio, equipos, herramientas y cualquier instrumento necesario para desarrollar el proyecto. </a:t>
            </a:r>
          </a:p>
          <a:p>
            <a:r>
              <a:rPr lang="es-ES_tradnl" dirty="0" smtClean="0"/>
              <a:t>Evaluar el desempeño del estudiante de manera parcial y final.</a:t>
            </a:r>
          </a:p>
          <a:p>
            <a:r>
              <a:rPr lang="es-ES_tradnl" dirty="0" smtClean="0"/>
              <a:t>Reportar cualquier incidencia registrada durante el desarrollo del proyecto.</a:t>
            </a:r>
          </a:p>
          <a:p>
            <a:r>
              <a:rPr lang="es-ES_tradnl" dirty="0" smtClean="0"/>
              <a:t>Atender las peticiones y procedimientos establecidos por la Universidad </a:t>
            </a:r>
            <a:r>
              <a:rPr lang="es-ES_tradnl" dirty="0" err="1" smtClean="0"/>
              <a:t>Tecnol</a:t>
            </a:r>
            <a:r>
              <a:rPr lang="es-ES" dirty="0" err="1" smtClean="0"/>
              <a:t>ógica</a:t>
            </a:r>
            <a:r>
              <a:rPr lang="es-ES" dirty="0" smtClean="0"/>
              <a:t>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43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4083" y="1385451"/>
            <a:ext cx="2953512" cy="2956560"/>
          </a:xfrm>
          <a:prstGeom prst="rect">
            <a:avLst/>
          </a:prstGeom>
          <a:effectLst>
            <a:reflection stA="62000" endPos="65000" dist="50800" dir="5400000" sy="-100000" algn="bl" rotWithShape="0"/>
          </a:effec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El asesor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57300" y="1247061"/>
            <a:ext cx="4800600" cy="632529"/>
          </a:xfrm>
        </p:spPr>
        <p:txBody>
          <a:bodyPr/>
          <a:lstStyle/>
          <a:p>
            <a:pPr algn="ctr"/>
            <a:r>
              <a:rPr lang="es-ES" sz="2000" dirty="0" smtClean="0"/>
              <a:t>Derechos</a:t>
            </a:r>
            <a:endParaRPr lang="es-ES" sz="2000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1257300" y="1879590"/>
            <a:ext cx="4800600" cy="402591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s-ES_tradnl" dirty="0" smtClean="0"/>
              <a:t>Solicitar información</a:t>
            </a:r>
            <a:r>
              <a:rPr lang="es-ES" dirty="0" smtClean="0"/>
              <a:t> en cualquier momento sobre el avance del proyecto. </a:t>
            </a:r>
          </a:p>
          <a:p>
            <a:pPr marL="457200" indent="-457200">
              <a:buAutoNum type="arabicPeriod"/>
            </a:pPr>
            <a:r>
              <a:rPr lang="es-ES" dirty="0" smtClean="0"/>
              <a:t>Ser evaluado por parte del estudiante.</a:t>
            </a:r>
          </a:p>
          <a:p>
            <a:pPr marL="457200" indent="-457200">
              <a:buAutoNum type="arabicPeriod"/>
            </a:pPr>
            <a:r>
              <a:rPr lang="es-ES" dirty="0" smtClean="0"/>
              <a:t>Delimitar el horario de atención a sus asesorados. </a:t>
            </a:r>
          </a:p>
          <a:p>
            <a:pPr marL="457200" indent="-457200">
              <a:buAutoNum type="arabicPeriod"/>
            </a:pPr>
            <a:r>
              <a:rPr lang="es-ES" dirty="0" smtClean="0"/>
              <a:t>Realizar visitas a las empresas para validar el desarrollo del proyecto. </a:t>
            </a:r>
          </a:p>
          <a:p>
            <a:pPr marL="457200" indent="-457200">
              <a:buAutoNum type="arabicPeriod"/>
            </a:pPr>
            <a:r>
              <a:rPr lang="es-ES" dirty="0" smtClean="0"/>
              <a:t>Realizar comentarios u observaciones sobre el reporte final y cualquier documento derivado del desarrollo del proyecto.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_tradnl" dirty="0" smtClean="0"/>
              <a:t>Declarar </a:t>
            </a:r>
            <a:r>
              <a:rPr lang="es-ES_tradnl" dirty="0"/>
              <a:t>concluida o no una estad</a:t>
            </a:r>
            <a:r>
              <a:rPr lang="es-ES" dirty="0" err="1"/>
              <a:t>ía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457200" indent="-457200">
              <a:buAutoNum type="arabicPeriod"/>
            </a:pPr>
            <a:endParaRPr lang="es-ES" dirty="0" smtClean="0"/>
          </a:p>
          <a:p>
            <a:pPr marL="457200" indent="-457200">
              <a:buAutoNum type="arabicPeriod"/>
            </a:pPr>
            <a:endParaRPr lang="es-ES_tradnl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3"/>
          </p:nvPr>
        </p:nvSpPr>
        <p:spPr>
          <a:xfrm>
            <a:off x="6633864" y="1221167"/>
            <a:ext cx="4800600" cy="632529"/>
          </a:xfrm>
        </p:spPr>
        <p:txBody>
          <a:bodyPr/>
          <a:lstStyle/>
          <a:p>
            <a:pPr algn="ctr"/>
            <a:r>
              <a:rPr lang="es-ES" sz="2000" dirty="0" smtClean="0"/>
              <a:t>Obligaciones</a:t>
            </a:r>
            <a:endParaRPr lang="es-ES" sz="2000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633864" y="1879590"/>
            <a:ext cx="4800600" cy="4025910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Dar seguimiento al proyecto de manera remota.</a:t>
            </a:r>
          </a:p>
          <a:p>
            <a:r>
              <a:rPr lang="es-ES_tradnl" dirty="0" smtClean="0"/>
              <a:t>Brindar </a:t>
            </a:r>
            <a:r>
              <a:rPr lang="es-ES_tradnl" b="1" dirty="0" smtClean="0"/>
              <a:t>orientación</a:t>
            </a:r>
            <a:r>
              <a:rPr lang="es-ES" dirty="0" smtClean="0"/>
              <a:t> al estudiante que la solicite</a:t>
            </a:r>
            <a:r>
              <a:rPr lang="es-ES_tradnl" dirty="0" smtClean="0"/>
              <a:t>. </a:t>
            </a:r>
          </a:p>
          <a:p>
            <a:r>
              <a:rPr lang="es-ES_tradnl" dirty="0" smtClean="0"/>
              <a:t>Conectarse de manera recurrente a EDIST para resolver dudas en los foros.</a:t>
            </a:r>
          </a:p>
          <a:p>
            <a:r>
              <a:rPr lang="es-ES_tradnl" dirty="0" smtClean="0"/>
              <a:t>Evaluar el desempeño del estudiante de manera parcial y final.</a:t>
            </a:r>
          </a:p>
          <a:p>
            <a:r>
              <a:rPr lang="es-ES_tradnl" dirty="0" smtClean="0"/>
              <a:t>Reportar cualquier incidencia registrada durante el desarrollo del proyecto.</a:t>
            </a:r>
          </a:p>
          <a:p>
            <a:r>
              <a:rPr lang="es-ES_tradnl" dirty="0" smtClean="0"/>
              <a:t>Atender las peticiones y procedimientos establecidos por la Universidad </a:t>
            </a:r>
            <a:r>
              <a:rPr lang="es-ES_tradnl" dirty="0" err="1" smtClean="0"/>
              <a:t>Tecnol</a:t>
            </a:r>
            <a:r>
              <a:rPr lang="es-ES" dirty="0" err="1" smtClean="0"/>
              <a:t>ógica</a:t>
            </a:r>
            <a:r>
              <a:rPr lang="es-ES" dirty="0" smtClean="0"/>
              <a:t>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92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ignia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signia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Insigni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1066</TotalTime>
  <Words>1253</Words>
  <Application>Microsoft Macintosh PowerPoint</Application>
  <PresentationFormat>Panorámica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Microsoft Sans Serif</vt:lpstr>
      <vt:lpstr>Times New Roman</vt:lpstr>
      <vt:lpstr>Insignia</vt:lpstr>
      <vt:lpstr>ESTadía profesional</vt:lpstr>
      <vt:lpstr>¿Qué es la estadía profesional?</vt:lpstr>
      <vt:lpstr>estadía profesional extendida</vt:lpstr>
      <vt:lpstr>Registro de estadía</vt:lpstr>
      <vt:lpstr>Registro de estadía en sistema</vt:lpstr>
      <vt:lpstr>Asignación de estadía POR EL PROGRAMA EDUCATIVO</vt:lpstr>
      <vt:lpstr>Derechos y obligaciones</vt:lpstr>
      <vt:lpstr>El tutor</vt:lpstr>
      <vt:lpstr>El asesor</vt:lpstr>
      <vt:lpstr>Tus responsabilidades</vt:lpstr>
      <vt:lpstr>Tus responsabilidades</vt:lpstr>
      <vt:lpstr>Tus derechos</vt:lpstr>
      <vt:lpstr>Acreditación</vt:lpstr>
      <vt:lpstr>“Un estudiante en estadía no es igual a estudiante en servicio social.”</vt:lpstr>
      <vt:lpstr>Mas detalles a destacar</vt:lpstr>
      <vt:lpstr>Atención especial</vt:lpstr>
      <vt:lpstr>Evaluación de la estadía</vt:lpstr>
      <vt:lpstr>Atención especial</vt:lpstr>
      <vt:lpstr>Herramientas para el seguimiento y asistencia de estudiantes</vt:lpstr>
      <vt:lpstr>“El seguimiento será a través de un aula virtual, completamente a distancia.” </vt:lpstr>
      <vt:lpstr>Secuencia de actividades programadas</vt:lpstr>
      <vt:lpstr>Documentación asociada</vt:lpstr>
      <vt:lpstr>ESTRUCTURA DEL REPORTE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ESTadía profesional</dc:title>
  <dc:creator>Luis Adrian Pizaña Flores</dc:creator>
  <cp:lastModifiedBy>Usuario de Microsoft Office</cp:lastModifiedBy>
  <cp:revision>39</cp:revision>
  <dcterms:created xsi:type="dcterms:W3CDTF">2017-03-07T14:13:22Z</dcterms:created>
  <dcterms:modified xsi:type="dcterms:W3CDTF">2017-05-03T13:04:35Z</dcterms:modified>
</cp:coreProperties>
</file>