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02-04-2024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xmlns=""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xmlns=""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10249" y="1857364"/>
            <a:ext cx="3500462"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PUGAZH SELVAN S</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1447800"/>
            <a:ext cx="8224837" cy="1938992"/>
          </a:xfrm>
          <a:prstGeom prst="rect">
            <a:avLst/>
          </a:prstGeom>
          <a:noFill/>
        </p:spPr>
        <p:txBody>
          <a:bodyPr wrap="square" rtlCol="0">
            <a:spAutoFit/>
          </a:bodyPr>
          <a:lstStyle/>
          <a:p>
            <a:pPr algn="just"/>
            <a:r>
              <a:rPr lang="en-US" sz="2000" dirty="0">
                <a:latin typeface="Arial" pitchFamily="34" charset="0"/>
                <a:cs typeface="Arial" pitchFamily="34" charset="0"/>
              </a:rPr>
              <a:t>The project yields hyper-realistic </a:t>
            </a:r>
            <a:r>
              <a:rPr lang="en-US" sz="2000" dirty="0" smtClean="0">
                <a:latin typeface="Arial" pitchFamily="34" charset="0"/>
                <a:cs typeface="Arial" pitchFamily="34" charset="0"/>
              </a:rPr>
              <a:t>insect </a:t>
            </a:r>
            <a:r>
              <a:rPr lang="en-US" sz="2000" dirty="0">
                <a:latin typeface="Arial" pitchFamily="34" charset="0"/>
                <a:cs typeface="Arial" pitchFamily="34" charset="0"/>
              </a:rPr>
              <a:t>images resembling real ones, validated through rigorous evaluation. These images find applications in wildlife conservation, education, digital media, and art, enriching experiences and inspiring creativity. The outcome underscores the potential of AI-driven image generation while emphasizing ethical considerations in its application.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a:t>
            </a:r>
            <a:r>
              <a:rPr lang="en-IN" sz="2800" dirty="0" smtClean="0"/>
              <a:t>INSECT </a:t>
            </a:r>
            <a:r>
              <a:rPr lang="en-IN" sz="2800" dirty="0"/>
              <a:t>IMAGE 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a:latin typeface="Arial" pitchFamily="34" charset="0"/>
                <a:cs typeface="Arial" pitchFamily="34" charset="0"/>
              </a:rPr>
              <a:t>"Generating </a:t>
            </a:r>
            <a:r>
              <a:rPr lang="en-US" sz="1600" dirty="0" smtClean="0">
                <a:latin typeface="Arial" pitchFamily="34" charset="0"/>
                <a:cs typeface="Arial" pitchFamily="34" charset="0"/>
              </a:rPr>
              <a:t>insect Image </a:t>
            </a:r>
            <a:r>
              <a:rPr lang="en-US" sz="1600" dirty="0">
                <a:latin typeface="Arial" pitchFamily="34" charset="0"/>
                <a:cs typeface="Arial" pitchFamily="34" charset="0"/>
              </a:rPr>
              <a:t>Using Generative Adversarial Network" is an ambitious project that delves into the realm of artificial intelligence and computer vision to create realistic depictions of </a:t>
            </a:r>
            <a:r>
              <a:rPr lang="en-US" sz="1600" dirty="0" smtClean="0">
                <a:latin typeface="Arial" pitchFamily="34" charset="0"/>
                <a:cs typeface="Arial" pitchFamily="34" charset="0"/>
              </a:rPr>
              <a:t>insects. </a:t>
            </a:r>
            <a:r>
              <a:rPr lang="en-US" sz="1600" dirty="0">
                <a:latin typeface="Arial" pitchFamily="34" charset="0"/>
                <a:cs typeface="Arial" pitchFamily="34" charset="0"/>
              </a:rPr>
              <a:t>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a:t>
            </a:r>
            <a:r>
              <a:rPr lang="en-US" sz="1600" dirty="0" smtClean="0">
                <a:latin typeface="Arial" pitchFamily="34" charset="0"/>
                <a:cs typeface="Arial" pitchFamily="34" charset="0"/>
              </a:rPr>
              <a:t>insects</a:t>
            </a:r>
            <a:r>
              <a:rPr lang="en-US" sz="1600" dirty="0">
                <a:latin typeface="Arial" pitchFamily="34" charset="0"/>
                <a:cs typeface="Arial" pitchFamily="34" charset="0"/>
              </a:rPr>
              <a:t>, while the discriminator network evaluates the authenticity of these generated images. Through an iterative process of training and refinement, the generator network improves its ability to produce convincing </a:t>
            </a:r>
            <a:r>
              <a:rPr lang="en-US" sz="1600" dirty="0" smtClean="0">
                <a:latin typeface="Arial" pitchFamily="34" charset="0"/>
                <a:cs typeface="Arial" pitchFamily="34" charset="0"/>
              </a:rPr>
              <a:t>insect images</a:t>
            </a:r>
            <a:r>
              <a:rPr lang="en-US" sz="1600" dirty="0">
                <a:latin typeface="Arial" pitchFamily="34" charset="0"/>
                <a:cs typeface="Arial" pitchFamily="34" charset="0"/>
              </a:rPr>
              <a:t>, while the discriminator network becomes increasingly adept at distinguishing between real and generated images.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6" name="TextBox 5">
            <a:extLst>
              <a:ext uri="{FF2B5EF4-FFF2-40B4-BE49-F238E27FC236}">
                <a16:creationId xmlns:a16="http://schemas.microsoft.com/office/drawing/2014/main" xmlns="" id="{13B70959-5726-72A8-683C-9AEF5C75CA0A}"/>
              </a:ext>
            </a:extLst>
          </p:cNvPr>
          <p:cNvSpPr txBox="1"/>
          <p:nvPr/>
        </p:nvSpPr>
        <p:spPr>
          <a:xfrm>
            <a:off x="714375" y="1559689"/>
            <a:ext cx="9905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problem addressed by this project revolves around the difficulty of faithfully recreating realistic representations of </a:t>
            </a:r>
            <a:r>
              <a:rPr lang="en-US" dirty="0" smtClean="0"/>
              <a:t>insects </a:t>
            </a:r>
            <a:r>
              <a:rPr lang="en-US" dirty="0"/>
              <a:t>through artificial intelligence techniques. Despite the advancements in image generation enabled by Generative Adversarial Networks (GANs), generating lifelike and diverse </a:t>
            </a:r>
            <a:r>
              <a:rPr lang="en-US" dirty="0" smtClean="0"/>
              <a:t>insect </a:t>
            </a:r>
            <a:r>
              <a:rPr lang="en-US" dirty="0"/>
              <a:t>images presents several challenges:</a:t>
            </a:r>
          </a:p>
          <a:p>
            <a:r>
              <a:rPr lang="en-US" dirty="0"/>
              <a:t>                                               </a:t>
            </a:r>
            <a:endParaRPr lang="en-IN" dirty="0"/>
          </a:p>
        </p:txBody>
      </p:sp>
      <p:sp>
        <p:nvSpPr>
          <p:cNvPr id="13" name="TextBox 12">
            <a:extLst>
              <a:ext uri="{FF2B5EF4-FFF2-40B4-BE49-F238E27FC236}">
                <a16:creationId xmlns:a16="http://schemas.microsoft.com/office/drawing/2014/main" xmlns="" id="{0CE456B3-F564-D06F-469B-9095417A8815}"/>
              </a:ext>
            </a:extLst>
          </p:cNvPr>
          <p:cNvSpPr txBox="1"/>
          <p:nvPr/>
        </p:nvSpPr>
        <p:spPr>
          <a:xfrm>
            <a:off x="2133600" y="3200399"/>
            <a:ext cx="54102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Complexity of  </a:t>
            </a:r>
            <a:r>
              <a:rPr lang="en-IN" dirty="0" smtClean="0"/>
              <a:t>insect Features</a:t>
            </a:r>
            <a:endParaRPr lang="en-IN" dirty="0"/>
          </a:p>
          <a:p>
            <a:pPr marL="285750" indent="-285750">
              <a:buFont typeface="Arial" panose="020B0604020202020204" pitchFamily="34" charset="0"/>
              <a:buChar char="•"/>
            </a:pPr>
            <a:r>
              <a:rPr lang="en-US" dirty="0"/>
              <a:t>Limited Availability of High-Quality </a:t>
            </a:r>
            <a:r>
              <a:rPr lang="en-US" dirty="0" smtClean="0"/>
              <a:t>Insect </a:t>
            </a:r>
            <a:r>
              <a:rPr lang="en-US" dirty="0"/>
              <a:t>Datasets</a:t>
            </a:r>
          </a:p>
          <a:p>
            <a:pPr marL="285750" indent="-285750">
              <a:buFont typeface="Arial" panose="020B0604020202020204" pitchFamily="34" charset="0"/>
              <a:buChar char="•"/>
            </a:pPr>
            <a:r>
              <a:rPr lang="en-US" dirty="0"/>
              <a:t>Balancing Realism and Diversity</a:t>
            </a:r>
          </a:p>
          <a:p>
            <a:pPr marL="285750" indent="-285750">
              <a:buFont typeface="Arial" panose="020B0604020202020204" pitchFamily="34" charset="0"/>
              <a:buChar char="•"/>
            </a:pPr>
            <a:r>
              <a:rPr lang="en-US" dirty="0"/>
              <a:t>Evaluation of Image Quality and Fidelity</a:t>
            </a:r>
          </a:p>
          <a:p>
            <a:pPr marL="285750" indent="-285750">
              <a:buFont typeface="Arial" panose="020B0604020202020204" pitchFamily="34" charset="0"/>
              <a:buChar char="•"/>
            </a:pPr>
            <a:r>
              <a:rPr lang="en-US" dirty="0"/>
              <a:t>Applicability and Generalization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76275" y="1752600"/>
            <a:ext cx="8467725" cy="2062103"/>
          </a:xfrm>
          <a:prstGeom prst="rect">
            <a:avLst/>
          </a:prstGeom>
          <a:noFill/>
        </p:spPr>
        <p:txBody>
          <a:bodyPr wrap="square" rtlCol="0">
            <a:spAutoFit/>
          </a:bodyPr>
          <a:lstStyle/>
          <a:p>
            <a:pPr algn="just"/>
            <a:r>
              <a:rPr lang="en-US" sz="1600" dirty="0">
                <a:latin typeface="Arial" pitchFamily="34" charset="0"/>
                <a:cs typeface="Arial" pitchFamily="34" charset="0"/>
              </a:rPr>
              <a:t>Project Overview:</a:t>
            </a:r>
          </a:p>
          <a:p>
            <a:pPr algn="just"/>
            <a:endParaRPr lang="en-US" sz="1600" dirty="0">
              <a:latin typeface="Arial" pitchFamily="34" charset="0"/>
              <a:cs typeface="Arial" pitchFamily="34" charset="0"/>
            </a:endParaRPr>
          </a:p>
          <a:p>
            <a:pPr algn="just"/>
            <a:r>
              <a:rPr lang="en-US" sz="1600" dirty="0">
                <a:latin typeface="Arial" pitchFamily="34" charset="0"/>
                <a:cs typeface="Arial" pitchFamily="34" charset="0"/>
              </a:rPr>
              <a:t>The project aims to create realistic </a:t>
            </a:r>
            <a:r>
              <a:rPr lang="en-US" sz="1600" dirty="0" smtClean="0">
                <a:latin typeface="Arial" pitchFamily="34" charset="0"/>
                <a:cs typeface="Arial" pitchFamily="34" charset="0"/>
              </a:rPr>
              <a:t>insect </a:t>
            </a:r>
            <a:r>
              <a:rPr lang="en-US" sz="1600" dirty="0">
                <a:latin typeface="Arial" pitchFamily="34" charset="0"/>
                <a:cs typeface="Arial" pitchFamily="34" charset="0"/>
              </a:rPr>
              <a:t>images using advanced computer techniques called Generative Adversarial Networks. We'll collect lots of </a:t>
            </a:r>
            <a:r>
              <a:rPr lang="en-US" sz="1600" dirty="0" smtClean="0">
                <a:latin typeface="Arial" pitchFamily="34" charset="0"/>
                <a:cs typeface="Arial" pitchFamily="34" charset="0"/>
              </a:rPr>
              <a:t>insect </a:t>
            </a:r>
            <a:r>
              <a:rPr lang="en-US" sz="1600" dirty="0">
                <a:latin typeface="Arial" pitchFamily="34" charset="0"/>
                <a:cs typeface="Arial" pitchFamily="34" charset="0"/>
              </a:rPr>
              <a:t>pictures, train the computer to make its own, and then check if they look real. These images can be used for learning about </a:t>
            </a:r>
            <a:r>
              <a:rPr lang="en-US" sz="1600" dirty="0" smtClean="0">
                <a:latin typeface="Arial" pitchFamily="34" charset="0"/>
                <a:cs typeface="Arial" pitchFamily="34" charset="0"/>
              </a:rPr>
              <a:t>insects</a:t>
            </a:r>
            <a:r>
              <a:rPr lang="en-US" sz="1600" dirty="0">
                <a:latin typeface="Arial" pitchFamily="34" charset="0"/>
                <a:cs typeface="Arial" pitchFamily="34" charset="0"/>
              </a:rPr>
              <a:t>, making educational materials, and creating artwork. We'll also make sure our project is fair and doesn't cause any problems. Finally, we'll share what we've learned and think about how to improve in the future.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38200" y="2057400"/>
            <a:ext cx="8696325" cy="2862322"/>
          </a:xfrm>
          <a:prstGeom prst="rect">
            <a:avLst/>
          </a:prstGeom>
          <a:noFill/>
        </p:spPr>
        <p:txBody>
          <a:bodyPr wrap="square" rtlCol="0">
            <a:spAutoFit/>
          </a:bodyPr>
          <a:lstStyle/>
          <a:p>
            <a:pPr algn="just"/>
            <a:r>
              <a:rPr lang="en-US" sz="2000" dirty="0">
                <a:latin typeface="Arial" pitchFamily="34" charset="0"/>
                <a:cs typeface="Arial" pitchFamily="34" charset="0"/>
              </a:rPr>
              <a:t>1. Wildlife Conservation Organizations: Utilize images for education and conservation campaigns.</a:t>
            </a:r>
          </a:p>
          <a:p>
            <a:pPr algn="just"/>
            <a:r>
              <a:rPr lang="en-US" sz="2000" dirty="0">
                <a:latin typeface="Arial" pitchFamily="34" charset="0"/>
                <a:cs typeface="Arial" pitchFamily="34" charset="0"/>
              </a:rPr>
              <a:t>2. Educational Institutions: Enhance biology and environmental studies with realistic </a:t>
            </a:r>
            <a:r>
              <a:rPr lang="en-US" sz="2000" dirty="0" smtClean="0">
                <a:latin typeface="Arial" pitchFamily="34" charset="0"/>
                <a:cs typeface="Arial" pitchFamily="34" charset="0"/>
              </a:rPr>
              <a:t>insect </a:t>
            </a:r>
            <a:r>
              <a:rPr lang="en-US" sz="2000" dirty="0">
                <a:latin typeface="Arial" pitchFamily="34" charset="0"/>
                <a:cs typeface="Arial" pitchFamily="34" charset="0"/>
              </a:rPr>
              <a:t>images.</a:t>
            </a:r>
          </a:p>
          <a:p>
            <a:pPr algn="just"/>
            <a:r>
              <a:rPr lang="en-US" sz="2000" dirty="0">
                <a:latin typeface="Arial" pitchFamily="34" charset="0"/>
                <a:cs typeface="Arial" pitchFamily="34" charset="0"/>
              </a:rPr>
              <a:t>3. Digital Media and Entertainment Industry: Incorporate images for authenticity in films and games.</a:t>
            </a:r>
          </a:p>
          <a:p>
            <a:pPr algn="just"/>
            <a:r>
              <a:rPr lang="en-US" sz="2000" dirty="0">
                <a:latin typeface="Arial" pitchFamily="34" charset="0"/>
                <a:cs typeface="Arial" pitchFamily="34" charset="0"/>
              </a:rPr>
              <a:t>4. Artists and Creatives: Use images as references for artwork and designs.</a:t>
            </a:r>
          </a:p>
          <a:p>
            <a:pPr algn="just"/>
            <a:r>
              <a:rPr lang="en-US" sz="2000" dirty="0">
                <a:latin typeface="Arial" pitchFamily="34" charset="0"/>
                <a:cs typeface="Arial" pitchFamily="34" charset="0"/>
              </a:rPr>
              <a:t>5. General Public: Enjoy and share high-quality </a:t>
            </a:r>
            <a:r>
              <a:rPr lang="en-US" sz="2000" dirty="0" smtClean="0">
                <a:latin typeface="Arial" pitchFamily="34" charset="0"/>
                <a:cs typeface="Arial" pitchFamily="34" charset="0"/>
              </a:rPr>
              <a:t>insect </a:t>
            </a:r>
            <a:r>
              <a:rPr lang="en-US" sz="2000" dirty="0">
                <a:latin typeface="Arial" pitchFamily="34" charset="0"/>
                <a:cs typeface="Arial" pitchFamily="34" charset="0"/>
              </a:rPr>
              <a:t>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124200" y="1584006"/>
            <a:ext cx="6410325" cy="3785652"/>
          </a:xfrm>
          <a:prstGeom prst="rect">
            <a:avLst/>
          </a:prstGeom>
          <a:noFill/>
        </p:spPr>
        <p:txBody>
          <a:bodyPr wrap="square" rtlCol="0">
            <a:spAutoFit/>
          </a:bodyPr>
          <a:lstStyle/>
          <a:p>
            <a:pPr algn="just"/>
            <a:r>
              <a:rPr lang="en-US" sz="1600" dirty="0">
                <a:latin typeface="Arial" pitchFamily="34" charset="0"/>
                <a:cs typeface="Arial" pitchFamily="34" charset="0"/>
              </a:rPr>
              <a:t>Our solution leverages advanced Generative Adversarial Networks (GANs) to generate highly realistic and diverse images of </a:t>
            </a:r>
            <a:r>
              <a:rPr lang="en-US" sz="1600" dirty="0" smtClean="0">
                <a:latin typeface="Arial" pitchFamily="34" charset="0"/>
                <a:cs typeface="Arial" pitchFamily="34" charset="0"/>
              </a:rPr>
              <a:t>insects</a:t>
            </a:r>
            <a:r>
              <a:rPr lang="en-US" sz="1600" dirty="0">
                <a:latin typeface="Arial" pitchFamily="34" charset="0"/>
                <a:cs typeface="Arial" pitchFamily="34" charset="0"/>
              </a:rPr>
              <a:t>. By collecting a comprehensive dataset of </a:t>
            </a:r>
            <a:r>
              <a:rPr lang="en-US" sz="1600" dirty="0" smtClean="0">
                <a:latin typeface="Arial" pitchFamily="34" charset="0"/>
                <a:cs typeface="Arial" pitchFamily="34" charset="0"/>
              </a:rPr>
              <a:t>insect </a:t>
            </a:r>
            <a:r>
              <a:rPr lang="en-US" sz="1600" dirty="0">
                <a:latin typeface="Arial" pitchFamily="34" charset="0"/>
                <a:cs typeface="Arial" pitchFamily="34" charset="0"/>
              </a:rPr>
              <a:t>images and training our GAN model, we are able to produce lifelike representations of </a:t>
            </a:r>
            <a:r>
              <a:rPr lang="en-US" sz="1600" dirty="0" smtClean="0">
                <a:latin typeface="Arial" pitchFamily="34" charset="0"/>
                <a:cs typeface="Arial" pitchFamily="34" charset="0"/>
              </a:rPr>
              <a:t>insects </a:t>
            </a:r>
            <a:r>
              <a:rPr lang="en-US" sz="1600" dirty="0">
                <a:latin typeface="Arial" pitchFamily="34" charset="0"/>
                <a:cs typeface="Arial" pitchFamily="34" charset="0"/>
              </a:rPr>
              <a:t>that closely resemble real-world counterparts. The value proposition of our solution lies in its ability to provide high-quality and diverse </a:t>
            </a:r>
            <a:r>
              <a:rPr lang="en-US" sz="1600" dirty="0" smtClean="0">
                <a:latin typeface="Arial" pitchFamily="34" charset="0"/>
                <a:cs typeface="Arial" pitchFamily="34" charset="0"/>
              </a:rPr>
              <a:t>insect </a:t>
            </a:r>
            <a:r>
              <a:rPr lang="en-US" sz="1600" dirty="0">
                <a:latin typeface="Arial" pitchFamily="34" charset="0"/>
                <a:cs typeface="Arial" pitchFamily="34" charset="0"/>
              </a:rPr>
              <a:t>images for a wide range of applications, including wildlife conservation, education, digital media, and art. These images can be used to raise awareness about </a:t>
            </a:r>
            <a:r>
              <a:rPr lang="en-US" sz="1600" dirty="0" smtClean="0">
                <a:latin typeface="Arial" pitchFamily="34" charset="0"/>
                <a:cs typeface="Arial" pitchFamily="34" charset="0"/>
              </a:rPr>
              <a:t>insect </a:t>
            </a:r>
            <a:r>
              <a:rPr lang="en-US" sz="1600" dirty="0">
                <a:latin typeface="Arial" pitchFamily="34" charset="0"/>
                <a:cs typeface="Arial" pitchFamily="34" charset="0"/>
              </a:rPr>
              <a:t>conservation efforts, enrich educational materials, enhance the authenticity of digital media productions, inspire creative endeavors, and foster appreciation for wildlife among the general public. By offering a reliable and accessible source of realistic </a:t>
            </a:r>
            <a:r>
              <a:rPr lang="en-US" sz="1600" dirty="0" smtClean="0">
                <a:latin typeface="Arial" pitchFamily="34" charset="0"/>
                <a:cs typeface="Arial" pitchFamily="34" charset="0"/>
              </a:rPr>
              <a:t>insect </a:t>
            </a:r>
            <a:r>
              <a:rPr lang="en-US" sz="1600" dirty="0">
                <a:latin typeface="Arial" pitchFamily="34" charset="0"/>
                <a:cs typeface="Arial" pitchFamily="34" charset="0"/>
              </a:rPr>
              <a:t>images, our solution empowers various stakeholders to engage with and contribute to efforts aimed at protecting and preserving these majestic creatures.</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099733" y="1507806"/>
            <a:ext cx="7120467" cy="5000686"/>
          </a:xfrm>
          <a:prstGeom prst="rect">
            <a:avLst/>
          </a:prstGeom>
          <a:noFill/>
        </p:spPr>
        <p:txBody>
          <a:bodyPr wrap="square" rtlCol="0">
            <a:spAutoFit/>
          </a:bodyPr>
          <a:lstStyle/>
          <a:p>
            <a:r>
              <a:rPr lang="en-US" sz="1400" dirty="0"/>
              <a:t>1. **Hyper-Realistic Images**: Our solution produces </a:t>
            </a:r>
            <a:r>
              <a:rPr lang="en-US" sz="1400" dirty="0" smtClean="0"/>
              <a:t>insect </a:t>
            </a:r>
            <a:r>
              <a:rPr lang="en-US" sz="1400" dirty="0"/>
              <a:t>images that are incredibly lifelike, capturing the smallest details of </a:t>
            </a:r>
            <a:r>
              <a:rPr lang="en-US" sz="1400" dirty="0" smtClean="0"/>
              <a:t>insect </a:t>
            </a:r>
            <a:r>
              <a:rPr lang="en-US" sz="1400" dirty="0"/>
              <a:t>features with astonishing accuracy.</a:t>
            </a:r>
          </a:p>
          <a:p>
            <a:endParaRPr lang="en-US" sz="1400" dirty="0"/>
          </a:p>
          <a:p>
            <a:r>
              <a:rPr lang="en-US" sz="1400" dirty="0"/>
              <a:t>2. **Diverse Representation**: The generated images encompass a wide range of </a:t>
            </a:r>
            <a:r>
              <a:rPr lang="en-US" sz="1400" dirty="0" smtClean="0"/>
              <a:t>insect </a:t>
            </a:r>
            <a:r>
              <a:rPr lang="en-US" sz="1400" dirty="0"/>
              <a:t>variations, including different poses, expressions, and environmental contexts, providing a comprehensive portrayal of </a:t>
            </a:r>
            <a:r>
              <a:rPr lang="en-US" sz="1400" dirty="0" smtClean="0"/>
              <a:t>insect </a:t>
            </a:r>
            <a:r>
              <a:rPr lang="en-US" sz="1400" dirty="0"/>
              <a:t>diversity.</a:t>
            </a:r>
          </a:p>
          <a:p>
            <a:endParaRPr lang="en-US" sz="1400" dirty="0"/>
          </a:p>
          <a:p>
            <a:r>
              <a:rPr lang="en-US" sz="1400" dirty="0"/>
              <a:t>3. **Seamless Integration**: These images seamlessly integrate into various applications and media, enhancing authenticity and immersion without compromising visual fidelity.</a:t>
            </a:r>
          </a:p>
          <a:p>
            <a:endParaRPr lang="en-US" sz="1400" dirty="0"/>
          </a:p>
          <a:p>
            <a:r>
              <a:rPr lang="en-US" sz="1400" dirty="0"/>
              <a:t>4. **Unprecedented Realism**: The level of realism achieved by our solution exceeds expectations, captivating audiences and inspiring appreciation for the beauty and majesty of </a:t>
            </a:r>
            <a:r>
              <a:rPr lang="en-US" sz="1400" dirty="0" smtClean="0"/>
              <a:t>insects</a:t>
            </a:r>
            <a:r>
              <a:rPr lang="en-US" sz="1400" dirty="0"/>
              <a:t>.</a:t>
            </a:r>
          </a:p>
          <a:p>
            <a:endParaRPr lang="en-US" sz="1400" dirty="0"/>
          </a:p>
          <a:p>
            <a:r>
              <a:rPr lang="en-US" sz="1400" dirty="0"/>
              <a:t>5. **Versatile Utility**: From wildlife conservation to digital entertainment, the generated images find applications across diverse domains, demonstrating their versatility and practical value.</a:t>
            </a:r>
          </a:p>
          <a:p>
            <a:endParaRPr lang="en-US" sz="1400" dirty="0"/>
          </a:p>
          <a:p>
            <a:r>
              <a:rPr lang="en-US" sz="1400" dirty="0"/>
              <a:t>6. **Engagement and Impact**: The wow factor of our solution lies in its ability to engage and inspire audiences, sparking curiosity, empathy, and action towards </a:t>
            </a:r>
            <a:r>
              <a:rPr lang="en-US" sz="1400" dirty="0" smtClean="0"/>
              <a:t>insect </a:t>
            </a:r>
            <a:r>
              <a:rPr lang="en-US" sz="1400" dirty="0"/>
              <a:t>conservation and appreciation.</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7276148" cy="3785652"/>
          </a:xfrm>
          <a:prstGeom prst="rect">
            <a:avLst/>
          </a:prstGeom>
          <a:noFill/>
        </p:spPr>
        <p:txBody>
          <a:bodyPr wrap="square" rtlCol="0">
            <a:spAutoFit/>
          </a:bodyPr>
          <a:lstStyle/>
          <a:p>
            <a:r>
              <a:rPr lang="en-US" sz="2000" dirty="0"/>
              <a:t>1. Use Generative Adversarial Network (GAN) for image generation.</a:t>
            </a:r>
          </a:p>
          <a:p>
            <a:r>
              <a:rPr lang="en-US" sz="2000" dirty="0"/>
              <a:t>2. Apply Deep Convolutional Neural Networks (CNNs) for feature extraction.</a:t>
            </a:r>
          </a:p>
          <a:p>
            <a:r>
              <a:rPr lang="en-US" sz="2000" dirty="0"/>
              <a:t>3. Implement feature matching to enhance image quality.</a:t>
            </a:r>
          </a:p>
          <a:p>
            <a:r>
              <a:rPr lang="en-US" sz="2000" dirty="0"/>
              <a:t>4. Augment and curate dataset for diversity and representativeness.</a:t>
            </a:r>
          </a:p>
          <a:p>
            <a:r>
              <a:rPr lang="en-US" sz="2000" dirty="0"/>
              <a:t>5. Fine-tune hyperparameters for optimized training.</a:t>
            </a:r>
          </a:p>
          <a:p>
            <a:r>
              <a:rPr lang="en-US" sz="2000" dirty="0"/>
              <a:t>6. Define evaluation metrics for objective assessment.</a:t>
            </a:r>
          </a:p>
          <a:p>
            <a:r>
              <a:rPr lang="en-US" sz="2000" dirty="0"/>
              <a:t>7. Explore transfer learning for improved generalization.</a:t>
            </a:r>
          </a:p>
          <a:p>
            <a:r>
              <a:rPr lang="en-US" sz="2000" dirty="0"/>
              <a:t>8. Consider ethical implications throughout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934</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GENERATING INSECT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9</cp:revision>
  <dcterms:created xsi:type="dcterms:W3CDTF">2024-03-28T04:06:34Z</dcterms:created>
  <dcterms:modified xsi:type="dcterms:W3CDTF">2024-04-02T13:21:13Z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