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 b="def" i="def"/>
      <a:tcStyle>
        <a:tcBdr/>
        <a:fill>
          <a:solidFill>
            <a:srgbClr val="F3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 b="def" i="def"/>
      <a:tcStyle>
        <a:tcBdr/>
        <a:fill>
          <a:solidFill>
            <a:srgbClr val="F3EB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 b="def" i="def"/>
      <a:tcStyle>
        <a:tcBdr/>
        <a:fill>
          <a:solidFill>
            <a:srgbClr val="EA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417778" y="802297"/>
            <a:ext cx="8637074" cy="254143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cap="all" sz="1800"/>
            </a:lvl1pPr>
            <a:lvl2pPr marL="0" indent="457200">
              <a:buClrTx/>
              <a:buSzTx/>
              <a:buFontTx/>
              <a:buNone/>
              <a:defRPr cap="all" sz="1800"/>
            </a:lvl2pPr>
            <a:lvl3pPr marL="0" indent="914400">
              <a:buClrTx/>
              <a:buSzTx/>
              <a:buFontTx/>
              <a:buNone/>
              <a:defRPr cap="all" sz="1800"/>
            </a:lvl3pPr>
            <a:lvl4pPr marL="0" indent="1371600">
              <a:buClrTx/>
              <a:buSzTx/>
              <a:buFontTx/>
              <a:buNone/>
              <a:defRPr cap="all" sz="1800"/>
            </a:lvl4pPr>
            <a:lvl5pPr marL="0" indent="1828800">
              <a:buClrTx/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traight Connector 14"/>
          <p:cNvSpPr/>
          <p:nvPr/>
        </p:nvSpPr>
        <p:spPr>
          <a:xfrm>
            <a:off x="2417779" y="3528541"/>
            <a:ext cx="863707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1749007" y="798972"/>
            <a:ext cx="499676" cy="523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traight Connector 3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traight Connector 14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traight Connector 3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21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cap="all" sz="2200">
                <a:solidFill>
                  <a:schemeClr val="accent1"/>
                </a:solidFill>
              </a:defRPr>
            </a:pPr>
          </a:p>
        </p:txBody>
      </p:sp>
      <p:sp>
        <p:nvSpPr>
          <p:cNvPr id="72" name="Straight Connector 28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traight Connector 2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quarter" idx="21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90"/>
            <a:ext cx="326949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27000" dist="228600" dir="474000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9" name="Title Text"/>
          <p:cNvSpPr txBox="1"/>
          <p:nvPr>
            <p:ph type="title"/>
          </p:nvPr>
        </p:nvSpPr>
        <p:spPr>
          <a:xfrm>
            <a:off x="1451205" y="1129513"/>
            <a:ext cx="5532329" cy="1830585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0" name="Picture Placeholder 2"/>
          <p:cNvSpPr/>
          <p:nvPr>
            <p:ph type="pic" sz="quarter" idx="21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450329" y="3145992"/>
            <a:ext cx="5524404" cy="200374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47382" y="3143605"/>
            <a:ext cx="5527352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1538" r="0" b="0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Picture 5"/>
          <p:cNvGrpSpPr/>
          <p:nvPr/>
        </p:nvGrpSpPr>
        <p:grpSpPr>
          <a:xfrm>
            <a:off x="6237127" y="3051312"/>
            <a:ext cx="5634841" cy="3269976"/>
            <a:chOff x="0" y="0"/>
            <a:chExt cx="5634840" cy="3269974"/>
          </a:xfrm>
        </p:grpSpPr>
        <p:sp>
          <p:nvSpPr>
            <p:cNvPr id="132" name="Rectangle"/>
            <p:cNvSpPr/>
            <p:nvPr/>
          </p:nvSpPr>
          <p:spPr>
            <a:xfrm>
              <a:off x="0" y="0"/>
              <a:ext cx="5634841" cy="3269975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33" name="image2.jpeg" descr="image2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34841" cy="3269975"/>
            </a:xfrm>
            <a:prstGeom prst="rect">
              <a:avLst/>
            </a:prstGeom>
            <a:ln w="101600" cap="sq">
              <a:solidFill>
                <a:srgbClr val="FDFDFD"/>
              </a:solidFill>
              <a:prstDash val="solid"/>
              <a:miter lim="800000"/>
            </a:ln>
            <a:effectLst>
              <a:outerShdw sx="100000" sy="100000" kx="0" ky="0" algn="b" rotWithShape="0" blurRad="63500" dist="37500" dir="756000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135" name="Title 1"/>
          <p:cNvSpPr txBox="1"/>
          <p:nvPr>
            <p:ph type="ctrTitle"/>
          </p:nvPr>
        </p:nvSpPr>
        <p:spPr>
          <a:xfrm>
            <a:off x="2273803" y="268951"/>
            <a:ext cx="8743865" cy="977623"/>
          </a:xfrm>
          <a:prstGeom prst="rect">
            <a:avLst/>
          </a:prstGeom>
        </p:spPr>
        <p:txBody>
          <a:bodyPr/>
          <a:lstStyle>
            <a:lvl1pPr>
              <a:defRPr b="1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Natural  language  process</a:t>
            </a:r>
          </a:p>
        </p:txBody>
      </p:sp>
      <p:sp>
        <p:nvSpPr>
          <p:cNvPr id="136" name="Subtitle 2"/>
          <p:cNvSpPr txBox="1"/>
          <p:nvPr/>
        </p:nvSpPr>
        <p:spPr>
          <a:xfrm>
            <a:off x="2560241" y="3713421"/>
            <a:ext cx="3387977" cy="2233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defTabSz="905255">
              <a:lnSpc>
                <a:spcPct val="108000"/>
              </a:lnSpc>
              <a:spcBef>
                <a:spcPts val="900"/>
              </a:spcBef>
              <a:defRPr b="1" cap="all" sz="1782"/>
            </a:pPr>
            <a:r>
              <a:t>Group member :-</a:t>
            </a:r>
          </a:p>
          <a:p>
            <a:pPr defTabSz="905255">
              <a:lnSpc>
                <a:spcPct val="108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1" cap="all" sz="1782">
                <a:solidFill>
                  <a:srgbClr val="002060"/>
                </a:solidFill>
                <a:latin typeface="system-ui"/>
                <a:ea typeface="system-ui"/>
                <a:cs typeface="system-ui"/>
                <a:sym typeface="system-ui"/>
              </a:defRPr>
            </a:pPr>
            <a:r>
              <a:t>Adhish </a:t>
            </a:r>
          </a:p>
          <a:p>
            <a:pPr defTabSz="905255">
              <a:lnSpc>
                <a:spcPct val="108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1" cap="all" sz="1782">
                <a:solidFill>
                  <a:srgbClr val="002060"/>
                </a:solidFill>
                <a:latin typeface="system-ui"/>
                <a:ea typeface="system-ui"/>
                <a:cs typeface="system-ui"/>
                <a:sym typeface="system-ui"/>
              </a:defRPr>
            </a:pPr>
            <a:r>
              <a:t>Aravinth  Ravichandran</a:t>
            </a:r>
          </a:p>
          <a:p>
            <a:pPr defTabSz="905255">
              <a:lnSpc>
                <a:spcPct val="108000"/>
              </a:lnSpc>
              <a:spcBef>
                <a:spcPts val="900"/>
              </a:spcBef>
              <a:defRPr b="1" cap="all" sz="1782"/>
            </a:pPr>
            <a:r>
              <a:t>Mentor Name :</a:t>
            </a:r>
          </a:p>
          <a:p>
            <a:pPr defTabSz="905255">
              <a:lnSpc>
                <a:spcPct val="108000"/>
              </a:lnSpc>
              <a:spcBef>
                <a:spcPts val="900"/>
              </a:spcBef>
              <a:defRPr cap="all" sz="1782">
                <a:solidFill>
                  <a:srgbClr val="002060"/>
                </a:solidFill>
              </a:defRPr>
            </a:pPr>
            <a:r>
              <a:t>Ms. pallavi B</a:t>
            </a:r>
          </a:p>
        </p:txBody>
      </p:sp>
      <p:sp>
        <p:nvSpPr>
          <p:cNvPr id="137" name="TextBox 7"/>
          <p:cNvSpPr txBox="1"/>
          <p:nvPr/>
        </p:nvSpPr>
        <p:spPr>
          <a:xfrm>
            <a:off x="2319521" y="1630521"/>
            <a:ext cx="4148680" cy="956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334A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Amazon Reviews sentiment analysis</a:t>
            </a:r>
          </a:p>
          <a:p>
            <a:pPr/>
            <a:br>
              <a:rPr b="1" sz="2000">
                <a:solidFill>
                  <a:srgbClr val="334A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138" name="TextBox 9"/>
          <p:cNvSpPr txBox="1"/>
          <p:nvPr/>
        </p:nvSpPr>
        <p:spPr>
          <a:xfrm>
            <a:off x="9169842" y="2324563"/>
            <a:ext cx="1956022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334A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P-106</a:t>
            </a:r>
          </a:p>
          <a:p>
            <a:pPr>
              <a:defRPr b="1">
                <a:solidFill>
                  <a:srgbClr val="334A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Group No. 5</a:t>
            </a:r>
            <a:endParaRPr>
              <a:latin typeface="+mn-lt"/>
              <a:ea typeface="+mn-ea"/>
              <a:cs typeface="+mn-cs"/>
              <a:sym typeface="Gill Sans MT"/>
            </a:endParaRPr>
          </a:p>
          <a:p>
            <a:pPr/>
            <a:br>
              <a:rPr b="1">
                <a:solidFill>
                  <a:srgbClr val="334A51"/>
                </a:solidFill>
              </a:rPr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1451578" y="804519"/>
            <a:ext cx="9603277" cy="845172"/>
          </a:xfrm>
          <a:prstGeom prst="rect">
            <a:avLst/>
          </a:prstGeom>
        </p:spPr>
        <p:txBody>
          <a:bodyPr/>
          <a:lstStyle/>
          <a:p>
            <a:pPr/>
            <a:r>
              <a:t>Step – Iv: EdA (Data Visualization) </a:t>
            </a:r>
          </a:p>
        </p:txBody>
      </p:sp>
      <p:sp>
        <p:nvSpPr>
          <p:cNvPr id="166" name="Rectangle 4"/>
          <p:cNvSpPr txBox="1"/>
          <p:nvPr>
            <p:ph type="body" sz="quarter" idx="1"/>
          </p:nvPr>
        </p:nvSpPr>
        <p:spPr>
          <a:xfrm>
            <a:off x="628452" y="5048791"/>
            <a:ext cx="4444183" cy="7386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1400"/>
            </a:lvl1pPr>
          </a:lstStyle>
          <a:p>
            <a:pPr/>
            <a:r>
              <a:t>#The histogram shows that reviews range from 0 to near about 1700 characters and generally, it is between 0 to 1000 characters.</a:t>
            </a:r>
          </a:p>
        </p:txBody>
      </p:sp>
      <p:pic>
        <p:nvPicPr>
          <p:cNvPr id="1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766" y="1978486"/>
            <a:ext cx="4909647" cy="3095913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6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5210" y="1978486"/>
            <a:ext cx="4909645" cy="3095913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69" name="Rectangle 4"/>
          <p:cNvSpPr txBox="1"/>
          <p:nvPr/>
        </p:nvSpPr>
        <p:spPr>
          <a:xfrm>
            <a:off x="6423660" y="5084681"/>
            <a:ext cx="435274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1" sz="1400"/>
            </a:lvl1pPr>
          </a:lstStyle>
          <a:p>
            <a:pPr/>
            <a:r>
              <a:t>It is clear that the number of words in reviews ranges from 1 to 350 and mostly falls between 0 to 100 words.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411" y="1998208"/>
            <a:ext cx="5130769" cy="3812081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7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0764" y="1998206"/>
            <a:ext cx="5130767" cy="3812082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73" name="Title 1"/>
          <p:cNvSpPr txBox="1"/>
          <p:nvPr>
            <p:ph type="title"/>
          </p:nvPr>
        </p:nvSpPr>
        <p:spPr>
          <a:xfrm>
            <a:off x="1451578" y="804519"/>
            <a:ext cx="9603277" cy="845172"/>
          </a:xfrm>
          <a:prstGeom prst="rect">
            <a:avLst/>
          </a:prstGeom>
        </p:spPr>
        <p:txBody>
          <a:bodyPr/>
          <a:lstStyle/>
          <a:p>
            <a:pPr/>
            <a:r>
              <a:t>Step – Iv: EdA (Data Visualization)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4"/>
          <p:cNvSpPr txBox="1"/>
          <p:nvPr/>
        </p:nvSpPr>
        <p:spPr>
          <a:xfrm>
            <a:off x="6499074" y="2956488"/>
            <a:ext cx="5323553" cy="1971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1" sz="1600"/>
            </a:lvl1pPr>
          </a:lstStyle>
          <a:p>
            <a:pPr/>
            <a:r>
              <a:t>#Here, we can see that good, sound quality, great, well, are the most frequently occurring words for almost every review . #This means that users are loving products from Amazon and found purchasing them a great decision. </a:t>
            </a:r>
            <a:endParaRPr sz="2000"/>
          </a:p>
        </p:txBody>
      </p:sp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483" y="2018218"/>
            <a:ext cx="5545354" cy="3847582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77" name="Title 1"/>
          <p:cNvSpPr txBox="1"/>
          <p:nvPr>
            <p:ph type="title"/>
          </p:nvPr>
        </p:nvSpPr>
        <p:spPr>
          <a:xfrm>
            <a:off x="1451578" y="804519"/>
            <a:ext cx="9603277" cy="845172"/>
          </a:xfrm>
          <a:prstGeom prst="rect">
            <a:avLst/>
          </a:prstGeom>
        </p:spPr>
        <p:txBody>
          <a:bodyPr/>
          <a:lstStyle/>
          <a:p>
            <a:pPr/>
            <a:r>
              <a:t>Step – Iv: EdA (Data Visualization)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4"/>
          <p:cNvSpPr txBox="1"/>
          <p:nvPr/>
        </p:nvSpPr>
        <p:spPr>
          <a:xfrm>
            <a:off x="6666441" y="3390828"/>
            <a:ext cx="5323552" cy="1102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1" sz="1600"/>
            </a:lvl1pPr>
          </a:lstStyle>
          <a:p>
            <a:pPr/>
            <a:r>
              <a:t>This bar chart shows the high frequency Bigram words</a:t>
            </a:r>
            <a:endParaRPr sz="2000"/>
          </a:p>
        </p:txBody>
      </p:sp>
      <p:pic>
        <p:nvPicPr>
          <p:cNvPr id="1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291" y="2141783"/>
            <a:ext cx="5962651" cy="3600451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81" name="Title 1"/>
          <p:cNvSpPr txBox="1"/>
          <p:nvPr>
            <p:ph type="title"/>
          </p:nvPr>
        </p:nvSpPr>
        <p:spPr>
          <a:xfrm>
            <a:off x="1451578" y="804519"/>
            <a:ext cx="9603277" cy="845172"/>
          </a:xfrm>
          <a:prstGeom prst="rect">
            <a:avLst/>
          </a:prstGeom>
        </p:spPr>
        <p:txBody>
          <a:bodyPr/>
          <a:lstStyle/>
          <a:p>
            <a:pPr/>
            <a:r>
              <a:t>Step – Iv: EdA (Data Visualization)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4"/>
          <p:cNvSpPr txBox="1"/>
          <p:nvPr/>
        </p:nvSpPr>
        <p:spPr>
          <a:xfrm>
            <a:off x="6743687" y="3390828"/>
            <a:ext cx="5323552" cy="1102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1" sz="1600"/>
            </a:lvl1pPr>
          </a:lstStyle>
          <a:p>
            <a:pPr/>
            <a:r>
              <a:t>This bar chart shows the high frequency Trigram words</a:t>
            </a:r>
            <a:endParaRPr sz="2000"/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625" y="2051295"/>
            <a:ext cx="6010276" cy="3781426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85" name="Title 1"/>
          <p:cNvSpPr txBox="1"/>
          <p:nvPr>
            <p:ph type="title"/>
          </p:nvPr>
        </p:nvSpPr>
        <p:spPr>
          <a:xfrm>
            <a:off x="1451578" y="804519"/>
            <a:ext cx="9603277" cy="845172"/>
          </a:xfrm>
          <a:prstGeom prst="rect">
            <a:avLst/>
          </a:prstGeom>
        </p:spPr>
        <p:txBody>
          <a:bodyPr/>
          <a:lstStyle/>
          <a:p>
            <a:pPr/>
            <a:r>
              <a:t>Step – Iv: EdA (Data Visualization)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xfrm>
            <a:off x="1451578" y="804519"/>
            <a:ext cx="9603277" cy="845172"/>
          </a:xfrm>
          <a:prstGeom prst="rect">
            <a:avLst/>
          </a:prstGeom>
        </p:spPr>
        <p:txBody>
          <a:bodyPr/>
          <a:lstStyle/>
          <a:p>
            <a:pPr/>
            <a:r>
              <a:t>Step – V : Split the datasets</a:t>
            </a:r>
          </a:p>
        </p:txBody>
      </p:sp>
      <p:sp>
        <p:nvSpPr>
          <p:cNvPr id="188" name="Content Placeholder 2"/>
          <p:cNvSpPr txBox="1"/>
          <p:nvPr>
            <p:ph type="body" sz="half" idx="1"/>
          </p:nvPr>
        </p:nvSpPr>
        <p:spPr>
          <a:xfrm>
            <a:off x="1451578" y="2015731"/>
            <a:ext cx="9603277" cy="3450615"/>
          </a:xfrm>
          <a:prstGeom prst="rect">
            <a:avLst/>
          </a:prstGeom>
        </p:spPr>
        <p:txBody>
          <a:bodyPr/>
          <a:lstStyle/>
          <a:p>
            <a:pPr/>
            <a:r>
              <a:t>Using scikit module we can split the data into train-test data. The train and test size is taken as 70% and 30% respectively.</a:t>
            </a:r>
          </a:p>
          <a:p>
            <a:pPr/>
            <a:r>
              <a:t>Learning Term weighting and normalizing on entire reviews.</a:t>
            </a:r>
          </a:p>
          <a:p>
            <a:pPr/>
            <a:r>
              <a:t>Preparing TFIDF matrix for train reviews and test reviews.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1451578" y="804519"/>
            <a:ext cx="9603277" cy="798039"/>
          </a:xfrm>
          <a:prstGeom prst="rect">
            <a:avLst/>
          </a:prstGeom>
        </p:spPr>
        <p:txBody>
          <a:bodyPr/>
          <a:lstStyle/>
          <a:p>
            <a:pPr/>
            <a:r>
              <a:t>Model building</a:t>
            </a:r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xfrm>
            <a:off x="1348033" y="2015731"/>
            <a:ext cx="9706821" cy="3450615"/>
          </a:xfrm>
          <a:prstGeom prst="rect">
            <a:avLst/>
          </a:prstGeom>
        </p:spPr>
        <p:txBody>
          <a:bodyPr/>
          <a:lstStyle/>
          <a:p>
            <a:pPr/>
            <a:r>
              <a:t>Using different models to predict the data.</a:t>
            </a:r>
          </a:p>
          <a:p>
            <a:pPr/>
            <a:r>
              <a:t>Once the model is built, we can predict the y_train values using predict function.</a:t>
            </a:r>
          </a:p>
          <a:p>
            <a:pPr/>
            <a:r>
              <a:t>Repeating the same process on the test set using the predicted values on the test set.</a:t>
            </a:r>
          </a:p>
          <a:p>
            <a:pPr/>
            <a:r>
              <a:t>Using the confusion matrix, we can get the accuracy of model.</a:t>
            </a:r>
          </a:p>
          <a:p>
            <a:pPr/>
            <a:r>
              <a:t>Campare the values as per train data and test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xfrm>
            <a:off x="1451578" y="804519"/>
            <a:ext cx="9603277" cy="798039"/>
          </a:xfrm>
          <a:prstGeom prst="rect">
            <a:avLst/>
          </a:prstGeom>
        </p:spPr>
        <p:txBody>
          <a:bodyPr/>
          <a:lstStyle/>
          <a:p>
            <a:pPr/>
            <a:r>
              <a:t>Conclusion:</a:t>
            </a:r>
          </a:p>
        </p:txBody>
      </p:sp>
      <p:graphicFrame>
        <p:nvGraphicFramePr>
          <p:cNvPr id="194" name="Table 3"/>
          <p:cNvGraphicFramePr/>
          <p:nvPr/>
        </p:nvGraphicFramePr>
        <p:xfrm>
          <a:off x="1451579" y="2017335"/>
          <a:ext cx="9700329" cy="296001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90047"/>
                <a:gridCol w="3263628"/>
                <a:gridCol w="2843327"/>
                <a:gridCol w="2803327"/>
              </a:tblGrid>
              <a:tr h="527336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Sr.No.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Algorithms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Train Accuracy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Test Accuracy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5273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Naïve bayes(Multinomial Naive Bayes)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79.18%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75.35%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4763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Decision Tree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65.62%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63.82%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4763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Random Forest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99.90%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76.85%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4763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KNN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76.48%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76.25%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4763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SVM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96.75%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79%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95" name="TextBox 3"/>
          <p:cNvSpPr txBox="1"/>
          <p:nvPr/>
        </p:nvSpPr>
        <p:spPr>
          <a:xfrm>
            <a:off x="1550865" y="5407149"/>
            <a:ext cx="918768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SVM model seems to predict the sentiment well and this can give confidence in making good calls.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xfrm>
            <a:off x="1451578" y="804519"/>
            <a:ext cx="9603277" cy="798039"/>
          </a:xfrm>
          <a:prstGeom prst="rect">
            <a:avLst/>
          </a:prstGeom>
        </p:spPr>
        <p:txBody>
          <a:bodyPr/>
          <a:lstStyle/>
          <a:p>
            <a:pPr/>
            <a:r>
              <a:t>Deployment page:</a:t>
            </a:r>
          </a:p>
        </p:txBody>
      </p:sp>
      <p:grpSp>
        <p:nvGrpSpPr>
          <p:cNvPr id="200" name="Picture 6"/>
          <p:cNvGrpSpPr/>
          <p:nvPr/>
        </p:nvGrpSpPr>
        <p:grpSpPr>
          <a:xfrm>
            <a:off x="1373507" y="2007703"/>
            <a:ext cx="9603277" cy="3734672"/>
            <a:chOff x="0" y="0"/>
            <a:chExt cx="9603275" cy="3734670"/>
          </a:xfrm>
        </p:grpSpPr>
        <p:sp>
          <p:nvSpPr>
            <p:cNvPr id="198" name="Shape"/>
            <p:cNvSpPr/>
            <p:nvPr/>
          </p:nvSpPr>
          <p:spPr>
            <a:xfrm>
              <a:off x="-1" y="0"/>
              <a:ext cx="9603277" cy="373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0"/>
                  </a:moveTo>
                  <a:lnTo>
                    <a:pt x="0" y="900"/>
                  </a:lnTo>
                  <a:cubicBezTo>
                    <a:pt x="0" y="403"/>
                    <a:pt x="157" y="0"/>
                    <a:pt x="350" y="0"/>
                  </a:cubicBezTo>
                  <a:lnTo>
                    <a:pt x="21250" y="0"/>
                  </a:lnTo>
                  <a:lnTo>
                    <a:pt x="21250" y="0"/>
                  </a:lnTo>
                  <a:cubicBezTo>
                    <a:pt x="21443" y="0"/>
                    <a:pt x="21600" y="403"/>
                    <a:pt x="21600" y="900"/>
                  </a:cubicBezTo>
                  <a:lnTo>
                    <a:pt x="21600" y="20700"/>
                  </a:lnTo>
                  <a:lnTo>
                    <a:pt x="21600" y="20700"/>
                  </a:lnTo>
                  <a:cubicBezTo>
                    <a:pt x="21600" y="21197"/>
                    <a:pt x="21443" y="21600"/>
                    <a:pt x="21250" y="21600"/>
                  </a:cubicBezTo>
                  <a:lnTo>
                    <a:pt x="350" y="21600"/>
                  </a:lnTo>
                  <a:lnTo>
                    <a:pt x="350" y="21600"/>
                  </a:lnTo>
                  <a:cubicBezTo>
                    <a:pt x="157" y="21600"/>
                    <a:pt x="0" y="21197"/>
                    <a:pt x="0" y="207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99" name="image13.png" descr="image1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2"/>
            <a:stretch>
              <a:fillRect/>
            </a:stretch>
          </p:blipFill>
          <p:spPr>
            <a:xfrm>
              <a:off x="0" y="0"/>
              <a:ext cx="9603185" cy="3734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0" y="0"/>
                  </a:moveTo>
                  <a:cubicBezTo>
                    <a:pt x="157" y="0"/>
                    <a:pt x="0" y="403"/>
                    <a:pt x="0" y="900"/>
                  </a:cubicBezTo>
                  <a:lnTo>
                    <a:pt x="0" y="20700"/>
                  </a:lnTo>
                  <a:cubicBezTo>
                    <a:pt x="0" y="21197"/>
                    <a:pt x="157" y="21600"/>
                    <a:pt x="350" y="21600"/>
                  </a:cubicBezTo>
                  <a:lnTo>
                    <a:pt x="21250" y="21600"/>
                  </a:lnTo>
                  <a:cubicBezTo>
                    <a:pt x="21443" y="21600"/>
                    <a:pt x="21600" y="21197"/>
                    <a:pt x="21600" y="20700"/>
                  </a:cubicBezTo>
                  <a:lnTo>
                    <a:pt x="21600" y="900"/>
                  </a:lnTo>
                  <a:cubicBezTo>
                    <a:pt x="21600" y="403"/>
                    <a:pt x="21443" y="0"/>
                    <a:pt x="21250" y="0"/>
                  </a:cubicBezTo>
                  <a:lnTo>
                    <a:pt x="350" y="0"/>
                  </a:lnTo>
                  <a:close/>
                </a:path>
              </a:pathLst>
            </a:custGeom>
            <a:ln w="76200" cap="sq">
              <a:solidFill>
                <a:srgbClr val="292929"/>
              </a:solidFill>
              <a:prstDash val="solid"/>
              <a:miter lim="800000"/>
            </a:ln>
            <a:effectLst>
              <a:reflection blurRad="0" stA="2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1"/>
          <p:cNvSpPr txBox="1"/>
          <p:nvPr/>
        </p:nvSpPr>
        <p:spPr>
          <a:xfrm>
            <a:off x="3099630" y="1545780"/>
            <a:ext cx="7336882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5400"/>
            </a:pPr>
          </a:p>
          <a:p>
            <a:pPr defTabSz="914400">
              <a:lnSpc>
                <a:spcPct val="90000"/>
              </a:lnSpc>
              <a:defRPr cap="all" sz="2400"/>
            </a:pPr>
            <a:r>
              <a:t>            </a:t>
            </a:r>
            <a:r>
              <a:rPr sz="4700">
                <a:latin typeface="Bradley Hand ITC TT-Bold"/>
                <a:ea typeface="Bradley Hand ITC TT-Bold"/>
                <a:cs typeface="Bradley Hand ITC TT-Bold"/>
                <a:sym typeface="Bradley Hand ITC TT-Bold"/>
              </a:rPr>
              <a:t>THANK  YOU..!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171" y="1966429"/>
            <a:ext cx="9257484" cy="3449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Index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1451579" y="2015731"/>
            <a:ext cx="9773148" cy="4114481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  <a:p>
            <a:pPr/>
            <a:r>
              <a:t>Step – 1: Data Scraping</a:t>
            </a:r>
          </a:p>
          <a:p>
            <a:pPr/>
            <a:r>
              <a:t>Step – II: Reading and Understanding the data</a:t>
            </a:r>
          </a:p>
          <a:p>
            <a:pPr/>
            <a:r>
              <a:t>Step – III: Data Preparation </a:t>
            </a:r>
          </a:p>
          <a:p>
            <a:pPr/>
            <a:r>
              <a:t>Step –  IV : EDA</a:t>
            </a:r>
          </a:p>
          <a:p>
            <a:pPr/>
            <a:r>
              <a:t>Step –  V : Split data set</a:t>
            </a:r>
          </a:p>
          <a:p>
            <a:pPr/>
            <a:r>
              <a:t>Step –  VI : Model Building</a:t>
            </a:r>
          </a:p>
          <a:p>
            <a:pPr/>
            <a:r>
              <a:t>Step – VII :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1451578" y="804518"/>
            <a:ext cx="9603277" cy="1061605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46" name="TextBox 4"/>
          <p:cNvSpPr txBox="1"/>
          <p:nvPr/>
        </p:nvSpPr>
        <p:spPr>
          <a:xfrm>
            <a:off x="1425208" y="2099291"/>
            <a:ext cx="8642013" cy="3917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Business Objective:</a:t>
            </a:r>
          </a:p>
          <a:p>
            <a:pPr algn="just">
              <a:lnSpc>
                <a:spcPct val="15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Need to get daily Analysis of a product such as emotions, sentiment etc. using Amazon data .It could be any product of your choice. </a:t>
            </a:r>
          </a:p>
          <a:p>
            <a:pPr>
              <a:lnSpc>
                <a:spcPct val="15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Architecture level analysis:</a:t>
            </a:r>
          </a:p>
          <a:p>
            <a:pPr>
              <a:lnSpc>
                <a:spcPct val="15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Need to pull the data of a product from Amazon</a:t>
            </a:r>
          </a:p>
          <a:p>
            <a:pPr>
              <a:lnSpc>
                <a:spcPct val="15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Data transformation/Text processing using R/Python</a:t>
            </a:r>
          </a:p>
          <a:p>
            <a:pPr>
              <a:lnSpc>
                <a:spcPct val="15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Need to get daily product sentiments Analysis and Emotion mining with some charts like histogram, Density plot, Barplot, pie-plot etc. </a:t>
            </a:r>
          </a:p>
          <a:p>
            <a:pPr>
              <a:lnSpc>
                <a:spcPct val="15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Deployment through R Shiny or Flask/ Streamlit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Step – 1: data Scraping</a:t>
            </a:r>
          </a:p>
        </p:txBody>
      </p:sp>
      <p:sp>
        <p:nvSpPr>
          <p:cNvPr id="149" name="Content Placeholder 2"/>
          <p:cNvSpPr txBox="1"/>
          <p:nvPr>
            <p:ph type="body" sz="half" idx="1"/>
          </p:nvPr>
        </p:nvSpPr>
        <p:spPr>
          <a:xfrm>
            <a:off x="1451578" y="2015732"/>
            <a:ext cx="9603277" cy="18207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  <a:defRPr sz="1800"/>
            </a:pPr>
            <a:r>
              <a:t>Data Scraped from amazon.com for product OnePlus-Wireless-Bluetooth-Earphones by using following url.</a:t>
            </a:r>
          </a:p>
          <a:p>
            <a:pPr>
              <a:lnSpc>
                <a:spcPct val="108000"/>
              </a:lnSpc>
              <a:defRPr sz="1800"/>
            </a:pPr>
            <a:r>
              <a:t>"https://www.amazon.in/OnePlus-Wireless-Bluetooth-Earphones-Bombastic/product-reviews/B09TVVGXWS/ref=cm_cr_dp_d_show_all_btm?ie=UTF8&amp;reviewerType=all_reviews&amp;pageNumber"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Step – 1i: Reading and Understanding the data</a:t>
            </a:r>
          </a:p>
        </p:txBody>
      </p:sp>
      <p:sp>
        <p:nvSpPr>
          <p:cNvPr id="152" name="Content Placeholder 2"/>
          <p:cNvSpPr txBox="1"/>
          <p:nvPr>
            <p:ph type="body" sz="half" idx="1"/>
          </p:nvPr>
        </p:nvSpPr>
        <p:spPr>
          <a:xfrm>
            <a:off x="1451578" y="2015732"/>
            <a:ext cx="9603277" cy="1820773"/>
          </a:xfrm>
          <a:prstGeom prst="rect">
            <a:avLst/>
          </a:prstGeom>
        </p:spPr>
        <p:txBody>
          <a:bodyPr/>
          <a:lstStyle/>
          <a:p>
            <a:pPr/>
            <a:r>
              <a:t>Understanding more about the columns from the “amazon_reviews.csv” file.</a:t>
            </a:r>
          </a:p>
          <a:p>
            <a:pPr/>
            <a:r>
              <a:t>Using shape, describe we can get more information about the dataset.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Step – iII: Data Preparation</a:t>
            </a:r>
          </a:p>
        </p:txBody>
      </p:sp>
      <p:sp>
        <p:nvSpPr>
          <p:cNvPr id="155" name="Content Placeholder 2"/>
          <p:cNvSpPr txBox="1"/>
          <p:nvPr>
            <p:ph type="body" idx="1"/>
          </p:nvPr>
        </p:nvSpPr>
        <p:spPr>
          <a:xfrm>
            <a:off x="1386264" y="1931755"/>
            <a:ext cx="9782480" cy="4301093"/>
          </a:xfrm>
          <a:prstGeom prst="rect">
            <a:avLst/>
          </a:prstGeom>
        </p:spPr>
        <p:txBody>
          <a:bodyPr/>
          <a:lstStyle/>
          <a:p>
            <a:pPr/>
            <a:r>
              <a:t>Calculate the total NaN values in every column.</a:t>
            </a:r>
          </a:p>
          <a:p>
            <a:pPr/>
            <a:r>
              <a:t>Removed NaN  Values from particular columns.</a:t>
            </a:r>
          </a:p>
          <a:p>
            <a:pPr/>
            <a:r>
              <a:t>Text Cleaning</a:t>
            </a:r>
          </a:p>
          <a:p>
            <a:pPr/>
            <a:r>
              <a:t>Removed Punctuation marks and Stopwords from Reviews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xfrm>
            <a:off x="1451578" y="804519"/>
            <a:ext cx="9603277" cy="1049236"/>
          </a:xfrm>
          <a:prstGeom prst="rect">
            <a:avLst/>
          </a:prstGeom>
        </p:spPr>
        <p:txBody>
          <a:bodyPr/>
          <a:lstStyle/>
          <a:p>
            <a:pPr/>
            <a:r>
              <a:t>Step – Iv: EdA </a:t>
            </a:r>
          </a:p>
        </p:txBody>
      </p:sp>
      <p:sp>
        <p:nvSpPr>
          <p:cNvPr id="158" name="Content Placeholder 2"/>
          <p:cNvSpPr txBox="1"/>
          <p:nvPr>
            <p:ph type="body" sz="quarter" idx="1"/>
          </p:nvPr>
        </p:nvSpPr>
        <p:spPr>
          <a:xfrm>
            <a:off x="247929" y="5533054"/>
            <a:ext cx="5163827" cy="33590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100"/>
            </a:lvl1pPr>
          </a:lstStyle>
          <a:p>
            <a:pPr/>
            <a:r>
              <a:t>Heat Map: Understanding the corrlation between the other variables and “Genre”</a:t>
            </a:r>
          </a:p>
        </p:txBody>
      </p:sp>
      <p:sp>
        <p:nvSpPr>
          <p:cNvPr id="159" name="TextBox 10"/>
          <p:cNvSpPr txBox="1"/>
          <p:nvPr/>
        </p:nvSpPr>
        <p:spPr>
          <a:xfrm>
            <a:off x="1497299" y="2121031"/>
            <a:ext cx="8996149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Exploratory Data Analysis is the process of using statistical tools (such as graphs, measures </a:t>
            </a:r>
            <a:br/>
            <a:r>
              <a:t>of center, and measures of variation to investigate data sets in order to understand </a:t>
            </a:r>
            <a:br/>
            <a:r>
              <a:t>their important characteristics.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117" y="1987106"/>
            <a:ext cx="4848833" cy="3640697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62" name="Rectangle 4"/>
          <p:cNvSpPr txBox="1"/>
          <p:nvPr>
            <p:ph type="body" sz="quarter" idx="1"/>
          </p:nvPr>
        </p:nvSpPr>
        <p:spPr>
          <a:xfrm>
            <a:off x="6095998" y="3163835"/>
            <a:ext cx="4444182" cy="1077219"/>
          </a:xfrm>
          <a:prstGeom prst="rect">
            <a:avLst/>
          </a:prstGeom>
        </p:spPr>
        <p:txBody>
          <a:bodyPr anchor="ctr"/>
          <a:lstStyle/>
          <a:p>
            <a:pPr marL="0" indent="0" defTabSz="896111">
              <a:lnSpc>
                <a:spcPct val="100000"/>
              </a:lnSpc>
              <a:spcBef>
                <a:spcPts val="0"/>
              </a:spcBef>
              <a:buSzTx/>
              <a:buNone/>
              <a:defRPr sz="1568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OnePlus-Wireless-Bluetooth has 41% 5 star ratings &amp; 25% 1 star rating. </a:t>
            </a:r>
          </a:p>
          <a:p>
            <a:pPr marL="0" indent="0" defTabSz="896111">
              <a:lnSpc>
                <a:spcPct val="100000"/>
              </a:lnSpc>
              <a:spcBef>
                <a:spcPts val="0"/>
              </a:spcBef>
              <a:buSzTx/>
              <a:buNone/>
              <a:defRPr sz="1568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so we can say users is satisfied with this product. </a:t>
            </a:r>
          </a:p>
        </p:txBody>
      </p:sp>
      <p:sp>
        <p:nvSpPr>
          <p:cNvPr id="163" name="Title 1"/>
          <p:cNvSpPr txBox="1"/>
          <p:nvPr>
            <p:ph type="title"/>
          </p:nvPr>
        </p:nvSpPr>
        <p:spPr>
          <a:xfrm>
            <a:off x="1451578" y="804519"/>
            <a:ext cx="9603277" cy="845172"/>
          </a:xfrm>
          <a:prstGeom prst="rect">
            <a:avLst/>
          </a:prstGeom>
        </p:spPr>
        <p:txBody>
          <a:bodyPr/>
          <a:lstStyle/>
          <a:p>
            <a:pPr/>
            <a:r>
              <a:t>Step – Iv: EdA (Data Visualization)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