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CB6ECB-B437-4739-9605-ABCD288D5464}">
          <p14:sldIdLst>
            <p14:sldId id="256"/>
            <p14:sldId id="261"/>
            <p14:sldId id="259"/>
            <p14:sldId id="257"/>
            <p14:sldId id="258"/>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vind S - [CB.EN.U4CSE20208]" initials="AS[" lastIdx="1" clrIdx="0">
    <p:extLst>
      <p:ext uri="{19B8F6BF-5375-455C-9EA6-DF929625EA0E}">
        <p15:presenceInfo xmlns:p15="http://schemas.microsoft.com/office/powerpoint/2012/main" userId="Aravind S - [CB.EN.U4CSE2020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8" autoAdjust="0"/>
    <p:restoredTop sz="94660"/>
  </p:normalViewPr>
  <p:slideViewPr>
    <p:cSldViewPr snapToGrid="0">
      <p:cViewPr varScale="1">
        <p:scale>
          <a:sx n="93" d="100"/>
          <a:sy n="93" d="100"/>
        </p:scale>
        <p:origin x="7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EE3-CD0A-51BB-9FD1-D045A0097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BACF83-9915-2426-A7A4-8D2370664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A413B2-95A1-B10C-2B50-8105C8F682AC}"/>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F93047EE-9F46-E038-0BEC-EDC91E687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982A3-9B5B-3966-9906-D689B73B5B45}"/>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7514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E97E-60BB-F07A-93FF-E6D56D2FD3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F6B68-6647-5003-884E-AF805678C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1A641-8442-ECE1-99F9-9035DF57B3FB}"/>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0556445A-C687-440A-722C-685D789CD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1C91A-038F-7254-452A-6E5304D95AA2}"/>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54954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37199-9176-E870-B2C3-1FD7840DB1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F9A65-4D47-4D04-F76B-950C76F118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829F7-E6A3-3AD4-2492-AB8BD90B9076}"/>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B0560F20-0000-671B-10AB-6668F5E9E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6E821-ED75-C666-22E6-DFDB31441538}"/>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0613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E5DE-5136-3FF9-3BD0-AD031A440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18A720-73C2-02CA-A0D9-2BAAA66D6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EDCB9-D2E4-D112-7C6A-9152512B6AC9}"/>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658218F2-0FE6-93D3-9DD0-AC3FD2CE8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C06D1-375E-E017-6131-4257A60F63EB}"/>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405579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98A9-5B41-EA50-1B5B-2AB6101AE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57BBC5-49E2-BD2D-7A42-E4A2CFA6F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78179-F3C2-7E67-A42C-15045C7CF0CC}"/>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AB126C86-E2D2-3B3C-3919-13C48BB10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6079C-61B6-AF14-86C4-2E1B3D92233E}"/>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7275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2213-9C65-C3EE-269A-AA8C74613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B4B49-3677-6284-71B9-016E4934F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F526F2-98AC-04BB-E7A8-B22EDC462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6C8655-1F5A-6FB6-F3C2-5E94DCCCD33C}"/>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6" name="Footer Placeholder 5">
            <a:extLst>
              <a:ext uri="{FF2B5EF4-FFF2-40B4-BE49-F238E27FC236}">
                <a16:creationId xmlns:a16="http://schemas.microsoft.com/office/drawing/2014/main" id="{72E5D1D1-9E49-97F3-2D6E-C8E40C005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FB09D-C1C1-B0D0-8852-0AC56C7C03F6}"/>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81528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F6D3-2DA9-0534-F0AC-C665153B10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4C2ED-E565-EB32-09E6-408920B0C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353D9-25E5-DA72-7898-96AC30C74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D1FE0F-F6AB-8D5D-5B22-0CFD62FF3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BB898-3314-AF3A-0341-E08AB3DA1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34D394-D7FA-E596-3298-72162358A588}"/>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8" name="Footer Placeholder 7">
            <a:extLst>
              <a:ext uri="{FF2B5EF4-FFF2-40B4-BE49-F238E27FC236}">
                <a16:creationId xmlns:a16="http://schemas.microsoft.com/office/drawing/2014/main" id="{638EECB2-9224-4940-C4EC-6928FD7CA5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D5AE09-B319-37E2-B77F-A7E9E8357CA2}"/>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84977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FDF3-0A3C-4BD9-48A0-645F8865D3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CA6A6-4576-8759-66B3-6C1A71FD09B0}"/>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4" name="Footer Placeholder 3">
            <a:extLst>
              <a:ext uri="{FF2B5EF4-FFF2-40B4-BE49-F238E27FC236}">
                <a16:creationId xmlns:a16="http://schemas.microsoft.com/office/drawing/2014/main" id="{A0AB8041-D377-9F6C-D002-57E34D2ABF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5838FA-290C-DBDC-C45D-BFF0853C4865}"/>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371797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01ADA-44C3-28C3-5429-6D54B6528183}"/>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3" name="Footer Placeholder 2">
            <a:extLst>
              <a:ext uri="{FF2B5EF4-FFF2-40B4-BE49-F238E27FC236}">
                <a16:creationId xmlns:a16="http://schemas.microsoft.com/office/drawing/2014/main" id="{1F84D402-1AA9-5883-B5B5-E48AF478B3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10D9C5-2718-B0F8-BB52-EEBB5DFC5A6D}"/>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112169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BE3E-3688-5C39-C94F-B938E6B38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BB43A-7C0C-2B26-891D-D9DC94B18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2DAC9A-7550-CCE9-1CB1-48D0DB1B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0C79D-4D6C-4136-8536-3E46A8BC6280}"/>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6" name="Footer Placeholder 5">
            <a:extLst>
              <a:ext uri="{FF2B5EF4-FFF2-40B4-BE49-F238E27FC236}">
                <a16:creationId xmlns:a16="http://schemas.microsoft.com/office/drawing/2014/main" id="{2E51D8AD-1433-AA72-4FA2-A72733CBB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6153B9-2ABC-3789-5966-1098C090DCC3}"/>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6336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1473-CB4B-E482-582F-38DE59671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754D11-EA21-F6D2-F956-61D666274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4AA82-9DD9-FE8A-AABA-B0AF92D7C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C4AC9-1B4A-4796-7887-5E6A32C28E3A}"/>
              </a:ext>
            </a:extLst>
          </p:cNvPr>
          <p:cNvSpPr>
            <a:spLocks noGrp="1"/>
          </p:cNvSpPr>
          <p:nvPr>
            <p:ph type="dt" sz="half" idx="10"/>
          </p:nvPr>
        </p:nvSpPr>
        <p:spPr/>
        <p:txBody>
          <a:bodyPr/>
          <a:lstStyle/>
          <a:p>
            <a:fld id="{9D311155-A550-4B66-9811-6D2DE15E19E3}" type="datetimeFigureOut">
              <a:rPr lang="en-IN" smtClean="0"/>
              <a:t>11-10-2022</a:t>
            </a:fld>
            <a:endParaRPr lang="en-IN"/>
          </a:p>
        </p:txBody>
      </p:sp>
      <p:sp>
        <p:nvSpPr>
          <p:cNvPr id="6" name="Footer Placeholder 5">
            <a:extLst>
              <a:ext uri="{FF2B5EF4-FFF2-40B4-BE49-F238E27FC236}">
                <a16:creationId xmlns:a16="http://schemas.microsoft.com/office/drawing/2014/main" id="{E9A3801F-014B-5C54-0030-37A273C577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C1783-D6A4-5AB7-DF31-EE3F65252027}"/>
              </a:ext>
            </a:extLst>
          </p:cNvPr>
          <p:cNvSpPr>
            <a:spLocks noGrp="1"/>
          </p:cNvSpPr>
          <p:nvPr>
            <p:ph type="sldNum" sz="quarter" idx="12"/>
          </p:nvPr>
        </p:nvSpPr>
        <p:spPr/>
        <p:txBody>
          <a:bodyPr/>
          <a:lstStyle/>
          <a:p>
            <a:fld id="{F16E40DA-EFE0-4ED0-8387-EB40C992C266}" type="slidenum">
              <a:rPr lang="en-IN" smtClean="0"/>
              <a:t>‹#›</a:t>
            </a:fld>
            <a:endParaRPr lang="en-IN"/>
          </a:p>
        </p:txBody>
      </p:sp>
    </p:spTree>
    <p:extLst>
      <p:ext uri="{BB962C8B-B14F-4D97-AF65-F5344CB8AC3E}">
        <p14:creationId xmlns:p14="http://schemas.microsoft.com/office/powerpoint/2010/main" val="320267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263AB-9CA5-A085-62DA-43DF10976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C43E4-A59C-B801-A1C2-5D727938D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A88EF-BDC8-2C65-50D2-53F5D243F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11155-A550-4B66-9811-6D2DE15E19E3}" type="datetimeFigureOut">
              <a:rPr lang="en-IN" smtClean="0"/>
              <a:t>11-10-2022</a:t>
            </a:fld>
            <a:endParaRPr lang="en-IN"/>
          </a:p>
        </p:txBody>
      </p:sp>
      <p:sp>
        <p:nvSpPr>
          <p:cNvPr id="5" name="Footer Placeholder 4">
            <a:extLst>
              <a:ext uri="{FF2B5EF4-FFF2-40B4-BE49-F238E27FC236}">
                <a16:creationId xmlns:a16="http://schemas.microsoft.com/office/drawing/2014/main" id="{CA2A2889-4504-A483-AA0A-EA0F7B677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DB32DC-E71C-903B-2FB9-1A4890D5C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40DA-EFE0-4ED0-8387-EB40C992C266}" type="slidenum">
              <a:rPr lang="en-IN" smtClean="0"/>
              <a:t>‹#›</a:t>
            </a:fld>
            <a:endParaRPr lang="en-IN"/>
          </a:p>
        </p:txBody>
      </p:sp>
    </p:spTree>
    <p:extLst>
      <p:ext uri="{BB962C8B-B14F-4D97-AF65-F5344CB8AC3E}">
        <p14:creationId xmlns:p14="http://schemas.microsoft.com/office/powerpoint/2010/main" val="207471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D147-6EC8-65FE-3ADD-A7976597573D}"/>
              </a:ext>
            </a:extLst>
          </p:cNvPr>
          <p:cNvSpPr>
            <a:spLocks noGrp="1"/>
          </p:cNvSpPr>
          <p:nvPr>
            <p:ph type="ctrTitle"/>
          </p:nvPr>
        </p:nvSpPr>
        <p:spPr>
          <a:xfrm>
            <a:off x="1524000" y="1087448"/>
            <a:ext cx="9144000" cy="1067388"/>
          </a:xfrm>
        </p:spPr>
        <p:txBody>
          <a:bodyPr/>
          <a:lstStyle/>
          <a:p>
            <a:r>
              <a:rPr lang="en-IN" dirty="0"/>
              <a:t>Foundation of Data Science</a:t>
            </a:r>
          </a:p>
        </p:txBody>
      </p:sp>
      <p:sp>
        <p:nvSpPr>
          <p:cNvPr id="3" name="Subtitle 2">
            <a:extLst>
              <a:ext uri="{FF2B5EF4-FFF2-40B4-BE49-F238E27FC236}">
                <a16:creationId xmlns:a16="http://schemas.microsoft.com/office/drawing/2014/main" id="{AD7EFF7D-2211-E3B6-93FC-DFBDA1F09713}"/>
              </a:ext>
            </a:extLst>
          </p:cNvPr>
          <p:cNvSpPr>
            <a:spLocks noGrp="1"/>
          </p:cNvSpPr>
          <p:nvPr>
            <p:ph type="subTitle" idx="1"/>
          </p:nvPr>
        </p:nvSpPr>
        <p:spPr>
          <a:xfrm>
            <a:off x="1524000" y="3740236"/>
            <a:ext cx="9144000" cy="1655762"/>
          </a:xfrm>
        </p:spPr>
        <p:txBody>
          <a:bodyPr/>
          <a:lstStyle/>
          <a:p>
            <a:pPr algn="r"/>
            <a:r>
              <a:rPr lang="en-IN" dirty="0"/>
              <a:t>Aravind S</a:t>
            </a:r>
          </a:p>
          <a:p>
            <a:pPr algn="r"/>
            <a:r>
              <a:rPr lang="en-IN" dirty="0"/>
              <a:t>[CB.EN.U4CSE20208]</a:t>
            </a:r>
          </a:p>
        </p:txBody>
      </p:sp>
      <p:pic>
        <p:nvPicPr>
          <p:cNvPr id="5" name="Picture 4">
            <a:extLst>
              <a:ext uri="{FF2B5EF4-FFF2-40B4-BE49-F238E27FC236}">
                <a16:creationId xmlns:a16="http://schemas.microsoft.com/office/drawing/2014/main" id="{8C06D586-161B-83D7-5047-E5A1F7CA7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62998"/>
            <a:ext cx="3602038" cy="3602038"/>
          </a:xfrm>
          <a:prstGeom prst="rect">
            <a:avLst/>
          </a:prstGeom>
        </p:spPr>
      </p:pic>
    </p:spTree>
    <p:extLst>
      <p:ext uri="{BB962C8B-B14F-4D97-AF65-F5344CB8AC3E}">
        <p14:creationId xmlns:p14="http://schemas.microsoft.com/office/powerpoint/2010/main" val="176180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214-1C21-2812-E917-6C6FF4C63D25}"/>
              </a:ext>
            </a:extLst>
          </p:cNvPr>
          <p:cNvSpPr>
            <a:spLocks noGrp="1"/>
          </p:cNvSpPr>
          <p:nvPr>
            <p:ph type="title"/>
          </p:nvPr>
        </p:nvSpPr>
        <p:spPr>
          <a:xfrm>
            <a:off x="1279954" y="1946789"/>
            <a:ext cx="9632092" cy="1325563"/>
          </a:xfrm>
        </p:spPr>
        <p:txBody>
          <a:bodyPr/>
          <a:lstStyle/>
          <a:p>
            <a:r>
              <a:rPr lang="en-IN" dirty="0"/>
              <a:t>Introduction to Data Science – 19CSE304</a:t>
            </a:r>
          </a:p>
        </p:txBody>
      </p:sp>
    </p:spTree>
    <p:extLst>
      <p:ext uri="{BB962C8B-B14F-4D97-AF65-F5344CB8AC3E}">
        <p14:creationId xmlns:p14="http://schemas.microsoft.com/office/powerpoint/2010/main" val="195401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A8B2-A222-04BC-5F01-8E0F5191AA33}"/>
              </a:ext>
            </a:extLst>
          </p:cNvPr>
          <p:cNvSpPr>
            <a:spLocks noGrp="1"/>
          </p:cNvSpPr>
          <p:nvPr>
            <p:ph type="title"/>
          </p:nvPr>
        </p:nvSpPr>
        <p:spPr/>
        <p:txBody>
          <a:bodyPr/>
          <a:lstStyle/>
          <a:p>
            <a:r>
              <a:rPr lang="en-IN" dirty="0"/>
              <a:t>Background – Kite ( Stock Market Trading app)</a:t>
            </a:r>
          </a:p>
        </p:txBody>
      </p:sp>
      <p:sp>
        <p:nvSpPr>
          <p:cNvPr id="3" name="Content Placeholder 2">
            <a:extLst>
              <a:ext uri="{FF2B5EF4-FFF2-40B4-BE49-F238E27FC236}">
                <a16:creationId xmlns:a16="http://schemas.microsoft.com/office/drawing/2014/main" id="{82682BFD-85BF-5AE2-EE39-2C2A595DA425}"/>
              </a:ext>
            </a:extLst>
          </p:cNvPr>
          <p:cNvSpPr>
            <a:spLocks noGrp="1"/>
          </p:cNvSpPr>
          <p:nvPr>
            <p:ph idx="1"/>
          </p:nvPr>
        </p:nvSpPr>
        <p:spPr/>
        <p:txBody>
          <a:bodyPr>
            <a:normAutofit fontScale="92500"/>
          </a:bodyPr>
          <a:lstStyle/>
          <a:p>
            <a:r>
              <a:rPr lang="en-IN" dirty="0"/>
              <a:t>In today’s day and age, stock trading apps are in abundance, and are most crucial when it comes to one’s money management, one such app used for trading stocks and other assets is </a:t>
            </a:r>
            <a:r>
              <a:rPr lang="en-IN" dirty="0" err="1"/>
              <a:t>Zerodha</a:t>
            </a:r>
            <a:r>
              <a:rPr lang="en-IN" dirty="0"/>
              <a:t> Kite.</a:t>
            </a:r>
          </a:p>
          <a:p>
            <a:r>
              <a:rPr lang="en-IN" dirty="0"/>
              <a:t>Data Science plays an important role and such trading apps cannot exist without it. The stock market is filled with data, starting from the stock price and its movement over time for multiple thousands of stocks. All of that are tracked which can then be used to analyse trend and predict future movements, all this is possible only with the emergence of data science.</a:t>
            </a:r>
          </a:p>
          <a:p>
            <a:r>
              <a:rPr lang="en-IN" dirty="0"/>
              <a:t>Even algo trading as a field is possible because of data science, where now people are capable of automating trades online based on few price triggers.</a:t>
            </a:r>
          </a:p>
        </p:txBody>
      </p:sp>
    </p:spTree>
    <p:extLst>
      <p:ext uri="{BB962C8B-B14F-4D97-AF65-F5344CB8AC3E}">
        <p14:creationId xmlns:p14="http://schemas.microsoft.com/office/powerpoint/2010/main" val="140344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BB51-E135-0F2A-67B3-43B88990B982}"/>
              </a:ext>
            </a:extLst>
          </p:cNvPr>
          <p:cNvSpPr>
            <a:spLocks noGrp="1"/>
          </p:cNvSpPr>
          <p:nvPr>
            <p:ph type="title"/>
          </p:nvPr>
        </p:nvSpPr>
        <p:spPr/>
        <p:txBody>
          <a:bodyPr/>
          <a:lstStyle/>
          <a:p>
            <a:r>
              <a:rPr lang="en-IN" dirty="0"/>
              <a:t>Analytical Questions</a:t>
            </a:r>
          </a:p>
        </p:txBody>
      </p:sp>
      <p:sp>
        <p:nvSpPr>
          <p:cNvPr id="3" name="Content Placeholder 2">
            <a:extLst>
              <a:ext uri="{FF2B5EF4-FFF2-40B4-BE49-F238E27FC236}">
                <a16:creationId xmlns:a16="http://schemas.microsoft.com/office/drawing/2014/main" id="{73E3A87E-11DD-9C3B-3672-A2E868A0C91E}"/>
              </a:ext>
            </a:extLst>
          </p:cNvPr>
          <p:cNvSpPr>
            <a:spLocks noGrp="1"/>
          </p:cNvSpPr>
          <p:nvPr>
            <p:ph idx="1"/>
          </p:nvPr>
        </p:nvSpPr>
        <p:spPr/>
        <p:txBody>
          <a:bodyPr>
            <a:normAutofit lnSpcReduction="10000"/>
          </a:bodyPr>
          <a:lstStyle/>
          <a:p>
            <a:r>
              <a:rPr lang="en-IN" dirty="0"/>
              <a:t>What is the price of stock in a given timeframe?</a:t>
            </a:r>
          </a:p>
          <a:p>
            <a:r>
              <a:rPr lang="en-IN" dirty="0"/>
              <a:t>Is the share price of Reliance down for the day? Is it good to trade with it today?</a:t>
            </a:r>
          </a:p>
          <a:p>
            <a:r>
              <a:rPr lang="en-IN" dirty="0"/>
              <a:t>What is the 9, 21, 100 day Estimated Moving Average for a given timeframe.</a:t>
            </a:r>
          </a:p>
          <a:p>
            <a:r>
              <a:rPr lang="en-IN" dirty="0"/>
              <a:t>Is the stock showing a buy signal according to the analytical report published by HDFC </a:t>
            </a:r>
            <a:r>
              <a:rPr lang="en-IN" dirty="0" err="1"/>
              <a:t>Securites</a:t>
            </a:r>
            <a:endParaRPr lang="en-IN" dirty="0"/>
          </a:p>
          <a:p>
            <a:r>
              <a:rPr lang="en-IN" dirty="0">
                <a:solidFill>
                  <a:srgbClr val="FF0000"/>
                </a:solidFill>
              </a:rPr>
              <a:t>Is the stock showing a buy signal according to EMA, MACD, etc?</a:t>
            </a:r>
          </a:p>
          <a:p>
            <a:pPr lvl="1"/>
            <a:r>
              <a:rPr lang="en-IN" dirty="0"/>
              <a:t>This question gives us data that we can use upon currently to make a trade on the given stock</a:t>
            </a:r>
          </a:p>
          <a:p>
            <a:endParaRPr lang="en-IN" dirty="0"/>
          </a:p>
        </p:txBody>
      </p:sp>
    </p:spTree>
    <p:extLst>
      <p:ext uri="{BB962C8B-B14F-4D97-AF65-F5344CB8AC3E}">
        <p14:creationId xmlns:p14="http://schemas.microsoft.com/office/powerpoint/2010/main" val="26152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0837-87F6-3E83-4DC9-ABE777803BF7}"/>
              </a:ext>
            </a:extLst>
          </p:cNvPr>
          <p:cNvSpPr>
            <a:spLocks noGrp="1"/>
          </p:cNvSpPr>
          <p:nvPr>
            <p:ph type="title"/>
          </p:nvPr>
        </p:nvSpPr>
        <p:spPr/>
        <p:txBody>
          <a:bodyPr/>
          <a:lstStyle/>
          <a:p>
            <a:r>
              <a:rPr lang="en-IN" dirty="0"/>
              <a:t>Predictive Questions</a:t>
            </a:r>
          </a:p>
        </p:txBody>
      </p:sp>
      <p:sp>
        <p:nvSpPr>
          <p:cNvPr id="3" name="Content Placeholder 2">
            <a:extLst>
              <a:ext uri="{FF2B5EF4-FFF2-40B4-BE49-F238E27FC236}">
                <a16:creationId xmlns:a16="http://schemas.microsoft.com/office/drawing/2014/main" id="{E4E6C84B-5659-C7AC-FF2A-012AF3B14307}"/>
              </a:ext>
            </a:extLst>
          </p:cNvPr>
          <p:cNvSpPr>
            <a:spLocks noGrp="1"/>
          </p:cNvSpPr>
          <p:nvPr>
            <p:ph idx="1"/>
          </p:nvPr>
        </p:nvSpPr>
        <p:spPr/>
        <p:txBody>
          <a:bodyPr/>
          <a:lstStyle/>
          <a:p>
            <a:r>
              <a:rPr lang="en-IN" dirty="0"/>
              <a:t>Will the price of stock go up in a day, week, month?</a:t>
            </a:r>
          </a:p>
          <a:p>
            <a:r>
              <a:rPr lang="en-IN" dirty="0"/>
              <a:t>Should I buy the stock today, or in a week or in a month?</a:t>
            </a:r>
          </a:p>
          <a:p>
            <a:r>
              <a:rPr lang="en-IN" dirty="0">
                <a:solidFill>
                  <a:srgbClr val="FF0000"/>
                </a:solidFill>
              </a:rPr>
              <a:t>How much of my capital should I spent to make the trade less riskier.</a:t>
            </a:r>
          </a:p>
          <a:p>
            <a:pPr lvl="1"/>
            <a:r>
              <a:rPr lang="en-IN" dirty="0"/>
              <a:t>This is a very important question the user will ask in order to not loose too much money</a:t>
            </a:r>
          </a:p>
          <a:p>
            <a:r>
              <a:rPr lang="en-IN" dirty="0"/>
              <a:t>Which asset class has a better future to invest on?</a:t>
            </a:r>
          </a:p>
          <a:p>
            <a:r>
              <a:rPr lang="en-IN" dirty="0"/>
              <a:t>When is the best time to invest in Reliance.</a:t>
            </a:r>
          </a:p>
          <a:p>
            <a:endParaRPr lang="en-IN" dirty="0"/>
          </a:p>
        </p:txBody>
      </p:sp>
    </p:spTree>
    <p:extLst>
      <p:ext uri="{BB962C8B-B14F-4D97-AF65-F5344CB8AC3E}">
        <p14:creationId xmlns:p14="http://schemas.microsoft.com/office/powerpoint/2010/main" val="101860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9406-F45A-CDB4-4F5E-4023819F7A99}"/>
              </a:ext>
            </a:extLst>
          </p:cNvPr>
          <p:cNvSpPr>
            <a:spLocks noGrp="1"/>
          </p:cNvSpPr>
          <p:nvPr>
            <p:ph type="title"/>
          </p:nvPr>
        </p:nvSpPr>
        <p:spPr/>
        <p:txBody>
          <a:bodyPr/>
          <a:lstStyle/>
          <a:p>
            <a:r>
              <a:rPr lang="en-IN" dirty="0"/>
              <a:t>Scales of Measurement</a:t>
            </a:r>
          </a:p>
        </p:txBody>
      </p:sp>
      <p:sp>
        <p:nvSpPr>
          <p:cNvPr id="3" name="Content Placeholder 2">
            <a:extLst>
              <a:ext uri="{FF2B5EF4-FFF2-40B4-BE49-F238E27FC236}">
                <a16:creationId xmlns:a16="http://schemas.microsoft.com/office/drawing/2014/main" id="{503DB09F-0564-D986-4E88-A36D995F578F}"/>
              </a:ext>
            </a:extLst>
          </p:cNvPr>
          <p:cNvSpPr>
            <a:spLocks noGrp="1"/>
          </p:cNvSpPr>
          <p:nvPr>
            <p:ph idx="1"/>
          </p:nvPr>
        </p:nvSpPr>
        <p:spPr/>
        <p:txBody>
          <a:bodyPr/>
          <a:lstStyle/>
          <a:p>
            <a:pPr marL="0" indent="0">
              <a:buNone/>
            </a:pPr>
            <a:r>
              <a:rPr lang="en-IN" dirty="0"/>
              <a:t>Classification of NOIR</a:t>
            </a:r>
          </a:p>
          <a:p>
            <a:r>
              <a:rPr lang="en-IN" dirty="0"/>
              <a:t>Nominal – Different market sectors, highly volatile, based on market cap.</a:t>
            </a:r>
          </a:p>
          <a:p>
            <a:r>
              <a:rPr lang="en-IN" dirty="0"/>
              <a:t>Ordinal – Sorted based on max price change, profitability</a:t>
            </a:r>
          </a:p>
          <a:p>
            <a:r>
              <a:rPr lang="en-IN" dirty="0"/>
              <a:t>Interval – Stock price</a:t>
            </a:r>
          </a:p>
          <a:p>
            <a:r>
              <a:rPr lang="en-IN" dirty="0"/>
              <a:t>Ratio –  Liquidity change</a:t>
            </a:r>
          </a:p>
          <a:p>
            <a:r>
              <a:rPr lang="en-IN" dirty="0"/>
              <a:t>Binary – Active and Inactive person (symmetric)</a:t>
            </a:r>
          </a:p>
          <a:p>
            <a:endParaRPr lang="en-IN" dirty="0"/>
          </a:p>
        </p:txBody>
      </p:sp>
    </p:spTree>
    <p:extLst>
      <p:ext uri="{BB962C8B-B14F-4D97-AF65-F5344CB8AC3E}">
        <p14:creationId xmlns:p14="http://schemas.microsoft.com/office/powerpoint/2010/main" val="409228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A0E8-2B11-DB90-EF90-3B0D236D956D}"/>
              </a:ext>
            </a:extLst>
          </p:cNvPr>
          <p:cNvSpPr>
            <a:spLocks noGrp="1"/>
          </p:cNvSpPr>
          <p:nvPr>
            <p:ph type="title"/>
          </p:nvPr>
        </p:nvSpPr>
        <p:spPr/>
        <p:txBody>
          <a:bodyPr/>
          <a:lstStyle/>
          <a:p>
            <a:r>
              <a:rPr lang="en-IN" dirty="0"/>
              <a:t>Scales of Measurement</a:t>
            </a:r>
          </a:p>
        </p:txBody>
      </p:sp>
      <p:sp>
        <p:nvSpPr>
          <p:cNvPr id="3" name="Content Placeholder 2">
            <a:extLst>
              <a:ext uri="{FF2B5EF4-FFF2-40B4-BE49-F238E27FC236}">
                <a16:creationId xmlns:a16="http://schemas.microsoft.com/office/drawing/2014/main" id="{620717A3-F831-FEEC-B4EC-E4FE60C4A757}"/>
              </a:ext>
            </a:extLst>
          </p:cNvPr>
          <p:cNvSpPr>
            <a:spLocks noGrp="1"/>
          </p:cNvSpPr>
          <p:nvPr>
            <p:ph idx="1"/>
          </p:nvPr>
        </p:nvSpPr>
        <p:spPr/>
        <p:txBody>
          <a:bodyPr/>
          <a:lstStyle/>
          <a:p>
            <a:r>
              <a:rPr lang="en-IN" dirty="0"/>
              <a:t>Univariate – No. of child companies for a parent company, market cap of a given company</a:t>
            </a:r>
          </a:p>
          <a:p>
            <a:r>
              <a:rPr lang="en-IN" dirty="0"/>
              <a:t>Bivariate – Change in price of stock over change in time</a:t>
            </a:r>
          </a:p>
          <a:p>
            <a:endParaRPr lang="en-IN" dirty="0"/>
          </a:p>
        </p:txBody>
      </p:sp>
    </p:spTree>
    <p:extLst>
      <p:ext uri="{BB962C8B-B14F-4D97-AF65-F5344CB8AC3E}">
        <p14:creationId xmlns:p14="http://schemas.microsoft.com/office/powerpoint/2010/main" val="123414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C636-F9EA-D2C4-F3F3-F58625ECFC28}"/>
              </a:ext>
            </a:extLst>
          </p:cNvPr>
          <p:cNvSpPr>
            <a:spLocks noGrp="1"/>
          </p:cNvSpPr>
          <p:nvPr>
            <p:ph type="title"/>
          </p:nvPr>
        </p:nvSpPr>
        <p:spPr>
          <a:xfrm>
            <a:off x="838200" y="227340"/>
            <a:ext cx="6376792" cy="724638"/>
          </a:xfrm>
        </p:spPr>
        <p:txBody>
          <a:bodyPr/>
          <a:lstStyle/>
          <a:p>
            <a:r>
              <a:rPr lang="en-IN" dirty="0"/>
              <a:t>Visualizations</a:t>
            </a:r>
          </a:p>
        </p:txBody>
      </p:sp>
      <p:sp>
        <p:nvSpPr>
          <p:cNvPr id="3" name="Content Placeholder 2">
            <a:extLst>
              <a:ext uri="{FF2B5EF4-FFF2-40B4-BE49-F238E27FC236}">
                <a16:creationId xmlns:a16="http://schemas.microsoft.com/office/drawing/2014/main" id="{DB02BBA1-DDD3-59E7-3D4A-765B98AE260E}"/>
              </a:ext>
            </a:extLst>
          </p:cNvPr>
          <p:cNvSpPr>
            <a:spLocks noGrp="1"/>
          </p:cNvSpPr>
          <p:nvPr>
            <p:ph idx="1"/>
          </p:nvPr>
        </p:nvSpPr>
        <p:spPr>
          <a:xfrm>
            <a:off x="838200" y="4419817"/>
            <a:ext cx="8982205" cy="1696059"/>
          </a:xfrm>
        </p:spPr>
        <p:txBody>
          <a:bodyPr/>
          <a:lstStyle/>
          <a:p>
            <a:r>
              <a:rPr lang="en-IN" dirty="0"/>
              <a:t>Discrete – Share price at a given point of  time</a:t>
            </a:r>
          </a:p>
          <a:p>
            <a:r>
              <a:rPr lang="en-IN" dirty="0"/>
              <a:t>Continuous – price change over an interval of time</a:t>
            </a:r>
          </a:p>
        </p:txBody>
      </p:sp>
      <p:sp>
        <p:nvSpPr>
          <p:cNvPr id="4" name="Title 1">
            <a:extLst>
              <a:ext uri="{FF2B5EF4-FFF2-40B4-BE49-F238E27FC236}">
                <a16:creationId xmlns:a16="http://schemas.microsoft.com/office/drawing/2014/main" id="{91B49026-F05F-9A09-E77E-05AB24EE46A9}"/>
              </a:ext>
            </a:extLst>
          </p:cNvPr>
          <p:cNvSpPr txBox="1">
            <a:spLocks/>
          </p:cNvSpPr>
          <p:nvPr/>
        </p:nvSpPr>
        <p:spPr>
          <a:xfrm>
            <a:off x="838200" y="3695179"/>
            <a:ext cx="6376792" cy="724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Discrete or Continuous</a:t>
            </a:r>
          </a:p>
        </p:txBody>
      </p:sp>
      <p:sp>
        <p:nvSpPr>
          <p:cNvPr id="5" name="Content Placeholder 2">
            <a:extLst>
              <a:ext uri="{FF2B5EF4-FFF2-40B4-BE49-F238E27FC236}">
                <a16:creationId xmlns:a16="http://schemas.microsoft.com/office/drawing/2014/main" id="{2692A86B-C50B-73E7-D7BE-1F1D27C1328F}"/>
              </a:ext>
            </a:extLst>
          </p:cNvPr>
          <p:cNvSpPr txBox="1">
            <a:spLocks/>
          </p:cNvSpPr>
          <p:nvPr/>
        </p:nvSpPr>
        <p:spPr>
          <a:xfrm>
            <a:off x="838200" y="951978"/>
            <a:ext cx="9533351" cy="2508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Line plot – LTP(Last Traded Price) Vs Time</a:t>
            </a:r>
          </a:p>
          <a:p>
            <a:r>
              <a:rPr lang="en-IN" dirty="0"/>
              <a:t>Heat map – Sectoral </a:t>
            </a:r>
            <a:r>
              <a:rPr lang="en-IN" dirty="0" err="1"/>
              <a:t>Performace</a:t>
            </a:r>
            <a:r>
              <a:rPr lang="en-IN" dirty="0"/>
              <a:t> (of different Nifty Sectors)</a:t>
            </a:r>
          </a:p>
          <a:p>
            <a:r>
              <a:rPr lang="en-IN" dirty="0"/>
              <a:t>Tree map – for a family of stocks falling under a category</a:t>
            </a:r>
          </a:p>
          <a:p>
            <a:endParaRPr lang="en-IN" dirty="0"/>
          </a:p>
          <a:p>
            <a:endParaRPr lang="en-IN" dirty="0"/>
          </a:p>
        </p:txBody>
      </p:sp>
    </p:spTree>
    <p:extLst>
      <p:ext uri="{BB962C8B-B14F-4D97-AF65-F5344CB8AC3E}">
        <p14:creationId xmlns:p14="http://schemas.microsoft.com/office/powerpoint/2010/main" val="214798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487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Foundation of Data Science</vt:lpstr>
      <vt:lpstr>Introduction to Data Science – 19CSE304</vt:lpstr>
      <vt:lpstr>Background – Kite ( Stock Market Trading app)</vt:lpstr>
      <vt:lpstr>Analytical Questions</vt:lpstr>
      <vt:lpstr>Predictive Questions</vt:lpstr>
      <vt:lpstr>Scales of Measurement</vt:lpstr>
      <vt:lpstr>Scales of Measurement</vt:lpstr>
      <vt:lpstr>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S - [CB.EN.U4CSE20208]</dc:creator>
  <cp:lastModifiedBy>Aravind S - [CB.EN.U4CSE20208]</cp:lastModifiedBy>
  <cp:revision>9</cp:revision>
  <dcterms:created xsi:type="dcterms:W3CDTF">2022-09-20T09:09:47Z</dcterms:created>
  <dcterms:modified xsi:type="dcterms:W3CDTF">2022-10-11T15:54:29Z</dcterms:modified>
</cp:coreProperties>
</file>