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175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6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8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4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4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8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0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2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8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3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7C0674-3853-4A1E-8190-224A6CCAFDC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D2D4F-BA84-4B54-8302-4875D2360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learning.oreilly.com/library/view/C+Programming+Language/9780133086249/ch01.xhtml#p0007_01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322BFC-128E-4087-BBD7-B0FB9535D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BF527-9792-40DC-B253-5D0E5C85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Introduction to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9FDE80-77B7-458C-97FA-A38A8A230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9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8E6D6-8547-49D5-9A8A-3645FEC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88294A-E2CB-4644-860C-6C12F89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">
            <a:hlinkClick r:id="rId2"/>
            <a:extLst>
              <a:ext uri="{FF2B5EF4-FFF2-40B4-BE49-F238E27FC236}">
                <a16:creationId xmlns:a16="http://schemas.microsoft.com/office/drawing/2014/main" xmlns="" id="{93554830-DA89-440C-B045-C0B62860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31" y="2047874"/>
            <a:ext cx="8200838" cy="382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B9334-D059-4074-8133-70EA9F8A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50ECB-80A6-4DF7-AA07-76370E86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Every program should have main() function.</a:t>
            </a:r>
          </a:p>
          <a:p>
            <a:r>
              <a:rPr lang="en-US" dirty="0"/>
              <a:t> C statements should be terminated by a semi-colon.</a:t>
            </a:r>
          </a:p>
          <a:p>
            <a:r>
              <a:rPr lang="en-US" dirty="0"/>
              <a:t> At some places, a comma operator is permitted. </a:t>
            </a:r>
          </a:p>
          <a:p>
            <a:r>
              <a:rPr lang="en-US" dirty="0"/>
              <a:t> All statements should be written in lowercase letters. Generally, uppercase letters are used only for symbolic constants. </a:t>
            </a:r>
          </a:p>
          <a:p>
            <a:r>
              <a:rPr lang="en-US" dirty="0"/>
              <a:t>The user can also write one or more statements in one line separating them with a semicolon (;). Hence, it is often called a free-form language. </a:t>
            </a:r>
          </a:p>
          <a:p>
            <a:r>
              <a:rPr lang="en-US" dirty="0"/>
              <a:t>The following statements are valid.</a:t>
            </a:r>
          </a:p>
          <a:p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; d=b*c; </a:t>
            </a:r>
            <a:r>
              <a:rPr lang="en-US" dirty="0" err="1"/>
              <a:t>ora</a:t>
            </a:r>
            <a:r>
              <a:rPr lang="en-US" dirty="0"/>
              <a:t>=</a:t>
            </a:r>
            <a:r>
              <a:rPr lang="en-US" dirty="0" err="1"/>
              <a:t>b+c</a:t>
            </a:r>
            <a:r>
              <a:rPr lang="en-US" dirty="0"/>
              <a:t>; d=b*c;</a:t>
            </a:r>
          </a:p>
          <a:p>
            <a:r>
              <a:rPr lang="en-US" dirty="0"/>
              <a:t> The opening and closing braces should be balanced, i.e. if opening braces are four; closing braces should also be four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ABD9C-2A60-4A00-8841-3B0C6DD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ommonly useful Header Files">
            <a:extLst>
              <a:ext uri="{FF2B5EF4-FFF2-40B4-BE49-F238E27FC236}">
                <a16:creationId xmlns:a16="http://schemas.microsoft.com/office/drawing/2014/main" xmlns="" id="{0AA49324-89F8-4E5B-9E67-E9F39A7DA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70" y="2285999"/>
            <a:ext cx="6507768" cy="322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3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4F716-1884-47E0-9B2E-05E0D8B4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6903E-C617-4600-A189-A989A48D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06" y="2556931"/>
            <a:ext cx="10375091" cy="4497947"/>
          </a:xfrm>
        </p:spPr>
        <p:txBody>
          <a:bodyPr/>
          <a:lstStyle/>
          <a:p>
            <a:endParaRPr lang="en-IN"/>
          </a:p>
        </p:txBody>
      </p:sp>
      <p:pic>
        <p:nvPicPr>
          <p:cNvPr id="4098" name="Picture 2" descr="C keywords">
            <a:extLst>
              <a:ext uri="{FF2B5EF4-FFF2-40B4-BE49-F238E27FC236}">
                <a16:creationId xmlns:a16="http://schemas.microsoft.com/office/drawing/2014/main" xmlns="" id="{581ACE99-EF1B-4C9E-9F85-7F122A83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1" y="2305049"/>
            <a:ext cx="6286508" cy="30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1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42F0E-09EF-4D99-8296-FF327B81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 data types">
            <a:extLst>
              <a:ext uri="{FF2B5EF4-FFF2-40B4-BE49-F238E27FC236}">
                <a16:creationId xmlns:a16="http://schemas.microsoft.com/office/drawing/2014/main" xmlns="" id="{ADE8603C-BC04-48BF-B1A7-A114824468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10" y="1753849"/>
            <a:ext cx="6384676" cy="39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8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3082-6FED-465B-80CD-B7CDAC5E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6434BB-FCC6-46BD-BDF0-B1821B4F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declaration of variables should be done in declaration part of the program.</a:t>
            </a:r>
          </a:p>
          <a:p>
            <a:r>
              <a:rPr lang="en-US" dirty="0"/>
              <a:t> The variable must be declared before they are used in the program. Declaration ensures two things.</a:t>
            </a:r>
          </a:p>
          <a:p>
            <a:pPr lvl="1"/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Compiler obtains the variable name.</a:t>
            </a:r>
          </a:p>
          <a:p>
            <a:pPr lvl="1"/>
            <a:r>
              <a:rPr lang="en-US" dirty="0"/>
              <a:t> (ii) It tells to the compiler data type of the variable being declared and helps in allocating the memory. </a:t>
            </a:r>
          </a:p>
          <a:p>
            <a:pPr marL="0" indent="0">
              <a:buNone/>
            </a:pPr>
            <a:r>
              <a:rPr lang="en-US" dirty="0"/>
              <a:t>The variable can also be declared before main() such variables are called external variables.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58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3082-6FED-465B-80CD-B7CDAC5E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6434BB-FCC6-46BD-BDF0-B1821B4F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syntax of declaring a variable is as follows.</a:t>
            </a:r>
            <a:endParaRPr lang="en-IN" dirty="0"/>
          </a:p>
          <a:p>
            <a:pPr lvl="1"/>
            <a:r>
              <a:rPr lang="en-IN" dirty="0" err="1"/>
              <a:t>Data_type</a:t>
            </a:r>
            <a:r>
              <a:rPr lang="en-IN" dirty="0"/>
              <a:t> </a:t>
            </a:r>
            <a:r>
              <a:rPr lang="en-IN" dirty="0" err="1"/>
              <a:t>variable_name</a:t>
            </a:r>
            <a:r>
              <a:rPr lang="en-IN" dirty="0"/>
              <a:t>;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US" dirty="0"/>
              <a:t>int age;</a:t>
            </a:r>
          </a:p>
          <a:p>
            <a:pPr lvl="1"/>
            <a:r>
              <a:rPr lang="en-US" dirty="0"/>
              <a:t>char m;</a:t>
            </a:r>
          </a:p>
          <a:p>
            <a:pPr lvl="1"/>
            <a:r>
              <a:rPr lang="en-US" dirty="0"/>
              <a:t>float s; </a:t>
            </a:r>
          </a:p>
          <a:p>
            <a:pPr lvl="1"/>
            <a:r>
              <a:rPr lang="en-US" dirty="0"/>
              <a:t>double k;</a:t>
            </a:r>
          </a:p>
          <a:p>
            <a:pPr lvl="1"/>
            <a:r>
              <a:rPr lang="en-US" dirty="0"/>
              <a:t>int </a:t>
            </a:r>
            <a:r>
              <a:rPr lang="en-US" dirty="0" err="1"/>
              <a:t>a,b,c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84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B953A-487E-4854-88C3-046B9A0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23514-0999-4317-833D-1A499193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8033"/>
            <a:ext cx="9601196" cy="3318936"/>
          </a:xfrm>
        </p:spPr>
        <p:txBody>
          <a:bodyPr/>
          <a:lstStyle/>
          <a:p>
            <a:r>
              <a:rPr lang="en-US" dirty="0"/>
              <a:t>Variables declared can be assigned or initialized using assignment operator ‘=’. </a:t>
            </a:r>
          </a:p>
          <a:p>
            <a:r>
              <a:rPr lang="en-US" dirty="0"/>
              <a:t>The declaration and initialization can also be done in the same line.</a:t>
            </a:r>
          </a:p>
          <a:p>
            <a:pPr lvl="1"/>
            <a:r>
              <a:rPr lang="en-US" dirty="0" err="1"/>
              <a:t>variable_name</a:t>
            </a:r>
            <a:r>
              <a:rPr lang="en-US" dirty="0"/>
              <a:t> = constant;  or  </a:t>
            </a:r>
            <a:r>
              <a:rPr lang="en-US" dirty="0" err="1"/>
              <a:t>data_type</a:t>
            </a:r>
            <a:r>
              <a:rPr lang="en-US" dirty="0"/>
              <a:t> </a:t>
            </a:r>
            <a:r>
              <a:rPr lang="en-US" dirty="0" err="1"/>
              <a:t>varaible_name</a:t>
            </a:r>
            <a:r>
              <a:rPr lang="en-US" dirty="0"/>
              <a:t>= constant;</a:t>
            </a:r>
          </a:p>
          <a:p>
            <a:pPr lvl="1"/>
            <a:r>
              <a:rPr lang="en-US" dirty="0"/>
              <a:t> int y=4;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146" name="Picture 2" descr="Value assignment">
            <a:extLst>
              <a:ext uri="{FF2B5EF4-FFF2-40B4-BE49-F238E27FC236}">
                <a16:creationId xmlns:a16="http://schemas.microsoft.com/office/drawing/2014/main" xmlns="" id="{63A15AB5-DF05-4DBC-8713-5C22156C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44" y="4522717"/>
            <a:ext cx="5349357" cy="15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18BACD-DC8C-44FC-8785-8B519B13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urier"/>
              </a:rPr>
              <a:t>  variable_name = constant;   or   data_type varaible_name= constant;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9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191FA-D6A8-480F-8C79-ED8C424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Types, Operators,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AFE114-0E87-45B7-B8BC-C49BCBF2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are the basic data objects manipulated in a program.</a:t>
            </a:r>
          </a:p>
          <a:p>
            <a:r>
              <a:rPr lang="en-US" dirty="0"/>
              <a:t>Declarations list the variables to be used, and state what type they have and perhaps what their initial values are.</a:t>
            </a:r>
          </a:p>
          <a:p>
            <a:r>
              <a:rPr lang="en-US" dirty="0"/>
              <a:t>Operators specify what is to be done to them. </a:t>
            </a:r>
          </a:p>
          <a:p>
            <a:r>
              <a:rPr lang="en-US" dirty="0"/>
              <a:t>Expressions combine variables and constants to produce new values.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6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63BA6-0051-4A5D-83E7-82B18C7B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4C95D5-7566-4557-86F5-10095C8B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write instructions in various programming languages, some directly understandable by computers and others requiring intermediate translation steps. </a:t>
            </a:r>
          </a:p>
          <a:p>
            <a:r>
              <a:rPr lang="en-US" dirty="0"/>
              <a:t>These may be divided into three general types:</a:t>
            </a:r>
          </a:p>
          <a:p>
            <a:pPr lvl="1"/>
            <a:r>
              <a:rPr lang="en-US" dirty="0"/>
              <a:t>Machine languages</a:t>
            </a:r>
          </a:p>
          <a:p>
            <a:pPr lvl="1"/>
            <a:r>
              <a:rPr lang="en-US" dirty="0"/>
              <a:t>Assembly languages</a:t>
            </a:r>
          </a:p>
          <a:p>
            <a:pPr lvl="1"/>
            <a:r>
              <a:rPr lang="en-US" dirty="0"/>
              <a:t>High-level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5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346DB-BB37-4AE2-981F-C0B78F48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E4125-3944-4E04-9948-3CF5554E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computer can directly understand only its own machine language</a:t>
            </a:r>
          </a:p>
          <a:p>
            <a:r>
              <a:rPr lang="en-US" dirty="0"/>
              <a:t>Machine languages generally consist of strings of numbers (ultimately reduced to 1s and 0s) that instruct computers to perform their most elementary operations one at a time.</a:t>
            </a:r>
          </a:p>
          <a:p>
            <a:r>
              <a:rPr lang="en-US" dirty="0"/>
              <a:t>Such languages are cumbersome for humans</a:t>
            </a:r>
          </a:p>
          <a:p>
            <a:r>
              <a:rPr lang="en-US" dirty="0"/>
              <a:t>+1300042774</a:t>
            </a:r>
          </a:p>
          <a:p>
            <a:r>
              <a:rPr lang="en-US" dirty="0"/>
              <a:t>+1400593419</a:t>
            </a:r>
          </a:p>
          <a:p>
            <a:r>
              <a:rPr lang="en-US" dirty="0"/>
              <a:t>+1200274027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F256515-1C99-4369-8467-886707BF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roid Sans Mono"/>
              </a:rPr>
              <a:t>+1300042774 +1400593419 +1200274027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317ED-9D5B-499D-934C-A578B2F2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languages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A957-5BE3-49AF-95A4-06BAE586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English-like abbreviations to represent elementary operations. </a:t>
            </a:r>
          </a:p>
          <a:p>
            <a:r>
              <a:rPr lang="en-US" dirty="0"/>
              <a:t>These abbreviations formed the basis of assembly languages.</a:t>
            </a:r>
          </a:p>
          <a:p>
            <a:r>
              <a:rPr lang="en-US" dirty="0"/>
              <a:t>Translator programs called assemblers were developed to convert assembly-language programs to machine language at computer speeds</a:t>
            </a:r>
          </a:p>
          <a:p>
            <a:endParaRPr lang="en-US" dirty="0"/>
          </a:p>
          <a:p>
            <a:r>
              <a:rPr lang="en-IN" dirty="0"/>
              <a:t>LOAD   BASEPAY</a:t>
            </a:r>
          </a:p>
          <a:p>
            <a:r>
              <a:rPr lang="en-IN" dirty="0"/>
              <a:t>ADD    OVERPAY</a:t>
            </a:r>
          </a:p>
          <a:p>
            <a:r>
              <a:rPr lang="en-IN" dirty="0"/>
              <a:t>STORE  GROSSPAY</a:t>
            </a:r>
          </a:p>
        </p:txBody>
      </p:sp>
    </p:spTree>
    <p:extLst>
      <p:ext uri="{BB962C8B-B14F-4D97-AF65-F5344CB8AC3E}">
        <p14:creationId xmlns:p14="http://schemas.microsoft.com/office/powerpoint/2010/main" val="18476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81750-9D65-4A02-A5EF-CD892C80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F524F6-23B5-4416-893B-EF48F8F8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To speed the programming process, high-level languages were developed in which single statements could be written to accomplish substantial tasks. </a:t>
            </a:r>
          </a:p>
          <a:p>
            <a:r>
              <a:rPr lang="en-US" dirty="0"/>
              <a:t>The translator programs that convert high-level language programs into machine language are called compilers. </a:t>
            </a:r>
          </a:p>
          <a:p>
            <a:r>
              <a:rPr lang="en-US" dirty="0"/>
              <a:t>High-level languages allow programmers to write instructions that look almost like everyday English and contain commonly used mathematical notations.</a:t>
            </a:r>
          </a:p>
          <a:p>
            <a:r>
              <a:rPr lang="en-IN" dirty="0" err="1"/>
              <a:t>grossPay</a:t>
            </a:r>
            <a:r>
              <a:rPr lang="en-IN" dirty="0"/>
              <a:t> = </a:t>
            </a:r>
            <a:r>
              <a:rPr lang="en-IN" dirty="0" err="1"/>
              <a:t>basePay</a:t>
            </a:r>
            <a:r>
              <a:rPr lang="en-IN" dirty="0"/>
              <a:t> + </a:t>
            </a:r>
            <a:r>
              <a:rPr lang="en-IN" dirty="0" err="1"/>
              <a:t>overTimePay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13007-23F4-4E7A-9407-1E4F8609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9282BA-9AB2-4A5C-8588-669990FA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evolved from two previous languages, BCPL and B.</a:t>
            </a:r>
          </a:p>
          <a:p>
            <a:r>
              <a:rPr lang="en-US" dirty="0"/>
              <a:t>BCPL was developed in 1967 by Martin Richards as a language for writing operating-systems software and compilers.</a:t>
            </a:r>
          </a:p>
          <a:p>
            <a:r>
              <a:rPr lang="en-US" dirty="0"/>
              <a:t>Ken Thompson modeled many features in his B language.</a:t>
            </a:r>
          </a:p>
          <a:p>
            <a:r>
              <a:rPr lang="en-US" dirty="0"/>
              <a:t> Both BCPL and B were “</a:t>
            </a:r>
            <a:r>
              <a:rPr lang="en-US" dirty="0" err="1"/>
              <a:t>typeless</a:t>
            </a:r>
            <a:r>
              <a:rPr lang="en-US" dirty="0"/>
              <a:t>” languages—every data item occupied one “word” in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DBC4C-D2BA-46DC-8217-3AFF3728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28450-6E27-4D71-8DF9-21C17306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language was evolved from B by Dennis Ritchie at Bell Laboratories in 1972.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8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146D2-EDD8-40CB-A171-1978ADF1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ypical C development environment.">
            <a:extLst>
              <a:ext uri="{FF2B5EF4-FFF2-40B4-BE49-F238E27FC236}">
                <a16:creationId xmlns:a16="http://schemas.microsoft.com/office/drawing/2014/main" xmlns="" id="{6CEF0532-CCE8-4B0F-882D-57F7CD0AE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50" y="671119"/>
            <a:ext cx="5587067" cy="54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a C program">
            <a:extLst>
              <a:ext uri="{FF2B5EF4-FFF2-40B4-BE49-F238E27FC236}">
                <a16:creationId xmlns:a16="http://schemas.microsoft.com/office/drawing/2014/main" xmlns="" id="{8F985679-7926-4F0A-85DB-AEB830D11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88" y="586056"/>
            <a:ext cx="6655633" cy="54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475</Words>
  <Application>Microsoft Office PowerPoint</Application>
  <PresentationFormat>Custom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Introduction to C</vt:lpstr>
      <vt:lpstr>Languages</vt:lpstr>
      <vt:lpstr>Machine languages</vt:lpstr>
      <vt:lpstr>Assembly languages </vt:lpstr>
      <vt:lpstr>High-level languages</vt:lpstr>
      <vt:lpstr>History of C</vt:lpstr>
      <vt:lpstr>PowerPoint Presentation</vt:lpstr>
      <vt:lpstr>PowerPoint Presentation</vt:lpstr>
      <vt:lpstr>PowerPoint Presentation</vt:lpstr>
      <vt:lpstr>PowerPoint Presentation</vt:lpstr>
      <vt:lpstr>PROGRAMMING RULES</vt:lpstr>
      <vt:lpstr>PowerPoint Presentation</vt:lpstr>
      <vt:lpstr>PowerPoint Presentation</vt:lpstr>
      <vt:lpstr>PowerPoint Presentation</vt:lpstr>
      <vt:lpstr>DECLARING VARIABLES</vt:lpstr>
      <vt:lpstr>PowerPoint Presentation</vt:lpstr>
      <vt:lpstr>INITIALIZING VARIABLES</vt:lpstr>
      <vt:lpstr>Types, Operators, and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Abirami K (CSE)</dc:creator>
  <cp:lastModifiedBy>admin</cp:lastModifiedBy>
  <cp:revision>13</cp:revision>
  <dcterms:created xsi:type="dcterms:W3CDTF">2021-01-31T03:24:18Z</dcterms:created>
  <dcterms:modified xsi:type="dcterms:W3CDTF">2021-03-25T16:18:24Z</dcterms:modified>
</cp:coreProperties>
</file>