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8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8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7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3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41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6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DDCA-2F4A-4E80-8C46-62090CA87C73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20D6-1957-4172-89F5-5568AA9A4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5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432048"/>
          </a:xfrm>
        </p:spPr>
        <p:txBody>
          <a:bodyPr>
            <a:noAutofit/>
          </a:bodyPr>
          <a:lstStyle/>
          <a:p>
            <a:r>
              <a:rPr lang="en-IN" sz="3600" dirty="0" smtClean="0"/>
              <a:t>Signed and Unsigned Qualifiers – Size and Range</a:t>
            </a:r>
            <a:endParaRPr lang="en-IN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86236"/>
              </p:ext>
            </p:extLst>
          </p:nvPr>
        </p:nvGraphicFramePr>
        <p:xfrm>
          <a:off x="179512" y="1196752"/>
          <a:ext cx="8837069" cy="471816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21905"/>
                <a:gridCol w="2220456"/>
                <a:gridCol w="4994708"/>
              </a:tblGrid>
              <a:tr h="32916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Type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Storage size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effectLst/>
                        </a:rPr>
                        <a:t>Value range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char or </a:t>
                      </a:r>
                    </a:p>
                    <a:p>
                      <a:r>
                        <a:rPr lang="en-IN" sz="1800" b="1" dirty="0" smtClean="0"/>
                        <a:t>signed</a:t>
                      </a:r>
                      <a:r>
                        <a:rPr lang="en-IN" sz="1800" b="1" baseline="0" dirty="0" smtClean="0"/>
                        <a:t> char</a:t>
                      </a:r>
                      <a:r>
                        <a:rPr lang="en-IN" sz="1800" b="1" dirty="0" smtClean="0"/>
                        <a:t> </a:t>
                      </a:r>
                      <a:endParaRPr lang="en-IN" sz="1800" b="1" dirty="0"/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1 byte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-128 to 127 </a:t>
                      </a:r>
                      <a:r>
                        <a:rPr lang="en-IN" sz="1800" b="1" dirty="0" smtClean="0"/>
                        <a:t>  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800" b="1"/>
                        <a:t>unsigned char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1 byte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0 to 255</a:t>
                      </a:r>
                    </a:p>
                  </a:txBody>
                  <a:tcPr marL="82290" marR="82290" marT="41145" marB="41145" anchor="ctr"/>
                </a:tc>
              </a:tr>
              <a:tr h="822902">
                <a:tc>
                  <a:txBody>
                    <a:bodyPr/>
                    <a:lstStyle/>
                    <a:p>
                      <a:pPr fontAlgn="ctr"/>
                      <a:r>
                        <a:rPr lang="en-IN" sz="1800" b="1" dirty="0" err="1">
                          <a:effectLst/>
                        </a:rPr>
                        <a:t>int</a:t>
                      </a:r>
                      <a:endParaRPr lang="en-IN" sz="1800" b="1" dirty="0">
                        <a:effectLst/>
                      </a:endParaRP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1">
                          <a:effectLst/>
                        </a:rPr>
                        <a:t>2 or 4 bytes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-32,768 to 32,767 or </a:t>
                      </a:r>
                      <a:endParaRPr lang="en-IN" sz="1800" b="1" dirty="0" smtClean="0"/>
                    </a:p>
                    <a:p>
                      <a:r>
                        <a:rPr lang="en-IN" sz="1800" b="1" dirty="0" smtClean="0"/>
                        <a:t>-</a:t>
                      </a:r>
                      <a:r>
                        <a:rPr lang="en-IN" sz="1800" b="1" dirty="0"/>
                        <a:t>2,147,483,648 to 2,147,483,647</a:t>
                      </a:r>
                    </a:p>
                  </a:txBody>
                  <a:tcPr marL="82290" marR="82290" marT="41145" marB="41145" anchor="ctr"/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IN" sz="1800" b="1"/>
                        <a:t>unsigned int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2 or 4 bytes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0 to 65,535 or </a:t>
                      </a:r>
                      <a:endParaRPr lang="en-IN" sz="1800" b="1" dirty="0" smtClean="0"/>
                    </a:p>
                    <a:p>
                      <a:r>
                        <a:rPr lang="en-IN" sz="1800" b="1" dirty="0" smtClean="0"/>
                        <a:t>0 </a:t>
                      </a:r>
                      <a:r>
                        <a:rPr lang="en-IN" sz="1800" b="1" dirty="0"/>
                        <a:t>to 4,294,967,295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800" b="1"/>
                        <a:t>short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2 bytes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-32,768 to 32,767</a:t>
                      </a:r>
                    </a:p>
                  </a:txBody>
                  <a:tcPr marL="82290" marR="82290" marT="41145" marB="41145" anchor="ctr"/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800" b="1"/>
                        <a:t>unsigned short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2 bytes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0 to 65,535</a:t>
                      </a:r>
                    </a:p>
                  </a:txBody>
                  <a:tcPr marL="82290" marR="82290" marT="41145" marB="41145" anchor="ctr"/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IN" sz="1800" b="1"/>
                        <a:t>long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8 bytes or </a:t>
                      </a:r>
                      <a:endParaRPr lang="en-IN" sz="1800" b="1" dirty="0" smtClean="0"/>
                    </a:p>
                    <a:p>
                      <a:r>
                        <a:rPr lang="en-IN" sz="1800" b="1" dirty="0" smtClean="0"/>
                        <a:t>(</a:t>
                      </a:r>
                      <a:r>
                        <a:rPr lang="en-IN" sz="1800" b="1" dirty="0"/>
                        <a:t>4bytes for 32 bit OS)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-9223372036854775808 to 9223372036854775807</a:t>
                      </a:r>
                    </a:p>
                  </a:txBody>
                  <a:tcPr marL="82290" marR="82290" marT="41145" marB="41145" anchor="ctr"/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IN" sz="1800" b="1"/>
                        <a:t>unsigned long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8 bytes</a:t>
                      </a:r>
                    </a:p>
                  </a:txBody>
                  <a:tcPr marL="82290" marR="82290" marT="41145" marB="41145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0 to 18446744073709551615</a:t>
                      </a:r>
                    </a:p>
                  </a:txBody>
                  <a:tcPr marL="82290" marR="82290" marT="41145" marB="41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4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8" y="20587"/>
            <a:ext cx="4845224" cy="230425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Example to find the size of a datatype using the </a:t>
            </a:r>
            <a:r>
              <a:rPr lang="en-IN" dirty="0" err="1" smtClean="0"/>
              <a:t>sizeof</a:t>
            </a:r>
            <a:r>
              <a:rPr lang="en-IN" dirty="0" smtClean="0"/>
              <a:t>() operator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496" y="20587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 smtClean="0"/>
              <a:t>int</a:t>
            </a:r>
            <a:r>
              <a:rPr lang="en-IN" b="1" dirty="0" smtClean="0"/>
              <a:t> main()                                                        </a:t>
            </a:r>
          </a:p>
          <a:p>
            <a:r>
              <a:rPr lang="en-IN" b="1" dirty="0" smtClean="0"/>
              <a:t>{                                                         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char a; 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unsigned char b;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short </a:t>
            </a:r>
            <a:r>
              <a:rPr lang="en-IN" b="1" dirty="0" err="1" smtClean="0"/>
              <a:t>int</a:t>
            </a:r>
            <a:r>
              <a:rPr lang="en-IN" b="1" dirty="0" smtClean="0"/>
              <a:t> c;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</a:t>
            </a:r>
            <a:r>
              <a:rPr lang="en-IN" b="1" dirty="0" err="1" smtClean="0"/>
              <a:t>int</a:t>
            </a:r>
            <a:r>
              <a:rPr lang="en-IN" b="1" dirty="0" smtClean="0"/>
              <a:t> d;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unsigned </a:t>
            </a:r>
            <a:r>
              <a:rPr lang="en-IN" b="1" dirty="0" err="1" smtClean="0"/>
              <a:t>int</a:t>
            </a:r>
            <a:r>
              <a:rPr lang="en-IN" b="1" dirty="0" smtClean="0"/>
              <a:t> e;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long </a:t>
            </a:r>
            <a:r>
              <a:rPr lang="en-IN" b="1" dirty="0" err="1" smtClean="0"/>
              <a:t>int</a:t>
            </a:r>
            <a:r>
              <a:rPr lang="en-IN" b="1" dirty="0" smtClean="0"/>
              <a:t> f;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unsigned long </a:t>
            </a:r>
            <a:r>
              <a:rPr lang="en-IN" b="1" dirty="0" err="1" smtClean="0"/>
              <a:t>int</a:t>
            </a:r>
            <a:r>
              <a:rPr lang="en-IN" b="1" dirty="0" smtClean="0"/>
              <a:t> g;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long </a:t>
            </a:r>
            <a:r>
              <a:rPr lang="en-IN" b="1" dirty="0" err="1" smtClean="0"/>
              <a:t>long</a:t>
            </a:r>
            <a:r>
              <a:rPr lang="en-IN" b="1" dirty="0" smtClean="0"/>
              <a:t> </a:t>
            </a:r>
            <a:r>
              <a:rPr lang="en-IN" b="1" dirty="0" err="1" smtClean="0"/>
              <a:t>int</a:t>
            </a:r>
            <a:r>
              <a:rPr lang="en-IN" b="1" dirty="0" smtClean="0"/>
              <a:t> h;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float i;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double j;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long double k;     </a:t>
            </a:r>
          </a:p>
          <a:p>
            <a:pPr lvl="1"/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(a));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(b));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(c));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(d));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(e));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(f));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(g));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(h));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(i));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(j));     </a:t>
            </a:r>
            <a:r>
              <a:rPr lang="en-IN" b="1" dirty="0" err="1" smtClean="0"/>
              <a:t>printf</a:t>
            </a:r>
            <a:r>
              <a:rPr lang="en-IN" b="1" dirty="0" smtClean="0"/>
              <a:t>("\</a:t>
            </a:r>
            <a:r>
              <a:rPr lang="en-IN" b="1" dirty="0" err="1" smtClean="0"/>
              <a:t>n%lu</a:t>
            </a:r>
            <a:r>
              <a:rPr lang="en-IN" b="1" dirty="0" smtClean="0"/>
              <a:t>",</a:t>
            </a:r>
            <a:r>
              <a:rPr lang="en-IN" b="1" dirty="0" err="1" smtClean="0"/>
              <a:t>sizeof</a:t>
            </a:r>
            <a:r>
              <a:rPr lang="en-IN" b="1" dirty="0" smtClean="0"/>
              <a:t>(k));   } </a:t>
            </a:r>
            <a:endParaRPr lang="en-IN" b="1" dirty="0"/>
          </a:p>
        </p:txBody>
      </p:sp>
      <p:sp>
        <p:nvSpPr>
          <p:cNvPr id="27" name="Rectangle 26"/>
          <p:cNvSpPr/>
          <p:nvPr/>
        </p:nvSpPr>
        <p:spPr>
          <a:xfrm>
            <a:off x="4060264" y="3344574"/>
            <a:ext cx="10801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1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1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2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4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4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8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8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8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4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8                                                                                                                 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16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Autofit/>
          </a:bodyPr>
          <a:lstStyle/>
          <a:p>
            <a:r>
              <a:rPr lang="en-IN" sz="3200" dirty="0" smtClean="0"/>
              <a:t>Usage of Data types - </a:t>
            </a:r>
            <a:r>
              <a:rPr lang="en-IN" sz="3200" dirty="0" smtClean="0"/>
              <a:t>Example Program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394692"/>
            <a:ext cx="55801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main()                                                    </a:t>
            </a:r>
            <a:endParaRPr lang="en-IN" b="1" dirty="0"/>
          </a:p>
          <a:p>
            <a:r>
              <a:rPr lang="en-US" b="1" dirty="0"/>
              <a:t>    {                                                         </a:t>
            </a:r>
            <a:endParaRPr lang="en-IN" b="1" dirty="0"/>
          </a:p>
          <a:p>
            <a:r>
              <a:rPr lang="en-US" b="1" dirty="0"/>
              <a:t>    /*..........DECLARATIONS............................*/    </a:t>
            </a:r>
            <a:endParaRPr lang="en-IN" b="1" dirty="0"/>
          </a:p>
          <a:p>
            <a:r>
              <a:rPr lang="en-US" b="1" dirty="0"/>
              <a:t>       </a:t>
            </a:r>
            <a:r>
              <a:rPr lang="en-US" b="1" dirty="0" smtClean="0"/>
              <a:t> float      </a:t>
            </a:r>
            <a:r>
              <a:rPr lang="en-US" b="1" dirty="0"/>
              <a:t>x, p ;                                     </a:t>
            </a:r>
            <a:endParaRPr lang="en-IN" b="1" dirty="0"/>
          </a:p>
          <a:p>
            <a:r>
              <a:rPr lang="en-US" b="1" dirty="0"/>
              <a:t>        double     y, q ;                                     </a:t>
            </a:r>
            <a:endParaRPr lang="en-IN" b="1" dirty="0"/>
          </a:p>
          <a:p>
            <a:r>
              <a:rPr lang="en-US" b="1" dirty="0"/>
              <a:t>        unsigned   k ;                                        </a:t>
            </a:r>
            <a:r>
              <a:rPr lang="en-US" b="1" dirty="0" smtClean="0"/>
              <a:t>                                       </a:t>
            </a:r>
            <a:endParaRPr lang="en-IN" b="1" dirty="0"/>
          </a:p>
          <a:p>
            <a:r>
              <a:rPr lang="en-US" b="1" dirty="0"/>
              <a:t>    /*..........DECLARATIONS AND ASSIGNMENTS............*/    </a:t>
            </a:r>
            <a:r>
              <a:rPr lang="en-US" b="1" dirty="0" smtClean="0"/>
              <a:t>                                          </a:t>
            </a:r>
            <a:endParaRPr lang="en-IN" b="1" dirty="0"/>
          </a:p>
          <a:p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       m = 54321 ;                                </a:t>
            </a:r>
            <a:endParaRPr lang="en-IN" b="1" dirty="0"/>
          </a:p>
          <a:p>
            <a:r>
              <a:rPr lang="en-US" b="1" dirty="0"/>
              <a:t>        long </a:t>
            </a:r>
            <a:r>
              <a:rPr lang="en-US" b="1" dirty="0" err="1"/>
              <a:t>int</a:t>
            </a:r>
            <a:r>
              <a:rPr lang="en-US" b="1" dirty="0"/>
              <a:t>   n = 1234567890 ;                           </a:t>
            </a:r>
            <a:r>
              <a:rPr lang="en-US" b="1" dirty="0" smtClean="0"/>
              <a:t>                                             </a:t>
            </a:r>
            <a:endParaRPr lang="en-IN" b="1" dirty="0"/>
          </a:p>
          <a:p>
            <a:r>
              <a:rPr lang="en-US" b="1" dirty="0"/>
              <a:t>    /*..........ASSIGNMENTS.............................*/    </a:t>
            </a:r>
            <a:r>
              <a:rPr lang="en-US" b="1" dirty="0" smtClean="0"/>
              <a:t>                                        </a:t>
            </a:r>
            <a:endParaRPr lang="en-IN" b="1" dirty="0"/>
          </a:p>
          <a:p>
            <a:r>
              <a:rPr lang="en-US" b="1" dirty="0"/>
              <a:t>        x = 1.234567890000 ;                                  </a:t>
            </a:r>
            <a:endParaRPr lang="en-IN" b="1" dirty="0"/>
          </a:p>
          <a:p>
            <a:r>
              <a:rPr lang="en-US" b="1" dirty="0"/>
              <a:t>        y = 9.87654321 ;                                      </a:t>
            </a:r>
            <a:endParaRPr lang="en-IN" b="1" dirty="0"/>
          </a:p>
          <a:p>
            <a:r>
              <a:rPr lang="en-US" b="1" dirty="0"/>
              <a:t>        k = 54321 ;                                           </a:t>
            </a:r>
            <a:endParaRPr lang="en-IN" b="1" dirty="0"/>
          </a:p>
          <a:p>
            <a:r>
              <a:rPr lang="en-US" b="1" dirty="0"/>
              <a:t>        p = q = 1.0 ;                                         </a:t>
            </a:r>
            <a:r>
              <a:rPr lang="en-US" b="1" dirty="0" smtClean="0"/>
              <a:t>                                      </a:t>
            </a:r>
            <a:endParaRPr lang="en-IN" b="1" dirty="0"/>
          </a:p>
          <a:p>
            <a:r>
              <a:rPr lang="en-US" b="1" dirty="0"/>
              <a:t>    /*..........PRINTING................................*/    </a:t>
            </a:r>
            <a:r>
              <a:rPr lang="en-US" b="1" dirty="0" smtClean="0"/>
              <a:t>                                                    </a:t>
            </a:r>
            <a:endParaRPr lang="en-IN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("m = %d\n", m) ;                               </a:t>
            </a:r>
            <a:endParaRPr lang="en-IN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("n = %</a:t>
            </a:r>
            <a:r>
              <a:rPr lang="en-US" b="1" dirty="0" err="1"/>
              <a:t>ld</a:t>
            </a:r>
            <a:r>
              <a:rPr lang="en-US" b="1" dirty="0"/>
              <a:t>\n", n) ;                              </a:t>
            </a:r>
            <a:endParaRPr lang="en-IN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("x = %.12lf\n", x) ;                           </a:t>
            </a:r>
            <a:endParaRPr lang="en-IN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("x = %f\n", x) ;                               </a:t>
            </a:r>
            <a:endParaRPr lang="en-IN" b="1" dirty="0"/>
          </a:p>
          <a:p>
            <a:r>
              <a:rPr lang="en-US" b="1" dirty="0"/>
              <a:t>        </a:t>
            </a:r>
            <a:r>
              <a:rPr lang="es-ES_tradnl" b="1" dirty="0" err="1"/>
              <a:t>printf</a:t>
            </a:r>
            <a:r>
              <a:rPr lang="es-ES_tradnl" b="1" dirty="0"/>
              <a:t>("y = %.12lf\</a:t>
            </a:r>
            <a:r>
              <a:rPr lang="es-ES_tradnl" b="1" dirty="0" err="1"/>
              <a:t>n",y</a:t>
            </a:r>
            <a:r>
              <a:rPr lang="es-ES_tradnl" b="1" dirty="0"/>
              <a:t>) ;                            </a:t>
            </a:r>
            <a:endParaRPr lang="en-IN" b="1" dirty="0"/>
          </a:p>
          <a:p>
            <a:r>
              <a:rPr lang="es-ES_tradnl" b="1" dirty="0"/>
              <a:t>        </a:t>
            </a:r>
            <a:r>
              <a:rPr lang="es-ES_tradnl" b="1" dirty="0" err="1"/>
              <a:t>printf</a:t>
            </a:r>
            <a:r>
              <a:rPr lang="es-ES_tradnl" b="1" dirty="0"/>
              <a:t>("y = %</a:t>
            </a:r>
            <a:r>
              <a:rPr lang="es-ES_tradnl" b="1" dirty="0" err="1"/>
              <a:t>lf</a:t>
            </a:r>
            <a:r>
              <a:rPr lang="es-ES_tradnl" b="1" dirty="0"/>
              <a:t>\n", y) ;                              </a:t>
            </a:r>
            <a:endParaRPr lang="en-IN" b="1" dirty="0"/>
          </a:p>
          <a:p>
            <a:r>
              <a:rPr lang="es-ES_tradnl" b="1" dirty="0"/>
              <a:t>        </a:t>
            </a:r>
            <a:r>
              <a:rPr lang="es-ES_tradnl" b="1" dirty="0" err="1"/>
              <a:t>printf</a:t>
            </a:r>
            <a:r>
              <a:rPr lang="es-ES_tradnl" b="1" dirty="0"/>
              <a:t>("k = %u  p = %f  q = %.12lf\n", k, p, q) ;     </a:t>
            </a:r>
            <a:endParaRPr lang="en-IN" b="1" dirty="0"/>
          </a:p>
          <a:p>
            <a:r>
              <a:rPr lang="es-ES_tradnl" b="1" dirty="0"/>
              <a:t>    }    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4368549" y="3284984"/>
            <a:ext cx="4746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s-ES" b="1" dirty="0" smtClean="0">
                <a:solidFill>
                  <a:srgbClr val="FF0000"/>
                </a:solidFill>
              </a:rPr>
              <a:t>m = 54321                                                                   n = 1234567890                                                          x = 1.234567880630                                                  x = 1.234568                                                               y = 9.876543210000                                                  y = 9.876543                                                               k = 54321  p = 1.000000  q = 1.000000000000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5570"/>
            <a:ext cx="8229600" cy="6262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Void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01000" cy="568863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 smtClean="0">
                <a:solidFill>
                  <a:srgbClr val="FF0000"/>
                </a:solidFill>
              </a:rPr>
              <a:t>esignated </a:t>
            </a:r>
            <a:r>
              <a:rPr lang="en-IN" dirty="0">
                <a:solidFill>
                  <a:srgbClr val="FF0000"/>
                </a:solidFill>
              </a:rPr>
              <a:t>by </a:t>
            </a:r>
            <a:r>
              <a:rPr lang="en-IN" dirty="0"/>
              <a:t>the key word </a:t>
            </a:r>
            <a:r>
              <a:rPr lang="en-IN" dirty="0" smtClean="0">
                <a:solidFill>
                  <a:srgbClr val="FF0000"/>
                </a:solidFill>
              </a:rPr>
              <a:t>void</a:t>
            </a:r>
          </a:p>
          <a:p>
            <a:endParaRPr lang="en-IN" dirty="0"/>
          </a:p>
          <a:p>
            <a:r>
              <a:rPr lang="en-IN" dirty="0" smtClean="0"/>
              <a:t>Has </a:t>
            </a:r>
            <a:r>
              <a:rPr lang="en-IN" dirty="0">
                <a:solidFill>
                  <a:srgbClr val="FF0000"/>
                </a:solidFill>
              </a:rPr>
              <a:t>no values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no </a:t>
            </a:r>
            <a:r>
              <a:rPr lang="en-IN" dirty="0" smtClean="0">
                <a:solidFill>
                  <a:srgbClr val="FF0000"/>
                </a:solidFill>
              </a:rPr>
              <a:t>operations</a:t>
            </a:r>
          </a:p>
          <a:p>
            <a:endParaRPr lang="en-IN" dirty="0"/>
          </a:p>
          <a:p>
            <a:r>
              <a:rPr lang="en-IN" dirty="0" smtClean="0"/>
              <a:t>Very </a:t>
            </a:r>
            <a:r>
              <a:rPr lang="en-IN" dirty="0"/>
              <a:t>useful </a:t>
            </a:r>
            <a:r>
              <a:rPr lang="en-IN" dirty="0" smtClean="0"/>
              <a:t>type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Used </a:t>
            </a:r>
            <a:r>
              <a:rPr lang="en-IN" dirty="0">
                <a:solidFill>
                  <a:srgbClr val="FF0000"/>
                </a:solidFill>
              </a:rPr>
              <a:t>in </a:t>
            </a:r>
            <a:r>
              <a:rPr lang="en-IN" dirty="0"/>
              <a:t>cases where a </a:t>
            </a:r>
            <a:r>
              <a:rPr lang="en-IN" dirty="0">
                <a:solidFill>
                  <a:srgbClr val="FF0000"/>
                </a:solidFill>
              </a:rPr>
              <a:t>function</a:t>
            </a:r>
            <a:r>
              <a:rPr lang="en-IN" dirty="0"/>
              <a:t> has </a:t>
            </a:r>
            <a:r>
              <a:rPr lang="en-IN" dirty="0">
                <a:solidFill>
                  <a:srgbClr val="FF0000"/>
                </a:solidFill>
              </a:rPr>
              <a:t>no parameters or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return values </a:t>
            </a:r>
            <a:r>
              <a:rPr lang="en-IN" dirty="0"/>
              <a:t>and for many other purposes which will be covered in the forthcoming topics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1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01733" y="188640"/>
            <a:ext cx="7561307" cy="6374374"/>
            <a:chOff x="501733" y="188640"/>
            <a:chExt cx="7561307" cy="6374374"/>
          </a:xfrm>
        </p:grpSpPr>
        <p:sp>
          <p:nvSpPr>
            <p:cNvPr id="5" name="TextBox 4"/>
            <p:cNvSpPr txBox="1"/>
            <p:nvPr/>
          </p:nvSpPr>
          <p:spPr>
            <a:xfrm>
              <a:off x="3563888" y="188640"/>
              <a:ext cx="192091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 smtClean="0"/>
                <a:t>C Datatypes</a:t>
              </a:r>
              <a:endParaRPr lang="en-IN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1733" y="2057067"/>
              <a:ext cx="2190343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 smtClean="0"/>
                <a:t>Primary or </a:t>
              </a:r>
            </a:p>
            <a:p>
              <a:pPr algn="ctr"/>
              <a:r>
                <a:rPr lang="en-IN" sz="2800" dirty="0" smtClean="0"/>
                <a:t>Fundamental </a:t>
              </a:r>
            </a:p>
            <a:p>
              <a:pPr algn="ctr"/>
              <a:r>
                <a:rPr lang="en-IN" sz="2800" dirty="0" smtClean="0"/>
                <a:t>data types</a:t>
              </a:r>
              <a:endParaRPr lang="en-IN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8144" y="2032603"/>
              <a:ext cx="2194896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 smtClean="0"/>
                <a:t>Secondary or </a:t>
              </a:r>
            </a:p>
            <a:p>
              <a:pPr algn="ctr"/>
              <a:r>
                <a:rPr lang="en-IN" sz="2800" dirty="0" smtClean="0"/>
                <a:t>Derived or </a:t>
              </a:r>
            </a:p>
            <a:p>
              <a:pPr algn="ctr"/>
              <a:r>
                <a:rPr lang="en-IN" sz="2800" dirty="0" smtClean="0"/>
                <a:t>User-Defined </a:t>
              </a:r>
            </a:p>
            <a:p>
              <a:pPr algn="ctr"/>
              <a:r>
                <a:rPr lang="en-IN" sz="2800" dirty="0" smtClean="0"/>
                <a:t>Datatypes</a:t>
              </a:r>
              <a:r>
                <a:rPr lang="en-IN" sz="2800" dirty="0" smtClean="0"/>
                <a:t> 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4293095"/>
              <a:ext cx="2116285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IN" sz="2800" dirty="0" smtClean="0"/>
                <a:t>Character</a:t>
              </a:r>
            </a:p>
            <a:p>
              <a:pPr marL="514350" indent="-514350">
                <a:buAutoNum type="arabicPeriod"/>
              </a:pPr>
              <a:r>
                <a:rPr lang="en-IN" sz="2800" dirty="0" smtClean="0"/>
                <a:t>Integer</a:t>
              </a:r>
            </a:p>
            <a:p>
              <a:pPr marL="514350" indent="-514350">
                <a:buAutoNum type="arabicPeriod"/>
              </a:pPr>
              <a:r>
                <a:rPr lang="en-IN" sz="2800" dirty="0" smtClean="0"/>
                <a:t>Float</a:t>
              </a:r>
            </a:p>
            <a:p>
              <a:pPr marL="514350" indent="-514350">
                <a:buAutoNum type="arabicPeriod"/>
              </a:pPr>
              <a:r>
                <a:rPr lang="en-IN" sz="2800" dirty="0" smtClean="0"/>
                <a:t>Double</a:t>
              </a:r>
            </a:p>
            <a:p>
              <a:pPr marL="514350" indent="-514350">
                <a:buAutoNum type="arabicPeriod"/>
              </a:pPr>
              <a:r>
                <a:rPr lang="en-IN" sz="2800" dirty="0" smtClean="0"/>
                <a:t>Void</a:t>
              </a:r>
              <a:endParaRPr lang="en-IN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5505" y="4316245"/>
              <a:ext cx="2161297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IN" sz="2800" dirty="0" smtClean="0"/>
                <a:t>Arrays</a:t>
              </a:r>
            </a:p>
            <a:p>
              <a:pPr marL="514350" indent="-514350">
                <a:buAutoNum type="arabicPeriod"/>
              </a:pPr>
              <a:r>
                <a:rPr lang="en-IN" sz="2800" dirty="0" smtClean="0"/>
                <a:t>Pointer</a:t>
              </a:r>
            </a:p>
            <a:p>
              <a:pPr marL="514350" indent="-514350">
                <a:buAutoNum type="arabicPeriod"/>
              </a:pPr>
              <a:r>
                <a:rPr lang="en-IN" sz="2800" dirty="0" smtClean="0"/>
                <a:t>Structure</a:t>
              </a:r>
            </a:p>
            <a:p>
              <a:pPr marL="514350" indent="-514350">
                <a:buAutoNum type="arabicPeriod"/>
              </a:pPr>
              <a:r>
                <a:rPr lang="en-IN" sz="2800" dirty="0" smtClean="0"/>
                <a:t>Union</a:t>
              </a:r>
            </a:p>
            <a:p>
              <a:pPr marL="514350" indent="-514350">
                <a:buAutoNum type="arabicPeriod"/>
              </a:pPr>
              <a:r>
                <a:rPr lang="en-IN" sz="2800" dirty="0" err="1" smtClean="0"/>
                <a:t>Enum</a:t>
              </a:r>
              <a:r>
                <a:rPr lang="en-IN" sz="2800" dirty="0" smtClean="0"/>
                <a:t> etc.</a:t>
              </a:r>
              <a:endParaRPr lang="en-IN" sz="2800" dirty="0"/>
            </a:p>
          </p:txBody>
        </p:sp>
        <p:cxnSp>
          <p:nvCxnSpPr>
            <p:cNvPr id="12" name="Straight Connector 11"/>
            <p:cNvCxnSpPr>
              <a:stCxn id="5" idx="2"/>
            </p:cNvCxnSpPr>
            <p:nvPr/>
          </p:nvCxnSpPr>
          <p:spPr>
            <a:xfrm>
              <a:off x="4524343" y="711860"/>
              <a:ext cx="0" cy="70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96904" y="1398638"/>
              <a:ext cx="5368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6" idx="0"/>
            </p:cNvCxnSpPr>
            <p:nvPr/>
          </p:nvCxnSpPr>
          <p:spPr>
            <a:xfrm flipH="1">
              <a:off x="1596905" y="1412776"/>
              <a:ext cx="789" cy="6442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948002" y="1398638"/>
              <a:ext cx="789" cy="6442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0"/>
            </p:cNvCxnSpPr>
            <p:nvPr/>
          </p:nvCxnSpPr>
          <p:spPr>
            <a:xfrm>
              <a:off x="1596904" y="3442062"/>
              <a:ext cx="791" cy="851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  <a:endCxn id="10" idx="0"/>
            </p:cNvCxnSpPr>
            <p:nvPr/>
          </p:nvCxnSpPr>
          <p:spPr>
            <a:xfrm>
              <a:off x="6965592" y="3848485"/>
              <a:ext cx="562" cy="4677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1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/>
          <a:lstStyle/>
          <a:p>
            <a:r>
              <a:rPr lang="en-US" altLang="en-US" dirty="0" smtClean="0">
                <a:latin typeface="Aldine721 BT" pitchFamily="18" charset="0"/>
              </a:rPr>
              <a:t>Primary data types in C</a:t>
            </a:r>
            <a:endParaRPr lang="en-US" altLang="en-US" dirty="0">
              <a:latin typeface="Aldine721 BT" pitchFamily="18" charset="0"/>
            </a:endParaRPr>
          </a:p>
        </p:txBody>
      </p:sp>
      <p:pic>
        <p:nvPicPr>
          <p:cNvPr id="4" name="Picture 2" descr="2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907300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8"/>
            <a:ext cx="8229600" cy="764486"/>
          </a:xfrm>
        </p:spPr>
        <p:txBody>
          <a:bodyPr/>
          <a:lstStyle/>
          <a:p>
            <a:r>
              <a:rPr lang="en-IN" dirty="0" smtClean="0"/>
              <a:t>Character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dirty="0" smtClean="0"/>
              <a:t>A character data type holds any single symbol from the C character set </a:t>
            </a:r>
          </a:p>
          <a:p>
            <a:r>
              <a:rPr lang="en-IN" dirty="0" smtClean="0"/>
              <a:t>It is referred to by the key word char</a:t>
            </a:r>
          </a:p>
          <a:p>
            <a:r>
              <a:rPr lang="en-IN" dirty="0" smtClean="0"/>
              <a:t>The size of a character is 1 byte or 8 bits</a:t>
            </a:r>
          </a:p>
          <a:p>
            <a:r>
              <a:rPr lang="en-IN" dirty="0" smtClean="0"/>
              <a:t>Uses the format specifier %c</a:t>
            </a:r>
          </a:p>
          <a:p>
            <a:r>
              <a:rPr lang="en-IN" dirty="0" smtClean="0"/>
              <a:t>Qualifier signed or unsigned can be used</a:t>
            </a:r>
          </a:p>
          <a:p>
            <a:pPr lvl="1"/>
            <a:r>
              <a:rPr lang="en-IN" dirty="0" smtClean="0"/>
              <a:t>Unsigned char has a range of 0 to 255</a:t>
            </a:r>
          </a:p>
          <a:p>
            <a:pPr lvl="1"/>
            <a:r>
              <a:rPr lang="en-IN" dirty="0" smtClean="0"/>
              <a:t>Signed char has a range of -128 to 127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2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Integer Types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3200" dirty="0"/>
              <a:t>Is a number without a fraction part (whole numbers</a:t>
            </a:r>
            <a:r>
              <a:rPr lang="en-IN" sz="3200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3200" dirty="0"/>
              <a:t>C supports four different sizes of integer data types: short </a:t>
            </a:r>
            <a:r>
              <a:rPr lang="en-IN" sz="3200" dirty="0" err="1"/>
              <a:t>int</a:t>
            </a:r>
            <a:r>
              <a:rPr lang="en-IN" sz="3200" dirty="0"/>
              <a:t>, </a:t>
            </a:r>
            <a:r>
              <a:rPr lang="en-IN" sz="3200" dirty="0" err="1"/>
              <a:t>int</a:t>
            </a:r>
            <a:r>
              <a:rPr lang="en-IN" sz="3200" dirty="0"/>
              <a:t>, long </a:t>
            </a:r>
            <a:r>
              <a:rPr lang="en-IN" sz="3200" dirty="0" err="1"/>
              <a:t>int</a:t>
            </a:r>
            <a:r>
              <a:rPr lang="en-IN" sz="3200" dirty="0"/>
              <a:t> and long </a:t>
            </a:r>
            <a:r>
              <a:rPr lang="en-IN" sz="3200" dirty="0" err="1"/>
              <a:t>long</a:t>
            </a:r>
            <a:r>
              <a:rPr lang="en-IN" sz="3200" dirty="0"/>
              <a:t> </a:t>
            </a:r>
            <a:r>
              <a:rPr lang="en-IN" sz="3200" dirty="0" err="1" smtClean="0"/>
              <a:t>int</a:t>
            </a:r>
            <a:endParaRPr lang="en-IN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3200" dirty="0"/>
              <a:t>C defines these data types so that they can be organized from smallest to largest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4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17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Integer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" y="4653136"/>
            <a:ext cx="8966613" cy="208823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short </a:t>
            </a:r>
            <a:r>
              <a:rPr lang="en-IN" dirty="0" err="1"/>
              <a:t>int</a:t>
            </a:r>
            <a:r>
              <a:rPr lang="en-IN" dirty="0"/>
              <a:t> can also be referred to as short</a:t>
            </a:r>
          </a:p>
          <a:p>
            <a:r>
              <a:rPr lang="en-IN" dirty="0" smtClean="0"/>
              <a:t>A </a:t>
            </a:r>
            <a:r>
              <a:rPr lang="en-IN" dirty="0"/>
              <a:t>long </a:t>
            </a:r>
            <a:r>
              <a:rPr lang="en-IN" dirty="0" err="1"/>
              <a:t>int</a:t>
            </a:r>
            <a:r>
              <a:rPr lang="en-IN" dirty="0"/>
              <a:t> can also be referred to as long</a:t>
            </a:r>
          </a:p>
          <a:p>
            <a:r>
              <a:rPr lang="en-IN" dirty="0" smtClean="0"/>
              <a:t>A </a:t>
            </a:r>
            <a:r>
              <a:rPr lang="en-IN" dirty="0"/>
              <a:t>long </a:t>
            </a:r>
            <a:r>
              <a:rPr lang="en-IN" dirty="0" err="1"/>
              <a:t>long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can also be referred to as long </a:t>
            </a:r>
            <a:r>
              <a:rPr lang="en-IN" dirty="0" err="1"/>
              <a:t>long</a:t>
            </a:r>
            <a:endParaRPr lang="en-IN" dirty="0"/>
          </a:p>
          <a:p>
            <a:r>
              <a:rPr lang="en-IN" dirty="0" smtClean="0"/>
              <a:t>Although </a:t>
            </a:r>
            <a:r>
              <a:rPr lang="en-IN" dirty="0"/>
              <a:t>the size of a data type is machine dependent, c requires the following relation ship to be always true:</a:t>
            </a:r>
          </a:p>
          <a:p>
            <a:pPr marL="457200" lvl="1" indent="0">
              <a:buNone/>
            </a:pPr>
            <a:r>
              <a:rPr lang="en-IN" dirty="0" smtClean="0"/>
              <a:t>	       </a:t>
            </a:r>
            <a:r>
              <a:rPr lang="en-IN" dirty="0" smtClean="0">
                <a:solidFill>
                  <a:srgbClr val="FF0000"/>
                </a:solidFill>
              </a:rPr>
              <a:t>size </a:t>
            </a:r>
            <a:r>
              <a:rPr lang="en-IN" dirty="0">
                <a:solidFill>
                  <a:srgbClr val="FF0000"/>
                </a:solidFill>
              </a:rPr>
              <a:t>of short &lt;= size of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&lt;=size of long &lt;= size of long </a:t>
            </a:r>
            <a:r>
              <a:rPr lang="en-IN" dirty="0" err="1">
                <a:solidFill>
                  <a:srgbClr val="FF0000"/>
                </a:solidFill>
              </a:rPr>
              <a:t>long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" y="620688"/>
            <a:ext cx="9095374" cy="392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2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56" y="4653136"/>
            <a:ext cx="3763144" cy="7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IN" dirty="0" smtClean="0"/>
              <a:t>Floating Point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08720"/>
            <a:ext cx="9001000" cy="5832648"/>
          </a:xfrm>
        </p:spPr>
        <p:txBody>
          <a:bodyPr/>
          <a:lstStyle/>
          <a:p>
            <a:pPr algn="just"/>
            <a:r>
              <a:rPr lang="en-IN" dirty="0" smtClean="0"/>
              <a:t>Floating point type </a:t>
            </a:r>
            <a:r>
              <a:rPr lang="en-IN" dirty="0"/>
              <a:t>holds values that consists of an integral and a fractional part e.g., </a:t>
            </a:r>
            <a:r>
              <a:rPr lang="en-IN" dirty="0" smtClean="0"/>
              <a:t>43.32</a:t>
            </a:r>
            <a:endParaRPr lang="en-IN" dirty="0"/>
          </a:p>
          <a:p>
            <a:pPr algn="just"/>
            <a:r>
              <a:rPr lang="en-IN" dirty="0" smtClean="0"/>
              <a:t>It is classified </a:t>
            </a:r>
            <a:r>
              <a:rPr lang="en-IN" dirty="0"/>
              <a:t>into three different types based on size as </a:t>
            </a:r>
            <a:r>
              <a:rPr lang="en-IN" b="1" dirty="0">
                <a:solidFill>
                  <a:srgbClr val="FF0000"/>
                </a:solidFill>
              </a:rPr>
              <a:t>float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double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</a:rPr>
              <a:t>long </a:t>
            </a:r>
            <a:r>
              <a:rPr lang="en-IN" b="1" dirty="0" smtClean="0">
                <a:solidFill>
                  <a:srgbClr val="FF0000"/>
                </a:solidFill>
              </a:rPr>
              <a:t>double</a:t>
            </a:r>
          </a:p>
          <a:p>
            <a:pPr algn="just"/>
            <a:r>
              <a:rPr lang="en-IN" dirty="0"/>
              <a:t>Similar to integer data type, C defines the real types so that they can be organized from smallest to largest</a:t>
            </a:r>
          </a:p>
          <a:p>
            <a:pPr algn="just"/>
            <a:r>
              <a:rPr lang="en-IN" dirty="0" smtClean="0"/>
              <a:t>Regardless of machine type, C requires the following relationship to be true:</a:t>
            </a:r>
          </a:p>
          <a:p>
            <a:pPr marL="457200" lvl="1" indent="0" algn="just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FF0000"/>
                </a:solidFill>
              </a:rPr>
              <a:t>size of float &lt;= size of double&lt;=size of long double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/>
          <a:lstStyle/>
          <a:p>
            <a:r>
              <a:rPr lang="en-IN" dirty="0" smtClean="0"/>
              <a:t>Floating Point Type</a:t>
            </a:r>
            <a:endParaRPr lang="en-IN" dirty="0"/>
          </a:p>
        </p:txBody>
      </p:sp>
      <p:pic>
        <p:nvPicPr>
          <p:cNvPr id="7" name="Picture 2" descr="2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5168102"/>
            <a:ext cx="86899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75717"/>
            <a:ext cx="90487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4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580"/>
            <a:ext cx="8229600" cy="6031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Signed and Unsigned Qualifiers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55000" lnSpcReduction="20000"/>
          </a:bodyPr>
          <a:lstStyle/>
          <a:p>
            <a:r>
              <a:rPr lang="en-IN" sz="3800" dirty="0"/>
              <a:t>Depending on the usage of sign, each integer size can be of two forms –</a:t>
            </a:r>
            <a:r>
              <a:rPr lang="en-IN" sz="3800" b="1" dirty="0">
                <a:solidFill>
                  <a:srgbClr val="FF0000"/>
                </a:solidFill>
              </a:rPr>
              <a:t>signed</a:t>
            </a:r>
            <a:r>
              <a:rPr lang="en-IN" sz="3800" dirty="0"/>
              <a:t> and </a:t>
            </a:r>
            <a:r>
              <a:rPr lang="en-IN" sz="3800" b="1" dirty="0">
                <a:solidFill>
                  <a:srgbClr val="FF0000"/>
                </a:solidFill>
              </a:rPr>
              <a:t>unsigned</a:t>
            </a:r>
          </a:p>
          <a:p>
            <a:endParaRPr lang="en-IN" sz="3800" dirty="0"/>
          </a:p>
          <a:p>
            <a:r>
              <a:rPr lang="en-IN" sz="3800" dirty="0" smtClean="0"/>
              <a:t>If </a:t>
            </a:r>
            <a:r>
              <a:rPr lang="en-IN" sz="3800" dirty="0"/>
              <a:t>the </a:t>
            </a:r>
            <a:r>
              <a:rPr lang="en-IN" sz="3800" b="1" dirty="0">
                <a:solidFill>
                  <a:srgbClr val="FF0000"/>
                </a:solidFill>
              </a:rPr>
              <a:t>integer</a:t>
            </a:r>
            <a:r>
              <a:rPr lang="en-IN" sz="3800" dirty="0"/>
              <a:t> is a </a:t>
            </a:r>
            <a:r>
              <a:rPr lang="en-IN" sz="3800" b="1" dirty="0">
                <a:solidFill>
                  <a:srgbClr val="FF0000"/>
                </a:solidFill>
              </a:rPr>
              <a:t>signed number</a:t>
            </a:r>
            <a:r>
              <a:rPr lang="en-IN" sz="3800" dirty="0"/>
              <a:t>, </a:t>
            </a:r>
            <a:r>
              <a:rPr lang="en-IN" sz="3800" b="1" dirty="0">
                <a:solidFill>
                  <a:srgbClr val="FF0000"/>
                </a:solidFill>
              </a:rPr>
              <a:t>one bit </a:t>
            </a:r>
            <a:r>
              <a:rPr lang="en-IN" sz="3800" dirty="0"/>
              <a:t>must be </a:t>
            </a:r>
            <a:r>
              <a:rPr lang="en-IN" sz="3800" b="1" dirty="0">
                <a:solidFill>
                  <a:srgbClr val="FF0000"/>
                </a:solidFill>
              </a:rPr>
              <a:t>used for sign</a:t>
            </a:r>
          </a:p>
          <a:p>
            <a:endParaRPr lang="en-IN" sz="3800" dirty="0"/>
          </a:p>
          <a:p>
            <a:r>
              <a:rPr lang="en-IN" sz="3800" b="1" dirty="0" smtClean="0">
                <a:solidFill>
                  <a:srgbClr val="FF0000"/>
                </a:solidFill>
              </a:rPr>
              <a:t>Positive </a:t>
            </a:r>
            <a:r>
              <a:rPr lang="en-IN" sz="3800" b="1" dirty="0">
                <a:solidFill>
                  <a:srgbClr val="FF0000"/>
                </a:solidFill>
              </a:rPr>
              <a:t>sign</a:t>
            </a:r>
            <a:r>
              <a:rPr lang="en-IN" sz="3800" dirty="0"/>
              <a:t> is indicated by a </a:t>
            </a:r>
            <a:r>
              <a:rPr lang="en-IN" sz="3800" b="1" dirty="0">
                <a:solidFill>
                  <a:srgbClr val="FF0000"/>
                </a:solidFill>
              </a:rPr>
              <a:t>sign bit </a:t>
            </a:r>
            <a:r>
              <a:rPr lang="en-IN" sz="3800" dirty="0"/>
              <a:t>with </a:t>
            </a:r>
            <a:r>
              <a:rPr lang="en-IN" sz="3800" b="1" dirty="0">
                <a:solidFill>
                  <a:srgbClr val="FF0000"/>
                </a:solidFill>
              </a:rPr>
              <a:t>0 value</a:t>
            </a:r>
          </a:p>
          <a:p>
            <a:endParaRPr lang="en-IN" sz="3800" dirty="0"/>
          </a:p>
          <a:p>
            <a:pPr lvl="1"/>
            <a:r>
              <a:rPr lang="en-IN" sz="3800" dirty="0" smtClean="0"/>
              <a:t>For </a:t>
            </a:r>
            <a:r>
              <a:rPr lang="en-IN" sz="3800" dirty="0"/>
              <a:t>example, assuming 16 bit representation, the integer number </a:t>
            </a:r>
            <a:r>
              <a:rPr lang="en-IN" sz="3800" b="1" dirty="0">
                <a:solidFill>
                  <a:srgbClr val="FF0000"/>
                </a:solidFill>
              </a:rPr>
              <a:t>5</a:t>
            </a:r>
            <a:r>
              <a:rPr lang="en-IN" sz="3800" dirty="0"/>
              <a:t> is represented as </a:t>
            </a:r>
            <a:r>
              <a:rPr lang="en-IN" sz="3800" b="1" dirty="0">
                <a:solidFill>
                  <a:srgbClr val="FF0000"/>
                </a:solidFill>
              </a:rPr>
              <a:t>0</a:t>
            </a:r>
            <a:r>
              <a:rPr lang="en-IN" sz="3800" b="1" dirty="0"/>
              <a:t>000 0000 0000 0101</a:t>
            </a:r>
          </a:p>
          <a:p>
            <a:endParaRPr lang="en-IN" sz="3800" dirty="0"/>
          </a:p>
          <a:p>
            <a:r>
              <a:rPr lang="en-IN" sz="3800" b="1" dirty="0" smtClean="0">
                <a:solidFill>
                  <a:srgbClr val="FF0000"/>
                </a:solidFill>
              </a:rPr>
              <a:t>Negative </a:t>
            </a:r>
            <a:r>
              <a:rPr lang="en-IN" sz="3800" b="1" dirty="0">
                <a:solidFill>
                  <a:srgbClr val="FF0000"/>
                </a:solidFill>
              </a:rPr>
              <a:t>sign</a:t>
            </a:r>
            <a:r>
              <a:rPr lang="en-IN" sz="3800" dirty="0"/>
              <a:t> is indicated by a </a:t>
            </a:r>
            <a:r>
              <a:rPr lang="en-IN" sz="3800" b="1" dirty="0">
                <a:solidFill>
                  <a:srgbClr val="FF0000"/>
                </a:solidFill>
              </a:rPr>
              <a:t>sign bit </a:t>
            </a:r>
            <a:r>
              <a:rPr lang="en-IN" sz="3800" dirty="0"/>
              <a:t>with </a:t>
            </a:r>
            <a:r>
              <a:rPr lang="en-IN" sz="3800" b="1" dirty="0">
                <a:solidFill>
                  <a:srgbClr val="FF0000"/>
                </a:solidFill>
              </a:rPr>
              <a:t>1 </a:t>
            </a:r>
            <a:r>
              <a:rPr lang="en-IN" sz="3800" b="1" dirty="0" smtClean="0">
                <a:solidFill>
                  <a:srgbClr val="FF0000"/>
                </a:solidFill>
              </a:rPr>
              <a:t>value</a:t>
            </a:r>
          </a:p>
          <a:p>
            <a:endParaRPr lang="en-IN" sz="3800" dirty="0"/>
          </a:p>
          <a:p>
            <a:pPr lvl="1"/>
            <a:r>
              <a:rPr lang="en-IN" sz="3800" dirty="0" smtClean="0"/>
              <a:t>For </a:t>
            </a:r>
            <a:r>
              <a:rPr lang="en-IN" sz="3800" dirty="0"/>
              <a:t>example, assuming 16 bit representation, the integer number </a:t>
            </a:r>
            <a:r>
              <a:rPr lang="en-IN" sz="3800" b="1" dirty="0">
                <a:solidFill>
                  <a:srgbClr val="FF0000"/>
                </a:solidFill>
              </a:rPr>
              <a:t>-5</a:t>
            </a:r>
            <a:r>
              <a:rPr lang="en-IN" sz="3800" dirty="0"/>
              <a:t> is represented as </a:t>
            </a:r>
            <a:r>
              <a:rPr lang="en-IN" sz="3800" b="1" dirty="0">
                <a:solidFill>
                  <a:srgbClr val="FF0000"/>
                </a:solidFill>
              </a:rPr>
              <a:t>1</a:t>
            </a:r>
            <a:r>
              <a:rPr lang="en-IN" sz="3800" b="1" dirty="0"/>
              <a:t>000 0000 0000 0101</a:t>
            </a:r>
          </a:p>
          <a:p>
            <a:endParaRPr lang="en-IN" sz="3800" dirty="0"/>
          </a:p>
          <a:p>
            <a:r>
              <a:rPr lang="en-IN" sz="3800" b="1" dirty="0" smtClean="0">
                <a:solidFill>
                  <a:srgbClr val="FF0000"/>
                </a:solidFill>
              </a:rPr>
              <a:t>Unsigned </a:t>
            </a:r>
            <a:r>
              <a:rPr lang="en-IN" sz="3800" b="1" dirty="0">
                <a:solidFill>
                  <a:srgbClr val="FF0000"/>
                </a:solidFill>
              </a:rPr>
              <a:t>integer </a:t>
            </a:r>
            <a:r>
              <a:rPr lang="en-IN" sz="3800" dirty="0"/>
              <a:t>can </a:t>
            </a:r>
            <a:r>
              <a:rPr lang="en-IN" sz="3800" b="1" dirty="0">
                <a:solidFill>
                  <a:srgbClr val="FF0000"/>
                </a:solidFill>
              </a:rPr>
              <a:t>store</a:t>
            </a:r>
            <a:r>
              <a:rPr lang="en-IN" sz="3800" dirty="0"/>
              <a:t> a </a:t>
            </a:r>
            <a:r>
              <a:rPr lang="en-IN" sz="3800" b="1" dirty="0">
                <a:solidFill>
                  <a:srgbClr val="FF0000"/>
                </a:solidFill>
              </a:rPr>
              <a:t>positive number </a:t>
            </a:r>
            <a:r>
              <a:rPr lang="en-IN" sz="3800" dirty="0"/>
              <a:t>that is </a:t>
            </a:r>
            <a:r>
              <a:rPr lang="en-IN" sz="3800" b="1" dirty="0">
                <a:solidFill>
                  <a:srgbClr val="FF0000"/>
                </a:solidFill>
              </a:rPr>
              <a:t>twice as large as the signed integer of same size</a:t>
            </a:r>
          </a:p>
          <a:p>
            <a:endParaRPr lang="en-IN" sz="3800" dirty="0"/>
          </a:p>
          <a:p>
            <a:r>
              <a:rPr lang="en-IN" sz="3800" dirty="0" smtClean="0"/>
              <a:t>However </a:t>
            </a:r>
            <a:r>
              <a:rPr lang="en-IN" sz="3800" dirty="0"/>
              <a:t>the </a:t>
            </a:r>
            <a:r>
              <a:rPr lang="en-IN" sz="3800" b="1" dirty="0">
                <a:solidFill>
                  <a:srgbClr val="FF0000"/>
                </a:solidFill>
              </a:rPr>
              <a:t>actual sizes</a:t>
            </a:r>
            <a:r>
              <a:rPr lang="en-IN" sz="3800" dirty="0"/>
              <a:t> are </a:t>
            </a:r>
            <a:r>
              <a:rPr lang="en-IN" sz="3800" b="1" dirty="0">
                <a:solidFill>
                  <a:srgbClr val="FF0000"/>
                </a:solidFill>
              </a:rPr>
              <a:t>dependent</a:t>
            </a:r>
            <a:r>
              <a:rPr lang="en-IN" sz="3800" dirty="0"/>
              <a:t> </a:t>
            </a:r>
            <a:r>
              <a:rPr lang="en-IN" sz="3800" b="1" dirty="0">
                <a:solidFill>
                  <a:srgbClr val="FF0000"/>
                </a:solidFill>
              </a:rPr>
              <a:t>on</a:t>
            </a:r>
            <a:r>
              <a:rPr lang="en-IN" sz="3800" dirty="0"/>
              <a:t> the </a:t>
            </a:r>
            <a:r>
              <a:rPr lang="en-IN" sz="3800" b="1" dirty="0">
                <a:solidFill>
                  <a:srgbClr val="FF0000"/>
                </a:solidFill>
              </a:rPr>
              <a:t>physical hardware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1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867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Types</vt:lpstr>
      <vt:lpstr>PowerPoint Presentation</vt:lpstr>
      <vt:lpstr>Primary data types in C</vt:lpstr>
      <vt:lpstr>Character Type</vt:lpstr>
      <vt:lpstr>Integer Types in C</vt:lpstr>
      <vt:lpstr>Integer Type</vt:lpstr>
      <vt:lpstr>Floating Point Type</vt:lpstr>
      <vt:lpstr>Floating Point Type</vt:lpstr>
      <vt:lpstr>Signed and Unsigned Qualifiers</vt:lpstr>
      <vt:lpstr>Signed and Unsigned Qualifiers – Size and Range</vt:lpstr>
      <vt:lpstr>Example to find the size of a datatype using the sizeof() operator</vt:lpstr>
      <vt:lpstr>Usage of Data types - Example Program</vt:lpstr>
      <vt:lpstr>Void Datatype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admin</dc:creator>
  <cp:lastModifiedBy>admin</cp:lastModifiedBy>
  <cp:revision>81</cp:revision>
  <dcterms:created xsi:type="dcterms:W3CDTF">2021-03-22T07:06:02Z</dcterms:created>
  <dcterms:modified xsi:type="dcterms:W3CDTF">2021-03-22T11:15:45Z</dcterms:modified>
</cp:coreProperties>
</file>