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259" r:id="rId3"/>
    <p:sldId id="308" r:id="rId4"/>
    <p:sldId id="309" r:id="rId5"/>
    <p:sldId id="262" r:id="rId6"/>
    <p:sldId id="263" r:id="rId7"/>
    <p:sldId id="310" r:id="rId8"/>
    <p:sldId id="265" r:id="rId9"/>
    <p:sldId id="266" r:id="rId10"/>
    <p:sldId id="267" r:id="rId11"/>
    <p:sldId id="268" r:id="rId12"/>
    <p:sldId id="311" r:id="rId13"/>
    <p:sldId id="270" r:id="rId14"/>
    <p:sldId id="312" r:id="rId15"/>
    <p:sldId id="313" r:id="rId16"/>
    <p:sldId id="31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8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301" r:id="rId37"/>
    <p:sldId id="302" r:id="rId38"/>
    <p:sldId id="305" r:id="rId39"/>
    <p:sldId id="303" r:id="rId40"/>
    <p:sldId id="304" r:id="rId41"/>
    <p:sldId id="298" r:id="rId42"/>
    <p:sldId id="30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214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313D-2586-4C36-9AAB-778D6DCF37D2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BAE6A-0D97-459F-BA08-AFFE905FF5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79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3716-33B1-4039-85FA-CB2E836ADE3B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7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CF-271F-419A-AADB-200A3ED8C8BE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6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6353-6AAE-485E-9D0F-4094088B3CE0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71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52E1-636E-4406-BD1F-19F087E0A6EE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4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67DE-A392-4801-868A-12B141683CF9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74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0976-B3ED-4903-AAA2-7C72A8DDC456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98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8C5F-71F2-43FE-BDC2-E1122148A452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2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09B-D4FF-4B10-97A6-6C9E1E174278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645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3A4E-3270-4102-BC95-DBF91D560AD7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84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59B7-8876-4ACB-BDBE-BABF0FD78B2C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86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D60-843C-4B2B-BAB3-43113014DFB5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4629-BE31-4EBA-BE10-FEBF122E17AF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51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D4A6-007B-41B6-B6F2-CA2C3D3A8935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39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5B-1765-415E-A9EA-106DE4AA975D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87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584-036C-43DA-B091-F36B2A424F2C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2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F15-AE52-486F-A86A-8A9D2F494619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75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6F05-162D-4F06-ACCC-C3C6735CF401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7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7BD301-0739-4E39-8E76-904A727EB771}" type="datetime1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704D-9788-47B5-A971-47F5ED425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74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73863-337E-47B5-8345-95BDD774A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183433"/>
          </a:xfrm>
        </p:spPr>
        <p:txBody>
          <a:bodyPr/>
          <a:lstStyle/>
          <a:p>
            <a:pPr marL="5715">
              <a:lnSpc>
                <a:spcPct val="100000"/>
              </a:lnSpc>
              <a:spcBef>
                <a:spcPts val="640"/>
              </a:spcBef>
            </a:pPr>
            <a:r>
              <a:rPr lang="en-IN" sz="4000" spc="-5" dirty="0">
                <a:solidFill>
                  <a:srgbClr val="FFFF00"/>
                </a:solidFill>
              </a:rPr>
              <a:t>19CSE102</a:t>
            </a:r>
            <a:br>
              <a:rPr lang="en-IN" sz="4000" spc="-5" dirty="0">
                <a:solidFill>
                  <a:srgbClr val="FFFF00"/>
                </a:solidFill>
              </a:rPr>
            </a:br>
            <a:r>
              <a:rPr lang="en-IN" sz="4000" spc="-5" dirty="0">
                <a:solidFill>
                  <a:srgbClr val="FFFF00"/>
                </a:solidFill>
              </a:rPr>
              <a:t>Computer	Programming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5E2578-F42F-463A-A811-6DDECD4FD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429000"/>
            <a:ext cx="8609013" cy="611155"/>
          </a:xfrm>
        </p:spPr>
        <p:txBody>
          <a:bodyPr>
            <a:normAutofit/>
          </a:bodyPr>
          <a:lstStyle/>
          <a:p>
            <a:r>
              <a:rPr lang="en-IN" spc="-130" dirty="0">
                <a:solidFill>
                  <a:srgbClr val="FFFFFF"/>
                </a:solidFill>
                <a:latin typeface="Century" panose="02040604050505020304" pitchFamily="18" charset="0"/>
              </a:rPr>
              <a:t>control     structures   :</a:t>
            </a:r>
            <a:r>
              <a:rPr lang="en-IN" spc="-350" dirty="0">
                <a:solidFill>
                  <a:srgbClr val="FFFFFF"/>
                </a:solidFill>
                <a:latin typeface="Century" panose="02040604050505020304" pitchFamily="18" charset="0"/>
              </a:rPr>
              <a:t>     </a:t>
            </a:r>
            <a:r>
              <a:rPr lang="en-IN" spc="-215" dirty="0">
                <a:solidFill>
                  <a:srgbClr val="FFFFFF"/>
                </a:solidFill>
                <a:latin typeface="Century" panose="02040604050505020304" pitchFamily="18" charset="0"/>
              </a:rPr>
              <a:t>selection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5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65649" y="1729292"/>
            <a:ext cx="6925235" cy="1699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1842" y="282280"/>
            <a:ext cx="7745057" cy="1316801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85" dirty="0"/>
              <a:t>Evaluation</a:t>
            </a:r>
            <a:r>
              <a:rPr spc="-132" dirty="0"/>
              <a:t> </a:t>
            </a:r>
            <a:r>
              <a:rPr spc="-115" dirty="0"/>
              <a:t>for</a:t>
            </a:r>
          </a:p>
          <a:p>
            <a:pPr marL="11206">
              <a:spcBef>
                <a:spcPts val="71"/>
              </a:spcBef>
            </a:pPr>
            <a:r>
              <a:rPr b="1" spc="-4" dirty="0">
                <a:latin typeface="Courier New"/>
                <a:cs typeface="Courier New"/>
              </a:rPr>
              <a:t>!flag</a:t>
            </a:r>
            <a:r>
              <a:rPr b="1" spc="-49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||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12826" y="1030935"/>
            <a:ext cx="4383741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949928" algn="l"/>
                <a:tab pos="2918167" algn="l"/>
              </a:tabLst>
            </a:pPr>
            <a:r>
              <a:rPr sz="3177" b="1" spc="-4" dirty="0">
                <a:latin typeface="Courier New"/>
                <a:cs typeface="Courier New"/>
              </a:rPr>
              <a:t>(y</a:t>
            </a:r>
            <a:r>
              <a:rPr sz="3177" b="1" spc="13" dirty="0">
                <a:latin typeface="Courier New"/>
                <a:cs typeface="Courier New"/>
              </a:rPr>
              <a:t> </a:t>
            </a:r>
            <a:r>
              <a:rPr sz="3177" b="1" spc="-4" dirty="0">
                <a:latin typeface="Courier New"/>
                <a:cs typeface="Courier New"/>
              </a:rPr>
              <a:t>+</a:t>
            </a:r>
            <a:r>
              <a:rPr sz="3177" b="1" dirty="0">
                <a:latin typeface="Courier New"/>
                <a:cs typeface="Courier New"/>
              </a:rPr>
              <a:t> </a:t>
            </a:r>
            <a:r>
              <a:rPr sz="3177" b="1" spc="-4" dirty="0">
                <a:latin typeface="Courier New"/>
                <a:cs typeface="Courier New"/>
              </a:rPr>
              <a:t>z	&gt;=	x -</a:t>
            </a:r>
            <a:r>
              <a:rPr sz="3177" b="1" spc="-62" dirty="0">
                <a:latin typeface="Courier New"/>
                <a:cs typeface="Courier New"/>
              </a:rPr>
              <a:t> </a:t>
            </a:r>
            <a:r>
              <a:rPr sz="3177" b="1" spc="-4" dirty="0">
                <a:latin typeface="Courier New"/>
                <a:cs typeface="Courier New"/>
              </a:rPr>
              <a:t>z)</a:t>
            </a:r>
            <a:endParaRPr sz="3177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0294" y="6015763"/>
            <a:ext cx="287431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i="1" spc="-176" dirty="0">
                <a:latin typeface="Times New Roman"/>
                <a:cs typeface="Times New Roman"/>
              </a:rPr>
              <a:t>C</a:t>
            </a:r>
            <a:r>
              <a:rPr sz="971" i="1" spc="-128" dirty="0">
                <a:latin typeface="Times New Roman"/>
                <a:cs typeface="Times New Roman"/>
              </a:rPr>
              <a:t>o</a:t>
            </a:r>
            <a:r>
              <a:rPr sz="971" i="1" spc="-110" dirty="0">
                <a:latin typeface="Times New Roman"/>
                <a:cs typeface="Times New Roman"/>
              </a:rPr>
              <a:t>p</a:t>
            </a:r>
            <a:r>
              <a:rPr sz="971" i="1" spc="-75" dirty="0">
                <a:latin typeface="Times New Roman"/>
                <a:cs typeface="Times New Roman"/>
              </a:rPr>
              <a:t>y</a:t>
            </a:r>
            <a:r>
              <a:rPr sz="971" i="1" spc="-106" dirty="0">
                <a:latin typeface="Times New Roman"/>
                <a:cs typeface="Times New Roman"/>
              </a:rPr>
              <a:t>r</a:t>
            </a:r>
            <a:r>
              <a:rPr sz="971" i="1" spc="-40" dirty="0">
                <a:latin typeface="Times New Roman"/>
                <a:cs typeface="Times New Roman"/>
              </a:rPr>
              <a:t>i</a:t>
            </a:r>
            <a:endParaRPr sz="97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382" y="6049259"/>
            <a:ext cx="2255184" cy="232375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71161" indent="-71721">
              <a:lnSpc>
                <a:spcPct val="68200"/>
              </a:lnSpc>
              <a:spcBef>
                <a:spcPts val="199"/>
              </a:spcBef>
            </a:pPr>
            <a:r>
              <a:rPr sz="971" i="1" spc="-75" dirty="0">
                <a:latin typeface="Times New Roman"/>
                <a:cs typeface="Times New Roman"/>
              </a:rPr>
              <a:t>ght </a:t>
            </a:r>
            <a:r>
              <a:rPr sz="971" i="1" spc="-35" dirty="0">
                <a:latin typeface="Times New Roman"/>
                <a:cs typeface="Times New Roman"/>
              </a:rPr>
              <a:t>©2004 </a:t>
            </a:r>
            <a:r>
              <a:rPr sz="971" i="1" spc="-128" dirty="0">
                <a:latin typeface="Times New Roman"/>
                <a:cs typeface="Times New Roman"/>
              </a:rPr>
              <a:t>Pearson </a:t>
            </a:r>
            <a:r>
              <a:rPr sz="971" i="1" spc="-93" dirty="0">
                <a:latin typeface="Times New Roman"/>
                <a:cs typeface="Times New Roman"/>
              </a:rPr>
              <a:t>Addison-Wesley. </a:t>
            </a:r>
            <a:r>
              <a:rPr sz="971" i="1" spc="-75" dirty="0">
                <a:latin typeface="Times New Roman"/>
                <a:cs typeface="Times New Roman"/>
              </a:rPr>
              <a:t>All </a:t>
            </a:r>
            <a:r>
              <a:rPr sz="971" i="1" spc="-84" dirty="0">
                <a:latin typeface="Times New Roman"/>
                <a:cs typeface="Times New Roman"/>
              </a:rPr>
              <a:t>rights </a:t>
            </a:r>
            <a:r>
              <a:rPr sz="971" i="1" spc="-106" dirty="0">
                <a:latin typeface="Times New Roman"/>
                <a:cs typeface="Times New Roman"/>
              </a:rPr>
              <a:t>reserved.  </a:t>
            </a:r>
            <a:r>
              <a:rPr sz="971" i="1" spc="-40" dirty="0">
                <a:latin typeface="Times New Roman"/>
                <a:cs typeface="Times New Roman"/>
              </a:rPr>
              <a:t>4-11</a:t>
            </a:r>
            <a:endParaRPr sz="971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65649" y="3429001"/>
            <a:ext cx="6925235" cy="3008219"/>
            <a:chOff x="1141469" y="3886200"/>
            <a:chExt cx="7848600" cy="3409315"/>
          </a:xfrm>
        </p:grpSpPr>
        <p:sp>
          <p:nvSpPr>
            <p:cNvPr id="10" name="object 10"/>
            <p:cNvSpPr/>
            <p:nvPr/>
          </p:nvSpPr>
          <p:spPr>
            <a:xfrm>
              <a:off x="1141469" y="3886200"/>
              <a:ext cx="7848600" cy="3409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8711" y="5777483"/>
              <a:ext cx="2597150" cy="1134110"/>
            </a:xfrm>
            <a:custGeom>
              <a:avLst/>
              <a:gdLst/>
              <a:ahLst/>
              <a:cxnLst/>
              <a:rect l="l" t="t" r="r" b="b"/>
              <a:pathLst>
                <a:path w="2597150" h="1134109">
                  <a:moveTo>
                    <a:pt x="2596895" y="1133855"/>
                  </a:moveTo>
                  <a:lnTo>
                    <a:pt x="2596895" y="269747"/>
                  </a:lnTo>
                  <a:lnTo>
                    <a:pt x="1379219" y="269747"/>
                  </a:lnTo>
                  <a:lnTo>
                    <a:pt x="0" y="0"/>
                  </a:lnTo>
                  <a:lnTo>
                    <a:pt x="858011" y="269747"/>
                  </a:lnTo>
                  <a:lnTo>
                    <a:pt x="509015" y="269747"/>
                  </a:lnTo>
                  <a:lnTo>
                    <a:pt x="509015" y="1133855"/>
                  </a:lnTo>
                  <a:lnTo>
                    <a:pt x="2596895" y="1133855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91678" y="5358202"/>
            <a:ext cx="134526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r>
              <a:rPr sz="1588" b="1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8844" y="4789843"/>
            <a:ext cx="3176307" cy="990040"/>
          </a:xfrm>
          <a:custGeom>
            <a:avLst/>
            <a:gdLst/>
            <a:ahLst/>
            <a:cxnLst/>
            <a:rect l="l" t="t" r="r" b="b"/>
            <a:pathLst>
              <a:path w="3599815" h="1122045">
                <a:moveTo>
                  <a:pt x="3599687" y="1121663"/>
                </a:moveTo>
                <a:lnTo>
                  <a:pt x="3599687" y="259079"/>
                </a:lnTo>
                <a:lnTo>
                  <a:pt x="935735" y="259079"/>
                </a:lnTo>
                <a:lnTo>
                  <a:pt x="935735" y="402335"/>
                </a:lnTo>
                <a:lnTo>
                  <a:pt x="0" y="0"/>
                </a:lnTo>
                <a:lnTo>
                  <a:pt x="935735" y="618743"/>
                </a:lnTo>
                <a:lnTo>
                  <a:pt x="935735" y="1121663"/>
                </a:lnTo>
                <a:lnTo>
                  <a:pt x="3599687" y="1121663"/>
                </a:lnTo>
                <a:close/>
              </a:path>
            </a:pathLst>
          </a:custGeom>
          <a:solidFill>
            <a:srgbClr val="686363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14" name="object 14"/>
          <p:cNvSpPr txBox="1"/>
          <p:nvPr/>
        </p:nvSpPr>
        <p:spPr>
          <a:xfrm>
            <a:off x="7909558" y="5039507"/>
            <a:ext cx="1518957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20172">
              <a:spcBef>
                <a:spcPts val="88"/>
              </a:spcBef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58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result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this  expression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588" b="1" spc="-9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endParaRPr sz="1588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774" y="349254"/>
            <a:ext cx="7053536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106" dirty="0"/>
              <a:t>Comparing</a:t>
            </a:r>
            <a:r>
              <a:rPr sz="3530" spc="-150" dirty="0"/>
              <a:t> </a:t>
            </a:r>
            <a:r>
              <a:rPr sz="3530" spc="97" dirty="0"/>
              <a:t>Characters</a:t>
            </a:r>
            <a:endParaRPr sz="353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27248"/>
              </p:ext>
            </p:extLst>
          </p:nvPr>
        </p:nvGraphicFramePr>
        <p:xfrm>
          <a:off x="3058583" y="1564881"/>
          <a:ext cx="5378824" cy="31768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8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b="1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‘9’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sz="2500" spc="-2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2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(true)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 &lt;</a:t>
                      </a:r>
                      <a:r>
                        <a:rPr sz="2500" spc="-229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‘e’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2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(true)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‘Z’ ==</a:t>
                      </a:r>
                      <a:r>
                        <a:rPr sz="2500" spc="-2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‘z’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2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(false)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 &lt;=</a:t>
                      </a:r>
                      <a:r>
                        <a:rPr sz="2500" spc="-229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0(false)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30C0F-5F0A-4CB0-9C3F-E7B269C0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890"/>
          </a:xfrm>
        </p:spPr>
        <p:txBody>
          <a:bodyPr/>
          <a:lstStyle/>
          <a:p>
            <a:r>
              <a:rPr lang="en-IN" sz="4400" spc="-234" dirty="0" smtClean="0"/>
              <a:t>De Morgan’s</a:t>
            </a:r>
            <a:r>
              <a:rPr lang="en-IN" sz="4400" spc="-565" dirty="0" smtClean="0"/>
              <a:t> </a:t>
            </a:r>
            <a:r>
              <a:rPr lang="en-IN" sz="4400" spc="-150" dirty="0"/>
              <a:t>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A79A34-E1B7-42A1-8269-60984C67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502230"/>
            <a:ext cx="10039738" cy="4746170"/>
          </a:xfrm>
        </p:spPr>
        <p:txBody>
          <a:bodyPr>
            <a:normAutofit/>
          </a:bodyPr>
          <a:lstStyle/>
          <a:p>
            <a:pPr marL="264473" marR="461707" indent="-242060">
              <a:spcBef>
                <a:spcPts val="84"/>
              </a:spcBef>
              <a:buSzPct val="83928"/>
              <a:buFont typeface="Arial"/>
              <a:buChar char="•"/>
              <a:tabLst>
                <a:tab pos="263913" algn="l"/>
                <a:tab pos="264473" algn="l"/>
              </a:tabLst>
            </a:pPr>
            <a:r>
              <a:rPr lang="en-US" sz="2600" spc="9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Morgan’s </a:t>
            </a:r>
            <a:r>
              <a:rPr lang="en-US" sz="2600" spc="106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</a:t>
            </a:r>
            <a:r>
              <a:rPr lang="en-US" sz="26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26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spc="-2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sz="26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</a:t>
            </a:r>
            <a:r>
              <a:rPr lang="en-US" sz="26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6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6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26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6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16" marR="60515" lvl="1" indent="0">
              <a:spcBef>
                <a:spcPts val="415"/>
              </a:spcBef>
              <a:buSzPct val="83333"/>
              <a:buNone/>
              <a:tabLst>
                <a:tab pos="505973" algn="l"/>
                <a:tab pos="506533" algn="l"/>
              </a:tabLst>
            </a:pPr>
            <a:endParaRPr lang="en-US" sz="2600" spc="-1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533" marR="60515" lvl="1" indent="-201717">
              <a:spcBef>
                <a:spcPts val="415"/>
              </a:spcBef>
              <a:buSzPct val="83333"/>
              <a:buFont typeface="Arial"/>
              <a:buChar char="•"/>
              <a:tabLst>
                <a:tab pos="505973" algn="l"/>
                <a:tab pos="506533" algn="l"/>
              </a:tabLst>
            </a:pPr>
            <a:r>
              <a:rPr lang="en-US" sz="26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en-US" sz="26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expr</a:t>
            </a:r>
            <a:r>
              <a:rPr lang="en-US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6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2600" spc="19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6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6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6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en-US" sz="26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6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sz="2600" spc="19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pPr marL="506533" marR="60515" lvl="1" indent="-201717">
              <a:spcBef>
                <a:spcPts val="415"/>
              </a:spcBef>
              <a:buSzPct val="83333"/>
              <a:buFont typeface="Arial"/>
              <a:buChar char="•"/>
              <a:tabLst>
                <a:tab pos="505973" algn="l"/>
                <a:tab pos="506533" algn="l"/>
              </a:tabLst>
            </a:pPr>
            <a:endParaRPr lang="en-IN" sz="2600" spc="-1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533" marR="60515" lvl="1" indent="-201717">
              <a:spcBef>
                <a:spcPts val="415"/>
              </a:spcBef>
              <a:buSzPct val="83333"/>
              <a:buFont typeface="Arial"/>
              <a:buChar char="•"/>
              <a:tabLst>
                <a:tab pos="505973" algn="l"/>
                <a:tab pos="506533" algn="l"/>
              </a:tabLst>
            </a:pPr>
            <a:r>
              <a:rPr lang="en-IN" sz="26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en-IN" sz="26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IN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expr</a:t>
            </a:r>
            <a:r>
              <a:rPr lang="en-IN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6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IN" sz="2600" spc="-6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spc="11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IN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IN" sz="2600" spc="19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16" marR="60515" lvl="1" indent="0">
              <a:spcBef>
                <a:spcPts val="415"/>
              </a:spcBef>
              <a:buSzPct val="83333"/>
              <a:buNone/>
              <a:tabLst>
                <a:tab pos="505973" algn="l"/>
                <a:tab pos="506533" algn="l"/>
              </a:tabLst>
            </a:pPr>
            <a:endParaRPr lang="en-US" sz="2600" spc="-1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16" marR="60515" lvl="1" indent="0">
              <a:spcBef>
                <a:spcPts val="415"/>
              </a:spcBef>
              <a:buSzPct val="83333"/>
              <a:buNone/>
              <a:tabLst>
                <a:tab pos="505973" algn="l"/>
                <a:tab pos="506533" algn="l"/>
              </a:tabLst>
            </a:pPr>
            <a:endParaRPr lang="en-US" sz="2118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1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91" y="391886"/>
            <a:ext cx="6185950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106" dirty="0"/>
              <a:t>Conditional</a:t>
            </a:r>
            <a:r>
              <a:rPr sz="3530" spc="-110" dirty="0"/>
              <a:t> </a:t>
            </a:r>
            <a:r>
              <a:rPr sz="3530" spc="71" dirty="0"/>
              <a:t>Statements</a:t>
            </a:r>
            <a:endParaRPr sz="3530" dirty="0"/>
          </a:p>
        </p:txBody>
      </p:sp>
      <p:sp>
        <p:nvSpPr>
          <p:cNvPr id="5" name="object 5"/>
          <p:cNvSpPr txBox="1"/>
          <p:nvPr/>
        </p:nvSpPr>
        <p:spPr>
          <a:xfrm>
            <a:off x="1492898" y="1418253"/>
            <a:ext cx="9489233" cy="2787528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12923" indent="-201717">
              <a:spcBef>
                <a:spcPts val="437"/>
              </a:spcBef>
              <a:buSzPct val="84615"/>
              <a:buFont typeface="Arial"/>
              <a:buChar char="•"/>
              <a:tabLst>
                <a:tab pos="212363" algn="l"/>
                <a:tab pos="212923" algn="l"/>
              </a:tabLst>
            </a:pP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043" marR="1177801" indent="-201717">
              <a:lnSpc>
                <a:spcPts val="3114"/>
              </a:lnSpc>
              <a:spcBef>
                <a:spcPts val="150"/>
              </a:spcBef>
            </a:pPr>
            <a:r>
              <a:rPr sz="2800" i="1" spc="-132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i="1" spc="-22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</a:t>
            </a:r>
            <a:r>
              <a:rPr sz="2800" i="1" spc="-26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sz="2800" i="1" spc="-207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i="1" spc="-243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sz="2800" i="1" spc="-168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800" i="1" spc="-282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i="1" spc="-22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2800" i="1" spc="-176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i="1" spc="-97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sz="2800" i="1" spc="-19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2800" i="1" spc="-30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42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“Passed”</a:t>
            </a:r>
            <a:endParaRPr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923" indent="-201717">
              <a:spcBef>
                <a:spcPts val="194"/>
              </a:spcBef>
              <a:buSzPct val="84615"/>
              <a:buFont typeface="Arial"/>
              <a:buChar char="•"/>
              <a:tabLst>
                <a:tab pos="212363" algn="l"/>
                <a:tab pos="212923" algn="l"/>
              </a:tabLst>
            </a:pP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4422" marR="4483" lvl="1" indent="-201717">
              <a:spcBef>
                <a:spcPts val="340"/>
              </a:spcBef>
              <a:buSzPct val="84615"/>
              <a:buFont typeface="Arial"/>
              <a:buChar char="•"/>
              <a:tabLst>
                <a:tab pos="454422" algn="l"/>
                <a:tab pos="454983" algn="l"/>
              </a:tabLst>
            </a:pP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executed,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923" indent="-201717">
              <a:spcBef>
                <a:spcPts val="371"/>
              </a:spcBef>
              <a:buSzPct val="84615"/>
              <a:buFont typeface="Arial"/>
              <a:buChar char="•"/>
              <a:tabLst>
                <a:tab pos="212363" algn="l"/>
                <a:tab pos="212923" algn="l"/>
              </a:tabLst>
            </a:pP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4983" lvl="1" indent="-202277">
              <a:spcBef>
                <a:spcPts val="340"/>
              </a:spcBef>
              <a:buSzPct val="84615"/>
              <a:buFont typeface="Arial"/>
              <a:buChar char="•"/>
              <a:tabLst>
                <a:tab pos="454422" algn="l"/>
                <a:tab pos="454983" algn="l"/>
              </a:tabLst>
            </a:pP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ignored,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3CEE1-4F5E-46AB-BFE9-9E93781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pc="-141" dirty="0"/>
              <a:t>Flowchart </a:t>
            </a:r>
            <a:r>
              <a:rPr lang="en-IN" spc="-185" dirty="0"/>
              <a:t>of </a:t>
            </a:r>
            <a:r>
              <a:rPr lang="en-IN" spc="-194" dirty="0">
                <a:solidFill>
                  <a:schemeClr val="accent3"/>
                </a:solidFill>
              </a:rPr>
              <a:t>if</a:t>
            </a:r>
            <a:r>
              <a:rPr lang="en-IN" spc="71" dirty="0">
                <a:solidFill>
                  <a:schemeClr val="accent3"/>
                </a:solidFill>
              </a:rPr>
              <a:t> </a:t>
            </a:r>
            <a:r>
              <a:rPr lang="en-IN" spc="-110" dirty="0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E6222-67A3-4E21-A6A1-58D68F39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pc="-163" dirty="0"/>
              <a:t>                                                                                                                         </a:t>
            </a:r>
            <a:r>
              <a:rPr lang="en-IN" sz="2400" spc="-163" dirty="0"/>
              <a:t>Translation </a:t>
            </a:r>
            <a:r>
              <a:rPr lang="en-IN" sz="2400" spc="-97" dirty="0"/>
              <a:t>into</a:t>
            </a:r>
            <a:r>
              <a:rPr lang="en-IN" sz="2400" spc="-62" dirty="0"/>
              <a:t> </a:t>
            </a:r>
            <a:r>
              <a:rPr lang="en-IN" sz="2400" spc="-168" dirty="0"/>
              <a:t>C</a:t>
            </a:r>
            <a:endParaRPr lang="en-IN" sz="24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xmlns="" id="{2FE3C8E5-FD71-46D1-8389-D91F7F628FB8}"/>
              </a:ext>
            </a:extLst>
          </p:cNvPr>
          <p:cNvGrpSpPr/>
          <p:nvPr/>
        </p:nvGrpSpPr>
        <p:grpSpPr>
          <a:xfrm>
            <a:off x="2395809" y="1432249"/>
            <a:ext cx="136151" cy="723899"/>
            <a:chOff x="2273808" y="2584704"/>
            <a:chExt cx="154305" cy="820419"/>
          </a:xfrm>
          <a:solidFill>
            <a:srgbClr val="FFC000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xmlns="" id="{97972E10-B25B-4CC7-91BA-D47BD0A109F0}"/>
                </a:ext>
              </a:extLst>
            </p:cNvPr>
            <p:cNvSpPr/>
            <p:nvPr/>
          </p:nvSpPr>
          <p:spPr>
            <a:xfrm>
              <a:off x="2311908" y="2753868"/>
              <a:ext cx="76200" cy="650875"/>
            </a:xfrm>
            <a:custGeom>
              <a:avLst/>
              <a:gdLst/>
              <a:ahLst/>
              <a:cxnLst/>
              <a:rect l="l" t="t" r="r" b="b"/>
              <a:pathLst>
                <a:path w="76200" h="650875">
                  <a:moveTo>
                    <a:pt x="76200" y="600456"/>
                  </a:moveTo>
                  <a:lnTo>
                    <a:pt x="0" y="600456"/>
                  </a:lnTo>
                  <a:lnTo>
                    <a:pt x="32004" y="642701"/>
                  </a:lnTo>
                  <a:lnTo>
                    <a:pt x="32004" y="612648"/>
                  </a:lnTo>
                  <a:lnTo>
                    <a:pt x="45720" y="612648"/>
                  </a:lnTo>
                  <a:lnTo>
                    <a:pt x="45720" y="640689"/>
                  </a:lnTo>
                  <a:lnTo>
                    <a:pt x="76200" y="600456"/>
                  </a:lnTo>
                  <a:close/>
                </a:path>
                <a:path w="76200" h="650875">
                  <a:moveTo>
                    <a:pt x="45720" y="600456"/>
                  </a:moveTo>
                  <a:lnTo>
                    <a:pt x="45720" y="0"/>
                  </a:lnTo>
                  <a:lnTo>
                    <a:pt x="32004" y="0"/>
                  </a:lnTo>
                  <a:lnTo>
                    <a:pt x="32004" y="600456"/>
                  </a:lnTo>
                  <a:lnTo>
                    <a:pt x="45720" y="600456"/>
                  </a:lnTo>
                  <a:close/>
                </a:path>
                <a:path w="76200" h="650875">
                  <a:moveTo>
                    <a:pt x="45720" y="640689"/>
                  </a:moveTo>
                  <a:lnTo>
                    <a:pt x="45720" y="612648"/>
                  </a:lnTo>
                  <a:lnTo>
                    <a:pt x="32004" y="612648"/>
                  </a:lnTo>
                  <a:lnTo>
                    <a:pt x="32004" y="642701"/>
                  </a:lnTo>
                  <a:lnTo>
                    <a:pt x="38100" y="650748"/>
                  </a:lnTo>
                  <a:lnTo>
                    <a:pt x="45720" y="64068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xmlns="" id="{EE13FBD0-8C13-420F-A813-7D091F44F063}"/>
                </a:ext>
              </a:extLst>
            </p:cNvPr>
            <p:cNvSpPr/>
            <p:nvPr/>
          </p:nvSpPr>
          <p:spPr>
            <a:xfrm>
              <a:off x="2273808" y="2584704"/>
              <a:ext cx="153924" cy="176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FCEB065E-37C6-4CBC-B226-DFB5CB72E281}"/>
              </a:ext>
            </a:extLst>
          </p:cNvPr>
          <p:cNvSpPr txBox="1"/>
          <p:nvPr/>
        </p:nvSpPr>
        <p:spPr>
          <a:xfrm>
            <a:off x="3414157" y="2333855"/>
            <a:ext cx="370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tr</a:t>
            </a:r>
            <a:r>
              <a:rPr sz="1588" spc="-9" dirty="0">
                <a:latin typeface="Arial"/>
                <a:cs typeface="Arial"/>
              </a:rPr>
              <a:t>u</a:t>
            </a:r>
            <a:r>
              <a:rPr sz="1588" spc="-4" dirty="0">
                <a:latin typeface="Arial"/>
                <a:cs typeface="Arial"/>
              </a:rPr>
              <a:t>e</a:t>
            </a:r>
            <a:endParaRPr sz="1588" dirty="0">
              <a:latin typeface="Arial"/>
              <a:cs typeface="Arial"/>
            </a:endParaRPr>
          </a:p>
        </p:txBody>
      </p:sp>
      <p:grpSp>
        <p:nvGrpSpPr>
          <p:cNvPr id="8" name="object 16">
            <a:extLst>
              <a:ext uri="{FF2B5EF4-FFF2-40B4-BE49-F238E27FC236}">
                <a16:creationId xmlns:a16="http://schemas.microsoft.com/office/drawing/2014/main" xmlns="" id="{6119FE7B-FE18-4183-B2B8-74652DDC7968}"/>
              </a:ext>
            </a:extLst>
          </p:cNvPr>
          <p:cNvGrpSpPr/>
          <p:nvPr/>
        </p:nvGrpSpPr>
        <p:grpSpPr>
          <a:xfrm>
            <a:off x="2309489" y="2595846"/>
            <a:ext cx="2328022" cy="1273549"/>
            <a:chOff x="2273808" y="3953255"/>
            <a:chExt cx="2638425" cy="1443355"/>
          </a:xfrm>
          <a:solidFill>
            <a:srgbClr val="FFC000"/>
          </a:solidFill>
        </p:grpSpPr>
        <p:sp>
          <p:nvSpPr>
            <p:cNvPr id="9" name="object 17">
              <a:extLst>
                <a:ext uri="{FF2B5EF4-FFF2-40B4-BE49-F238E27FC236}">
                  <a16:creationId xmlns:a16="http://schemas.microsoft.com/office/drawing/2014/main" xmlns="" id="{5BA6CBBF-DDDB-4F0A-8227-19FF4BA6A697}"/>
                </a:ext>
              </a:extLst>
            </p:cNvPr>
            <p:cNvSpPr/>
            <p:nvPr/>
          </p:nvSpPr>
          <p:spPr>
            <a:xfrm>
              <a:off x="2311908" y="4575048"/>
              <a:ext cx="76200" cy="650875"/>
            </a:xfrm>
            <a:custGeom>
              <a:avLst/>
              <a:gdLst/>
              <a:ahLst/>
              <a:cxnLst/>
              <a:rect l="l" t="t" r="r" b="b"/>
              <a:pathLst>
                <a:path w="76200" h="650875">
                  <a:moveTo>
                    <a:pt x="76200" y="600456"/>
                  </a:moveTo>
                  <a:lnTo>
                    <a:pt x="0" y="600456"/>
                  </a:lnTo>
                  <a:lnTo>
                    <a:pt x="32004" y="642701"/>
                  </a:lnTo>
                  <a:lnTo>
                    <a:pt x="32004" y="612648"/>
                  </a:lnTo>
                  <a:lnTo>
                    <a:pt x="45720" y="612648"/>
                  </a:lnTo>
                  <a:lnTo>
                    <a:pt x="45720" y="640689"/>
                  </a:lnTo>
                  <a:lnTo>
                    <a:pt x="76200" y="600456"/>
                  </a:lnTo>
                  <a:close/>
                </a:path>
                <a:path w="76200" h="650875">
                  <a:moveTo>
                    <a:pt x="45720" y="600456"/>
                  </a:moveTo>
                  <a:lnTo>
                    <a:pt x="45720" y="0"/>
                  </a:lnTo>
                  <a:lnTo>
                    <a:pt x="32004" y="0"/>
                  </a:lnTo>
                  <a:lnTo>
                    <a:pt x="32004" y="600456"/>
                  </a:lnTo>
                  <a:lnTo>
                    <a:pt x="45720" y="600456"/>
                  </a:lnTo>
                  <a:close/>
                </a:path>
                <a:path w="76200" h="650875">
                  <a:moveTo>
                    <a:pt x="45720" y="640689"/>
                  </a:moveTo>
                  <a:lnTo>
                    <a:pt x="45720" y="612648"/>
                  </a:lnTo>
                  <a:lnTo>
                    <a:pt x="32004" y="612648"/>
                  </a:lnTo>
                  <a:lnTo>
                    <a:pt x="32004" y="642701"/>
                  </a:lnTo>
                  <a:lnTo>
                    <a:pt x="38100" y="650748"/>
                  </a:lnTo>
                  <a:lnTo>
                    <a:pt x="45720" y="64068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0" name="object 18">
              <a:extLst>
                <a:ext uri="{FF2B5EF4-FFF2-40B4-BE49-F238E27FC236}">
                  <a16:creationId xmlns:a16="http://schemas.microsoft.com/office/drawing/2014/main" xmlns="" id="{80FD4F9A-AB67-49A3-967F-F98F804381FC}"/>
                </a:ext>
              </a:extLst>
            </p:cNvPr>
            <p:cNvSpPr/>
            <p:nvPr/>
          </p:nvSpPr>
          <p:spPr>
            <a:xfrm>
              <a:off x="2273808" y="5221224"/>
              <a:ext cx="153924" cy="17526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1" name="object 19">
              <a:extLst>
                <a:ext uri="{FF2B5EF4-FFF2-40B4-BE49-F238E27FC236}">
                  <a16:creationId xmlns:a16="http://schemas.microsoft.com/office/drawing/2014/main" xmlns="" id="{DB8EBB2D-F464-4A32-9B43-B40497FFF41E}"/>
                </a:ext>
              </a:extLst>
            </p:cNvPr>
            <p:cNvSpPr/>
            <p:nvPr/>
          </p:nvSpPr>
          <p:spPr>
            <a:xfrm>
              <a:off x="2368296" y="3953268"/>
              <a:ext cx="2543810" cy="812800"/>
            </a:xfrm>
            <a:custGeom>
              <a:avLst/>
              <a:gdLst/>
              <a:ahLst/>
              <a:cxnLst/>
              <a:rect l="l" t="t" r="r" b="b"/>
              <a:pathLst>
                <a:path w="2543810" h="812800">
                  <a:moveTo>
                    <a:pt x="1677924" y="38100"/>
                  </a:moveTo>
                  <a:lnTo>
                    <a:pt x="1626108" y="0"/>
                  </a:lnTo>
                  <a:lnTo>
                    <a:pt x="1626108" y="32004"/>
                  </a:lnTo>
                  <a:lnTo>
                    <a:pt x="1112520" y="32004"/>
                  </a:lnTo>
                  <a:lnTo>
                    <a:pt x="1112520" y="44196"/>
                  </a:lnTo>
                  <a:lnTo>
                    <a:pt x="1626108" y="44196"/>
                  </a:lnTo>
                  <a:lnTo>
                    <a:pt x="1626108" y="76200"/>
                  </a:lnTo>
                  <a:lnTo>
                    <a:pt x="1639824" y="66103"/>
                  </a:lnTo>
                  <a:lnTo>
                    <a:pt x="1677924" y="38100"/>
                  </a:lnTo>
                  <a:close/>
                </a:path>
                <a:path w="2543810" h="812800">
                  <a:moveTo>
                    <a:pt x="2543556" y="768096"/>
                  </a:moveTo>
                  <a:lnTo>
                    <a:pt x="2532888" y="768096"/>
                  </a:lnTo>
                  <a:lnTo>
                    <a:pt x="2532888" y="204203"/>
                  </a:lnTo>
                  <a:lnTo>
                    <a:pt x="2520696" y="204203"/>
                  </a:lnTo>
                  <a:lnTo>
                    <a:pt x="2520696" y="768096"/>
                  </a:lnTo>
                  <a:lnTo>
                    <a:pt x="50292" y="768096"/>
                  </a:lnTo>
                  <a:lnTo>
                    <a:pt x="50292" y="736092"/>
                  </a:lnTo>
                  <a:lnTo>
                    <a:pt x="0" y="774192"/>
                  </a:lnTo>
                  <a:lnTo>
                    <a:pt x="38100" y="803046"/>
                  </a:lnTo>
                  <a:lnTo>
                    <a:pt x="50292" y="812292"/>
                  </a:lnTo>
                  <a:lnTo>
                    <a:pt x="50292" y="780288"/>
                  </a:lnTo>
                  <a:lnTo>
                    <a:pt x="2543556" y="780288"/>
                  </a:lnTo>
                  <a:lnTo>
                    <a:pt x="2543556" y="768096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12" name="object 20">
            <a:extLst>
              <a:ext uri="{FF2B5EF4-FFF2-40B4-BE49-F238E27FC236}">
                <a16:creationId xmlns:a16="http://schemas.microsoft.com/office/drawing/2014/main" xmlns="" id="{9429AD6F-1CE6-40E4-A608-6EE09054AC76}"/>
              </a:ext>
            </a:extLst>
          </p:cNvPr>
          <p:cNvSpPr txBox="1"/>
          <p:nvPr/>
        </p:nvSpPr>
        <p:spPr>
          <a:xfrm>
            <a:off x="1755471" y="3221622"/>
            <a:ext cx="44823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f</a:t>
            </a:r>
            <a:r>
              <a:rPr sz="1588" spc="-9" dirty="0">
                <a:latin typeface="Arial"/>
                <a:cs typeface="Arial"/>
              </a:rPr>
              <a:t>al</a:t>
            </a:r>
            <a:r>
              <a:rPr sz="1588" spc="-4" dirty="0">
                <a:latin typeface="Arial"/>
                <a:cs typeface="Arial"/>
              </a:rPr>
              <a:t>se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xmlns="" id="{217766AD-5A64-4963-A271-510519D1B6B6}"/>
              </a:ext>
            </a:extLst>
          </p:cNvPr>
          <p:cNvSpPr/>
          <p:nvPr/>
        </p:nvSpPr>
        <p:spPr>
          <a:xfrm>
            <a:off x="1362269" y="2189915"/>
            <a:ext cx="2061477" cy="95457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Marks&gt;=50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97CBA42-F96B-4ED8-9FBF-3DD4BDFF4E06}"/>
              </a:ext>
            </a:extLst>
          </p:cNvPr>
          <p:cNvSpPr/>
          <p:nvPr/>
        </p:nvSpPr>
        <p:spPr>
          <a:xfrm>
            <a:off x="3909970" y="2437326"/>
            <a:ext cx="1623526" cy="3545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25BCFD0-4348-40C3-A4FB-FC3763C89CE9}"/>
              </a:ext>
            </a:extLst>
          </p:cNvPr>
          <p:cNvSpPr/>
          <p:nvPr/>
        </p:nvSpPr>
        <p:spPr>
          <a:xfrm>
            <a:off x="1599315" y="4074258"/>
            <a:ext cx="2244539" cy="2208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can be made on  any expression.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- false</a:t>
            </a:r>
          </a:p>
          <a:p>
            <a:pPr marL="11206">
              <a:lnSpc>
                <a:spcPts val="1853"/>
              </a:lnSpc>
              <a:spcBef>
                <a:spcPts val="88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nonzero – true  </a:t>
            </a:r>
          </a:p>
          <a:p>
            <a:pPr marL="11206">
              <a:lnSpc>
                <a:spcPts val="1853"/>
              </a:lnSpc>
              <a:spcBef>
                <a:spcPts val="88"/>
              </a:spcBef>
            </a:pPr>
            <a:r>
              <a:rPr lang="en-US" sz="18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1853"/>
              </a:lnSpc>
            </a:pPr>
            <a:r>
              <a:rPr lang="en-US" sz="1800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Mark=60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9FC6B2-FDC0-4CA8-832E-843E49F80679}"/>
              </a:ext>
            </a:extLst>
          </p:cNvPr>
          <p:cNvSpPr txBox="1"/>
          <p:nvPr/>
        </p:nvSpPr>
        <p:spPr>
          <a:xfrm>
            <a:off x="6096000" y="3097663"/>
            <a:ext cx="5468151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9446">
              <a:lnSpc>
                <a:spcPts val="2735"/>
              </a:lnSpc>
            </a:pPr>
            <a:r>
              <a:rPr lang="en-US" sz="1600" b="1" spc="-4" dirty="0">
                <a:latin typeface="Courier New"/>
                <a:cs typeface="Courier New"/>
              </a:rPr>
              <a:t>if 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spc="-4" dirty="0">
                <a:latin typeface="Courier New"/>
                <a:cs typeface="Courier New"/>
              </a:rPr>
              <a:t>mark &gt;= 50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1503909">
              <a:lnSpc>
                <a:spcPts val="2947"/>
              </a:lnSpc>
            </a:pPr>
            <a:r>
              <a:rPr lang="en-US" sz="1800" spc="-154" dirty="0">
                <a:latin typeface="Times New Roman"/>
                <a:cs typeface="Times New Roman"/>
              </a:rPr>
              <a:t>printf(“You </a:t>
            </a:r>
            <a:r>
              <a:rPr lang="en-US" sz="1800" spc="-199" dirty="0">
                <a:latin typeface="Times New Roman"/>
                <a:cs typeface="Times New Roman"/>
              </a:rPr>
              <a:t>have </a:t>
            </a:r>
            <a:r>
              <a:rPr lang="en-US" sz="1800" spc="-150" dirty="0">
                <a:latin typeface="Times New Roman"/>
                <a:cs typeface="Times New Roman"/>
              </a:rPr>
              <a:t>passed </a:t>
            </a:r>
            <a:r>
              <a:rPr lang="en-US" sz="1800" spc="-119" dirty="0">
                <a:latin typeface="Times New Roman"/>
                <a:cs typeface="Times New Roman"/>
              </a:rPr>
              <a:t>in</a:t>
            </a:r>
            <a:r>
              <a:rPr lang="en-US" sz="1800" spc="-146" dirty="0">
                <a:latin typeface="Times New Roman"/>
                <a:cs typeface="Times New Roman"/>
              </a:rPr>
              <a:t> </a:t>
            </a:r>
            <a:r>
              <a:rPr lang="en-US" sz="1800" spc="-79" dirty="0">
                <a:latin typeface="Times New Roman"/>
                <a:cs typeface="Times New Roman"/>
              </a:rPr>
              <a:t>examination!\n”);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0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7562B-772F-4082-AFAB-57A5745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438048"/>
            <a:ext cx="10063290" cy="588315"/>
          </a:xfrm>
        </p:spPr>
        <p:txBody>
          <a:bodyPr/>
          <a:lstStyle/>
          <a:p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	</a:t>
            </a:r>
            <a:r>
              <a:rPr lang="en-US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spc="-1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spc="-1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EC79C-8C8E-4FA8-B4E4-C254CE94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404583" cy="5074023"/>
          </a:xfrm>
        </p:spPr>
        <p:txBody>
          <a:bodyPr>
            <a:normAutofit fontScale="77500" lnSpcReduction="20000"/>
          </a:bodyPr>
          <a:lstStyle/>
          <a:p>
            <a:pPr marL="253266" indent="-242060">
              <a:lnSpc>
                <a:spcPts val="1906"/>
              </a:lnSpc>
              <a:buSzPct val="85000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z="26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22"/>
              </a:lnSpc>
              <a:buNone/>
            </a:pPr>
            <a:r>
              <a:rPr lang="en-US" sz="26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</a:t>
            </a:r>
            <a:r>
              <a:rPr lang="en-US" sz="2600" b="1" spc="-8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(condition)</a:t>
            </a:r>
          </a:p>
          <a:p>
            <a:pPr marL="89109" indent="0">
              <a:lnSpc>
                <a:spcPts val="2497"/>
              </a:lnSpc>
              <a:spcBef>
                <a:spcPts val="88"/>
              </a:spcBef>
              <a:buNone/>
            </a:pPr>
            <a:r>
              <a:rPr lang="en-US" sz="2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statement;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038"/>
              </a:lnSpc>
            </a:pPr>
            <a:r>
              <a:rPr lang="en-US" sz="2600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600" spc="-11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7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: </a:t>
            </a:r>
            <a:r>
              <a:rPr lang="en-US" sz="2600" i="1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i="1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</a:t>
            </a:r>
            <a:r>
              <a:rPr lang="en-US" sz="2600" i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sz="2600" i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i="1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sz="2600" i="1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600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z="2600" i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i="1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sz="2600" i="1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600" i="1" spc="-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600" spc="-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6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6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r>
              <a:rPr lang="en-US" sz="26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lang="en-US" sz="2600" i="1" spc="-106" dirty="0">
                <a:solidFill>
                  <a:srgbClr val="9B2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979446" marR="4483">
              <a:lnSpc>
                <a:spcPts val="1871"/>
              </a:lnSpc>
              <a:spcBef>
                <a:spcPts val="57"/>
              </a:spcBef>
            </a:pPr>
            <a:endParaRPr lang="en-US" sz="2600" i="1" spc="-106" dirty="0">
              <a:solidFill>
                <a:srgbClr val="9B2C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796"/>
              </a:lnSpc>
              <a:spcBef>
                <a:spcPts val="88"/>
              </a:spcBef>
              <a:buNone/>
            </a:pPr>
            <a:r>
              <a:rPr lang="en-IN" sz="26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IN" sz="2600" b="1" spc="-5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6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IN" sz="26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6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IN" sz="2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796"/>
              </a:lnSpc>
              <a:spcBef>
                <a:spcPts val="88"/>
              </a:spcBef>
              <a:buNone/>
            </a:pPr>
            <a:endParaRPr lang="en-US" sz="2600" spc="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796"/>
              </a:lnSpc>
              <a:spcBef>
                <a:spcPts val="88"/>
              </a:spcBef>
              <a:buNone/>
            </a:pPr>
            <a:r>
              <a:rPr lang="en-US" sz="2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printf(“You </a:t>
            </a:r>
            <a:r>
              <a:rPr lang="en-US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r>
              <a:rPr lang="en-US" sz="26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examination!\n”);</a:t>
            </a:r>
          </a:p>
          <a:p>
            <a:pPr marL="0" indent="0">
              <a:lnSpc>
                <a:spcPts val="1796"/>
              </a:lnSpc>
              <a:spcBef>
                <a:spcPts val="88"/>
              </a:spcBef>
              <a:buNone/>
            </a:pPr>
            <a:endParaRPr lang="en-US" sz="2600" spc="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796"/>
              </a:lnSpc>
              <a:spcBef>
                <a:spcPts val="88"/>
              </a:spcBef>
              <a:buNone/>
            </a:pPr>
            <a:endParaRPr lang="en-US" sz="2600" spc="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96"/>
              </a:lnSpc>
              <a:spcBef>
                <a:spcPts val="88"/>
              </a:spcBef>
            </a:pPr>
            <a:r>
              <a:rPr lang="en-US" sz="2600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600" spc="-128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62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: </a:t>
            </a:r>
            <a:r>
              <a:rPr lang="en-US" sz="2800" i="1" spc="-88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If </a:t>
            </a:r>
            <a:r>
              <a:rPr lang="en-US" sz="2800" i="1" spc="-1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quantity </a:t>
            </a:r>
            <a:r>
              <a:rPr lang="en-US" sz="2800" i="1" spc="-146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is </a:t>
            </a:r>
            <a:r>
              <a:rPr lang="en-US" sz="2800" i="1" spc="-124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not </a:t>
            </a:r>
            <a:r>
              <a:rPr lang="en-US" sz="2800" i="1" spc="-1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equal </a:t>
            </a:r>
            <a:r>
              <a:rPr lang="en-US" sz="2800" i="1" spc="-124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lang="en-US" sz="2800" i="1" spc="-71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0  </a:t>
            </a:r>
            <a:r>
              <a:rPr lang="en-US" sz="2800" i="1" spc="-137" dirty="0" smtClean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calculate </a:t>
            </a:r>
            <a:r>
              <a:rPr lang="en-US" sz="2800" i="1" spc="-163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price </a:t>
            </a:r>
            <a:r>
              <a:rPr lang="en-US" sz="2800" i="1" spc="-199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as </a:t>
            </a:r>
            <a:r>
              <a:rPr lang="en-US" sz="2800" i="1" spc="-163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price </a:t>
            </a:r>
            <a:r>
              <a:rPr lang="en-US" sz="2800" i="1" spc="-71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* </a:t>
            </a:r>
            <a:r>
              <a:rPr lang="en-US" sz="2800" i="1" spc="-1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quantity  </a:t>
            </a:r>
            <a:r>
              <a:rPr lang="en-US" sz="3200" i="1" spc="-119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print</a:t>
            </a:r>
            <a:r>
              <a:rPr lang="en-US" sz="3200" i="1" spc="-49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1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price</a:t>
            </a:r>
            <a:endParaRPr lang="en-US" sz="2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26" indent="0">
              <a:lnSpc>
                <a:spcPts val="1699"/>
              </a:lnSpc>
              <a:spcBef>
                <a:spcPts val="1504"/>
              </a:spcBef>
              <a:buNone/>
            </a:pPr>
            <a:r>
              <a:rPr lang="en-US" sz="26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600" b="1" spc="-6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(quantity!= 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0.0 ){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8906" marR="4483" indent="0">
              <a:lnSpc>
                <a:spcPts val="1623"/>
              </a:lnSpc>
              <a:spcBef>
                <a:spcPts val="97"/>
              </a:spcBef>
              <a:buNone/>
            </a:pPr>
            <a:endParaRPr lang="en-US" sz="2600" spc="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8906" marR="4483" indent="0">
              <a:lnSpc>
                <a:spcPts val="1623"/>
              </a:lnSpc>
              <a:spcBef>
                <a:spcPts val="97"/>
              </a:spcBef>
              <a:buNone/>
            </a:pPr>
            <a:r>
              <a:rPr lang="en-US" sz="2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600" spc="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6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26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2088906" marR="4483" indent="0">
              <a:lnSpc>
                <a:spcPts val="1623"/>
              </a:lnSpc>
              <a:spcBef>
                <a:spcPts val="97"/>
              </a:spcBef>
              <a:buNone/>
            </a:pPr>
            <a:endParaRPr lang="en-US" sz="2600" spc="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8906" marR="4483" indent="0">
              <a:lnSpc>
                <a:spcPts val="1623"/>
              </a:lnSpc>
              <a:spcBef>
                <a:spcPts val="97"/>
              </a:spcBef>
              <a:buNone/>
            </a:pPr>
            <a:r>
              <a:rPr lang="en-US" sz="2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printf(“Price=Rs.</a:t>
            </a:r>
            <a:r>
              <a:rPr lang="en-US" sz="26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%8.2f!\n”,price);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84" indent="0">
              <a:lnSpc>
                <a:spcPts val="1579"/>
              </a:lnSpc>
              <a:buNone/>
            </a:pPr>
            <a:r>
              <a:rPr lang="en-US" sz="26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049">
              <a:lnSpc>
                <a:spcPts val="1796"/>
              </a:lnSpc>
              <a:spcBef>
                <a:spcPts val="88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979446" marR="4483">
              <a:lnSpc>
                <a:spcPts val="1871"/>
              </a:lnSpc>
              <a:spcBef>
                <a:spcPts val="57"/>
              </a:spcBef>
            </a:pPr>
            <a:endParaRPr lang="en-IN" sz="2800" dirty="0">
              <a:latin typeface="Times New Roman"/>
              <a:cs typeface="Times New Roman"/>
            </a:endParaRPr>
          </a:p>
          <a:p>
            <a:pPr marL="979446" marR="4483">
              <a:lnSpc>
                <a:spcPts val="1871"/>
              </a:lnSpc>
              <a:spcBef>
                <a:spcPts val="57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1206">
              <a:lnSpc>
                <a:spcPts val="2422"/>
              </a:lnSpc>
            </a:pP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9356F0-55CE-4BF7-B699-5EEC6252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77" y="1331259"/>
            <a:ext cx="2609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3D6AD-9976-4BEE-A9A0-780D781E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206">
              <a:spcBef>
                <a:spcPts val="88"/>
              </a:spcBef>
            </a:pPr>
            <a:r>
              <a:rPr lang="en-US" spc="-128" dirty="0"/>
              <a:t>Two </a:t>
            </a:r>
            <a:r>
              <a:rPr lang="en-US" dirty="0"/>
              <a:t>way</a:t>
            </a:r>
            <a:r>
              <a:rPr lang="en-US" spc="-93" dirty="0"/>
              <a:t> </a:t>
            </a:r>
            <a:r>
              <a:rPr lang="en-US" spc="88" dirty="0"/>
              <a:t>selection</a:t>
            </a:r>
            <a:br>
              <a:rPr lang="en-US" spc="88" dirty="0"/>
            </a:br>
            <a:r>
              <a:rPr lang="en-US" b="1" spc="-4" dirty="0">
                <a:latin typeface="Courier New"/>
                <a:cs typeface="Courier New"/>
              </a:rPr>
              <a:t>if</a:t>
            </a:r>
            <a:r>
              <a:rPr lang="en-US" b="1" spc="-679" dirty="0">
                <a:latin typeface="Courier New"/>
                <a:cs typeface="Courier New"/>
              </a:rPr>
              <a:t> </a:t>
            </a:r>
            <a:r>
              <a:rPr lang="en-US" spc="31" dirty="0"/>
              <a:t>else </a:t>
            </a:r>
            <a:r>
              <a:rPr lang="en-US" spc="84" dirty="0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83DEB8-507B-49FB-B7AF-780AD982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Autofit/>
          </a:bodyPr>
          <a:lstStyle/>
          <a:p>
            <a:pPr marL="253266" marR="4483" indent="-242060">
              <a:lnSpc>
                <a:spcPct val="79300"/>
              </a:lnSpc>
              <a:spcBef>
                <a:spcPts val="0"/>
              </a:spcBef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pc="88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pc="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spc="-37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2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 </a:t>
            </a:r>
            <a:r>
              <a:rPr lang="en-US" spc="11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pc="-8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1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pc="1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 indent="-242060">
              <a:lnSpc>
                <a:spcPts val="2881"/>
              </a:lnSpc>
              <a:spcBef>
                <a:spcPts val="0"/>
              </a:spcBef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903"/>
              </a:lnSpc>
              <a:spcBef>
                <a:spcPts val="0"/>
              </a:spcBef>
            </a:pPr>
            <a:r>
              <a:rPr lang="en-US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spc="-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903"/>
              </a:lnSpc>
              <a:spcBef>
                <a:spcPts val="0"/>
              </a:spcBef>
              <a:buNone/>
            </a:pPr>
            <a:r>
              <a:rPr lang="en-US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statement;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903"/>
              </a:lnSpc>
              <a:spcBef>
                <a:spcPts val="0"/>
              </a:spcBef>
              <a:buNone/>
            </a:pP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3532" indent="0">
              <a:lnSpc>
                <a:spcPts val="2934"/>
              </a:lnSpc>
              <a:spcBef>
                <a:spcPts val="0"/>
              </a:spcBef>
              <a:buNone/>
            </a:pPr>
            <a:r>
              <a:rPr lang="en-US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908"/>
              </a:lnSpc>
              <a:spcBef>
                <a:spcPts val="0"/>
              </a:spcBef>
            </a:pPr>
            <a:r>
              <a:rPr lang="en-US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26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spc="-8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26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printf(“You</a:t>
            </a:r>
            <a:r>
              <a:rPr lang="en-US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examination!\n”);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968" indent="0">
              <a:lnSpc>
                <a:spcPts val="2387"/>
              </a:lnSpc>
              <a:spcBef>
                <a:spcPts val="0"/>
              </a:spcBef>
              <a:buNone/>
            </a:pPr>
            <a:r>
              <a:rPr lang="en-US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968" indent="0">
              <a:lnSpc>
                <a:spcPts val="2387"/>
              </a:lnSpc>
              <a:spcBef>
                <a:spcPts val="0"/>
              </a:spcBef>
              <a:buNone/>
            </a:pPr>
            <a:r>
              <a:rPr lang="en-US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printf(“Sorry</a:t>
            </a:r>
            <a:r>
              <a:rPr lang="en-US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again!\n”);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51D992-F145-40DB-9D95-7CB5B3D3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425" y="2382222"/>
            <a:ext cx="38766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353" y="1321590"/>
            <a:ext cx="2982920" cy="337238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9" dirty="0"/>
              <a:t>e.g.</a:t>
            </a:r>
            <a:r>
              <a:rPr sz="2118" spc="-207" dirty="0"/>
              <a:t> </a:t>
            </a:r>
            <a:r>
              <a:rPr sz="2118" spc="-93" dirty="0"/>
              <a:t>2</a:t>
            </a:r>
            <a:endParaRPr sz="2118" dirty="0"/>
          </a:p>
        </p:txBody>
      </p:sp>
      <p:sp>
        <p:nvSpPr>
          <p:cNvPr id="4" name="object 4"/>
          <p:cNvSpPr txBox="1"/>
          <p:nvPr/>
        </p:nvSpPr>
        <p:spPr>
          <a:xfrm>
            <a:off x="2792954" y="2320512"/>
            <a:ext cx="5982260" cy="21590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5300">
              <a:spcBef>
                <a:spcPts val="88"/>
              </a:spcBef>
            </a:pPr>
            <a:r>
              <a:rPr sz="2118" b="1" spc="-4" dirty="0">
                <a:latin typeface="Courier New"/>
                <a:cs typeface="Courier New"/>
              </a:rPr>
              <a:t>if</a:t>
            </a:r>
            <a:r>
              <a:rPr sz="2118" b="1" spc="-979" dirty="0">
                <a:latin typeface="Courier New"/>
                <a:cs typeface="Courier New"/>
              </a:rPr>
              <a:t> </a:t>
            </a:r>
            <a:r>
              <a:rPr sz="2118" spc="79" dirty="0">
                <a:latin typeface="Times New Roman"/>
                <a:cs typeface="Times New Roman"/>
              </a:rPr>
              <a:t>(quantity!= </a:t>
            </a:r>
            <a:r>
              <a:rPr sz="2118" spc="-53" dirty="0">
                <a:latin typeface="Times New Roman"/>
                <a:cs typeface="Times New Roman"/>
              </a:rPr>
              <a:t>0.0 </a:t>
            </a:r>
            <a:r>
              <a:rPr sz="2118" spc="-62" dirty="0">
                <a:latin typeface="Times New Roman"/>
                <a:cs typeface="Times New Roman"/>
              </a:rPr>
              <a:t>){</a:t>
            </a:r>
            <a:endParaRPr sz="2118" dirty="0">
              <a:latin typeface="Times New Roman"/>
              <a:cs typeface="Times New Roman"/>
            </a:endParaRPr>
          </a:p>
          <a:p>
            <a:pPr marL="1971780" marR="4483">
              <a:lnSpc>
                <a:spcPts val="2638"/>
              </a:lnSpc>
              <a:spcBef>
                <a:spcPts val="88"/>
              </a:spcBef>
            </a:pPr>
            <a:r>
              <a:rPr sz="2118" spc="97" dirty="0">
                <a:latin typeface="Times New Roman"/>
                <a:cs typeface="Times New Roman"/>
              </a:rPr>
              <a:t>price </a:t>
            </a:r>
            <a:r>
              <a:rPr sz="2118" spc="216" dirty="0">
                <a:latin typeface="Times New Roman"/>
                <a:cs typeface="Times New Roman"/>
              </a:rPr>
              <a:t>= </a:t>
            </a:r>
            <a:r>
              <a:rPr sz="2118" spc="97" dirty="0">
                <a:latin typeface="Times New Roman"/>
                <a:cs typeface="Times New Roman"/>
              </a:rPr>
              <a:t>price </a:t>
            </a:r>
            <a:r>
              <a:rPr sz="2118" spc="18" dirty="0">
                <a:latin typeface="Times New Roman"/>
                <a:cs typeface="Times New Roman"/>
              </a:rPr>
              <a:t>* </a:t>
            </a:r>
            <a:r>
              <a:rPr sz="2118" i="1" spc="9" dirty="0">
                <a:latin typeface="Times New Roman"/>
                <a:cs typeface="Times New Roman"/>
              </a:rPr>
              <a:t>quantity</a:t>
            </a:r>
            <a:r>
              <a:rPr sz="2118" spc="9" dirty="0">
                <a:latin typeface="Times New Roman"/>
                <a:cs typeface="Times New Roman"/>
              </a:rPr>
              <a:t>;  </a:t>
            </a:r>
            <a:r>
              <a:rPr sz="2118" spc="66" dirty="0">
                <a:latin typeface="Times New Roman"/>
                <a:cs typeface="Times New Roman"/>
              </a:rPr>
              <a:t>printf(“Price=Rs.</a:t>
            </a:r>
            <a:r>
              <a:rPr sz="2118" spc="-190" dirty="0">
                <a:latin typeface="Times New Roman"/>
                <a:cs typeface="Times New Roman"/>
              </a:rPr>
              <a:t> </a:t>
            </a:r>
            <a:r>
              <a:rPr sz="2118" spc="44" dirty="0">
                <a:latin typeface="Times New Roman"/>
                <a:cs typeface="Times New Roman"/>
              </a:rPr>
              <a:t>%8.2f!\n”,price);</a:t>
            </a:r>
            <a:endParaRPr sz="2118" dirty="0">
              <a:latin typeface="Times New Roman"/>
              <a:cs typeface="Times New Roman"/>
            </a:endParaRPr>
          </a:p>
          <a:p>
            <a:pPr marL="72842">
              <a:lnSpc>
                <a:spcPts val="2532"/>
              </a:lnSpc>
            </a:pPr>
            <a:r>
              <a:rPr sz="2118" spc="-185" dirty="0">
                <a:latin typeface="Times New Roman"/>
                <a:cs typeface="Times New Roman"/>
              </a:rPr>
              <a:t>}</a:t>
            </a:r>
            <a:endParaRPr sz="2118" dirty="0">
              <a:latin typeface="Times New Roman"/>
              <a:cs typeface="Times New Roman"/>
            </a:endParaRPr>
          </a:p>
          <a:p>
            <a:pPr marL="11206">
              <a:spcBef>
                <a:spcPts val="449"/>
              </a:spcBef>
            </a:pPr>
            <a:r>
              <a:rPr sz="2294" spc="22" dirty="0">
                <a:latin typeface="Times New Roman"/>
                <a:cs typeface="Times New Roman"/>
              </a:rPr>
              <a:t>else</a:t>
            </a:r>
            <a:endParaRPr sz="2294" dirty="0">
              <a:latin typeface="Times New Roman"/>
              <a:cs typeface="Times New Roman"/>
            </a:endParaRPr>
          </a:p>
          <a:p>
            <a:pPr marL="358047">
              <a:spcBef>
                <a:spcPts val="529"/>
              </a:spcBef>
            </a:pPr>
            <a:r>
              <a:rPr sz="2294" spc="84" dirty="0">
                <a:latin typeface="Times New Roman"/>
                <a:cs typeface="Times New Roman"/>
              </a:rPr>
              <a:t>printf(“Quantity </a:t>
            </a:r>
            <a:r>
              <a:rPr sz="2294" spc="-13" dirty="0">
                <a:latin typeface="Times New Roman"/>
                <a:cs typeface="Times New Roman"/>
              </a:rPr>
              <a:t>is </a:t>
            </a:r>
            <a:r>
              <a:rPr sz="2294" spc="-9" dirty="0">
                <a:latin typeface="Times New Roman"/>
                <a:cs typeface="Times New Roman"/>
              </a:rPr>
              <a:t>less </a:t>
            </a:r>
            <a:r>
              <a:rPr sz="2294" spc="115" dirty="0">
                <a:latin typeface="Times New Roman"/>
                <a:cs typeface="Times New Roman"/>
              </a:rPr>
              <a:t>than</a:t>
            </a:r>
            <a:r>
              <a:rPr sz="2294" spc="-296" dirty="0">
                <a:latin typeface="Times New Roman"/>
                <a:cs typeface="Times New Roman"/>
              </a:rPr>
              <a:t> </a:t>
            </a:r>
            <a:r>
              <a:rPr sz="2294" spc="75" dirty="0">
                <a:latin typeface="Times New Roman"/>
                <a:cs typeface="Times New Roman"/>
              </a:rPr>
              <a:t>0.0\n”);</a:t>
            </a:r>
            <a:endParaRPr sz="229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90" y="142973"/>
            <a:ext cx="8556172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13" dirty="0"/>
              <a:t>Single </a:t>
            </a:r>
            <a:r>
              <a:rPr dirty="0"/>
              <a:t>way</a:t>
            </a:r>
            <a:r>
              <a:rPr spc="-243" dirty="0"/>
              <a:t> </a:t>
            </a:r>
            <a:r>
              <a:rPr spc="88" dirty="0"/>
              <a:t>selection</a:t>
            </a:r>
          </a:p>
          <a:p>
            <a:pPr marL="11206"/>
            <a:r>
              <a:rPr b="1" spc="-4" dirty="0">
                <a:latin typeface="Courier New"/>
                <a:cs typeface="Courier New"/>
              </a:rPr>
              <a:t>if</a:t>
            </a:r>
            <a:r>
              <a:rPr b="1" spc="-1209" dirty="0">
                <a:latin typeface="Courier New"/>
                <a:cs typeface="Courier New"/>
              </a:rPr>
              <a:t> </a:t>
            </a:r>
            <a:r>
              <a:rPr spc="84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6571" y="1556720"/>
            <a:ext cx="10179698" cy="5114779"/>
          </a:xfrm>
          <a:prstGeom prst="rect">
            <a:avLst/>
          </a:prstGeom>
        </p:spPr>
        <p:txBody>
          <a:bodyPr vert="horz" wrap="square" lIns="0" tIns="73959" rIns="0" bIns="0" rtlCol="0">
            <a:spAutoFit/>
          </a:bodyPr>
          <a:lstStyle/>
          <a:p>
            <a:pPr marL="253266" marR="71161" indent="-242060">
              <a:lnSpc>
                <a:spcPts val="2030"/>
              </a:lnSpc>
              <a:spcBef>
                <a:spcPts val="582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118" spc="71" dirty="0">
                <a:latin typeface="Times New Roman"/>
                <a:cs typeface="Times New Roman"/>
              </a:rPr>
              <a:t>Write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26" dirty="0">
                <a:latin typeface="Times New Roman"/>
                <a:cs typeface="Times New Roman"/>
              </a:rPr>
              <a:t>a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-110" dirty="0">
                <a:latin typeface="Times New Roman"/>
                <a:cs typeface="Times New Roman"/>
              </a:rPr>
              <a:t>C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program</a:t>
            </a:r>
            <a:r>
              <a:rPr sz="2118" spc="-49" dirty="0">
                <a:latin typeface="Times New Roman"/>
                <a:cs typeface="Times New Roman"/>
              </a:rPr>
              <a:t> </a:t>
            </a:r>
            <a:r>
              <a:rPr sz="2118" spc="115" dirty="0">
                <a:latin typeface="Times New Roman"/>
                <a:cs typeface="Times New Roman"/>
              </a:rPr>
              <a:t>to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128" dirty="0">
                <a:latin typeface="Times New Roman"/>
                <a:cs typeface="Times New Roman"/>
              </a:rPr>
              <a:t>print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106" dirty="0">
                <a:latin typeface="Times New Roman"/>
                <a:cs typeface="Times New Roman"/>
              </a:rPr>
              <a:t>the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number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101" dirty="0">
                <a:latin typeface="Times New Roman"/>
                <a:cs typeface="Times New Roman"/>
              </a:rPr>
              <a:t>entered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spc="26" dirty="0">
                <a:latin typeface="Times New Roman"/>
                <a:cs typeface="Times New Roman"/>
              </a:rPr>
              <a:t>by</a:t>
            </a:r>
            <a:r>
              <a:rPr sz="2118" spc="-40" dirty="0">
                <a:latin typeface="Times New Roman"/>
                <a:cs typeface="Times New Roman"/>
              </a:rPr>
              <a:t> </a:t>
            </a:r>
            <a:r>
              <a:rPr sz="2118" spc="71" dirty="0">
                <a:latin typeface="Times New Roman"/>
                <a:cs typeface="Times New Roman"/>
              </a:rPr>
              <a:t>user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49" dirty="0">
                <a:latin typeface="Times New Roman"/>
                <a:cs typeface="Times New Roman"/>
              </a:rPr>
              <a:t>only  </a:t>
            </a:r>
            <a:r>
              <a:rPr sz="2118" spc="-9" dirty="0">
                <a:latin typeface="Times New Roman"/>
                <a:cs typeface="Times New Roman"/>
              </a:rPr>
              <a:t>if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106" dirty="0">
                <a:latin typeface="Times New Roman"/>
                <a:cs typeface="Times New Roman"/>
              </a:rPr>
              <a:t>the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number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spc="101" dirty="0">
                <a:latin typeface="Times New Roman"/>
                <a:cs typeface="Times New Roman"/>
              </a:rPr>
              <a:t>entered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is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spc="40" dirty="0">
                <a:latin typeface="Times New Roman"/>
                <a:cs typeface="Times New Roman"/>
              </a:rPr>
              <a:t>negative.</a:t>
            </a:r>
            <a:endParaRPr sz="2118" dirty="0">
              <a:latin typeface="Times New Roman"/>
              <a:cs typeface="Times New Roman"/>
            </a:endParaRPr>
          </a:p>
          <a:p>
            <a:pPr marL="89092" marR="5732675" indent="-78445">
              <a:lnSpc>
                <a:spcPct val="100800"/>
              </a:lnSpc>
              <a:spcBef>
                <a:spcPts val="106"/>
              </a:spcBef>
            </a:pPr>
            <a:endParaRPr lang="en-IN" sz="2118" spc="-4" dirty="0">
              <a:latin typeface="Comic Sans MS"/>
              <a:cs typeface="Comic Sans MS"/>
            </a:endParaRPr>
          </a:p>
          <a:p>
            <a:pPr marL="89092" marR="5732675" indent="-78445">
              <a:lnSpc>
                <a:spcPct val="100800"/>
              </a:lnSpc>
              <a:spcBef>
                <a:spcPts val="106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2118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sz="2118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092" marR="5732675" indent="-78445">
              <a:lnSpc>
                <a:spcPct val="100800"/>
              </a:lnSpc>
              <a:spcBef>
                <a:spcPts val="106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2118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292" marR="5732675" lvl="1" indent="-78445">
              <a:lnSpc>
                <a:spcPct val="100800"/>
              </a:lnSpc>
              <a:spcBef>
                <a:spcPts val="106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118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num;</a:t>
            </a:r>
            <a:endParaRPr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406" marR="2472710" lvl="1">
              <a:lnSpc>
                <a:spcPct val="100800"/>
              </a:lnSpc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printf("Enter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18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check.\n");  </a:t>
            </a:r>
            <a:endParaRPr lang="en-IN"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406" marR="2472710" lvl="1">
              <a:lnSpc>
                <a:spcPct val="100800"/>
              </a:lnSpc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scanf("%d",&amp;num);</a:t>
            </a:r>
            <a:endParaRPr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406" lvl="1">
              <a:lnSpc>
                <a:spcPts val="2462"/>
              </a:lnSpc>
              <a:spcBef>
                <a:spcPts val="22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if(num&lt;0)</a:t>
            </a:r>
            <a:r>
              <a:rPr sz="2118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709906" marR="279041" lvl="1" indent="77885">
              <a:lnSpc>
                <a:spcPts val="2391"/>
              </a:lnSpc>
              <a:spcBef>
                <a:spcPts val="124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number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not.</a:t>
            </a:r>
            <a:r>
              <a:rPr sz="2118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  </a:t>
            </a:r>
            <a:endParaRPr lang="en-IN"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906" marR="279041" lvl="1" indent="77885">
              <a:lnSpc>
                <a:spcPts val="2391"/>
              </a:lnSpc>
              <a:spcBef>
                <a:spcPts val="124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printf("Number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18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%d\n",num);</a:t>
            </a:r>
            <a:endParaRPr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906" lvl="1">
              <a:lnSpc>
                <a:spcPts val="2330"/>
              </a:lnSpc>
            </a:pP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68406" lvl="1">
              <a:lnSpc>
                <a:spcPts val="1474"/>
              </a:lnSpc>
              <a:spcBef>
                <a:spcPts val="269"/>
              </a:spcBef>
            </a:pPr>
            <a:r>
              <a:rPr sz="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/*If </a:t>
            </a:r>
            <a:r>
              <a:rPr sz="123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</a:t>
            </a:r>
            <a:r>
              <a:rPr sz="123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statement </a:t>
            </a:r>
            <a:r>
              <a:rPr sz="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123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executed, </a:t>
            </a:r>
            <a:r>
              <a:rPr sz="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</a:t>
            </a:r>
            <a:r>
              <a:rPr sz="123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23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executed</a:t>
            </a:r>
            <a:r>
              <a:rPr sz="1235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468406" marR="479077" lvl="1" indent="77885">
              <a:lnSpc>
                <a:spcPts val="2559"/>
              </a:lnSpc>
              <a:spcBef>
                <a:spcPts val="62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printf("The if statement in </a:t>
            </a: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easy."); </a:t>
            </a:r>
            <a:endParaRPr lang="en-IN" sz="2118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406" marR="479077" lvl="1" indent="77885">
              <a:lnSpc>
                <a:spcPts val="2559"/>
              </a:lnSpc>
              <a:spcBef>
                <a:spcPts val="62"/>
              </a:spcBef>
            </a:pP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</a:t>
            </a:r>
            <a:r>
              <a:rPr sz="2118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480"/>
              </a:lnSpc>
            </a:pPr>
            <a:r>
              <a:rPr sz="2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91" y="73587"/>
            <a:ext cx="7763068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28" dirty="0"/>
              <a:t>Two </a:t>
            </a:r>
            <a:r>
              <a:rPr dirty="0"/>
              <a:t>way</a:t>
            </a:r>
            <a:r>
              <a:rPr spc="-101" dirty="0"/>
              <a:t> </a:t>
            </a:r>
            <a:r>
              <a:rPr spc="88" dirty="0"/>
              <a:t>selection</a:t>
            </a:r>
          </a:p>
          <a:p>
            <a:pPr marL="11206"/>
            <a:r>
              <a:rPr b="1" spc="-4" dirty="0">
                <a:latin typeface="Courier New"/>
                <a:cs typeface="Courier New"/>
              </a:rPr>
              <a:t>if</a:t>
            </a:r>
            <a:r>
              <a:rPr b="1" spc="-1381" dirty="0">
                <a:latin typeface="Courier New"/>
                <a:cs typeface="Courier New"/>
              </a:rPr>
              <a:t> </a:t>
            </a:r>
            <a:r>
              <a:rPr spc="31" dirty="0"/>
              <a:t>else </a:t>
            </a:r>
            <a:r>
              <a:rPr spc="84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208" y="1570161"/>
            <a:ext cx="11131421" cy="4403453"/>
          </a:xfrm>
          <a:prstGeom prst="rect">
            <a:avLst/>
          </a:prstGeom>
        </p:spPr>
        <p:txBody>
          <a:bodyPr vert="horz" wrap="square" lIns="0" tIns="63313" rIns="0" bIns="0" rtlCol="0">
            <a:spAutoFit/>
          </a:bodyPr>
          <a:lstStyle/>
          <a:p>
            <a:pPr marL="252706" marR="4483" indent="-242060">
              <a:lnSpc>
                <a:spcPts val="1694"/>
              </a:lnSpc>
              <a:spcBef>
                <a:spcPts val="499"/>
              </a:spcBef>
              <a:buSzPct val="85000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1765" spc="62" dirty="0">
                <a:latin typeface="Times New Roman"/>
                <a:cs typeface="Times New Roman"/>
              </a:rPr>
              <a:t>Write</a:t>
            </a:r>
            <a:r>
              <a:rPr sz="1765" spc="-66" dirty="0">
                <a:latin typeface="Times New Roman"/>
                <a:cs typeface="Times New Roman"/>
              </a:rPr>
              <a:t> </a:t>
            </a:r>
            <a:r>
              <a:rPr sz="1765" spc="26" dirty="0">
                <a:latin typeface="Times New Roman"/>
                <a:cs typeface="Times New Roman"/>
              </a:rPr>
              <a:t>a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-93" dirty="0">
                <a:latin typeface="Times New Roman"/>
                <a:cs typeface="Times New Roman"/>
              </a:rPr>
              <a:t>C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79" dirty="0">
                <a:latin typeface="Times New Roman"/>
                <a:cs typeface="Times New Roman"/>
              </a:rPr>
              <a:t>program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93" dirty="0">
                <a:latin typeface="Times New Roman"/>
                <a:cs typeface="Times New Roman"/>
              </a:rPr>
              <a:t>to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106" dirty="0">
                <a:latin typeface="Times New Roman"/>
                <a:cs typeface="Times New Roman"/>
              </a:rPr>
              <a:t>print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88" dirty="0">
                <a:latin typeface="Times New Roman"/>
                <a:cs typeface="Times New Roman"/>
              </a:rPr>
              <a:t>the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79" dirty="0">
                <a:latin typeface="Times New Roman"/>
                <a:cs typeface="Times New Roman"/>
              </a:rPr>
              <a:t>number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84" dirty="0">
                <a:latin typeface="Times New Roman"/>
                <a:cs typeface="Times New Roman"/>
              </a:rPr>
              <a:t>entered</a:t>
            </a:r>
            <a:r>
              <a:rPr sz="1765" spc="-31" dirty="0">
                <a:latin typeface="Times New Roman"/>
                <a:cs typeface="Times New Roman"/>
              </a:rPr>
              <a:t> </a:t>
            </a:r>
            <a:r>
              <a:rPr sz="1765" spc="26" dirty="0">
                <a:latin typeface="Times New Roman"/>
                <a:cs typeface="Times New Roman"/>
              </a:rPr>
              <a:t>by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57" dirty="0">
                <a:latin typeface="Times New Roman"/>
                <a:cs typeface="Times New Roman"/>
              </a:rPr>
              <a:t>user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44" dirty="0">
                <a:latin typeface="Times New Roman"/>
                <a:cs typeface="Times New Roman"/>
              </a:rPr>
              <a:t>only</a:t>
            </a:r>
            <a:r>
              <a:rPr sz="1765" spc="-66" dirty="0">
                <a:latin typeface="Times New Roman"/>
                <a:cs typeface="Times New Roman"/>
              </a:rPr>
              <a:t> </a:t>
            </a:r>
            <a:r>
              <a:rPr sz="1765" spc="-4" dirty="0">
                <a:latin typeface="Times New Roman"/>
                <a:cs typeface="Times New Roman"/>
              </a:rPr>
              <a:t>if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88" dirty="0">
                <a:latin typeface="Times New Roman"/>
                <a:cs typeface="Times New Roman"/>
              </a:rPr>
              <a:t>the  </a:t>
            </a:r>
            <a:r>
              <a:rPr sz="1765" spc="79" dirty="0">
                <a:latin typeface="Times New Roman"/>
                <a:cs typeface="Times New Roman"/>
              </a:rPr>
              <a:t>number</a:t>
            </a:r>
            <a:r>
              <a:rPr sz="1765" spc="-75" dirty="0">
                <a:latin typeface="Times New Roman"/>
                <a:cs typeface="Times New Roman"/>
              </a:rPr>
              <a:t> </a:t>
            </a:r>
            <a:r>
              <a:rPr sz="1765" spc="84" dirty="0">
                <a:latin typeface="Times New Roman"/>
                <a:cs typeface="Times New Roman"/>
              </a:rPr>
              <a:t>entered</a:t>
            </a:r>
            <a:r>
              <a:rPr sz="1765" spc="-35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is</a:t>
            </a:r>
            <a:r>
              <a:rPr sz="1765" spc="-53" dirty="0">
                <a:latin typeface="Times New Roman"/>
                <a:cs typeface="Times New Roman"/>
              </a:rPr>
              <a:t> </a:t>
            </a:r>
            <a:r>
              <a:rPr sz="1765" spc="40" dirty="0">
                <a:latin typeface="Times New Roman"/>
                <a:cs typeface="Times New Roman"/>
              </a:rPr>
              <a:t>positive</a:t>
            </a:r>
            <a:r>
              <a:rPr sz="1765" spc="-66" dirty="0">
                <a:latin typeface="Times New Roman"/>
                <a:cs typeface="Times New Roman"/>
              </a:rPr>
              <a:t> </a:t>
            </a:r>
            <a:r>
              <a:rPr sz="1765" spc="101" dirty="0">
                <a:latin typeface="Times New Roman"/>
                <a:cs typeface="Times New Roman"/>
              </a:rPr>
              <a:t>or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31" dirty="0">
                <a:latin typeface="Times New Roman"/>
                <a:cs typeface="Times New Roman"/>
              </a:rPr>
              <a:t>negative.</a:t>
            </a:r>
            <a:endParaRPr lang="en-IN" sz="1765" spc="31" dirty="0">
              <a:latin typeface="Times New Roman"/>
              <a:cs typeface="Times New Roman"/>
            </a:endParaRPr>
          </a:p>
          <a:p>
            <a:pPr marL="10646" marR="4483">
              <a:lnSpc>
                <a:spcPts val="1694"/>
              </a:lnSpc>
              <a:spcBef>
                <a:spcPts val="499"/>
              </a:spcBef>
              <a:buSzPct val="85000"/>
              <a:tabLst>
                <a:tab pos="252706" algn="l"/>
                <a:tab pos="253266" algn="l"/>
              </a:tabLst>
            </a:pPr>
            <a:endParaRPr sz="1765" dirty="0">
              <a:latin typeface="Times New Roman"/>
              <a:cs typeface="Times New Roman"/>
            </a:endParaRPr>
          </a:p>
          <a:p>
            <a:pPr marL="76764" marR="5307389" indent="-66118">
              <a:lnSpc>
                <a:spcPct val="105000"/>
              </a:lnSpc>
              <a:spcBef>
                <a:spcPts val="88"/>
              </a:spcBef>
            </a:pP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765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main(){ </a:t>
            </a:r>
            <a:endParaRPr lang="en-IN" sz="1765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764" marR="5307389" indent="-66118">
              <a:lnSpc>
                <a:spcPct val="105000"/>
              </a:lnSpc>
              <a:spcBef>
                <a:spcPts val="88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765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2588697">
              <a:lnSpc>
                <a:spcPct val="105000"/>
              </a:lnSpc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printf("Enter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check.\n");  </a:t>
            </a:r>
            <a:endParaRPr lang="en-IN" sz="1765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2588697">
              <a:lnSpc>
                <a:spcPct val="105000"/>
              </a:lnSpc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scanf("%d",&amp;num);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082"/>
              </a:lnSpc>
              <a:spcBef>
                <a:spcPts val="106"/>
              </a:spcBef>
            </a:pPr>
            <a:r>
              <a:rPr lang="en-IN"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if(num&lt;0)</a:t>
            </a:r>
            <a:r>
              <a:rPr sz="1765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53266" marR="717775" indent="65558">
              <a:lnSpc>
                <a:spcPts val="2056"/>
              </a:lnSpc>
              <a:spcBef>
                <a:spcPts val="84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checking whether 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or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not. */  </a:t>
            </a:r>
            <a:endParaRPr lang="en-IN" sz="1765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 marR="717775" indent="65558">
              <a:lnSpc>
                <a:spcPts val="2056"/>
              </a:lnSpc>
              <a:spcBef>
                <a:spcPts val="84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printf(“Negative 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%d\n",num);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>
              <a:lnSpc>
                <a:spcPts val="1946"/>
              </a:lnSpc>
            </a:pP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>
              <a:lnSpc>
                <a:spcPts val="1946"/>
              </a:lnSpc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304"/>
              </a:spcBef>
            </a:pPr>
            <a:r>
              <a:rPr lang="en-IN"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*If test condition is false statement</a:t>
            </a:r>
            <a:r>
              <a:rPr sz="1059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76764">
              <a:spcBef>
                <a:spcPts val="79"/>
              </a:spcBef>
            </a:pPr>
            <a:r>
              <a:rPr lang="en-IN"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printf(“Positive 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765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%d\n",num);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106"/>
              </a:spcBef>
            </a:pPr>
            <a:r>
              <a:rPr lang="en-IN"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206">
              <a:spcBef>
                <a:spcPts val="106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65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11206">
              <a:spcBef>
                <a:spcPts val="106"/>
              </a:spcBef>
            </a:pP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449" y="667980"/>
            <a:ext cx="2604653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247" dirty="0"/>
              <a:t>Agenda</a:t>
            </a:r>
            <a:endParaRPr sz="3530" dirty="0"/>
          </a:p>
        </p:txBody>
      </p:sp>
      <p:sp>
        <p:nvSpPr>
          <p:cNvPr id="4" name="object 4"/>
          <p:cNvSpPr txBox="1"/>
          <p:nvPr/>
        </p:nvSpPr>
        <p:spPr>
          <a:xfrm>
            <a:off x="2333059" y="1601633"/>
            <a:ext cx="6260435" cy="3911025"/>
          </a:xfrm>
          <a:prstGeom prst="rect">
            <a:avLst/>
          </a:prstGeom>
        </p:spPr>
        <p:txBody>
          <a:bodyPr vert="horz" wrap="square" lIns="0" tIns="78441" rIns="0" bIns="0" rtlCol="0">
            <a:spAutoFit/>
          </a:bodyPr>
          <a:lstStyle/>
          <a:p>
            <a:pPr marL="253266" indent="-242060">
              <a:spcBef>
                <a:spcPts val="618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110" dirty="0">
                <a:latin typeface="Times New Roman"/>
                <a:cs typeface="Times New Roman"/>
              </a:rPr>
              <a:t>Relational </a:t>
            </a:r>
            <a:r>
              <a:rPr sz="3200" spc="-128" dirty="0">
                <a:latin typeface="Times New Roman"/>
                <a:cs typeface="Times New Roman"/>
              </a:rPr>
              <a:t>and </a:t>
            </a:r>
            <a:r>
              <a:rPr sz="3200" spc="-150" dirty="0">
                <a:latin typeface="Times New Roman"/>
                <a:cs typeface="Times New Roman"/>
              </a:rPr>
              <a:t>Logical</a:t>
            </a:r>
            <a:r>
              <a:rPr sz="3200" spc="13" dirty="0">
                <a:latin typeface="Times New Roman"/>
                <a:cs typeface="Times New Roman"/>
              </a:rPr>
              <a:t> </a:t>
            </a:r>
            <a:r>
              <a:rPr sz="3200" spc="-71" dirty="0">
                <a:latin typeface="Times New Roman"/>
                <a:cs typeface="Times New Roman"/>
              </a:rPr>
              <a:t>operators</a:t>
            </a:r>
            <a:endParaRPr sz="32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2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119" dirty="0">
                <a:latin typeface="Times New Roman"/>
                <a:cs typeface="Times New Roman"/>
              </a:rPr>
              <a:t>Ternary</a:t>
            </a:r>
            <a:r>
              <a:rPr sz="3200" spc="-66" dirty="0">
                <a:latin typeface="Times New Roman"/>
                <a:cs typeface="Times New Roman"/>
              </a:rPr>
              <a:t> operator</a:t>
            </a:r>
            <a:endParaRPr sz="32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2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146" dirty="0">
                <a:latin typeface="Times New Roman"/>
                <a:cs typeface="Times New Roman"/>
              </a:rPr>
              <a:t>Simple</a:t>
            </a:r>
            <a:r>
              <a:rPr sz="3200" spc="-71" dirty="0">
                <a:latin typeface="Times New Roman"/>
                <a:cs typeface="Times New Roman"/>
              </a:rPr>
              <a:t> </a:t>
            </a:r>
            <a:r>
              <a:rPr sz="3200" spc="-141" dirty="0">
                <a:latin typeface="Times New Roman"/>
                <a:cs typeface="Times New Roman"/>
              </a:rPr>
              <a:t>if</a:t>
            </a:r>
            <a:endParaRPr sz="32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2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141" dirty="0">
                <a:latin typeface="Times New Roman"/>
                <a:cs typeface="Times New Roman"/>
              </a:rPr>
              <a:t>if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88" dirty="0">
                <a:latin typeface="Times New Roman"/>
                <a:cs typeface="Times New Roman"/>
              </a:rPr>
              <a:t>…else</a:t>
            </a:r>
            <a:endParaRPr sz="32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2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141" dirty="0">
                <a:latin typeface="Times New Roman"/>
                <a:cs typeface="Times New Roman"/>
              </a:rPr>
              <a:t>if </a:t>
            </a:r>
            <a:r>
              <a:rPr sz="3200" spc="-110" dirty="0">
                <a:latin typeface="Times New Roman"/>
                <a:cs typeface="Times New Roman"/>
              </a:rPr>
              <a:t>else </a:t>
            </a:r>
            <a:r>
              <a:rPr sz="3200" spc="-141" dirty="0">
                <a:latin typeface="Times New Roman"/>
                <a:cs typeface="Times New Roman"/>
              </a:rPr>
              <a:t>if</a:t>
            </a:r>
            <a:r>
              <a:rPr sz="3200" spc="44" dirty="0">
                <a:latin typeface="Times New Roman"/>
                <a:cs typeface="Times New Roman"/>
              </a:rPr>
              <a:t> </a:t>
            </a:r>
            <a:r>
              <a:rPr sz="3200" spc="-93" dirty="0">
                <a:latin typeface="Times New Roman"/>
                <a:cs typeface="Times New Roman"/>
              </a:rPr>
              <a:t>ladder</a:t>
            </a:r>
            <a:endParaRPr sz="32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2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93" dirty="0">
                <a:latin typeface="Times New Roman"/>
                <a:cs typeface="Times New Roman"/>
              </a:rPr>
              <a:t>Nested</a:t>
            </a:r>
            <a:r>
              <a:rPr sz="3200" spc="-88" dirty="0">
                <a:latin typeface="Times New Roman"/>
                <a:cs typeface="Times New Roman"/>
              </a:rPr>
              <a:t> </a:t>
            </a:r>
            <a:r>
              <a:rPr sz="3200" spc="-141" dirty="0">
                <a:latin typeface="Times New Roman"/>
                <a:cs typeface="Times New Roman"/>
              </a:rPr>
              <a:t>if</a:t>
            </a:r>
            <a:endParaRPr sz="32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2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3200" spc="-115" dirty="0">
                <a:latin typeface="Times New Roman"/>
                <a:cs typeface="Times New Roman"/>
              </a:rPr>
              <a:t>switch</a:t>
            </a:r>
            <a:r>
              <a:rPr sz="3200" spc="-71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case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46" y="120241"/>
            <a:ext cx="6661651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28" dirty="0"/>
              <a:t>Two </a:t>
            </a:r>
            <a:r>
              <a:rPr dirty="0"/>
              <a:t>way</a:t>
            </a:r>
            <a:r>
              <a:rPr spc="-101" dirty="0"/>
              <a:t> </a:t>
            </a:r>
            <a:r>
              <a:rPr spc="88" dirty="0"/>
              <a:t>selection</a:t>
            </a:r>
          </a:p>
          <a:p>
            <a:pPr marL="11206"/>
            <a:r>
              <a:rPr b="1" spc="-4" dirty="0">
                <a:latin typeface="Courier New"/>
                <a:cs typeface="Courier New"/>
              </a:rPr>
              <a:t>if</a:t>
            </a:r>
            <a:r>
              <a:rPr b="1" spc="-1381" dirty="0">
                <a:latin typeface="Courier New"/>
                <a:cs typeface="Courier New"/>
              </a:rPr>
              <a:t> </a:t>
            </a:r>
            <a:r>
              <a:rPr spc="31" dirty="0"/>
              <a:t>else </a:t>
            </a:r>
            <a:r>
              <a:rPr spc="84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266" y="1570162"/>
            <a:ext cx="10767526" cy="4743033"/>
          </a:xfrm>
          <a:prstGeom prst="rect">
            <a:avLst/>
          </a:prstGeom>
        </p:spPr>
        <p:txBody>
          <a:bodyPr vert="horz" wrap="square" lIns="0" tIns="63313" rIns="0" bIns="0" rtlCol="0">
            <a:spAutoFit/>
          </a:bodyPr>
          <a:lstStyle/>
          <a:p>
            <a:pPr marL="252706" marR="4483" indent="-242060">
              <a:lnSpc>
                <a:spcPts val="1694"/>
              </a:lnSpc>
              <a:spcBef>
                <a:spcPts val="499"/>
              </a:spcBef>
              <a:buSzPct val="85000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1765" spc="62" dirty="0">
                <a:latin typeface="Times New Roman"/>
                <a:cs typeface="Times New Roman"/>
              </a:rPr>
              <a:t>Write</a:t>
            </a:r>
            <a:r>
              <a:rPr sz="1765" spc="-66" dirty="0">
                <a:latin typeface="Times New Roman"/>
                <a:cs typeface="Times New Roman"/>
              </a:rPr>
              <a:t> </a:t>
            </a:r>
            <a:r>
              <a:rPr sz="1765" spc="26" dirty="0">
                <a:latin typeface="Times New Roman"/>
                <a:cs typeface="Times New Roman"/>
              </a:rPr>
              <a:t>a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-93" dirty="0">
                <a:latin typeface="Times New Roman"/>
                <a:cs typeface="Times New Roman"/>
              </a:rPr>
              <a:t>C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79" dirty="0">
                <a:latin typeface="Times New Roman"/>
                <a:cs typeface="Times New Roman"/>
              </a:rPr>
              <a:t>program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93" dirty="0">
                <a:latin typeface="Times New Roman"/>
                <a:cs typeface="Times New Roman"/>
              </a:rPr>
              <a:t>to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106" dirty="0">
                <a:latin typeface="Times New Roman"/>
                <a:cs typeface="Times New Roman"/>
              </a:rPr>
              <a:t>print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88" dirty="0">
                <a:latin typeface="Times New Roman"/>
                <a:cs typeface="Times New Roman"/>
              </a:rPr>
              <a:t>the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79" dirty="0">
                <a:latin typeface="Times New Roman"/>
                <a:cs typeface="Times New Roman"/>
              </a:rPr>
              <a:t>number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84" dirty="0">
                <a:latin typeface="Times New Roman"/>
                <a:cs typeface="Times New Roman"/>
              </a:rPr>
              <a:t>entered</a:t>
            </a:r>
            <a:r>
              <a:rPr sz="1765" spc="-31" dirty="0">
                <a:latin typeface="Times New Roman"/>
                <a:cs typeface="Times New Roman"/>
              </a:rPr>
              <a:t> </a:t>
            </a:r>
            <a:r>
              <a:rPr sz="1765" spc="26" dirty="0">
                <a:latin typeface="Times New Roman"/>
                <a:cs typeface="Times New Roman"/>
              </a:rPr>
              <a:t>by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57" dirty="0">
                <a:latin typeface="Times New Roman"/>
                <a:cs typeface="Times New Roman"/>
              </a:rPr>
              <a:t>user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44" dirty="0">
                <a:latin typeface="Times New Roman"/>
                <a:cs typeface="Times New Roman"/>
              </a:rPr>
              <a:t>only</a:t>
            </a:r>
            <a:r>
              <a:rPr sz="1765" spc="-66" dirty="0">
                <a:latin typeface="Times New Roman"/>
                <a:cs typeface="Times New Roman"/>
              </a:rPr>
              <a:t> </a:t>
            </a:r>
            <a:r>
              <a:rPr sz="1765" spc="-4" dirty="0">
                <a:latin typeface="Times New Roman"/>
                <a:cs typeface="Times New Roman"/>
              </a:rPr>
              <a:t>if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88" dirty="0">
                <a:latin typeface="Times New Roman"/>
                <a:cs typeface="Times New Roman"/>
              </a:rPr>
              <a:t>the  </a:t>
            </a:r>
            <a:r>
              <a:rPr sz="1765" spc="79" dirty="0">
                <a:latin typeface="Times New Roman"/>
                <a:cs typeface="Times New Roman"/>
              </a:rPr>
              <a:t>number</a:t>
            </a:r>
            <a:r>
              <a:rPr sz="1765" spc="-75" dirty="0">
                <a:latin typeface="Times New Roman"/>
                <a:cs typeface="Times New Roman"/>
              </a:rPr>
              <a:t> </a:t>
            </a:r>
            <a:r>
              <a:rPr sz="1765" spc="84" dirty="0">
                <a:latin typeface="Times New Roman"/>
                <a:cs typeface="Times New Roman"/>
              </a:rPr>
              <a:t>entered</a:t>
            </a:r>
            <a:r>
              <a:rPr sz="1765" spc="-35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is</a:t>
            </a:r>
            <a:r>
              <a:rPr sz="1765" spc="-53" dirty="0">
                <a:latin typeface="Times New Roman"/>
                <a:cs typeface="Times New Roman"/>
              </a:rPr>
              <a:t> </a:t>
            </a:r>
            <a:r>
              <a:rPr sz="1765" spc="35" dirty="0">
                <a:latin typeface="Times New Roman"/>
                <a:cs typeface="Times New Roman"/>
              </a:rPr>
              <a:t>even</a:t>
            </a:r>
            <a:r>
              <a:rPr sz="1765" spc="-53" dirty="0">
                <a:latin typeface="Times New Roman"/>
                <a:cs typeface="Times New Roman"/>
              </a:rPr>
              <a:t> </a:t>
            </a:r>
            <a:r>
              <a:rPr sz="1765" spc="101" dirty="0">
                <a:latin typeface="Times New Roman"/>
                <a:cs typeface="Times New Roman"/>
              </a:rPr>
              <a:t>or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84" dirty="0">
                <a:latin typeface="Times New Roman"/>
                <a:cs typeface="Times New Roman"/>
              </a:rPr>
              <a:t>odd.</a:t>
            </a:r>
            <a:endParaRPr sz="1765" dirty="0">
              <a:latin typeface="Times New Roman"/>
              <a:cs typeface="Times New Roman"/>
            </a:endParaRPr>
          </a:p>
          <a:p>
            <a:pPr marL="76764" marR="5307389" indent="-66118">
              <a:lnSpc>
                <a:spcPct val="105000"/>
              </a:lnSpc>
              <a:spcBef>
                <a:spcPts val="88"/>
              </a:spcBef>
            </a:pPr>
            <a:endParaRPr lang="en-IN"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764" marR="5307389" indent="-66118">
              <a:lnSpc>
                <a:spcPct val="105000"/>
              </a:lnSpc>
              <a:spcBef>
                <a:spcPts val="88"/>
              </a:spcBef>
            </a:pP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765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IN"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6764" marR="5307389" indent="-66118">
              <a:lnSpc>
                <a:spcPct val="105000"/>
              </a:lnSpc>
              <a:spcBef>
                <a:spcPts val="88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1765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764" marR="5307389" indent="-66118">
              <a:lnSpc>
                <a:spcPct val="105000"/>
              </a:lnSpc>
              <a:spcBef>
                <a:spcPts val="88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765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2588697">
              <a:lnSpc>
                <a:spcPct val="105000"/>
              </a:lnSpc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printf("Enter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check.\n");  </a:t>
            </a:r>
            <a:endParaRPr lang="en-IN" sz="1765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2588697">
              <a:lnSpc>
                <a:spcPct val="105000"/>
              </a:lnSpc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scanf("%d",&amp;num);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082"/>
              </a:lnSpc>
              <a:spcBef>
                <a:spcPts val="106"/>
              </a:spcBef>
            </a:pPr>
            <a:r>
              <a:rPr lang="en-IN"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if(num%2==0)</a:t>
            </a:r>
            <a:r>
              <a:rPr sz="1765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53266" marR="1344778" indent="65558">
              <a:lnSpc>
                <a:spcPts val="2056"/>
              </a:lnSpc>
              <a:spcBef>
                <a:spcPts val="84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checking whether 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odd or </a:t>
            </a:r>
            <a:r>
              <a:rPr sz="1765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even.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endParaRPr lang="en-IN" sz="1765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 marR="1344778" indent="65558">
              <a:lnSpc>
                <a:spcPts val="2056"/>
              </a:lnSpc>
              <a:spcBef>
                <a:spcPts val="84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printf(“Even 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765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%d\n",num);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>
              <a:lnSpc>
                <a:spcPts val="1946"/>
              </a:lnSpc>
            </a:pP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53266">
              <a:lnSpc>
                <a:spcPts val="2082"/>
              </a:lnSpc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304"/>
              </a:spcBef>
            </a:pPr>
            <a:r>
              <a:rPr lang="en-IN"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/*If test condition is false statement</a:t>
            </a:r>
            <a:r>
              <a:rPr sz="1059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76764">
              <a:spcBef>
                <a:spcPts val="79"/>
              </a:spcBef>
            </a:pPr>
            <a:r>
              <a:rPr lang="en-IN"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printf(“OddNumber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%d\n",num);</a:t>
            </a:r>
            <a:endParaRPr sz="17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106"/>
              </a:spcBef>
            </a:pPr>
            <a:r>
              <a:rPr lang="en-IN"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206">
              <a:spcBef>
                <a:spcPts val="106"/>
              </a:spcBef>
            </a:pPr>
            <a:r>
              <a:rPr sz="176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65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11206">
              <a:spcBef>
                <a:spcPts val="106"/>
              </a:spcBef>
            </a:pP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1990" y="502466"/>
            <a:ext cx="135591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spc="-44" dirty="0">
                <a:latin typeface="Times New Roman"/>
                <a:cs typeface="Times New Roman"/>
              </a:rPr>
              <a:t>2</a:t>
            </a:r>
            <a:r>
              <a:rPr sz="971" spc="-40" dirty="0">
                <a:latin typeface="Times New Roman"/>
                <a:cs typeface="Times New Roman"/>
              </a:rPr>
              <a:t>3</a:t>
            </a:r>
            <a:endParaRPr sz="97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552" y="201557"/>
            <a:ext cx="7849436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b="1" spc="-4" dirty="0">
                <a:latin typeface="Courier New"/>
                <a:cs typeface="Courier New"/>
              </a:rPr>
              <a:t>if/else</a:t>
            </a:r>
            <a:r>
              <a:rPr sz="3530" b="1" spc="-1487" dirty="0">
                <a:latin typeface="Courier New"/>
                <a:cs typeface="Courier New"/>
              </a:rPr>
              <a:t> </a:t>
            </a:r>
            <a:r>
              <a:rPr sz="3530" spc="62" dirty="0"/>
              <a:t>Selection </a:t>
            </a:r>
            <a:r>
              <a:rPr sz="3530" spc="141" dirty="0"/>
              <a:t>Structure</a:t>
            </a:r>
            <a:endParaRPr sz="353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7543" y="1466968"/>
            <a:ext cx="7088646" cy="1565825"/>
          </a:xfrm>
          <a:prstGeom prst="rect">
            <a:avLst/>
          </a:prstGeom>
        </p:spPr>
        <p:txBody>
          <a:bodyPr vert="horz" wrap="square" lIns="0" tIns="56590" rIns="0" bIns="0" rtlCol="0">
            <a:spAutoFit/>
          </a:bodyPr>
          <a:lstStyle/>
          <a:p>
            <a:pPr marL="253266" indent="-242060">
              <a:spcBef>
                <a:spcPts val="446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49" dirty="0">
                <a:latin typeface="Times New Roman"/>
                <a:cs typeface="Times New Roman"/>
              </a:rPr>
              <a:t>Ternary </a:t>
            </a:r>
            <a:r>
              <a:rPr sz="2294" spc="88" dirty="0">
                <a:latin typeface="Times New Roman"/>
                <a:cs typeface="Times New Roman"/>
              </a:rPr>
              <a:t>conditional </a:t>
            </a:r>
            <a:r>
              <a:rPr sz="2294" spc="115" dirty="0">
                <a:latin typeface="Times New Roman"/>
                <a:cs typeface="Times New Roman"/>
              </a:rPr>
              <a:t>operator</a:t>
            </a:r>
            <a:r>
              <a:rPr sz="2294" spc="-353" dirty="0">
                <a:latin typeface="Times New Roman"/>
                <a:cs typeface="Times New Roman"/>
              </a:rPr>
              <a:t> </a:t>
            </a:r>
            <a:r>
              <a:rPr sz="2294" spc="35" dirty="0">
                <a:latin typeface="Times New Roman"/>
                <a:cs typeface="Times New Roman"/>
              </a:rPr>
              <a:t>(</a:t>
            </a:r>
            <a:r>
              <a:rPr sz="2294" b="1" spc="35" dirty="0">
                <a:latin typeface="Courier New"/>
                <a:cs typeface="Courier New"/>
              </a:rPr>
              <a:t>?:</a:t>
            </a:r>
            <a:r>
              <a:rPr sz="2294" spc="35" dirty="0">
                <a:latin typeface="Times New Roman"/>
                <a:cs typeface="Times New Roman"/>
              </a:rPr>
              <a:t>)</a:t>
            </a:r>
            <a:endParaRPr sz="2294" dirty="0">
              <a:latin typeface="Times New Roman"/>
              <a:cs typeface="Times New Roman"/>
            </a:endParaRPr>
          </a:p>
          <a:p>
            <a:pPr marL="495326" lvl="1" indent="-202277">
              <a:spcBef>
                <a:spcPts val="361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294" spc="-88" dirty="0">
                <a:latin typeface="Times New Roman"/>
                <a:cs typeface="Times New Roman"/>
              </a:rPr>
              <a:t>Three </a:t>
            </a:r>
            <a:r>
              <a:rPr sz="2294" spc="-106" dirty="0">
                <a:latin typeface="Times New Roman"/>
                <a:cs typeface="Times New Roman"/>
              </a:rPr>
              <a:t>arguments </a:t>
            </a:r>
            <a:r>
              <a:rPr sz="2294" spc="-75" dirty="0">
                <a:latin typeface="Times New Roman"/>
                <a:cs typeface="Times New Roman"/>
              </a:rPr>
              <a:t>(condition, </a:t>
            </a:r>
            <a:r>
              <a:rPr sz="2294" spc="-141" dirty="0">
                <a:latin typeface="Times New Roman"/>
                <a:cs typeface="Times New Roman"/>
              </a:rPr>
              <a:t>value if </a:t>
            </a:r>
            <a:r>
              <a:rPr sz="2294" b="1" spc="13" dirty="0">
                <a:latin typeface="Courier New"/>
                <a:cs typeface="Courier New"/>
              </a:rPr>
              <a:t>true</a:t>
            </a:r>
            <a:r>
              <a:rPr sz="2294" spc="13" dirty="0">
                <a:latin typeface="Times New Roman"/>
                <a:cs typeface="Times New Roman"/>
              </a:rPr>
              <a:t>, </a:t>
            </a:r>
            <a:r>
              <a:rPr sz="2294" spc="-141" dirty="0">
                <a:latin typeface="Times New Roman"/>
                <a:cs typeface="Times New Roman"/>
              </a:rPr>
              <a:t>value if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b="1" spc="-13" dirty="0">
                <a:latin typeface="Courier New"/>
                <a:cs typeface="Courier New"/>
              </a:rPr>
              <a:t>false</a:t>
            </a:r>
            <a:r>
              <a:rPr sz="2294" spc="-13" dirty="0">
                <a:latin typeface="Times New Roman"/>
                <a:cs typeface="Times New Roman"/>
              </a:rPr>
              <a:t>)</a:t>
            </a:r>
            <a:endParaRPr sz="2294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507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-101" dirty="0">
                <a:latin typeface="Times New Roman"/>
                <a:cs typeface="Times New Roman"/>
              </a:rPr>
              <a:t>Code </a:t>
            </a:r>
            <a:r>
              <a:rPr sz="2294" spc="-106" dirty="0">
                <a:latin typeface="Times New Roman"/>
                <a:cs typeface="Times New Roman"/>
              </a:rPr>
              <a:t>could be</a:t>
            </a:r>
            <a:r>
              <a:rPr sz="2294" spc="-4" dirty="0">
                <a:latin typeface="Times New Roman"/>
                <a:cs typeface="Times New Roman"/>
              </a:rPr>
              <a:t> </a:t>
            </a:r>
            <a:r>
              <a:rPr sz="2294" spc="-35" dirty="0">
                <a:latin typeface="Times New Roman"/>
                <a:cs typeface="Times New Roman"/>
              </a:rPr>
              <a:t>written:</a:t>
            </a:r>
            <a:endParaRPr sz="2294" dirty="0">
              <a:latin typeface="Times New Roman"/>
              <a:cs typeface="Times New Roman"/>
            </a:endParaRPr>
          </a:p>
          <a:p>
            <a:pPr marL="252706">
              <a:spcBef>
                <a:spcPts val="675"/>
              </a:spcBef>
            </a:pPr>
            <a:r>
              <a:rPr sz="1588" b="1" spc="-4" dirty="0">
                <a:latin typeface="Courier New"/>
                <a:cs typeface="Courier New"/>
              </a:rPr>
              <a:t>( mark &gt;= </a:t>
            </a:r>
            <a:r>
              <a:rPr lang="en-IN" sz="1588" b="1" spc="-4" dirty="0">
                <a:latin typeface="Courier New"/>
                <a:cs typeface="Courier New"/>
              </a:rPr>
              <a:t>6</a:t>
            </a:r>
            <a:r>
              <a:rPr sz="1588" b="1" spc="-4" dirty="0">
                <a:latin typeface="Courier New"/>
                <a:cs typeface="Courier New"/>
              </a:rPr>
              <a:t>0 ? printf(“Passed”) :</a:t>
            </a:r>
            <a:r>
              <a:rPr sz="1588" b="1" spc="-110" dirty="0">
                <a:latin typeface="Courier New"/>
                <a:cs typeface="Courier New"/>
              </a:rPr>
              <a:t> </a:t>
            </a:r>
            <a:r>
              <a:rPr sz="1588" b="1" spc="-4" dirty="0">
                <a:latin typeface="Courier New"/>
                <a:cs typeface="Courier New"/>
              </a:rPr>
              <a:t>printf(“Failed”);</a:t>
            </a:r>
            <a:endParaRPr sz="158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5634" y="4512382"/>
            <a:ext cx="39949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tru</a:t>
            </a:r>
            <a:r>
              <a:rPr sz="1235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3273463" y="5273935"/>
            <a:ext cx="2799790" cy="300318"/>
          </a:xfrm>
          <a:custGeom>
            <a:avLst/>
            <a:gdLst/>
            <a:ahLst/>
            <a:cxnLst/>
            <a:rect l="l" t="t" r="r" b="b"/>
            <a:pathLst>
              <a:path w="3173095" h="340360">
                <a:moveTo>
                  <a:pt x="12192" y="0"/>
                </a:moveTo>
                <a:lnTo>
                  <a:pt x="0" y="0"/>
                </a:lnTo>
                <a:lnTo>
                  <a:pt x="0" y="297180"/>
                </a:lnTo>
                <a:lnTo>
                  <a:pt x="12192" y="297180"/>
                </a:lnTo>
                <a:lnTo>
                  <a:pt x="12192" y="0"/>
                </a:lnTo>
                <a:close/>
              </a:path>
              <a:path w="3173095" h="340360">
                <a:moveTo>
                  <a:pt x="3172968" y="301764"/>
                </a:moveTo>
                <a:lnTo>
                  <a:pt x="3121152" y="263664"/>
                </a:lnTo>
                <a:lnTo>
                  <a:pt x="3121152" y="295668"/>
                </a:lnTo>
                <a:lnTo>
                  <a:pt x="13716" y="295668"/>
                </a:lnTo>
                <a:lnTo>
                  <a:pt x="13716" y="307860"/>
                </a:lnTo>
                <a:lnTo>
                  <a:pt x="3121152" y="307860"/>
                </a:lnTo>
                <a:lnTo>
                  <a:pt x="3121152" y="339864"/>
                </a:lnTo>
                <a:lnTo>
                  <a:pt x="3134868" y="329768"/>
                </a:lnTo>
                <a:lnTo>
                  <a:pt x="3172968" y="301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8" name="object 8"/>
          <p:cNvSpPr txBox="1"/>
          <p:nvPr/>
        </p:nvSpPr>
        <p:spPr>
          <a:xfrm>
            <a:off x="4301713" y="4512382"/>
            <a:ext cx="4936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fals</a:t>
            </a:r>
            <a:r>
              <a:rPr sz="1235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3238501" y="4738754"/>
            <a:ext cx="5783916" cy="797859"/>
          </a:xfrm>
          <a:custGeom>
            <a:avLst/>
            <a:gdLst/>
            <a:ahLst/>
            <a:cxnLst/>
            <a:rect l="l" t="t" r="r" b="b"/>
            <a:pathLst>
              <a:path w="6555105" h="904239">
                <a:moveTo>
                  <a:pt x="76200" y="309372"/>
                </a:moveTo>
                <a:lnTo>
                  <a:pt x="44196" y="309372"/>
                </a:lnTo>
                <a:lnTo>
                  <a:pt x="44196" y="0"/>
                </a:lnTo>
                <a:lnTo>
                  <a:pt x="32004" y="0"/>
                </a:lnTo>
                <a:lnTo>
                  <a:pt x="32004" y="309372"/>
                </a:lnTo>
                <a:lnTo>
                  <a:pt x="0" y="309372"/>
                </a:lnTo>
                <a:lnTo>
                  <a:pt x="32004" y="351612"/>
                </a:lnTo>
                <a:lnTo>
                  <a:pt x="38100" y="359664"/>
                </a:lnTo>
                <a:lnTo>
                  <a:pt x="44196" y="351612"/>
                </a:lnTo>
                <a:lnTo>
                  <a:pt x="76200" y="309372"/>
                </a:lnTo>
                <a:close/>
              </a:path>
              <a:path w="6555105" h="904239">
                <a:moveTo>
                  <a:pt x="6530340" y="606539"/>
                </a:moveTo>
                <a:lnTo>
                  <a:pt x="6518148" y="606539"/>
                </a:lnTo>
                <a:lnTo>
                  <a:pt x="6518148" y="903719"/>
                </a:lnTo>
                <a:lnTo>
                  <a:pt x="6530340" y="903719"/>
                </a:lnTo>
                <a:lnTo>
                  <a:pt x="6530340" y="606539"/>
                </a:lnTo>
                <a:close/>
              </a:path>
              <a:path w="6555105" h="904239">
                <a:moveTo>
                  <a:pt x="6554724" y="309372"/>
                </a:moveTo>
                <a:lnTo>
                  <a:pt x="6522720" y="309372"/>
                </a:lnTo>
                <a:lnTo>
                  <a:pt x="6522720" y="0"/>
                </a:lnTo>
                <a:lnTo>
                  <a:pt x="6510528" y="0"/>
                </a:lnTo>
                <a:lnTo>
                  <a:pt x="6510528" y="309372"/>
                </a:lnTo>
                <a:lnTo>
                  <a:pt x="6478524" y="309372"/>
                </a:lnTo>
                <a:lnTo>
                  <a:pt x="6510528" y="351612"/>
                </a:lnTo>
                <a:lnTo>
                  <a:pt x="6516624" y="359664"/>
                </a:lnTo>
                <a:lnTo>
                  <a:pt x="6522720" y="351612"/>
                </a:lnTo>
                <a:lnTo>
                  <a:pt x="655472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10" name="object 10"/>
          <p:cNvSpPr txBox="1"/>
          <p:nvPr/>
        </p:nvSpPr>
        <p:spPr>
          <a:xfrm>
            <a:off x="2560314" y="5078503"/>
            <a:ext cx="133798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print</a:t>
            </a:r>
            <a:r>
              <a:rPr sz="1235" spc="-75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“Failed”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2674" y="5053405"/>
            <a:ext cx="1757643" cy="227479"/>
          </a:xfrm>
          <a:custGeom>
            <a:avLst/>
            <a:gdLst/>
            <a:ahLst/>
            <a:cxnLst/>
            <a:rect l="l" t="t" r="r" b="b"/>
            <a:pathLst>
              <a:path w="1991995" h="257810">
                <a:moveTo>
                  <a:pt x="1991874" y="254508"/>
                </a:moveTo>
                <a:lnTo>
                  <a:pt x="1991874" y="3048"/>
                </a:lnTo>
                <a:lnTo>
                  <a:pt x="1988826" y="0"/>
                </a:lnTo>
                <a:lnTo>
                  <a:pt x="3048" y="0"/>
                </a:lnTo>
                <a:lnTo>
                  <a:pt x="0" y="3048"/>
                </a:lnTo>
                <a:lnTo>
                  <a:pt x="0" y="254508"/>
                </a:lnTo>
                <a:lnTo>
                  <a:pt x="3048" y="257556"/>
                </a:lnTo>
                <a:lnTo>
                  <a:pt x="6096" y="257556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978158" y="13716"/>
                </a:lnTo>
                <a:lnTo>
                  <a:pt x="1978158" y="7620"/>
                </a:lnTo>
                <a:lnTo>
                  <a:pt x="1984254" y="13716"/>
                </a:lnTo>
                <a:lnTo>
                  <a:pt x="1984254" y="257556"/>
                </a:lnTo>
                <a:lnTo>
                  <a:pt x="1988826" y="257556"/>
                </a:lnTo>
                <a:lnTo>
                  <a:pt x="1991874" y="254508"/>
                </a:lnTo>
                <a:close/>
              </a:path>
              <a:path w="1991995" h="257810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991995" h="257810">
                <a:moveTo>
                  <a:pt x="13716" y="24536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45364"/>
                </a:lnTo>
                <a:lnTo>
                  <a:pt x="13716" y="245364"/>
                </a:lnTo>
                <a:close/>
              </a:path>
              <a:path w="1991995" h="257810">
                <a:moveTo>
                  <a:pt x="1984254" y="245364"/>
                </a:moveTo>
                <a:lnTo>
                  <a:pt x="6096" y="245364"/>
                </a:lnTo>
                <a:lnTo>
                  <a:pt x="13716" y="251460"/>
                </a:lnTo>
                <a:lnTo>
                  <a:pt x="13716" y="257556"/>
                </a:lnTo>
                <a:lnTo>
                  <a:pt x="1978158" y="257556"/>
                </a:lnTo>
                <a:lnTo>
                  <a:pt x="1978158" y="251460"/>
                </a:lnTo>
                <a:lnTo>
                  <a:pt x="1984254" y="245364"/>
                </a:lnTo>
                <a:close/>
              </a:path>
              <a:path w="1991995" h="257810">
                <a:moveTo>
                  <a:pt x="13716" y="257556"/>
                </a:moveTo>
                <a:lnTo>
                  <a:pt x="13716" y="251460"/>
                </a:lnTo>
                <a:lnTo>
                  <a:pt x="6096" y="245364"/>
                </a:lnTo>
                <a:lnTo>
                  <a:pt x="6096" y="257556"/>
                </a:lnTo>
                <a:lnTo>
                  <a:pt x="13716" y="257556"/>
                </a:lnTo>
                <a:close/>
              </a:path>
              <a:path w="1991995" h="257810">
                <a:moveTo>
                  <a:pt x="1984254" y="13716"/>
                </a:moveTo>
                <a:lnTo>
                  <a:pt x="1978158" y="7620"/>
                </a:lnTo>
                <a:lnTo>
                  <a:pt x="1978158" y="13716"/>
                </a:lnTo>
                <a:lnTo>
                  <a:pt x="1984254" y="13716"/>
                </a:lnTo>
                <a:close/>
              </a:path>
              <a:path w="1991995" h="257810">
                <a:moveTo>
                  <a:pt x="1984254" y="245364"/>
                </a:moveTo>
                <a:lnTo>
                  <a:pt x="1984254" y="13716"/>
                </a:lnTo>
                <a:lnTo>
                  <a:pt x="1978158" y="13716"/>
                </a:lnTo>
                <a:lnTo>
                  <a:pt x="1978158" y="245364"/>
                </a:lnTo>
                <a:lnTo>
                  <a:pt x="1984254" y="245364"/>
                </a:lnTo>
                <a:close/>
              </a:path>
              <a:path w="1991995" h="257810">
                <a:moveTo>
                  <a:pt x="1984254" y="257556"/>
                </a:moveTo>
                <a:lnTo>
                  <a:pt x="1984254" y="245364"/>
                </a:lnTo>
                <a:lnTo>
                  <a:pt x="1978158" y="251460"/>
                </a:lnTo>
                <a:lnTo>
                  <a:pt x="1978158" y="257556"/>
                </a:lnTo>
                <a:lnTo>
                  <a:pt x="1984254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12" name="object 12"/>
          <p:cNvSpPr txBox="1"/>
          <p:nvPr/>
        </p:nvSpPr>
        <p:spPr>
          <a:xfrm>
            <a:off x="8268593" y="5078503"/>
            <a:ext cx="4936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prin</a:t>
            </a:r>
            <a:r>
              <a:rPr sz="1235" dirty="0">
                <a:latin typeface="Courier New"/>
                <a:cs typeface="Courier New"/>
              </a:rPr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30680" y="5078503"/>
            <a:ext cx="776007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“Passed”</a:t>
            </a:r>
            <a:endParaRPr sz="1235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2118" y="3894268"/>
            <a:ext cx="6594662" cy="2163856"/>
            <a:chOff x="1828800" y="4413504"/>
            <a:chExt cx="7473950" cy="2452370"/>
          </a:xfrm>
        </p:grpSpPr>
        <p:sp>
          <p:nvSpPr>
            <p:cNvPr id="15" name="object 15"/>
            <p:cNvSpPr/>
            <p:nvPr/>
          </p:nvSpPr>
          <p:spPr>
            <a:xfrm>
              <a:off x="5055108" y="5727204"/>
              <a:ext cx="4247515" cy="1007744"/>
            </a:xfrm>
            <a:custGeom>
              <a:avLst/>
              <a:gdLst/>
              <a:ahLst/>
              <a:cxnLst/>
              <a:rect l="l" t="t" r="r" b="b"/>
              <a:pathLst>
                <a:path w="4247515" h="1007745">
                  <a:moveTo>
                    <a:pt x="76200" y="955548"/>
                  </a:moveTo>
                  <a:lnTo>
                    <a:pt x="44196" y="955548"/>
                  </a:lnTo>
                  <a:lnTo>
                    <a:pt x="44196" y="621792"/>
                  </a:lnTo>
                  <a:lnTo>
                    <a:pt x="32004" y="621792"/>
                  </a:lnTo>
                  <a:lnTo>
                    <a:pt x="32004" y="955548"/>
                  </a:lnTo>
                  <a:lnTo>
                    <a:pt x="0" y="955548"/>
                  </a:lnTo>
                  <a:lnTo>
                    <a:pt x="32004" y="999070"/>
                  </a:lnTo>
                  <a:lnTo>
                    <a:pt x="38100" y="1007364"/>
                  </a:lnTo>
                  <a:lnTo>
                    <a:pt x="44196" y="999070"/>
                  </a:lnTo>
                  <a:lnTo>
                    <a:pt x="76200" y="955548"/>
                  </a:lnTo>
                  <a:close/>
                </a:path>
                <a:path w="4247515" h="1007745">
                  <a:moveTo>
                    <a:pt x="4247388" y="3048"/>
                  </a:moveTo>
                  <a:lnTo>
                    <a:pt x="4244340" y="0"/>
                  </a:lnTo>
                  <a:lnTo>
                    <a:pt x="4233672" y="0"/>
                  </a:lnTo>
                  <a:lnTo>
                    <a:pt x="4233672" y="13716"/>
                  </a:lnTo>
                  <a:lnTo>
                    <a:pt x="4233672" y="245364"/>
                  </a:lnTo>
                  <a:lnTo>
                    <a:pt x="2269236" y="245364"/>
                  </a:lnTo>
                  <a:lnTo>
                    <a:pt x="2269236" y="13716"/>
                  </a:lnTo>
                  <a:lnTo>
                    <a:pt x="4233672" y="13716"/>
                  </a:lnTo>
                  <a:lnTo>
                    <a:pt x="4233672" y="0"/>
                  </a:lnTo>
                  <a:lnTo>
                    <a:pt x="2258568" y="0"/>
                  </a:lnTo>
                  <a:lnTo>
                    <a:pt x="2255520" y="3048"/>
                  </a:lnTo>
                  <a:lnTo>
                    <a:pt x="2255520" y="254508"/>
                  </a:lnTo>
                  <a:lnTo>
                    <a:pt x="2258568" y="257556"/>
                  </a:lnTo>
                  <a:lnTo>
                    <a:pt x="2263140" y="257556"/>
                  </a:lnTo>
                  <a:lnTo>
                    <a:pt x="2269236" y="257556"/>
                  </a:lnTo>
                  <a:lnTo>
                    <a:pt x="4233672" y="257556"/>
                  </a:lnTo>
                  <a:lnTo>
                    <a:pt x="4239768" y="257556"/>
                  </a:lnTo>
                  <a:lnTo>
                    <a:pt x="4244340" y="257556"/>
                  </a:lnTo>
                  <a:lnTo>
                    <a:pt x="4247388" y="254508"/>
                  </a:lnTo>
                  <a:lnTo>
                    <a:pt x="4247388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4148" y="6728460"/>
              <a:ext cx="193548" cy="137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7196" y="6216396"/>
              <a:ext cx="193548" cy="1356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35296" y="4547616"/>
              <a:ext cx="76200" cy="375285"/>
            </a:xfrm>
            <a:custGeom>
              <a:avLst/>
              <a:gdLst/>
              <a:ahLst/>
              <a:cxnLst/>
              <a:rect l="l" t="t" r="r" b="b"/>
              <a:pathLst>
                <a:path w="76200" h="375285">
                  <a:moveTo>
                    <a:pt x="76200" y="323088"/>
                  </a:moveTo>
                  <a:lnTo>
                    <a:pt x="0" y="323088"/>
                  </a:lnTo>
                  <a:lnTo>
                    <a:pt x="32004" y="366613"/>
                  </a:lnTo>
                  <a:lnTo>
                    <a:pt x="32004" y="336804"/>
                  </a:lnTo>
                  <a:lnTo>
                    <a:pt x="45720" y="336804"/>
                  </a:lnTo>
                  <a:lnTo>
                    <a:pt x="45720" y="364540"/>
                  </a:lnTo>
                  <a:lnTo>
                    <a:pt x="76200" y="323088"/>
                  </a:lnTo>
                  <a:close/>
                </a:path>
                <a:path w="76200" h="375285">
                  <a:moveTo>
                    <a:pt x="45720" y="323088"/>
                  </a:moveTo>
                  <a:lnTo>
                    <a:pt x="45720" y="0"/>
                  </a:lnTo>
                  <a:lnTo>
                    <a:pt x="32004" y="0"/>
                  </a:lnTo>
                  <a:lnTo>
                    <a:pt x="32004" y="323088"/>
                  </a:lnTo>
                  <a:lnTo>
                    <a:pt x="45720" y="323088"/>
                  </a:lnTo>
                  <a:close/>
                </a:path>
                <a:path w="76200" h="375285">
                  <a:moveTo>
                    <a:pt x="45720" y="364540"/>
                  </a:moveTo>
                  <a:lnTo>
                    <a:pt x="45720" y="336804"/>
                  </a:lnTo>
                  <a:lnTo>
                    <a:pt x="32004" y="336804"/>
                  </a:lnTo>
                  <a:lnTo>
                    <a:pt x="32004" y="366613"/>
                  </a:lnTo>
                  <a:lnTo>
                    <a:pt x="38100" y="374904"/>
                  </a:lnTo>
                  <a:lnTo>
                    <a:pt x="45720" y="364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77384" y="4413504"/>
              <a:ext cx="195072" cy="137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0" y="5358383"/>
              <a:ext cx="6477000" cy="12700"/>
            </a:xfrm>
            <a:custGeom>
              <a:avLst/>
              <a:gdLst/>
              <a:ahLst/>
              <a:cxnLst/>
              <a:rect l="l" t="t" r="r" b="b"/>
              <a:pathLst>
                <a:path w="6477000" h="12700">
                  <a:moveTo>
                    <a:pt x="17983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798320" y="12192"/>
                  </a:lnTo>
                  <a:lnTo>
                    <a:pt x="1798320" y="0"/>
                  </a:lnTo>
                  <a:close/>
                </a:path>
                <a:path w="6477000" h="12700">
                  <a:moveTo>
                    <a:pt x="6477000" y="0"/>
                  </a:moveTo>
                  <a:lnTo>
                    <a:pt x="4678680" y="0"/>
                  </a:lnTo>
                  <a:lnTo>
                    <a:pt x="4678680" y="12192"/>
                  </a:lnTo>
                  <a:lnTo>
                    <a:pt x="6477000" y="12192"/>
                  </a:lnTo>
                  <a:lnTo>
                    <a:pt x="647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2547" y="4922519"/>
              <a:ext cx="2877820" cy="882650"/>
            </a:xfrm>
            <a:custGeom>
              <a:avLst/>
              <a:gdLst/>
              <a:ahLst/>
              <a:cxnLst/>
              <a:rect l="l" t="t" r="r" b="b"/>
              <a:pathLst>
                <a:path w="2877820" h="882650">
                  <a:moveTo>
                    <a:pt x="2877311" y="441959"/>
                  </a:moveTo>
                  <a:lnTo>
                    <a:pt x="1438655" y="0"/>
                  </a:lnTo>
                  <a:lnTo>
                    <a:pt x="0" y="441959"/>
                  </a:lnTo>
                  <a:lnTo>
                    <a:pt x="1438655" y="882395"/>
                  </a:lnTo>
                  <a:lnTo>
                    <a:pt x="2877311" y="4419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6452" y="4916424"/>
              <a:ext cx="2889885" cy="894715"/>
            </a:xfrm>
            <a:custGeom>
              <a:avLst/>
              <a:gdLst/>
              <a:ahLst/>
              <a:cxnLst/>
              <a:rect l="l" t="t" r="r" b="b"/>
              <a:pathLst>
                <a:path w="2889884" h="894714">
                  <a:moveTo>
                    <a:pt x="2889504" y="451104"/>
                  </a:moveTo>
                  <a:lnTo>
                    <a:pt x="2889504" y="445008"/>
                  </a:lnTo>
                  <a:lnTo>
                    <a:pt x="2887980" y="441960"/>
                  </a:lnTo>
                  <a:lnTo>
                    <a:pt x="2884932" y="441960"/>
                  </a:lnTo>
                  <a:lnTo>
                    <a:pt x="1446276" y="0"/>
                  </a:lnTo>
                  <a:lnTo>
                    <a:pt x="1441704" y="0"/>
                  </a:lnTo>
                  <a:lnTo>
                    <a:pt x="4572" y="441960"/>
                  </a:lnTo>
                  <a:lnTo>
                    <a:pt x="1524" y="441960"/>
                  </a:lnTo>
                  <a:lnTo>
                    <a:pt x="0" y="445008"/>
                  </a:lnTo>
                  <a:lnTo>
                    <a:pt x="0" y="451104"/>
                  </a:lnTo>
                  <a:lnTo>
                    <a:pt x="1524" y="452628"/>
                  </a:lnTo>
                  <a:lnTo>
                    <a:pt x="4572" y="454152"/>
                  </a:lnTo>
                  <a:lnTo>
                    <a:pt x="7620" y="455086"/>
                  </a:lnTo>
                  <a:lnTo>
                    <a:pt x="7620" y="441960"/>
                  </a:lnTo>
                  <a:lnTo>
                    <a:pt x="27497" y="448045"/>
                  </a:lnTo>
                  <a:lnTo>
                    <a:pt x="1441704" y="13596"/>
                  </a:lnTo>
                  <a:lnTo>
                    <a:pt x="1441704" y="12192"/>
                  </a:lnTo>
                  <a:lnTo>
                    <a:pt x="1446276" y="12192"/>
                  </a:lnTo>
                  <a:lnTo>
                    <a:pt x="1446276" y="13595"/>
                  </a:lnTo>
                  <a:lnTo>
                    <a:pt x="2861985" y="448045"/>
                  </a:lnTo>
                  <a:lnTo>
                    <a:pt x="2881884" y="441960"/>
                  </a:lnTo>
                  <a:lnTo>
                    <a:pt x="2881884" y="455085"/>
                  </a:lnTo>
                  <a:lnTo>
                    <a:pt x="2884932" y="454152"/>
                  </a:lnTo>
                  <a:lnTo>
                    <a:pt x="2887980" y="452628"/>
                  </a:lnTo>
                  <a:lnTo>
                    <a:pt x="2889504" y="451104"/>
                  </a:lnTo>
                  <a:close/>
                </a:path>
                <a:path w="2889884" h="894714">
                  <a:moveTo>
                    <a:pt x="27497" y="448045"/>
                  </a:moveTo>
                  <a:lnTo>
                    <a:pt x="7620" y="441960"/>
                  </a:lnTo>
                  <a:lnTo>
                    <a:pt x="7620" y="454152"/>
                  </a:lnTo>
                  <a:lnTo>
                    <a:pt x="27497" y="448045"/>
                  </a:lnTo>
                  <a:close/>
                </a:path>
                <a:path w="2889884" h="894714">
                  <a:moveTo>
                    <a:pt x="1443991" y="881696"/>
                  </a:moveTo>
                  <a:lnTo>
                    <a:pt x="27497" y="448045"/>
                  </a:lnTo>
                  <a:lnTo>
                    <a:pt x="7620" y="454152"/>
                  </a:lnTo>
                  <a:lnTo>
                    <a:pt x="7620" y="455086"/>
                  </a:lnTo>
                  <a:lnTo>
                    <a:pt x="1441704" y="894588"/>
                  </a:lnTo>
                  <a:lnTo>
                    <a:pt x="1441704" y="882396"/>
                  </a:lnTo>
                  <a:lnTo>
                    <a:pt x="1443991" y="881696"/>
                  </a:lnTo>
                  <a:close/>
                </a:path>
                <a:path w="2889884" h="894714">
                  <a:moveTo>
                    <a:pt x="1446276" y="12192"/>
                  </a:moveTo>
                  <a:lnTo>
                    <a:pt x="1441704" y="12192"/>
                  </a:lnTo>
                  <a:lnTo>
                    <a:pt x="1443991" y="12893"/>
                  </a:lnTo>
                  <a:lnTo>
                    <a:pt x="1446276" y="12192"/>
                  </a:lnTo>
                  <a:close/>
                </a:path>
                <a:path w="2889884" h="894714">
                  <a:moveTo>
                    <a:pt x="1443991" y="12893"/>
                  </a:moveTo>
                  <a:lnTo>
                    <a:pt x="1441704" y="12192"/>
                  </a:lnTo>
                  <a:lnTo>
                    <a:pt x="1441704" y="13596"/>
                  </a:lnTo>
                  <a:lnTo>
                    <a:pt x="1443991" y="12893"/>
                  </a:lnTo>
                  <a:close/>
                </a:path>
                <a:path w="2889884" h="894714">
                  <a:moveTo>
                    <a:pt x="1446276" y="882396"/>
                  </a:moveTo>
                  <a:lnTo>
                    <a:pt x="1443991" y="881696"/>
                  </a:lnTo>
                  <a:lnTo>
                    <a:pt x="1441704" y="882396"/>
                  </a:lnTo>
                  <a:lnTo>
                    <a:pt x="1446276" y="882396"/>
                  </a:lnTo>
                  <a:close/>
                </a:path>
                <a:path w="2889884" h="894714">
                  <a:moveTo>
                    <a:pt x="1446276" y="894588"/>
                  </a:moveTo>
                  <a:lnTo>
                    <a:pt x="1446276" y="882396"/>
                  </a:lnTo>
                  <a:lnTo>
                    <a:pt x="1441704" y="882396"/>
                  </a:lnTo>
                  <a:lnTo>
                    <a:pt x="1441704" y="894588"/>
                  </a:lnTo>
                  <a:lnTo>
                    <a:pt x="1446276" y="894588"/>
                  </a:lnTo>
                  <a:close/>
                </a:path>
                <a:path w="2889884" h="894714">
                  <a:moveTo>
                    <a:pt x="1446276" y="13595"/>
                  </a:moveTo>
                  <a:lnTo>
                    <a:pt x="1446276" y="12192"/>
                  </a:lnTo>
                  <a:lnTo>
                    <a:pt x="1443991" y="12893"/>
                  </a:lnTo>
                  <a:lnTo>
                    <a:pt x="1446276" y="13595"/>
                  </a:lnTo>
                  <a:close/>
                </a:path>
                <a:path w="2889884" h="894714">
                  <a:moveTo>
                    <a:pt x="2881884" y="455085"/>
                  </a:moveTo>
                  <a:lnTo>
                    <a:pt x="2881884" y="454152"/>
                  </a:lnTo>
                  <a:lnTo>
                    <a:pt x="2861985" y="448045"/>
                  </a:lnTo>
                  <a:lnTo>
                    <a:pt x="1443991" y="881696"/>
                  </a:lnTo>
                  <a:lnTo>
                    <a:pt x="1446276" y="882396"/>
                  </a:lnTo>
                  <a:lnTo>
                    <a:pt x="1446276" y="894588"/>
                  </a:lnTo>
                  <a:lnTo>
                    <a:pt x="2881884" y="455085"/>
                  </a:lnTo>
                  <a:close/>
                </a:path>
                <a:path w="2889884" h="894714">
                  <a:moveTo>
                    <a:pt x="2881884" y="454152"/>
                  </a:moveTo>
                  <a:lnTo>
                    <a:pt x="2881884" y="441960"/>
                  </a:lnTo>
                  <a:lnTo>
                    <a:pt x="2861985" y="448045"/>
                  </a:lnTo>
                  <a:lnTo>
                    <a:pt x="2881884" y="454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97647" y="4636095"/>
            <a:ext cx="1239003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solidFill>
                  <a:schemeClr val="bg1"/>
                </a:solidFill>
                <a:latin typeface="Courier New"/>
                <a:cs typeface="Courier New"/>
              </a:rPr>
              <a:t>mark &gt;=</a:t>
            </a:r>
            <a:r>
              <a:rPr sz="1235" spc="-93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schemeClr val="bg1"/>
                </a:solidFill>
                <a:latin typeface="Courier New"/>
                <a:cs typeface="Courier New"/>
              </a:rPr>
              <a:t>60</a:t>
            </a:r>
            <a:endParaRPr sz="1235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9425" y="3424366"/>
            <a:ext cx="101340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66" dirty="0">
                <a:latin typeface="Times New Roman"/>
                <a:cs typeface="Times New Roman"/>
              </a:rPr>
              <a:t>Condition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8421" y="3439698"/>
            <a:ext cx="91776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132" dirty="0">
                <a:latin typeface="Times New Roman"/>
                <a:cs typeface="Times New Roman"/>
              </a:rPr>
              <a:t>Value </a:t>
            </a:r>
            <a:r>
              <a:rPr sz="1588" spc="-101" dirty="0">
                <a:latin typeface="Times New Roman"/>
                <a:cs typeface="Times New Roman"/>
              </a:rPr>
              <a:t>if</a:t>
            </a:r>
            <a:r>
              <a:rPr sz="1588" spc="-31" dirty="0">
                <a:latin typeface="Times New Roman"/>
                <a:cs typeface="Times New Roman"/>
              </a:rPr>
              <a:t> </a:t>
            </a:r>
            <a:r>
              <a:rPr sz="1588" spc="-13" dirty="0">
                <a:latin typeface="Times New Roman"/>
                <a:cs typeface="Times New Roman"/>
              </a:rPr>
              <a:t>true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2175" y="3414062"/>
            <a:ext cx="9272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132" dirty="0">
                <a:latin typeface="Times New Roman"/>
                <a:cs typeface="Times New Roman"/>
              </a:rPr>
              <a:t>Value </a:t>
            </a:r>
            <a:r>
              <a:rPr sz="1588" spc="-101" dirty="0">
                <a:latin typeface="Times New Roman"/>
                <a:cs typeface="Times New Roman"/>
              </a:rPr>
              <a:t>if</a:t>
            </a:r>
            <a:r>
              <a:rPr sz="1588" spc="-31" dirty="0">
                <a:latin typeface="Times New Roman"/>
                <a:cs typeface="Times New Roman"/>
              </a:rPr>
              <a:t> </a:t>
            </a:r>
            <a:r>
              <a:rPr sz="1588" spc="-101" dirty="0">
                <a:latin typeface="Times New Roman"/>
                <a:cs typeface="Times New Roman"/>
              </a:rPr>
              <a:t>false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98151" y="3177480"/>
            <a:ext cx="3238500" cy="179294"/>
          </a:xfrm>
          <a:custGeom>
            <a:avLst/>
            <a:gdLst/>
            <a:ahLst/>
            <a:cxnLst/>
            <a:rect l="l" t="t" r="r" b="b"/>
            <a:pathLst>
              <a:path w="3670300" h="203200">
                <a:moveTo>
                  <a:pt x="12192" y="0"/>
                </a:moveTo>
                <a:lnTo>
                  <a:pt x="0" y="0"/>
                </a:lnTo>
                <a:lnTo>
                  <a:pt x="0" y="126504"/>
                </a:lnTo>
                <a:lnTo>
                  <a:pt x="12192" y="126504"/>
                </a:lnTo>
                <a:lnTo>
                  <a:pt x="12192" y="0"/>
                </a:lnTo>
                <a:close/>
              </a:path>
              <a:path w="3670300" h="203200">
                <a:moveTo>
                  <a:pt x="1993392" y="0"/>
                </a:moveTo>
                <a:lnTo>
                  <a:pt x="1981200" y="0"/>
                </a:lnTo>
                <a:lnTo>
                  <a:pt x="1981200" y="202704"/>
                </a:lnTo>
                <a:lnTo>
                  <a:pt x="1993392" y="202704"/>
                </a:lnTo>
                <a:lnTo>
                  <a:pt x="1993392" y="0"/>
                </a:lnTo>
                <a:close/>
              </a:path>
              <a:path w="3670300" h="203200">
                <a:moveTo>
                  <a:pt x="3669792" y="0"/>
                </a:moveTo>
                <a:lnTo>
                  <a:pt x="3657600" y="0"/>
                </a:lnTo>
                <a:lnTo>
                  <a:pt x="3657600" y="202704"/>
                </a:lnTo>
                <a:lnTo>
                  <a:pt x="3669792" y="202704"/>
                </a:lnTo>
                <a:lnTo>
                  <a:pt x="3669792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588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41533FF-80A7-4A65-B8FD-ED6365CBD4FE}"/>
              </a:ext>
            </a:extLst>
          </p:cNvPr>
          <p:cNvCxnSpPr/>
          <p:nvPr/>
        </p:nvCxnSpPr>
        <p:spPr>
          <a:xfrm>
            <a:off x="8987118" y="53617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38735-94E0-4760-82F1-9C5B98392C78}"/>
              </a:ext>
            </a:extLst>
          </p:cNvPr>
          <p:cNvCxnSpPr>
            <a:endCxn id="17" idx="1"/>
          </p:cNvCxnSpPr>
          <p:nvPr/>
        </p:nvCxnSpPr>
        <p:spPr>
          <a:xfrm flipH="1">
            <a:off x="6067762" y="5536613"/>
            <a:ext cx="2919356" cy="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135" y="399457"/>
            <a:ext cx="9845719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pc="79" dirty="0"/>
              <a:t>Combining </a:t>
            </a:r>
            <a:r>
              <a:rPr spc="141" dirty="0"/>
              <a:t>condition with</a:t>
            </a:r>
            <a:r>
              <a:rPr spc="-565" dirty="0"/>
              <a:t> </a:t>
            </a:r>
            <a:r>
              <a:rPr spc="66" dirty="0"/>
              <a:t>logical  </a:t>
            </a:r>
            <a:r>
              <a:rPr spc="132" dirty="0"/>
              <a:t>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9086" y="2051758"/>
            <a:ext cx="10963469" cy="253580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53266" indent="-242060">
              <a:spcBef>
                <a:spcPts val="84"/>
              </a:spcBef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lang="en-IN" sz="2471" spc="-180" dirty="0">
                <a:latin typeface="Times New Roman"/>
                <a:cs typeface="Times New Roman"/>
              </a:rPr>
              <a:t> </a:t>
            </a:r>
            <a:r>
              <a:rPr sz="2471" spc="-93" dirty="0">
                <a:latin typeface="Times New Roman"/>
                <a:cs typeface="Times New Roman"/>
              </a:rPr>
              <a:t>both </a:t>
            </a:r>
            <a:r>
              <a:rPr sz="2471" spc="-110" dirty="0">
                <a:latin typeface="Times New Roman"/>
                <a:cs typeface="Times New Roman"/>
              </a:rPr>
              <a:t>conditions </a:t>
            </a:r>
            <a:r>
              <a:rPr sz="2471" spc="-101" dirty="0">
                <a:latin typeface="Times New Roman"/>
                <a:cs typeface="Times New Roman"/>
              </a:rPr>
              <a:t>need </a:t>
            </a:r>
            <a:r>
              <a:rPr sz="2471" spc="-40" dirty="0">
                <a:latin typeface="Times New Roman"/>
                <a:cs typeface="Times New Roman"/>
              </a:rPr>
              <a:t>to </a:t>
            </a:r>
            <a:r>
              <a:rPr sz="2471" spc="-119" dirty="0">
                <a:latin typeface="Times New Roman"/>
                <a:cs typeface="Times New Roman"/>
              </a:rPr>
              <a:t>be </a:t>
            </a:r>
            <a:r>
              <a:rPr sz="2471" spc="-22" dirty="0">
                <a:latin typeface="Times New Roman"/>
                <a:cs typeface="Times New Roman"/>
              </a:rPr>
              <a:t>true </a:t>
            </a:r>
            <a:r>
              <a:rPr sz="2471" spc="-132" dirty="0">
                <a:latin typeface="Times New Roman"/>
                <a:cs typeface="Times New Roman"/>
              </a:rPr>
              <a:t>use </a:t>
            </a:r>
            <a:r>
              <a:rPr sz="2471" spc="-137" dirty="0">
                <a:latin typeface="Times New Roman"/>
                <a:cs typeface="Times New Roman"/>
              </a:rPr>
              <a:t>logical </a:t>
            </a:r>
            <a:r>
              <a:rPr sz="2471" spc="-202" dirty="0">
                <a:latin typeface="Times New Roman"/>
                <a:cs typeface="Times New Roman"/>
              </a:rPr>
              <a:t>AND </a:t>
            </a:r>
            <a:r>
              <a:rPr sz="2471" spc="-53" dirty="0">
                <a:latin typeface="Times New Roman"/>
                <a:cs typeface="Times New Roman"/>
              </a:rPr>
              <a:t>(</a:t>
            </a:r>
            <a:r>
              <a:rPr sz="2471" spc="221" dirty="0">
                <a:latin typeface="Times New Roman"/>
                <a:cs typeface="Times New Roman"/>
              </a:rPr>
              <a:t> </a:t>
            </a:r>
            <a:r>
              <a:rPr sz="2471" spc="-410" dirty="0">
                <a:latin typeface="Times New Roman"/>
                <a:cs typeface="Times New Roman"/>
              </a:rPr>
              <a:t>&amp;&amp;</a:t>
            </a:r>
            <a:endParaRPr sz="2471" dirty="0">
              <a:latin typeface="Times New Roman"/>
              <a:cs typeface="Times New Roman"/>
            </a:endParaRPr>
          </a:p>
          <a:p>
            <a:pPr marL="252706"/>
            <a:r>
              <a:rPr sz="2471" spc="-71" dirty="0">
                <a:latin typeface="Times New Roman"/>
                <a:cs typeface="Times New Roman"/>
              </a:rPr>
              <a:t>)operator</a:t>
            </a:r>
            <a:endParaRPr sz="2471" dirty="0">
              <a:latin typeface="Times New Roman"/>
              <a:cs typeface="Times New Roman"/>
            </a:endParaRPr>
          </a:p>
          <a:p>
            <a:pPr marL="505412" lvl="1" indent="-212923">
              <a:spcBef>
                <a:spcPts val="357"/>
              </a:spcBef>
              <a:buSzPct val="80357"/>
              <a:buFont typeface="DejaVu Sans"/>
              <a:buChar char="➢"/>
              <a:tabLst>
                <a:tab pos="505973" algn="l"/>
              </a:tabLst>
            </a:pPr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sz="2471" spc="-79" dirty="0">
                <a:latin typeface="Times New Roman"/>
                <a:cs typeface="Times New Roman"/>
              </a:rPr>
              <a:t>first </a:t>
            </a:r>
            <a:r>
              <a:rPr sz="2471" spc="-101" dirty="0">
                <a:latin typeface="Times New Roman"/>
                <a:cs typeface="Times New Roman"/>
              </a:rPr>
              <a:t>condition </a:t>
            </a:r>
            <a:r>
              <a:rPr sz="2471" spc="-159" dirty="0">
                <a:latin typeface="Times New Roman"/>
                <a:cs typeface="Times New Roman"/>
              </a:rPr>
              <a:t>is false </a:t>
            </a:r>
            <a:r>
              <a:rPr sz="2471" spc="-128" dirty="0">
                <a:latin typeface="Times New Roman"/>
                <a:cs typeface="Times New Roman"/>
              </a:rPr>
              <a:t>second </a:t>
            </a:r>
            <a:r>
              <a:rPr sz="2471" spc="-101" dirty="0">
                <a:latin typeface="Times New Roman"/>
                <a:cs typeface="Times New Roman"/>
              </a:rPr>
              <a:t>condition </a:t>
            </a:r>
            <a:r>
              <a:rPr sz="2471" spc="-62" dirty="0">
                <a:latin typeface="Times New Roman"/>
                <a:cs typeface="Times New Roman"/>
              </a:rPr>
              <a:t>not</a:t>
            </a:r>
            <a:r>
              <a:rPr sz="2471" spc="383" dirty="0">
                <a:latin typeface="Times New Roman"/>
                <a:cs typeface="Times New Roman"/>
              </a:rPr>
              <a:t> </a:t>
            </a:r>
            <a:r>
              <a:rPr sz="2471" spc="-115" dirty="0">
                <a:latin typeface="Times New Roman"/>
                <a:cs typeface="Times New Roman"/>
              </a:rPr>
              <a:t>evaluate.</a:t>
            </a:r>
            <a:endParaRPr sz="2471" dirty="0">
              <a:latin typeface="Times New Roman"/>
              <a:cs typeface="Times New Roman"/>
            </a:endParaRPr>
          </a:p>
          <a:p>
            <a:pPr marL="253266" marR="688638" indent="-242060">
              <a:spcBef>
                <a:spcPts val="529"/>
              </a:spcBef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sz="2471" spc="-146" dirty="0">
                <a:latin typeface="Times New Roman"/>
                <a:cs typeface="Times New Roman"/>
              </a:rPr>
              <a:t>only </a:t>
            </a:r>
            <a:r>
              <a:rPr sz="2471" spc="-106" dirty="0">
                <a:latin typeface="Times New Roman"/>
                <a:cs typeface="Times New Roman"/>
              </a:rPr>
              <a:t>one </a:t>
            </a:r>
            <a:r>
              <a:rPr sz="2471" spc="-146" dirty="0">
                <a:latin typeface="Times New Roman"/>
                <a:cs typeface="Times New Roman"/>
              </a:rPr>
              <a:t>of </a:t>
            </a:r>
            <a:r>
              <a:rPr sz="2471" spc="-79" dirty="0">
                <a:latin typeface="Times New Roman"/>
                <a:cs typeface="Times New Roman"/>
              </a:rPr>
              <a:t>the </a:t>
            </a:r>
            <a:r>
              <a:rPr sz="2471" spc="-101" dirty="0">
                <a:latin typeface="Times New Roman"/>
                <a:cs typeface="Times New Roman"/>
              </a:rPr>
              <a:t>condition </a:t>
            </a:r>
            <a:r>
              <a:rPr sz="2471" spc="-22" dirty="0">
                <a:latin typeface="Times New Roman"/>
                <a:cs typeface="Times New Roman"/>
              </a:rPr>
              <a:t>true </a:t>
            </a:r>
            <a:r>
              <a:rPr sz="2471" spc="-132" dirty="0">
                <a:latin typeface="Times New Roman"/>
                <a:cs typeface="Times New Roman"/>
              </a:rPr>
              <a:t>use </a:t>
            </a:r>
            <a:r>
              <a:rPr sz="2471" spc="-137" dirty="0">
                <a:latin typeface="Times New Roman"/>
                <a:cs typeface="Times New Roman"/>
              </a:rPr>
              <a:t>logical </a:t>
            </a:r>
            <a:r>
              <a:rPr sz="2471" spc="-84" dirty="0">
                <a:latin typeface="Times New Roman"/>
                <a:cs typeface="Times New Roman"/>
              </a:rPr>
              <a:t>OR </a:t>
            </a:r>
            <a:r>
              <a:rPr sz="2471" spc="468" dirty="0">
                <a:latin typeface="Times New Roman"/>
                <a:cs typeface="Times New Roman"/>
              </a:rPr>
              <a:t>(|| </a:t>
            </a:r>
            <a:r>
              <a:rPr sz="2471" spc="-53" dirty="0">
                <a:latin typeface="Times New Roman"/>
                <a:cs typeface="Times New Roman"/>
              </a:rPr>
              <a:t>)  </a:t>
            </a:r>
            <a:r>
              <a:rPr sz="2471" spc="-71" dirty="0">
                <a:latin typeface="Times New Roman"/>
                <a:cs typeface="Times New Roman"/>
              </a:rPr>
              <a:t>operator</a:t>
            </a:r>
            <a:endParaRPr sz="2471" dirty="0">
              <a:latin typeface="Times New Roman"/>
              <a:cs typeface="Times New Roman"/>
            </a:endParaRPr>
          </a:p>
          <a:p>
            <a:pPr marL="656700" lvl="1" indent="-403433">
              <a:spcBef>
                <a:spcPts val="534"/>
              </a:spcBef>
              <a:buSzPct val="80357"/>
              <a:buFont typeface="DejaVu Sans"/>
              <a:buChar char="➢"/>
              <a:tabLst>
                <a:tab pos="656139" algn="l"/>
                <a:tab pos="656700" algn="l"/>
              </a:tabLst>
            </a:pPr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sz="2471" spc="-79" dirty="0">
                <a:latin typeface="Times New Roman"/>
                <a:cs typeface="Times New Roman"/>
              </a:rPr>
              <a:t>first </a:t>
            </a:r>
            <a:r>
              <a:rPr sz="2471" spc="-101" dirty="0">
                <a:latin typeface="Times New Roman"/>
                <a:cs typeface="Times New Roman"/>
              </a:rPr>
              <a:t>condition </a:t>
            </a:r>
            <a:r>
              <a:rPr sz="2471" spc="-159" dirty="0">
                <a:latin typeface="Times New Roman"/>
                <a:cs typeface="Times New Roman"/>
              </a:rPr>
              <a:t>is </a:t>
            </a:r>
            <a:r>
              <a:rPr sz="2471" spc="-22" dirty="0">
                <a:latin typeface="Times New Roman"/>
                <a:cs typeface="Times New Roman"/>
              </a:rPr>
              <a:t>true </a:t>
            </a:r>
            <a:r>
              <a:rPr sz="2471" spc="-128" dirty="0">
                <a:latin typeface="Times New Roman"/>
                <a:cs typeface="Times New Roman"/>
              </a:rPr>
              <a:t>second </a:t>
            </a:r>
            <a:r>
              <a:rPr sz="2471" spc="-101" dirty="0">
                <a:latin typeface="Times New Roman"/>
                <a:cs typeface="Times New Roman"/>
              </a:rPr>
              <a:t>condition </a:t>
            </a:r>
            <a:r>
              <a:rPr sz="2471" spc="-62" dirty="0">
                <a:latin typeface="Times New Roman"/>
                <a:cs typeface="Times New Roman"/>
              </a:rPr>
              <a:t>not</a:t>
            </a:r>
            <a:r>
              <a:rPr sz="2471" spc="256" dirty="0">
                <a:latin typeface="Times New Roman"/>
                <a:cs typeface="Times New Roman"/>
              </a:rPr>
              <a:t> </a:t>
            </a:r>
            <a:r>
              <a:rPr sz="2471" spc="-110" dirty="0">
                <a:latin typeface="Times New Roman"/>
                <a:cs typeface="Times New Roman"/>
              </a:rPr>
              <a:t>evaluated.</a:t>
            </a:r>
            <a:endParaRPr sz="2471" dirty="0">
              <a:latin typeface="Times New Roman"/>
              <a:cs typeface="Times New Roman"/>
            </a:endParaRPr>
          </a:p>
          <a:p>
            <a:pPr marL="656700" marR="272878" lvl="1" indent="-403433">
              <a:spcBef>
                <a:spcPts val="529"/>
              </a:spcBef>
              <a:buSzPct val="80357"/>
              <a:buFont typeface="DejaVu Sans"/>
              <a:buChar char="➢"/>
              <a:tabLst>
                <a:tab pos="656139" algn="l"/>
                <a:tab pos="656700" algn="l"/>
              </a:tabLst>
            </a:pPr>
            <a:r>
              <a:rPr sz="2471" spc="-159" dirty="0">
                <a:latin typeface="Times New Roman"/>
                <a:cs typeface="Times New Roman"/>
              </a:rPr>
              <a:t>Logical </a:t>
            </a:r>
            <a:r>
              <a:rPr sz="2471" spc="-202" dirty="0">
                <a:latin typeface="Times New Roman"/>
                <a:cs typeface="Times New Roman"/>
              </a:rPr>
              <a:t>AND </a:t>
            </a:r>
            <a:r>
              <a:rPr sz="2471" spc="-53" dirty="0">
                <a:latin typeface="Times New Roman"/>
                <a:cs typeface="Times New Roman"/>
              </a:rPr>
              <a:t>( </a:t>
            </a:r>
            <a:r>
              <a:rPr sz="2471" spc="-410" dirty="0">
                <a:latin typeface="Times New Roman"/>
                <a:cs typeface="Times New Roman"/>
              </a:rPr>
              <a:t>&amp;&amp; </a:t>
            </a:r>
            <a:r>
              <a:rPr sz="2471" spc="-53" dirty="0">
                <a:latin typeface="Times New Roman"/>
                <a:cs typeface="Times New Roman"/>
              </a:rPr>
              <a:t>) </a:t>
            </a:r>
            <a:r>
              <a:rPr sz="2471" spc="-141" dirty="0">
                <a:latin typeface="Times New Roman"/>
                <a:cs typeface="Times New Roman"/>
              </a:rPr>
              <a:t>and </a:t>
            </a:r>
            <a:r>
              <a:rPr sz="2471" spc="-137" dirty="0">
                <a:latin typeface="Times New Roman"/>
                <a:cs typeface="Times New Roman"/>
              </a:rPr>
              <a:t>logical </a:t>
            </a:r>
            <a:r>
              <a:rPr sz="2471" spc="-84" dirty="0">
                <a:latin typeface="Times New Roman"/>
                <a:cs typeface="Times New Roman"/>
              </a:rPr>
              <a:t>OR </a:t>
            </a:r>
            <a:r>
              <a:rPr sz="2471" spc="468" dirty="0">
                <a:latin typeface="Times New Roman"/>
                <a:cs typeface="Times New Roman"/>
              </a:rPr>
              <a:t>(|| </a:t>
            </a:r>
            <a:r>
              <a:rPr sz="2471" spc="-53" dirty="0">
                <a:latin typeface="Times New Roman"/>
                <a:cs typeface="Times New Roman"/>
              </a:rPr>
              <a:t>) </a:t>
            </a:r>
            <a:r>
              <a:rPr sz="2471" spc="-106" dirty="0">
                <a:latin typeface="Times New Roman"/>
                <a:cs typeface="Times New Roman"/>
              </a:rPr>
              <a:t>act </a:t>
            </a:r>
            <a:r>
              <a:rPr sz="2471" spc="-199" dirty="0">
                <a:latin typeface="Times New Roman"/>
                <a:cs typeface="Times New Roman"/>
              </a:rPr>
              <a:t>as </a:t>
            </a:r>
            <a:r>
              <a:rPr sz="2471" spc="-66" dirty="0">
                <a:latin typeface="Times New Roman"/>
                <a:cs typeface="Times New Roman"/>
              </a:rPr>
              <a:t>short  </a:t>
            </a:r>
            <a:r>
              <a:rPr sz="2471" spc="-106" dirty="0">
                <a:latin typeface="Times New Roman"/>
                <a:cs typeface="Times New Roman"/>
              </a:rPr>
              <a:t>circuiting</a:t>
            </a:r>
            <a:r>
              <a:rPr sz="2471" spc="-88" dirty="0">
                <a:latin typeface="Times New Roman"/>
                <a:cs typeface="Times New Roman"/>
              </a:rPr>
              <a:t> </a:t>
            </a:r>
            <a:r>
              <a:rPr sz="2471" spc="-66" dirty="0">
                <a:latin typeface="Times New Roman"/>
                <a:cs typeface="Times New Roman"/>
              </a:rPr>
              <a:t>operators.</a:t>
            </a:r>
            <a:endParaRPr sz="247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49" y="240735"/>
            <a:ext cx="8298285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pc="79" dirty="0"/>
              <a:t>Combining </a:t>
            </a:r>
            <a:r>
              <a:rPr spc="141" dirty="0"/>
              <a:t>condition with</a:t>
            </a:r>
            <a:r>
              <a:rPr spc="-565" dirty="0"/>
              <a:t> </a:t>
            </a:r>
            <a:r>
              <a:rPr spc="66" dirty="0"/>
              <a:t>logical  </a:t>
            </a:r>
            <a:r>
              <a:rPr spc="132" dirty="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1" y="1756065"/>
            <a:ext cx="7973714" cy="4630344"/>
          </a:xfrm>
          <a:prstGeom prst="rect">
            <a:avLst/>
          </a:prstGeom>
        </p:spPr>
        <p:txBody>
          <a:bodyPr vert="horz" wrap="square" lIns="0" tIns="175932" rIns="0" bIns="0" rtlCol="0">
            <a:spAutoFit/>
          </a:bodyPr>
          <a:lstStyle/>
          <a:p>
            <a:pPr marL="11206">
              <a:spcBef>
                <a:spcPts val="1385"/>
              </a:spcBef>
            </a:pPr>
            <a:r>
              <a:rPr sz="2118" spc="199" dirty="0">
                <a:solidFill>
                  <a:srgbClr val="FFC000"/>
                </a:solidFill>
                <a:latin typeface="Comic Sans MS"/>
                <a:cs typeface="Comic Sans MS"/>
              </a:rPr>
              <a:t>e.g.</a:t>
            </a:r>
            <a:r>
              <a:rPr sz="2118" spc="256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118" spc="335" dirty="0">
                <a:solidFill>
                  <a:srgbClr val="FFC000"/>
                </a:solidFill>
                <a:latin typeface="Comic Sans MS"/>
                <a:cs typeface="Comic Sans MS"/>
              </a:rPr>
              <a:t>1</a:t>
            </a:r>
            <a:endParaRPr lang="en-IN" sz="2118" dirty="0">
              <a:solidFill>
                <a:srgbClr val="FFC000"/>
              </a:solidFill>
              <a:latin typeface="Comic Sans MS"/>
              <a:cs typeface="Comic Sans MS"/>
            </a:endParaRPr>
          </a:p>
          <a:p>
            <a:pPr marL="11206">
              <a:spcBef>
                <a:spcPts val="1385"/>
              </a:spcBef>
            </a:pPr>
            <a:r>
              <a:rPr sz="1588" dirty="0">
                <a:latin typeface="Comic Sans MS"/>
                <a:cs typeface="Comic Sans MS"/>
              </a:rPr>
              <a:t>/* </a:t>
            </a:r>
            <a:r>
              <a:rPr sz="1588" spc="-4" dirty="0">
                <a:latin typeface="Comic Sans MS"/>
                <a:cs typeface="Comic Sans MS"/>
              </a:rPr>
              <a:t>if condition </a:t>
            </a:r>
            <a:r>
              <a:rPr sz="1588" spc="251" dirty="0">
                <a:latin typeface="Comic Sans MS"/>
                <a:cs typeface="Comic Sans MS"/>
              </a:rPr>
              <a:t>1 </a:t>
            </a:r>
            <a:r>
              <a:rPr sz="1588" spc="-4" dirty="0">
                <a:latin typeface="Comic Sans MS"/>
                <a:cs typeface="Comic Sans MS"/>
              </a:rPr>
              <a:t>is </a:t>
            </a:r>
            <a:r>
              <a:rPr sz="1588" dirty="0">
                <a:latin typeface="Comic Sans MS"/>
                <a:cs typeface="Comic Sans MS"/>
              </a:rPr>
              <a:t>true </a:t>
            </a:r>
            <a:r>
              <a:rPr sz="1588" spc="-4" dirty="0">
                <a:latin typeface="Comic Sans MS"/>
                <a:cs typeface="Comic Sans MS"/>
              </a:rPr>
              <a:t>condition </a:t>
            </a:r>
            <a:r>
              <a:rPr sz="1588" dirty="0">
                <a:latin typeface="Comic Sans MS"/>
                <a:cs typeface="Comic Sans MS"/>
              </a:rPr>
              <a:t>2 </a:t>
            </a:r>
            <a:r>
              <a:rPr sz="1588" spc="-4" dirty="0">
                <a:latin typeface="Comic Sans MS"/>
                <a:cs typeface="Comic Sans MS"/>
              </a:rPr>
              <a:t>will </a:t>
            </a:r>
            <a:r>
              <a:rPr sz="1588" spc="4" dirty="0">
                <a:latin typeface="Comic Sans MS"/>
                <a:cs typeface="Comic Sans MS"/>
              </a:rPr>
              <a:t>be </a:t>
            </a:r>
            <a:r>
              <a:rPr sz="1588" spc="13" dirty="0">
                <a:latin typeface="Comic Sans MS"/>
                <a:cs typeface="Comic Sans MS"/>
              </a:rPr>
              <a:t>evaluated*/ </a:t>
            </a:r>
            <a:r>
              <a:rPr lang="en-IN" sz="1588" spc="13" dirty="0">
                <a:latin typeface="Comic Sans MS"/>
                <a:cs typeface="Comic Sans MS"/>
              </a:rPr>
              <a:t>                              </a:t>
            </a:r>
            <a:r>
              <a:rPr sz="1588" spc="13" dirty="0">
                <a:latin typeface="Comic Sans MS"/>
                <a:cs typeface="Comic Sans MS"/>
              </a:rPr>
              <a:t> </a:t>
            </a:r>
            <a:r>
              <a:rPr lang="en-IN" sz="1588" spc="13" dirty="0">
                <a:latin typeface="Comic Sans MS"/>
                <a:cs typeface="Comic Sans MS"/>
              </a:rPr>
              <a:t>      </a:t>
            </a:r>
          </a:p>
          <a:p>
            <a:pPr marL="11206">
              <a:spcBef>
                <a:spcPts val="1385"/>
              </a:spcBef>
            </a:pPr>
            <a:r>
              <a:rPr lang="en-IN" sz="1588" spc="13" dirty="0">
                <a:latin typeface="Comic Sans MS"/>
                <a:cs typeface="Comic Sans MS"/>
              </a:rPr>
              <a:t>                    </a:t>
            </a:r>
            <a:r>
              <a:rPr sz="1588" spc="-4" dirty="0">
                <a:latin typeface="Comic Sans MS"/>
                <a:cs typeface="Comic Sans MS"/>
              </a:rPr>
              <a:t>if</a:t>
            </a:r>
            <a:r>
              <a:rPr sz="1588" dirty="0">
                <a:latin typeface="Comic Sans MS"/>
                <a:cs typeface="Comic Sans MS"/>
              </a:rPr>
              <a:t>(</a:t>
            </a:r>
            <a:r>
              <a:rPr sz="1588" spc="9" dirty="0">
                <a:latin typeface="Comic Sans MS"/>
                <a:cs typeface="Comic Sans MS"/>
              </a:rPr>
              <a:t>(road_status  </a:t>
            </a:r>
            <a:r>
              <a:rPr sz="1588" spc="159" dirty="0">
                <a:latin typeface="Comic Sans MS"/>
                <a:cs typeface="Comic Sans MS"/>
              </a:rPr>
              <a:t>==</a:t>
            </a:r>
            <a:r>
              <a:rPr sz="1588" spc="-57" dirty="0">
                <a:latin typeface="Comic Sans MS"/>
                <a:cs typeface="Comic Sans MS"/>
              </a:rPr>
              <a:t> </a:t>
            </a:r>
            <a:r>
              <a:rPr sz="1588" spc="35" dirty="0">
                <a:latin typeface="Comic Sans MS"/>
                <a:cs typeface="Comic Sans MS"/>
              </a:rPr>
              <a:t>‘S’)</a:t>
            </a:r>
            <a:r>
              <a:rPr sz="1588" spc="212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&amp;&amp;</a:t>
            </a:r>
            <a:r>
              <a:rPr sz="1588" spc="44" dirty="0">
                <a:latin typeface="Comic Sans MS"/>
                <a:cs typeface="Comic Sans MS"/>
              </a:rPr>
              <a:t>(temp&gt;0)</a:t>
            </a:r>
            <a:r>
              <a:rPr sz="1588" spc="207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)</a:t>
            </a:r>
          </a:p>
          <a:p>
            <a:pPr marL="2081578" lvl="1">
              <a:lnSpc>
                <a:spcPts val="1902"/>
              </a:lnSpc>
              <a:spcBef>
                <a:spcPts val="953"/>
              </a:spcBef>
            </a:pPr>
            <a:r>
              <a:rPr sz="1588" spc="4" dirty="0">
                <a:latin typeface="Comic Sans MS"/>
                <a:cs typeface="Comic Sans MS"/>
              </a:rPr>
              <a:t>printf(“Wet </a:t>
            </a:r>
            <a:r>
              <a:rPr sz="1588" spc="9" dirty="0">
                <a:latin typeface="Comic Sans MS"/>
                <a:cs typeface="Comic Sans MS"/>
              </a:rPr>
              <a:t>roads</a:t>
            </a:r>
            <a:r>
              <a:rPr sz="1588" spc="-84" dirty="0">
                <a:latin typeface="Comic Sans MS"/>
                <a:cs typeface="Comic Sans MS"/>
              </a:rPr>
              <a:t> </a:t>
            </a:r>
            <a:r>
              <a:rPr sz="1588" spc="35" dirty="0">
                <a:latin typeface="Comic Sans MS"/>
                <a:cs typeface="Comic Sans MS"/>
              </a:rPr>
              <a:t>ahead!\n”);</a:t>
            </a:r>
            <a:endParaRPr sz="1588" dirty="0">
              <a:latin typeface="Comic Sans MS"/>
              <a:cs typeface="Comic Sans MS"/>
            </a:endParaRPr>
          </a:p>
          <a:p>
            <a:pPr marL="554136" lvl="1">
              <a:lnSpc>
                <a:spcPts val="2113"/>
              </a:lnSpc>
            </a:pPr>
            <a:r>
              <a:rPr lang="en-IN" sz="1765" spc="9" dirty="0">
                <a:latin typeface="Comic Sans MS"/>
                <a:cs typeface="Comic Sans MS"/>
              </a:rPr>
              <a:t>           </a:t>
            </a:r>
            <a:r>
              <a:rPr sz="1765" spc="9" dirty="0">
                <a:latin typeface="Comic Sans MS"/>
                <a:cs typeface="Comic Sans MS"/>
              </a:rPr>
              <a:t>else</a:t>
            </a:r>
            <a:endParaRPr sz="1765" dirty="0">
              <a:latin typeface="Comic Sans MS"/>
              <a:cs typeface="Comic Sans MS"/>
            </a:endParaRPr>
          </a:p>
          <a:p>
            <a:pPr marL="2046839" lvl="1">
              <a:spcBef>
                <a:spcPts val="176"/>
              </a:spcBef>
            </a:pPr>
            <a:r>
              <a:rPr sz="1588" dirty="0">
                <a:latin typeface="Comic Sans MS"/>
                <a:cs typeface="Comic Sans MS"/>
              </a:rPr>
              <a:t>printf(“Drive</a:t>
            </a:r>
            <a:r>
              <a:rPr sz="1588" spc="194" dirty="0">
                <a:latin typeface="Comic Sans MS"/>
                <a:cs typeface="Comic Sans MS"/>
              </a:rPr>
              <a:t> </a:t>
            </a:r>
            <a:r>
              <a:rPr sz="1588" spc="22" dirty="0">
                <a:latin typeface="Comic Sans MS"/>
                <a:cs typeface="Comic Sans MS"/>
              </a:rPr>
              <a:t>carefully!\n”);</a:t>
            </a:r>
            <a:endParaRPr sz="1588" dirty="0">
              <a:latin typeface="Comic Sans MS"/>
              <a:cs typeface="Comic Sans MS"/>
            </a:endParaRPr>
          </a:p>
          <a:p>
            <a:pPr marL="11206">
              <a:spcBef>
                <a:spcPts val="1094"/>
              </a:spcBef>
            </a:pPr>
            <a:r>
              <a:rPr sz="1765" spc="163" dirty="0">
                <a:solidFill>
                  <a:srgbClr val="FFC000"/>
                </a:solidFill>
                <a:latin typeface="Comic Sans MS"/>
                <a:cs typeface="Comic Sans MS"/>
              </a:rPr>
              <a:t>e.g.</a:t>
            </a:r>
            <a:r>
              <a:rPr sz="1765" spc="202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1765" dirty="0">
                <a:solidFill>
                  <a:srgbClr val="FFC000"/>
                </a:solidFill>
                <a:latin typeface="Comic Sans MS"/>
                <a:cs typeface="Comic Sans MS"/>
              </a:rPr>
              <a:t>2</a:t>
            </a:r>
          </a:p>
          <a:p>
            <a:pPr marL="11206">
              <a:spcBef>
                <a:spcPts val="962"/>
              </a:spcBef>
            </a:pPr>
            <a:r>
              <a:rPr sz="1588" dirty="0">
                <a:latin typeface="Comic Sans MS"/>
                <a:cs typeface="Comic Sans MS"/>
              </a:rPr>
              <a:t>/*</a:t>
            </a:r>
            <a:r>
              <a:rPr sz="1588" spc="199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if</a:t>
            </a:r>
            <a:r>
              <a:rPr sz="1588" spc="199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condition</a:t>
            </a:r>
            <a:r>
              <a:rPr sz="1588" spc="199" dirty="0">
                <a:latin typeface="Comic Sans MS"/>
                <a:cs typeface="Comic Sans MS"/>
              </a:rPr>
              <a:t> </a:t>
            </a:r>
            <a:r>
              <a:rPr sz="1588" spc="251" dirty="0">
                <a:latin typeface="Comic Sans MS"/>
                <a:cs typeface="Comic Sans MS"/>
              </a:rPr>
              <a:t>1</a:t>
            </a:r>
            <a:r>
              <a:rPr sz="1588" spc="207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is</a:t>
            </a:r>
            <a:r>
              <a:rPr sz="1588" spc="21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true</a:t>
            </a:r>
            <a:r>
              <a:rPr sz="1588" spc="207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condition</a:t>
            </a:r>
            <a:r>
              <a:rPr sz="1588" spc="194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2</a:t>
            </a:r>
            <a:r>
              <a:rPr sz="1588" spc="221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will</a:t>
            </a:r>
            <a:r>
              <a:rPr sz="1588" spc="190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not</a:t>
            </a:r>
            <a:r>
              <a:rPr sz="1588" spc="202" dirty="0">
                <a:latin typeface="Comic Sans MS"/>
                <a:cs typeface="Comic Sans MS"/>
              </a:rPr>
              <a:t> </a:t>
            </a:r>
            <a:r>
              <a:rPr sz="1588" spc="4" dirty="0">
                <a:latin typeface="Comic Sans MS"/>
                <a:cs typeface="Comic Sans MS"/>
              </a:rPr>
              <a:t>be</a:t>
            </a:r>
            <a:r>
              <a:rPr sz="1588" spc="207" dirty="0">
                <a:latin typeface="Comic Sans MS"/>
                <a:cs typeface="Comic Sans MS"/>
              </a:rPr>
              <a:t> </a:t>
            </a:r>
            <a:r>
              <a:rPr sz="1588" spc="13" dirty="0">
                <a:latin typeface="Comic Sans MS"/>
                <a:cs typeface="Comic Sans MS"/>
              </a:rPr>
              <a:t>evaluated*/</a:t>
            </a:r>
            <a:endParaRPr sz="1588" dirty="0">
              <a:latin typeface="Comic Sans MS"/>
              <a:cs typeface="Comic Sans MS"/>
            </a:endParaRPr>
          </a:p>
          <a:p>
            <a:pPr>
              <a:spcBef>
                <a:spcPts val="57"/>
              </a:spcBef>
            </a:pPr>
            <a:endParaRPr sz="2691" dirty="0">
              <a:latin typeface="Comic Sans MS"/>
              <a:cs typeface="Comic Sans MS"/>
            </a:endParaRPr>
          </a:p>
          <a:p>
            <a:pPr marL="11206">
              <a:tabLst>
                <a:tab pos="341798" algn="l"/>
                <a:tab pos="589461" algn="l"/>
                <a:tab pos="3072817" algn="l"/>
              </a:tabLst>
            </a:pPr>
            <a:r>
              <a:rPr lang="en-IN" sz="1588" spc="-4" dirty="0">
                <a:latin typeface="Comic Sans MS"/>
                <a:cs typeface="Comic Sans MS"/>
              </a:rPr>
              <a:t>                   </a:t>
            </a:r>
            <a:r>
              <a:rPr sz="1588" spc="-4" dirty="0">
                <a:latin typeface="Comic Sans MS"/>
                <a:cs typeface="Comic Sans MS"/>
              </a:rPr>
              <a:t>if</a:t>
            </a:r>
            <a:r>
              <a:rPr sz="1588" dirty="0">
                <a:latin typeface="Comic Sans MS"/>
                <a:cs typeface="Comic Sans MS"/>
              </a:rPr>
              <a:t>(</a:t>
            </a:r>
            <a:r>
              <a:rPr sz="1588" spc="9" dirty="0">
                <a:latin typeface="Comic Sans MS"/>
                <a:cs typeface="Comic Sans MS"/>
              </a:rPr>
              <a:t>(road_status  </a:t>
            </a:r>
            <a:r>
              <a:rPr sz="1588" spc="159" dirty="0">
                <a:latin typeface="Comic Sans MS"/>
                <a:cs typeface="Comic Sans MS"/>
              </a:rPr>
              <a:t>==</a:t>
            </a:r>
            <a:r>
              <a:rPr sz="1588" spc="-57" dirty="0">
                <a:latin typeface="Comic Sans MS"/>
                <a:cs typeface="Comic Sans MS"/>
              </a:rPr>
              <a:t> </a:t>
            </a:r>
            <a:r>
              <a:rPr sz="1588" spc="35" dirty="0">
                <a:latin typeface="Comic Sans MS"/>
                <a:cs typeface="Comic Sans MS"/>
              </a:rPr>
              <a:t>‘S’)</a:t>
            </a:r>
            <a:r>
              <a:rPr sz="1588" spc="212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||</a:t>
            </a:r>
            <a:r>
              <a:rPr sz="1588" spc="44" dirty="0">
                <a:latin typeface="Comic Sans MS"/>
                <a:cs typeface="Comic Sans MS"/>
              </a:rPr>
              <a:t>(temp&gt;0)</a:t>
            </a:r>
            <a:r>
              <a:rPr sz="1588" spc="21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)</a:t>
            </a:r>
          </a:p>
          <a:p>
            <a:pPr marL="347401" algn="ctr">
              <a:lnSpc>
                <a:spcPts val="1902"/>
              </a:lnSpc>
              <a:spcBef>
                <a:spcPts val="953"/>
              </a:spcBef>
            </a:pPr>
            <a:r>
              <a:rPr sz="1588" spc="4" dirty="0">
                <a:latin typeface="Comic Sans MS"/>
                <a:cs typeface="Comic Sans MS"/>
              </a:rPr>
              <a:t>printf(“Wet </a:t>
            </a:r>
            <a:r>
              <a:rPr sz="1588" spc="9" dirty="0">
                <a:latin typeface="Comic Sans MS"/>
                <a:cs typeface="Comic Sans MS"/>
              </a:rPr>
              <a:t>roads</a:t>
            </a:r>
            <a:r>
              <a:rPr sz="1588" spc="-84" dirty="0">
                <a:latin typeface="Comic Sans MS"/>
                <a:cs typeface="Comic Sans MS"/>
              </a:rPr>
              <a:t> </a:t>
            </a:r>
            <a:r>
              <a:rPr sz="1588" spc="35" dirty="0">
                <a:latin typeface="Comic Sans MS"/>
                <a:cs typeface="Comic Sans MS"/>
              </a:rPr>
              <a:t>ahead!\n”);</a:t>
            </a:r>
            <a:endParaRPr sz="1588" dirty="0">
              <a:latin typeface="Comic Sans MS"/>
              <a:cs typeface="Comic Sans MS"/>
            </a:endParaRPr>
          </a:p>
          <a:p>
            <a:pPr marR="5212694" algn="ctr">
              <a:lnSpc>
                <a:spcPts val="2113"/>
              </a:lnSpc>
            </a:pPr>
            <a:r>
              <a:rPr sz="1765" spc="9" dirty="0">
                <a:latin typeface="Comic Sans MS"/>
                <a:cs typeface="Comic Sans MS"/>
              </a:rPr>
              <a:t>else</a:t>
            </a:r>
            <a:endParaRPr sz="1765" dirty="0">
              <a:latin typeface="Comic Sans MS"/>
              <a:cs typeface="Comic Sans MS"/>
            </a:endParaRPr>
          </a:p>
          <a:p>
            <a:pPr marL="31938" algn="ctr">
              <a:spcBef>
                <a:spcPts val="176"/>
              </a:spcBef>
            </a:pPr>
            <a:r>
              <a:rPr sz="1588" dirty="0">
                <a:latin typeface="Comic Sans MS"/>
                <a:cs typeface="Comic Sans MS"/>
              </a:rPr>
              <a:t>printf(“Drive</a:t>
            </a:r>
            <a:r>
              <a:rPr sz="1588" spc="194" dirty="0">
                <a:latin typeface="Comic Sans MS"/>
                <a:cs typeface="Comic Sans MS"/>
              </a:rPr>
              <a:t> </a:t>
            </a:r>
            <a:r>
              <a:rPr sz="1588" spc="22" dirty="0">
                <a:latin typeface="Comic Sans MS"/>
                <a:cs typeface="Comic Sans MS"/>
              </a:rPr>
              <a:t>carefully!\n”);</a:t>
            </a:r>
            <a:endParaRPr sz="1588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72" y="215213"/>
            <a:ext cx="5862650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57" dirty="0"/>
              <a:t>Nested </a:t>
            </a:r>
            <a:r>
              <a:rPr sz="3530" b="1" spc="-4" dirty="0">
                <a:latin typeface="Courier New"/>
                <a:cs typeface="Courier New"/>
              </a:rPr>
              <a:t>if</a:t>
            </a:r>
            <a:r>
              <a:rPr sz="3530" b="1" spc="-1504" dirty="0">
                <a:latin typeface="Courier New"/>
                <a:cs typeface="Courier New"/>
              </a:rPr>
              <a:t> </a:t>
            </a:r>
            <a:r>
              <a:rPr sz="3530" spc="71" dirty="0"/>
              <a:t>Statements</a:t>
            </a:r>
            <a:endParaRPr sz="353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763" y="1088504"/>
            <a:ext cx="10086392" cy="46809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3266" indent="-242060">
              <a:lnSpc>
                <a:spcPts val="2749"/>
              </a:lnSpc>
              <a:spcBef>
                <a:spcPts val="88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400" spc="-93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sz="2400" spc="-8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85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85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400" spc="-4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4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spc="-62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400" spc="79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4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 indent="-242060">
              <a:spcBef>
                <a:spcPts val="534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-53" dirty="0">
                <a:latin typeface="Times New Roman"/>
                <a:cs typeface="Times New Roman"/>
              </a:rPr>
              <a:t>e.g.,</a:t>
            </a:r>
            <a:endParaRPr sz="2294" dirty="0">
              <a:latin typeface="Times New Roman"/>
              <a:cs typeface="Times New Roman"/>
            </a:endParaRPr>
          </a:p>
          <a:p>
            <a:pPr marL="1255126" marR="1752693" indent="-779970">
              <a:lnSpc>
                <a:spcPct val="100699"/>
              </a:lnSpc>
              <a:spcBef>
                <a:spcPts val="1994"/>
              </a:spcBef>
            </a:pPr>
            <a:r>
              <a:rPr sz="2471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(road_status ==</a:t>
            </a:r>
            <a:r>
              <a:rPr sz="2471" b="1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71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‘S’) </a:t>
            </a:r>
            <a:endParaRPr lang="en-IN" sz="2471" b="1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126" marR="1752693" indent="-779970">
              <a:lnSpc>
                <a:spcPct val="100699"/>
              </a:lnSpc>
              <a:spcBef>
                <a:spcPts val="1994"/>
              </a:spcBef>
            </a:pPr>
            <a:r>
              <a:rPr lang="en-IN" sz="2471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71" b="1" spc="-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71" spc="10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</a:t>
            </a:r>
            <a:r>
              <a:rPr sz="2471" spc="-57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71" spc="25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71" spc="-7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71" spc="-18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sz="2471" spc="-66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71" spc="-216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247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61992">
              <a:lnSpc>
                <a:spcPts val="2943"/>
              </a:lnSpc>
            </a:pPr>
            <a:r>
              <a:rPr sz="2471" spc="62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printf(“Wet </a:t>
            </a:r>
            <a:r>
              <a:rPr sz="2471" spc="8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roads</a:t>
            </a:r>
            <a:r>
              <a:rPr sz="2471" spc="-19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71" spc="97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ahead!\n”);</a:t>
            </a:r>
            <a:endParaRPr sz="247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126">
              <a:lnSpc>
                <a:spcPts val="2956"/>
              </a:lnSpc>
              <a:spcBef>
                <a:spcPts val="18"/>
              </a:spcBef>
            </a:pPr>
            <a:r>
              <a:rPr sz="2471" spc="-7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2471" b="1" spc="-7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2471" spc="-7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247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61992">
              <a:lnSpc>
                <a:spcPts val="2956"/>
              </a:lnSpc>
            </a:pPr>
            <a:r>
              <a:rPr sz="2471" spc="88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printf(“Icy </a:t>
            </a:r>
            <a:r>
              <a:rPr sz="2471" spc="8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roads</a:t>
            </a:r>
            <a:r>
              <a:rPr sz="2471" spc="-22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71" spc="97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ahead!\n”);</a:t>
            </a:r>
            <a:endParaRPr sz="247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126"/>
            <a:r>
              <a:rPr sz="2471" spc="-216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47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155"/>
            <a:r>
              <a:rPr sz="2471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2021">
              <a:spcBef>
                <a:spcPts val="353"/>
              </a:spcBef>
            </a:pPr>
            <a:r>
              <a:rPr sz="2118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printf(“Drive</a:t>
            </a:r>
            <a:r>
              <a:rPr sz="2118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carefully!\n”);</a:t>
            </a:r>
            <a:endParaRPr sz="21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8450" y="1777700"/>
            <a:ext cx="7713569" cy="1651747"/>
            <a:chOff x="623309" y="2014727"/>
            <a:chExt cx="8742045" cy="1871980"/>
          </a:xfrm>
        </p:grpSpPr>
        <p:sp>
          <p:nvSpPr>
            <p:cNvPr id="3" name="object 3"/>
            <p:cNvSpPr/>
            <p:nvPr/>
          </p:nvSpPr>
          <p:spPr>
            <a:xfrm>
              <a:off x="926585" y="2410968"/>
              <a:ext cx="8279892" cy="1475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23303" y="2290584"/>
              <a:ext cx="8742045" cy="1595755"/>
            </a:xfrm>
            <a:custGeom>
              <a:avLst/>
              <a:gdLst/>
              <a:ahLst/>
              <a:cxnLst/>
              <a:rect l="l" t="t" r="r" b="b"/>
              <a:pathLst>
                <a:path w="8742045" h="1595754">
                  <a:moveTo>
                    <a:pt x="2621292" y="0"/>
                  </a:moveTo>
                  <a:lnTo>
                    <a:pt x="0" y="0"/>
                  </a:lnTo>
                  <a:lnTo>
                    <a:pt x="0" y="1595615"/>
                  </a:lnTo>
                  <a:lnTo>
                    <a:pt x="13716" y="1595615"/>
                  </a:lnTo>
                  <a:lnTo>
                    <a:pt x="28956" y="1595615"/>
                  </a:lnTo>
                  <a:lnTo>
                    <a:pt x="28956" y="27432"/>
                  </a:lnTo>
                  <a:lnTo>
                    <a:pt x="2592336" y="27432"/>
                  </a:lnTo>
                  <a:lnTo>
                    <a:pt x="2592336" y="1595615"/>
                  </a:lnTo>
                  <a:lnTo>
                    <a:pt x="2606052" y="1595615"/>
                  </a:lnTo>
                  <a:lnTo>
                    <a:pt x="2621292" y="1595615"/>
                  </a:lnTo>
                  <a:lnTo>
                    <a:pt x="2621292" y="0"/>
                  </a:lnTo>
                  <a:close/>
                </a:path>
                <a:path w="8742045" h="1595754">
                  <a:moveTo>
                    <a:pt x="8741677" y="502920"/>
                  </a:moveTo>
                  <a:lnTo>
                    <a:pt x="4463808" y="502920"/>
                  </a:lnTo>
                  <a:lnTo>
                    <a:pt x="4463808" y="1595615"/>
                  </a:lnTo>
                  <a:lnTo>
                    <a:pt x="4477524" y="1595615"/>
                  </a:lnTo>
                  <a:lnTo>
                    <a:pt x="4492764" y="1595615"/>
                  </a:lnTo>
                  <a:lnTo>
                    <a:pt x="4492764" y="531876"/>
                  </a:lnTo>
                  <a:lnTo>
                    <a:pt x="8714245" y="531876"/>
                  </a:lnTo>
                  <a:lnTo>
                    <a:pt x="8714245" y="1595615"/>
                  </a:lnTo>
                  <a:lnTo>
                    <a:pt x="8727961" y="1595615"/>
                  </a:lnTo>
                  <a:lnTo>
                    <a:pt x="8741677" y="1595615"/>
                  </a:lnTo>
                  <a:lnTo>
                    <a:pt x="8741677" y="50292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609843" y="2014727"/>
              <a:ext cx="3668395" cy="759460"/>
            </a:xfrm>
            <a:custGeom>
              <a:avLst/>
              <a:gdLst/>
              <a:ahLst/>
              <a:cxnLst/>
              <a:rect l="l" t="t" r="r" b="b"/>
              <a:pathLst>
                <a:path w="3668395" h="759460">
                  <a:moveTo>
                    <a:pt x="3668267" y="504443"/>
                  </a:moveTo>
                  <a:lnTo>
                    <a:pt x="3668267" y="0"/>
                  </a:lnTo>
                  <a:lnTo>
                    <a:pt x="428243" y="0"/>
                  </a:lnTo>
                  <a:lnTo>
                    <a:pt x="428243" y="504443"/>
                  </a:lnTo>
                  <a:lnTo>
                    <a:pt x="967739" y="504443"/>
                  </a:lnTo>
                  <a:lnTo>
                    <a:pt x="0" y="758951"/>
                  </a:lnTo>
                  <a:lnTo>
                    <a:pt x="1778507" y="504443"/>
                  </a:lnTo>
                  <a:lnTo>
                    <a:pt x="3668267" y="504443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560" y="239410"/>
            <a:ext cx="10130718" cy="102268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lnSpc>
                <a:spcPts val="3803"/>
              </a:lnSpc>
              <a:spcBef>
                <a:spcPts val="88"/>
              </a:spcBef>
            </a:pPr>
            <a:r>
              <a:rPr spc="-274" dirty="0"/>
              <a:t>An </a:t>
            </a:r>
            <a:r>
              <a:rPr spc="-185" dirty="0"/>
              <a:t>Example </a:t>
            </a:r>
            <a:r>
              <a:rPr spc="-115" dirty="0"/>
              <a:t>for </a:t>
            </a:r>
            <a:r>
              <a:rPr spc="-93" dirty="0"/>
              <a:t>the </a:t>
            </a:r>
            <a:r>
              <a:rPr spc="-141" dirty="0"/>
              <a:t>Flowchart </a:t>
            </a:r>
            <a:r>
              <a:rPr spc="-185" dirty="0"/>
              <a:t>of </a:t>
            </a:r>
            <a:r>
              <a:rPr spc="-128" dirty="0"/>
              <a:t>Nested</a:t>
            </a:r>
            <a:r>
              <a:rPr spc="-93" dirty="0"/>
              <a:t> </a:t>
            </a:r>
            <a:r>
              <a:rPr spc="-4" dirty="0">
                <a:latin typeface="Courier New"/>
                <a:cs typeface="Courier New"/>
              </a:rPr>
              <a:t>if</a:t>
            </a:r>
            <a:r>
              <a:rPr lang="en-IN" spc="-4" dirty="0">
                <a:latin typeface="Courier New"/>
                <a:cs typeface="Courier New"/>
              </a:rPr>
              <a:t> </a:t>
            </a:r>
            <a:r>
              <a:rPr spc="-141" dirty="0"/>
              <a:t>Statements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6392" y="1786665"/>
            <a:ext cx="191732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Another </a:t>
            </a:r>
            <a:r>
              <a:rPr sz="1588" b="1" spc="-4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588" b="1" spc="-6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588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12975" y="3429000"/>
            <a:ext cx="7965141" cy="2947707"/>
            <a:chOff x="515105" y="3886199"/>
            <a:chExt cx="9027160" cy="3340735"/>
          </a:xfrm>
        </p:grpSpPr>
        <p:sp>
          <p:nvSpPr>
            <p:cNvPr id="9" name="object 9"/>
            <p:cNvSpPr/>
            <p:nvPr/>
          </p:nvSpPr>
          <p:spPr>
            <a:xfrm>
              <a:off x="515105" y="3886199"/>
              <a:ext cx="9027160" cy="3340735"/>
            </a:xfrm>
            <a:custGeom>
              <a:avLst/>
              <a:gdLst/>
              <a:ahLst/>
              <a:cxnLst/>
              <a:rect l="l" t="t" r="r" b="b"/>
              <a:pathLst>
                <a:path w="9027160" h="3340734">
                  <a:moveTo>
                    <a:pt x="9026658" y="3022092"/>
                  </a:moveTo>
                  <a:lnTo>
                    <a:pt x="9026658" y="0"/>
                  </a:lnTo>
                  <a:lnTo>
                    <a:pt x="9014466" y="0"/>
                  </a:lnTo>
                  <a:lnTo>
                    <a:pt x="9014466" y="3005328"/>
                  </a:lnTo>
                  <a:lnTo>
                    <a:pt x="9009894" y="3054096"/>
                  </a:lnTo>
                  <a:lnTo>
                    <a:pt x="8994654" y="3116580"/>
                  </a:lnTo>
                  <a:lnTo>
                    <a:pt x="8967222" y="3172968"/>
                  </a:lnTo>
                  <a:lnTo>
                    <a:pt x="8939790" y="3211068"/>
                  </a:lnTo>
                  <a:lnTo>
                    <a:pt x="8907786" y="3244596"/>
                  </a:lnTo>
                  <a:lnTo>
                    <a:pt x="8871210" y="3273552"/>
                  </a:lnTo>
                  <a:lnTo>
                    <a:pt x="8857494" y="3281172"/>
                  </a:lnTo>
                  <a:lnTo>
                    <a:pt x="8843778" y="3290316"/>
                  </a:lnTo>
                  <a:lnTo>
                    <a:pt x="8816346" y="3302508"/>
                  </a:lnTo>
                  <a:lnTo>
                    <a:pt x="8785866" y="3314700"/>
                  </a:lnTo>
                  <a:lnTo>
                    <a:pt x="8770626" y="3317748"/>
                  </a:lnTo>
                  <a:lnTo>
                    <a:pt x="8755386" y="3322320"/>
                  </a:lnTo>
                  <a:lnTo>
                    <a:pt x="8738622" y="3325368"/>
                  </a:lnTo>
                  <a:lnTo>
                    <a:pt x="8723382" y="3326892"/>
                  </a:lnTo>
                  <a:lnTo>
                    <a:pt x="8706618" y="3328416"/>
                  </a:lnTo>
                  <a:lnTo>
                    <a:pt x="320040" y="3328416"/>
                  </a:lnTo>
                  <a:lnTo>
                    <a:pt x="286512" y="3325368"/>
                  </a:lnTo>
                  <a:lnTo>
                    <a:pt x="271272" y="3322320"/>
                  </a:lnTo>
                  <a:lnTo>
                    <a:pt x="256032" y="3317748"/>
                  </a:lnTo>
                  <a:lnTo>
                    <a:pt x="240792" y="3314700"/>
                  </a:lnTo>
                  <a:lnTo>
                    <a:pt x="196596" y="3296412"/>
                  </a:lnTo>
                  <a:lnTo>
                    <a:pt x="155448" y="3273552"/>
                  </a:lnTo>
                  <a:lnTo>
                    <a:pt x="118872" y="3244596"/>
                  </a:lnTo>
                  <a:lnTo>
                    <a:pt x="97536" y="3221736"/>
                  </a:lnTo>
                  <a:lnTo>
                    <a:pt x="86868" y="3211068"/>
                  </a:lnTo>
                  <a:lnTo>
                    <a:pt x="77724" y="3198876"/>
                  </a:lnTo>
                  <a:lnTo>
                    <a:pt x="68580" y="3185160"/>
                  </a:lnTo>
                  <a:lnTo>
                    <a:pt x="59436" y="3172968"/>
                  </a:lnTo>
                  <a:lnTo>
                    <a:pt x="44196" y="3145536"/>
                  </a:lnTo>
                  <a:lnTo>
                    <a:pt x="38100" y="3130296"/>
                  </a:lnTo>
                  <a:lnTo>
                    <a:pt x="32004" y="3116580"/>
                  </a:lnTo>
                  <a:lnTo>
                    <a:pt x="22860" y="3086100"/>
                  </a:lnTo>
                  <a:lnTo>
                    <a:pt x="19812" y="3069336"/>
                  </a:lnTo>
                  <a:lnTo>
                    <a:pt x="16764" y="3054096"/>
                  </a:lnTo>
                  <a:lnTo>
                    <a:pt x="13716" y="3022092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3005328"/>
                  </a:lnTo>
                  <a:lnTo>
                    <a:pt x="1524" y="3022092"/>
                  </a:lnTo>
                  <a:lnTo>
                    <a:pt x="1524" y="3038856"/>
                  </a:lnTo>
                  <a:lnTo>
                    <a:pt x="10668" y="3089148"/>
                  </a:lnTo>
                  <a:lnTo>
                    <a:pt x="33528" y="3151632"/>
                  </a:lnTo>
                  <a:lnTo>
                    <a:pt x="67056" y="3206496"/>
                  </a:lnTo>
                  <a:lnTo>
                    <a:pt x="99060" y="3243072"/>
                  </a:lnTo>
                  <a:lnTo>
                    <a:pt x="135636" y="3275076"/>
                  </a:lnTo>
                  <a:lnTo>
                    <a:pt x="190500" y="3308604"/>
                  </a:lnTo>
                  <a:lnTo>
                    <a:pt x="236220" y="3326892"/>
                  </a:lnTo>
                  <a:lnTo>
                    <a:pt x="269748" y="3334512"/>
                  </a:lnTo>
                  <a:lnTo>
                    <a:pt x="284988" y="3337560"/>
                  </a:lnTo>
                  <a:lnTo>
                    <a:pt x="303276" y="3339084"/>
                  </a:lnTo>
                  <a:lnTo>
                    <a:pt x="320040" y="3340608"/>
                  </a:lnTo>
                  <a:lnTo>
                    <a:pt x="8708142" y="3340608"/>
                  </a:lnTo>
                  <a:lnTo>
                    <a:pt x="8741670" y="3337560"/>
                  </a:lnTo>
                  <a:lnTo>
                    <a:pt x="8758434" y="3334512"/>
                  </a:lnTo>
                  <a:lnTo>
                    <a:pt x="8773674" y="3329940"/>
                  </a:lnTo>
                  <a:lnTo>
                    <a:pt x="8790438" y="3325368"/>
                  </a:lnTo>
                  <a:lnTo>
                    <a:pt x="8805678" y="3320796"/>
                  </a:lnTo>
                  <a:lnTo>
                    <a:pt x="8836158" y="3308604"/>
                  </a:lnTo>
                  <a:lnTo>
                    <a:pt x="8851398" y="3300984"/>
                  </a:lnTo>
                  <a:lnTo>
                    <a:pt x="8865114" y="3291840"/>
                  </a:lnTo>
                  <a:lnTo>
                    <a:pt x="8878830" y="3284220"/>
                  </a:lnTo>
                  <a:lnTo>
                    <a:pt x="8916930" y="3253740"/>
                  </a:lnTo>
                  <a:lnTo>
                    <a:pt x="8950458" y="3218688"/>
                  </a:lnTo>
                  <a:lnTo>
                    <a:pt x="8977890" y="3179064"/>
                  </a:lnTo>
                  <a:lnTo>
                    <a:pt x="8993130" y="3150108"/>
                  </a:lnTo>
                  <a:lnTo>
                    <a:pt x="9000750" y="3136392"/>
                  </a:lnTo>
                  <a:lnTo>
                    <a:pt x="9006846" y="3121152"/>
                  </a:lnTo>
                  <a:lnTo>
                    <a:pt x="9011418" y="3104388"/>
                  </a:lnTo>
                  <a:lnTo>
                    <a:pt x="9015990" y="3089148"/>
                  </a:lnTo>
                  <a:lnTo>
                    <a:pt x="9020562" y="3072384"/>
                  </a:lnTo>
                  <a:lnTo>
                    <a:pt x="9022086" y="3055620"/>
                  </a:lnTo>
                  <a:lnTo>
                    <a:pt x="9025134" y="3038856"/>
                  </a:lnTo>
                  <a:lnTo>
                    <a:pt x="9026658" y="302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585" y="3886199"/>
              <a:ext cx="8279892" cy="2449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303" y="3886199"/>
              <a:ext cx="8742045" cy="2894330"/>
            </a:xfrm>
            <a:custGeom>
              <a:avLst/>
              <a:gdLst/>
              <a:ahLst/>
              <a:cxnLst/>
              <a:rect l="l" t="t" r="r" b="b"/>
              <a:pathLst>
                <a:path w="8742045" h="2894329">
                  <a:moveTo>
                    <a:pt x="2621292" y="0"/>
                  </a:moveTo>
                  <a:lnTo>
                    <a:pt x="2592336" y="0"/>
                  </a:lnTo>
                  <a:lnTo>
                    <a:pt x="2592336" y="1786140"/>
                  </a:lnTo>
                  <a:lnTo>
                    <a:pt x="28956" y="1786140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1815096"/>
                  </a:lnTo>
                  <a:lnTo>
                    <a:pt x="13716" y="1815096"/>
                  </a:lnTo>
                  <a:lnTo>
                    <a:pt x="28956" y="1815096"/>
                  </a:lnTo>
                  <a:lnTo>
                    <a:pt x="2592336" y="1815096"/>
                  </a:lnTo>
                  <a:lnTo>
                    <a:pt x="2606052" y="1815096"/>
                  </a:lnTo>
                  <a:lnTo>
                    <a:pt x="2621292" y="1815096"/>
                  </a:lnTo>
                  <a:lnTo>
                    <a:pt x="2621292" y="0"/>
                  </a:lnTo>
                  <a:close/>
                </a:path>
                <a:path w="8742045" h="2894329">
                  <a:moveTo>
                    <a:pt x="8741677" y="0"/>
                  </a:moveTo>
                  <a:lnTo>
                    <a:pt x="8714245" y="0"/>
                  </a:lnTo>
                  <a:lnTo>
                    <a:pt x="8714245" y="2866656"/>
                  </a:lnTo>
                  <a:lnTo>
                    <a:pt x="4492764" y="2866656"/>
                  </a:lnTo>
                  <a:lnTo>
                    <a:pt x="4492764" y="0"/>
                  </a:lnTo>
                  <a:lnTo>
                    <a:pt x="4463808" y="0"/>
                  </a:lnTo>
                  <a:lnTo>
                    <a:pt x="4463808" y="2894088"/>
                  </a:lnTo>
                  <a:lnTo>
                    <a:pt x="4477524" y="2894088"/>
                  </a:lnTo>
                  <a:lnTo>
                    <a:pt x="4492764" y="2894088"/>
                  </a:lnTo>
                  <a:lnTo>
                    <a:pt x="8714245" y="2894088"/>
                  </a:lnTo>
                  <a:lnTo>
                    <a:pt x="8727961" y="2894088"/>
                  </a:lnTo>
                  <a:lnTo>
                    <a:pt x="8741677" y="2894088"/>
                  </a:lnTo>
                  <a:lnTo>
                    <a:pt x="8741677" y="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73601" y="5731763"/>
              <a:ext cx="3348354" cy="1179830"/>
            </a:xfrm>
            <a:custGeom>
              <a:avLst/>
              <a:gdLst/>
              <a:ahLst/>
              <a:cxnLst/>
              <a:rect l="l" t="t" r="r" b="b"/>
              <a:pathLst>
                <a:path w="3348354" h="1179829">
                  <a:moveTo>
                    <a:pt x="3348234" y="1179575"/>
                  </a:moveTo>
                  <a:lnTo>
                    <a:pt x="3348234" y="676655"/>
                  </a:lnTo>
                  <a:lnTo>
                    <a:pt x="1458474" y="676655"/>
                  </a:lnTo>
                  <a:lnTo>
                    <a:pt x="0" y="0"/>
                  </a:lnTo>
                  <a:lnTo>
                    <a:pt x="647699" y="676655"/>
                  </a:lnTo>
                  <a:lnTo>
                    <a:pt x="108203" y="676655"/>
                  </a:lnTo>
                  <a:lnTo>
                    <a:pt x="108203" y="1179575"/>
                  </a:lnTo>
                  <a:lnTo>
                    <a:pt x="3348234" y="1179575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44905" y="5662106"/>
            <a:ext cx="166295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Main </a:t>
            </a:r>
            <a:r>
              <a:rPr sz="1588" b="1" spc="-4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588" b="1" spc="-63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588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61" y="243651"/>
            <a:ext cx="6278096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  <a:tabLst>
                <a:tab pos="1731961" algn="l"/>
              </a:tabLst>
            </a:pPr>
            <a:r>
              <a:rPr sz="3530" spc="-224" dirty="0">
                <a:latin typeface="Century" panose="02040604050505020304" pitchFamily="18" charset="0"/>
              </a:rPr>
              <a:t>Multiway	</a:t>
            </a:r>
            <a:r>
              <a:rPr lang="en-IN" sz="3530" spc="-224" dirty="0">
                <a:latin typeface="Century" panose="02040604050505020304" pitchFamily="18" charset="0"/>
              </a:rPr>
              <a:t> </a:t>
            </a:r>
            <a:r>
              <a:rPr sz="3530" spc="-185" dirty="0">
                <a:latin typeface="Century" panose="02040604050505020304" pitchFamily="18" charset="0"/>
              </a:rPr>
              <a:t>Decision </a:t>
            </a:r>
            <a:r>
              <a:rPr sz="3530" spc="-260" dirty="0">
                <a:latin typeface="Century" panose="02040604050505020304" pitchFamily="18" charset="0"/>
              </a:rPr>
              <a:t>Making</a:t>
            </a:r>
            <a:r>
              <a:rPr sz="3530" spc="-22" dirty="0">
                <a:latin typeface="Century" panose="02040604050505020304" pitchFamily="18" charset="0"/>
              </a:rPr>
              <a:t> </a:t>
            </a:r>
            <a:r>
              <a:rPr sz="3530" spc="-137" dirty="0">
                <a:latin typeface="Century" panose="02040604050505020304" pitchFamily="18" charset="0"/>
              </a:rPr>
              <a:t>statements</a:t>
            </a:r>
            <a:endParaRPr sz="3530" dirty="0">
              <a:latin typeface="Century" panose="020406040505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192" y="1446454"/>
            <a:ext cx="5610807" cy="3154332"/>
          </a:xfrm>
          <a:prstGeom prst="rect">
            <a:avLst/>
          </a:prstGeom>
        </p:spPr>
        <p:txBody>
          <a:bodyPr vert="horz" wrap="square" lIns="0" tIns="107576" rIns="0" bIns="0" rtlCol="0">
            <a:spAutoFit/>
          </a:bodyPr>
          <a:lstStyle/>
          <a:p>
            <a:pPr marL="252706" marR="4483" indent="-242060">
              <a:lnSpc>
                <a:spcPct val="80000"/>
              </a:lnSpc>
              <a:spcBef>
                <a:spcPts val="847"/>
              </a:spcBef>
              <a:buSzPct val="84722"/>
              <a:buFont typeface="Arial"/>
              <a:buChar char="•"/>
              <a:tabLst>
                <a:tab pos="253266" algn="l"/>
              </a:tabLst>
            </a:pPr>
            <a:endParaRPr lang="en-IN" sz="3177" spc="-234" dirty="0">
              <a:latin typeface="Times New Roman"/>
              <a:cs typeface="Times New Roman"/>
            </a:endParaRPr>
          </a:p>
          <a:p>
            <a:pPr marL="252706" marR="4483" indent="-242060">
              <a:lnSpc>
                <a:spcPct val="80000"/>
              </a:lnSpc>
              <a:spcBef>
                <a:spcPts val="847"/>
              </a:spcBef>
              <a:buSzPct val="84722"/>
              <a:buFont typeface="Arial"/>
              <a:buChar char="•"/>
              <a:tabLst>
                <a:tab pos="253266" algn="l"/>
              </a:tabLst>
            </a:pPr>
            <a:r>
              <a:rPr sz="3177" spc="-234" dirty="0">
                <a:latin typeface="Century" panose="02040604050505020304" pitchFamily="18" charset="0"/>
                <a:cs typeface="Times New Roman"/>
              </a:rPr>
              <a:t>If </a:t>
            </a:r>
            <a:r>
              <a:rPr sz="3177" spc="-84" dirty="0">
                <a:latin typeface="Century" panose="02040604050505020304" pitchFamily="18" charset="0"/>
                <a:cs typeface="Times New Roman"/>
              </a:rPr>
              <a:t>there </a:t>
            </a:r>
            <a:r>
              <a:rPr sz="3177" spc="-128" dirty="0">
                <a:latin typeface="Century" panose="02040604050505020304" pitchFamily="18" charset="0"/>
                <a:cs typeface="Times New Roman"/>
              </a:rPr>
              <a:t>are </a:t>
            </a:r>
            <a:r>
              <a:rPr sz="3177" spc="-229" dirty="0">
                <a:latin typeface="Century" panose="02040604050505020304" pitchFamily="18" charset="0"/>
                <a:cs typeface="Times New Roman"/>
              </a:rPr>
              <a:t>many </a:t>
            </a:r>
            <a:r>
              <a:rPr sz="3177" spc="-110" dirty="0">
                <a:latin typeface="Century" panose="02040604050505020304" pitchFamily="18" charset="0"/>
                <a:cs typeface="Times New Roman"/>
              </a:rPr>
              <a:t>alternatives, </a:t>
            </a:r>
            <a:r>
              <a:rPr sz="3177" spc="-57" dirty="0">
                <a:latin typeface="Century" panose="02040604050505020304" pitchFamily="18" charset="0"/>
                <a:cs typeface="Times New Roman"/>
              </a:rPr>
              <a:t>it </a:t>
            </a:r>
            <a:r>
              <a:rPr sz="3177" spc="-199" dirty="0">
                <a:latin typeface="Century" panose="02040604050505020304" pitchFamily="18" charset="0"/>
                <a:cs typeface="Times New Roman"/>
              </a:rPr>
              <a:t>is </a:t>
            </a:r>
            <a:r>
              <a:rPr sz="3177" spc="-49" dirty="0">
                <a:latin typeface="Century" panose="02040604050505020304" pitchFamily="18" charset="0"/>
                <a:cs typeface="Times New Roman"/>
              </a:rPr>
              <a:t>better to </a:t>
            </a:r>
            <a:r>
              <a:rPr sz="3177" spc="-168" dirty="0">
                <a:latin typeface="Century" panose="02040604050505020304" pitchFamily="18" charset="0"/>
                <a:cs typeface="Times New Roman"/>
              </a:rPr>
              <a:t>use  </a:t>
            </a:r>
            <a:r>
              <a:rPr sz="3177" spc="-93" dirty="0">
                <a:latin typeface="Century" panose="02040604050505020304" pitchFamily="18" charset="0"/>
                <a:cs typeface="Times New Roman"/>
              </a:rPr>
              <a:t>the </a:t>
            </a:r>
            <a:r>
              <a:rPr sz="3177" spc="-168" dirty="0">
                <a:latin typeface="Century" panose="02040604050505020304" pitchFamily="18" charset="0"/>
                <a:cs typeface="Times New Roman"/>
              </a:rPr>
              <a:t>syntax </a:t>
            </a:r>
            <a:r>
              <a:rPr sz="3177" spc="-185" dirty="0">
                <a:latin typeface="Century" panose="02040604050505020304" pitchFamily="18" charset="0"/>
                <a:cs typeface="Times New Roman"/>
              </a:rPr>
              <a:t>of </a:t>
            </a:r>
            <a:r>
              <a:rPr sz="3177" spc="66" dirty="0">
                <a:solidFill>
                  <a:srgbClr val="FFC000"/>
                </a:solidFill>
                <a:latin typeface="Century" panose="02040604050505020304" pitchFamily="18" charset="0"/>
                <a:cs typeface="Times New Roman"/>
              </a:rPr>
              <a:t>multiway</a:t>
            </a:r>
            <a:r>
              <a:rPr sz="3177" spc="106" dirty="0">
                <a:solidFill>
                  <a:srgbClr val="FFC000"/>
                </a:solidFill>
                <a:latin typeface="Century" panose="02040604050505020304" pitchFamily="18" charset="0"/>
                <a:cs typeface="Times New Roman"/>
              </a:rPr>
              <a:t> </a:t>
            </a:r>
            <a:r>
              <a:rPr sz="3177" spc="84" dirty="0">
                <a:solidFill>
                  <a:srgbClr val="FFC000"/>
                </a:solidFill>
                <a:latin typeface="Century" panose="02040604050505020304" pitchFamily="18" charset="0"/>
                <a:cs typeface="Times New Roman"/>
              </a:rPr>
              <a:t>decision.</a:t>
            </a:r>
            <a:endParaRPr lang="en-IN" sz="3177" spc="84" dirty="0">
              <a:solidFill>
                <a:srgbClr val="FFC000"/>
              </a:solidFill>
              <a:latin typeface="Century" panose="02040604050505020304" pitchFamily="18" charset="0"/>
              <a:cs typeface="Times New Roman"/>
            </a:endParaRPr>
          </a:p>
          <a:p>
            <a:pPr marL="10646" marR="4483">
              <a:lnSpc>
                <a:spcPct val="80000"/>
              </a:lnSpc>
              <a:spcBef>
                <a:spcPts val="847"/>
              </a:spcBef>
              <a:buSzPct val="84722"/>
              <a:tabLst>
                <a:tab pos="253266" algn="l"/>
              </a:tabLst>
            </a:pPr>
            <a:endParaRPr sz="3177" dirty="0">
              <a:solidFill>
                <a:srgbClr val="FFC000"/>
              </a:solidFill>
              <a:latin typeface="Century" panose="02040604050505020304" pitchFamily="18" charset="0"/>
              <a:cs typeface="Times New Roman"/>
            </a:endParaRPr>
          </a:p>
          <a:p>
            <a:pPr marL="495326" lvl="1" indent="-202277">
              <a:lnSpc>
                <a:spcPts val="3265"/>
              </a:lnSpc>
              <a:buSzPct val="84722"/>
              <a:buFont typeface="Arial"/>
              <a:buChar char="•"/>
              <a:tabLst>
                <a:tab pos="495326" algn="l"/>
              </a:tabLst>
            </a:pPr>
            <a:r>
              <a:rPr sz="3177" spc="-4" dirty="0">
                <a:latin typeface="Century" panose="02040604050505020304" pitchFamily="18" charset="0"/>
                <a:cs typeface="Courier New"/>
              </a:rPr>
              <a:t>if else if</a:t>
            </a:r>
            <a:r>
              <a:rPr sz="3177" dirty="0">
                <a:latin typeface="Century" panose="02040604050505020304" pitchFamily="18" charset="0"/>
                <a:cs typeface="Courier New"/>
              </a:rPr>
              <a:t> </a:t>
            </a:r>
            <a:r>
              <a:rPr sz="3177" spc="-4" dirty="0">
                <a:latin typeface="Century" panose="02040604050505020304" pitchFamily="18" charset="0"/>
                <a:cs typeface="Courier New"/>
              </a:rPr>
              <a:t>ladder</a:t>
            </a:r>
            <a:endParaRPr sz="3177" dirty="0">
              <a:latin typeface="Century" panose="02040604050505020304" pitchFamily="18" charset="0"/>
              <a:cs typeface="Courier New"/>
            </a:endParaRPr>
          </a:p>
          <a:p>
            <a:pPr marL="495326" lvl="1" indent="-202277">
              <a:lnSpc>
                <a:spcPts val="3605"/>
              </a:lnSpc>
              <a:buSzPct val="84722"/>
              <a:buFont typeface="Arial"/>
              <a:buChar char="•"/>
              <a:tabLst>
                <a:tab pos="495326" algn="l"/>
              </a:tabLst>
            </a:pPr>
            <a:r>
              <a:rPr sz="3177" spc="-4" dirty="0">
                <a:latin typeface="Century" panose="02040604050505020304" pitchFamily="18" charset="0"/>
                <a:cs typeface="Courier New"/>
              </a:rPr>
              <a:t>switch</a:t>
            </a:r>
            <a:r>
              <a:rPr sz="3177" spc="-9" dirty="0">
                <a:latin typeface="Century" panose="02040604050505020304" pitchFamily="18" charset="0"/>
                <a:cs typeface="Courier New"/>
              </a:rPr>
              <a:t> </a:t>
            </a:r>
            <a:r>
              <a:rPr sz="3177" spc="-4" dirty="0">
                <a:latin typeface="Century" panose="02040604050505020304" pitchFamily="18" charset="0"/>
                <a:cs typeface="Courier New"/>
              </a:rPr>
              <a:t>case</a:t>
            </a:r>
            <a:endParaRPr sz="3177" dirty="0">
              <a:latin typeface="Century" panose="02040604050505020304" pitchFamily="18" charset="0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1D66AD-BAA6-4186-908D-2CA786E1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91" y="1340852"/>
            <a:ext cx="46863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85" y="168040"/>
            <a:ext cx="8298285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 marR="4483">
              <a:spcBef>
                <a:spcPts val="88"/>
              </a:spcBef>
              <a:tabLst>
                <a:tab pos="1834500" algn="l"/>
              </a:tabLst>
            </a:pPr>
            <a:r>
              <a:rPr spc="66" dirty="0">
                <a:latin typeface="Century" panose="02040604050505020304" pitchFamily="18" charset="0"/>
              </a:rPr>
              <a:t>Multiway	</a:t>
            </a:r>
            <a:r>
              <a:rPr spc="62" dirty="0">
                <a:latin typeface="Century" panose="02040604050505020304" pitchFamily="18" charset="0"/>
              </a:rPr>
              <a:t>Decision </a:t>
            </a:r>
            <a:r>
              <a:rPr spc="93" dirty="0">
                <a:latin typeface="Century" panose="02040604050505020304" pitchFamily="18" charset="0"/>
              </a:rPr>
              <a:t>Making</a:t>
            </a:r>
            <a:r>
              <a:rPr spc="-300" dirty="0">
                <a:latin typeface="Century" panose="02040604050505020304" pitchFamily="18" charset="0"/>
              </a:rPr>
              <a:t> </a:t>
            </a:r>
            <a:r>
              <a:rPr spc="88" dirty="0">
                <a:latin typeface="Century" panose="02040604050505020304" pitchFamily="18" charset="0"/>
              </a:rPr>
              <a:t>statements  </a:t>
            </a:r>
            <a:r>
              <a:rPr spc="-13" dirty="0">
                <a:latin typeface="Century" panose="02040604050505020304" pitchFamily="18" charset="0"/>
              </a:rPr>
              <a:t>if </a:t>
            </a:r>
            <a:r>
              <a:rPr spc="31" dirty="0">
                <a:latin typeface="Century" panose="02040604050505020304" pitchFamily="18" charset="0"/>
              </a:rPr>
              <a:t>else </a:t>
            </a:r>
            <a:r>
              <a:rPr spc="-13" dirty="0">
                <a:latin typeface="Century" panose="02040604050505020304" pitchFamily="18" charset="0"/>
              </a:rPr>
              <a:t>if</a:t>
            </a:r>
            <a:r>
              <a:rPr spc="-304" dirty="0">
                <a:latin typeface="Century" panose="02040604050505020304" pitchFamily="18" charset="0"/>
              </a:rPr>
              <a:t> </a:t>
            </a:r>
            <a:r>
              <a:rPr spc="137" dirty="0">
                <a:latin typeface="Century" panose="02040604050505020304" pitchFamily="18" charset="0"/>
              </a:rPr>
              <a:t>ladder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6582" y="1714500"/>
            <a:ext cx="10338953" cy="41785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53266" indent="-242060">
              <a:lnSpc>
                <a:spcPts val="2563"/>
              </a:lnSpc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471" spc="-132" dirty="0">
                <a:latin typeface="Times New Roman"/>
                <a:cs typeface="Times New Roman"/>
              </a:rPr>
              <a:t>Syntax:</a:t>
            </a:r>
            <a:endParaRPr lang="en-IN" sz="2471" spc="-132" dirty="0">
              <a:latin typeface="Times New Roman"/>
              <a:cs typeface="Times New Roman"/>
            </a:endParaRPr>
          </a:p>
          <a:p>
            <a:pPr marL="253266" indent="-242060">
              <a:lnSpc>
                <a:spcPts val="2563"/>
              </a:lnSpc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endParaRPr sz="2471" dirty="0">
              <a:latin typeface="Times New Roman"/>
              <a:cs typeface="Times New Roman"/>
            </a:endParaRPr>
          </a:p>
          <a:p>
            <a:pPr marL="252706">
              <a:lnSpc>
                <a:spcPts val="1716"/>
              </a:lnSpc>
            </a:pPr>
            <a:r>
              <a:rPr sz="1588" spc="-4" dirty="0">
                <a:latin typeface="Comic Sans MS"/>
                <a:cs typeface="Comic Sans MS"/>
              </a:rPr>
              <a:t>if(condition </a:t>
            </a:r>
            <a:r>
              <a:rPr sz="1588" dirty="0">
                <a:latin typeface="Comic Sans MS"/>
                <a:cs typeface="Comic Sans MS"/>
              </a:rPr>
              <a:t>1)</a:t>
            </a:r>
            <a:r>
              <a:rPr sz="1588" spc="-26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{</a:t>
            </a:r>
          </a:p>
          <a:p>
            <a:pPr marL="876907">
              <a:lnSpc>
                <a:spcPts val="1672"/>
              </a:lnSpc>
            </a:pPr>
            <a:r>
              <a:rPr sz="1588" dirty="0">
                <a:latin typeface="Comic Sans MS"/>
                <a:cs typeface="Comic Sans MS"/>
              </a:rPr>
              <a:t>statements;</a:t>
            </a:r>
            <a:r>
              <a:rPr lang="en-IN" sz="1588" dirty="0">
                <a:latin typeface="Comic Sans MS"/>
                <a:cs typeface="Comic Sans MS"/>
              </a:rPr>
              <a:t>      </a:t>
            </a:r>
            <a:r>
              <a:rPr sz="1588" dirty="0">
                <a:latin typeface="Comic Sans MS"/>
                <a:cs typeface="Comic Sans MS"/>
              </a:rPr>
              <a:t> </a:t>
            </a:r>
            <a:r>
              <a:rPr sz="1588" spc="-282" dirty="0">
                <a:latin typeface="Comic Sans MS"/>
                <a:cs typeface="Comic Sans MS"/>
              </a:rPr>
              <a:t>/</a:t>
            </a:r>
            <a:r>
              <a:rPr sz="1588" spc="-282" dirty="0">
                <a:latin typeface="DejaVu Sans"/>
                <a:cs typeface="DejaVu Sans"/>
              </a:rPr>
              <a:t>∗ </a:t>
            </a:r>
            <a:r>
              <a:rPr sz="1588" dirty="0">
                <a:latin typeface="Comic Sans MS"/>
                <a:cs typeface="Comic Sans MS"/>
              </a:rPr>
              <a:t>statements </a:t>
            </a:r>
            <a:r>
              <a:rPr sz="1588" spc="-4" dirty="0">
                <a:latin typeface="Comic Sans MS"/>
                <a:cs typeface="Comic Sans MS"/>
              </a:rPr>
              <a:t>will execute if </a:t>
            </a:r>
            <a:r>
              <a:rPr sz="1588" dirty="0">
                <a:latin typeface="Comic Sans MS"/>
                <a:cs typeface="Comic Sans MS"/>
              </a:rPr>
              <a:t>the </a:t>
            </a:r>
            <a:r>
              <a:rPr sz="1588" spc="-4" dirty="0">
                <a:latin typeface="Comic Sans MS"/>
                <a:cs typeface="Comic Sans MS"/>
              </a:rPr>
              <a:t>condition </a:t>
            </a:r>
            <a:r>
              <a:rPr sz="1588" dirty="0">
                <a:latin typeface="Comic Sans MS"/>
                <a:cs typeface="Comic Sans MS"/>
              </a:rPr>
              <a:t>1 </a:t>
            </a:r>
            <a:r>
              <a:rPr sz="1588" spc="-4" dirty="0">
                <a:latin typeface="Comic Sans MS"/>
                <a:cs typeface="Comic Sans MS"/>
              </a:rPr>
              <a:t>is true</a:t>
            </a:r>
            <a:r>
              <a:rPr sz="1588" spc="-35" dirty="0">
                <a:latin typeface="Comic Sans MS"/>
                <a:cs typeface="Comic Sans MS"/>
              </a:rPr>
              <a:t> </a:t>
            </a:r>
            <a:r>
              <a:rPr sz="1588" spc="-287" dirty="0">
                <a:latin typeface="DejaVu Sans"/>
                <a:cs typeface="DejaVu Sans"/>
              </a:rPr>
              <a:t>∗</a:t>
            </a:r>
            <a:r>
              <a:rPr sz="1588" spc="-287" dirty="0">
                <a:latin typeface="Comic Sans MS"/>
                <a:cs typeface="Comic Sans MS"/>
              </a:rPr>
              <a:t>/</a:t>
            </a:r>
            <a:endParaRPr sz="1588" dirty="0">
              <a:latin typeface="Comic Sans MS"/>
              <a:cs typeface="Comic Sans MS"/>
            </a:endParaRPr>
          </a:p>
          <a:p>
            <a:pPr marL="252706">
              <a:lnSpc>
                <a:spcPts val="1672"/>
              </a:lnSpc>
            </a:pPr>
            <a:r>
              <a:rPr sz="1588" dirty="0">
                <a:latin typeface="Comic Sans MS"/>
                <a:cs typeface="Comic Sans MS"/>
              </a:rPr>
              <a:t>}</a:t>
            </a:r>
          </a:p>
          <a:p>
            <a:pPr marL="11206">
              <a:lnSpc>
                <a:spcPts val="1672"/>
              </a:lnSpc>
            </a:pPr>
            <a:r>
              <a:rPr lang="en-IN" sz="1588" spc="-4" dirty="0">
                <a:latin typeface="Comic Sans MS"/>
                <a:cs typeface="Comic Sans MS"/>
              </a:rPr>
              <a:t>   </a:t>
            </a:r>
            <a:r>
              <a:rPr sz="1588" spc="-4" dirty="0">
                <a:latin typeface="Comic Sans MS"/>
                <a:cs typeface="Comic Sans MS"/>
              </a:rPr>
              <a:t>else if(condition </a:t>
            </a:r>
            <a:r>
              <a:rPr sz="1588" dirty="0">
                <a:latin typeface="Comic Sans MS"/>
                <a:cs typeface="Comic Sans MS"/>
              </a:rPr>
              <a:t>2)</a:t>
            </a:r>
            <a:r>
              <a:rPr sz="1588" spc="-26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{</a:t>
            </a:r>
          </a:p>
          <a:p>
            <a:pPr marL="817513">
              <a:lnSpc>
                <a:spcPts val="1672"/>
              </a:lnSpc>
            </a:pPr>
            <a:r>
              <a:rPr sz="1588" dirty="0">
                <a:latin typeface="Comic Sans MS"/>
                <a:cs typeface="Comic Sans MS"/>
              </a:rPr>
              <a:t>statements; </a:t>
            </a:r>
            <a:r>
              <a:rPr lang="en-IN" sz="1588" dirty="0">
                <a:latin typeface="Comic Sans MS"/>
                <a:cs typeface="Comic Sans MS"/>
              </a:rPr>
              <a:t>      </a:t>
            </a:r>
            <a:r>
              <a:rPr sz="1588" spc="-282" dirty="0">
                <a:latin typeface="Comic Sans MS"/>
                <a:cs typeface="Comic Sans MS"/>
              </a:rPr>
              <a:t>/</a:t>
            </a:r>
            <a:r>
              <a:rPr sz="1588" spc="-282" dirty="0">
                <a:latin typeface="DejaVu Sans"/>
                <a:cs typeface="DejaVu Sans"/>
              </a:rPr>
              <a:t>∗ </a:t>
            </a:r>
            <a:r>
              <a:rPr sz="1588" dirty="0">
                <a:latin typeface="Comic Sans MS"/>
                <a:cs typeface="Comic Sans MS"/>
              </a:rPr>
              <a:t>statements </a:t>
            </a:r>
            <a:r>
              <a:rPr sz="1588" spc="-4" dirty="0">
                <a:latin typeface="Comic Sans MS"/>
                <a:cs typeface="Comic Sans MS"/>
              </a:rPr>
              <a:t>will execute if </a:t>
            </a:r>
            <a:r>
              <a:rPr sz="1588" dirty="0">
                <a:latin typeface="Comic Sans MS"/>
                <a:cs typeface="Comic Sans MS"/>
              </a:rPr>
              <a:t>the </a:t>
            </a:r>
            <a:r>
              <a:rPr sz="1588" spc="-4" dirty="0">
                <a:latin typeface="Comic Sans MS"/>
                <a:cs typeface="Comic Sans MS"/>
              </a:rPr>
              <a:t>condition </a:t>
            </a:r>
            <a:r>
              <a:rPr sz="1588" dirty="0">
                <a:latin typeface="Comic Sans MS"/>
                <a:cs typeface="Comic Sans MS"/>
              </a:rPr>
              <a:t>2 </a:t>
            </a:r>
            <a:r>
              <a:rPr sz="1588" spc="-4" dirty="0">
                <a:latin typeface="Comic Sans MS"/>
                <a:cs typeface="Comic Sans MS"/>
              </a:rPr>
              <a:t>is true</a:t>
            </a:r>
            <a:r>
              <a:rPr sz="1588" spc="-35" dirty="0">
                <a:latin typeface="Comic Sans MS"/>
                <a:cs typeface="Comic Sans MS"/>
              </a:rPr>
              <a:t> </a:t>
            </a:r>
            <a:r>
              <a:rPr sz="1588" spc="-287" dirty="0">
                <a:latin typeface="DejaVu Sans"/>
                <a:cs typeface="DejaVu Sans"/>
              </a:rPr>
              <a:t>∗</a:t>
            </a:r>
            <a:r>
              <a:rPr sz="1588" spc="-287" dirty="0">
                <a:latin typeface="Comic Sans MS"/>
                <a:cs typeface="Comic Sans MS"/>
              </a:rPr>
              <a:t>/</a:t>
            </a:r>
            <a:endParaRPr sz="1588" dirty="0">
              <a:latin typeface="Comic Sans MS"/>
              <a:cs typeface="Comic Sans MS"/>
            </a:endParaRPr>
          </a:p>
          <a:p>
            <a:pPr marL="252706">
              <a:lnSpc>
                <a:spcPts val="1672"/>
              </a:lnSpc>
            </a:pPr>
            <a:r>
              <a:rPr sz="1588" dirty="0">
                <a:latin typeface="Comic Sans MS"/>
                <a:cs typeface="Comic Sans MS"/>
              </a:rPr>
              <a:t>}</a:t>
            </a:r>
            <a:endParaRPr lang="en-IN" sz="1588" dirty="0">
              <a:latin typeface="Comic Sans MS"/>
              <a:cs typeface="Comic Sans MS"/>
            </a:endParaRPr>
          </a:p>
          <a:p>
            <a:pPr marL="252706">
              <a:lnSpc>
                <a:spcPts val="1672"/>
              </a:lnSpc>
            </a:pPr>
            <a:r>
              <a:rPr sz="1588" spc="-4" dirty="0">
                <a:latin typeface="Comic Sans MS"/>
                <a:cs typeface="Comic Sans MS"/>
              </a:rPr>
              <a:t>else if(condition </a:t>
            </a:r>
            <a:r>
              <a:rPr sz="1588" dirty="0">
                <a:latin typeface="Comic Sans MS"/>
                <a:cs typeface="Comic Sans MS"/>
              </a:rPr>
              <a:t>3)</a:t>
            </a:r>
            <a:r>
              <a:rPr sz="1588" spc="-66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{</a:t>
            </a:r>
          </a:p>
          <a:p>
            <a:pPr marR="5239590" algn="r">
              <a:lnSpc>
                <a:spcPts val="1672"/>
              </a:lnSpc>
            </a:pPr>
            <a:r>
              <a:rPr lang="en-IN" sz="1588" dirty="0">
                <a:latin typeface="Comic Sans MS"/>
                <a:cs typeface="Comic Sans MS"/>
              </a:rPr>
              <a:t>  </a:t>
            </a:r>
            <a:r>
              <a:rPr sz="1588" dirty="0">
                <a:latin typeface="Comic Sans MS"/>
                <a:cs typeface="Comic Sans MS"/>
              </a:rPr>
              <a:t>stat</a:t>
            </a:r>
            <a:r>
              <a:rPr sz="1588" spc="-4" dirty="0">
                <a:latin typeface="Comic Sans MS"/>
                <a:cs typeface="Comic Sans MS"/>
              </a:rPr>
              <a:t>e</a:t>
            </a:r>
            <a:r>
              <a:rPr sz="1588" spc="4" dirty="0">
                <a:latin typeface="Comic Sans MS"/>
                <a:cs typeface="Comic Sans MS"/>
              </a:rPr>
              <a:t>m</a:t>
            </a:r>
            <a:r>
              <a:rPr sz="1588" spc="-4" dirty="0">
                <a:latin typeface="Comic Sans MS"/>
                <a:cs typeface="Comic Sans MS"/>
              </a:rPr>
              <a:t>e</a:t>
            </a:r>
            <a:r>
              <a:rPr sz="1588" spc="4" dirty="0">
                <a:latin typeface="Comic Sans MS"/>
                <a:cs typeface="Comic Sans MS"/>
              </a:rPr>
              <a:t>n</a:t>
            </a:r>
            <a:r>
              <a:rPr sz="1588" dirty="0">
                <a:latin typeface="Comic Sans MS"/>
                <a:cs typeface="Comic Sans MS"/>
              </a:rPr>
              <a:t>ts;</a:t>
            </a:r>
            <a:r>
              <a:rPr lang="en-IN" sz="1588" dirty="0">
                <a:latin typeface="Comic Sans MS"/>
                <a:cs typeface="Comic Sans MS"/>
              </a:rPr>
              <a:t>    /</a:t>
            </a:r>
            <a:r>
              <a:rPr sz="1588" spc="-282" dirty="0">
                <a:latin typeface="DejaVu Sans"/>
                <a:cs typeface="DejaVu Sans"/>
              </a:rPr>
              <a:t>∗ </a:t>
            </a:r>
            <a:r>
              <a:rPr sz="1588" dirty="0">
                <a:latin typeface="Comic Sans MS"/>
                <a:cs typeface="Comic Sans MS"/>
              </a:rPr>
              <a:t>statements </a:t>
            </a:r>
            <a:r>
              <a:rPr sz="1588" spc="-4" dirty="0">
                <a:latin typeface="Comic Sans MS"/>
                <a:cs typeface="Comic Sans MS"/>
              </a:rPr>
              <a:t>will</a:t>
            </a:r>
            <a:r>
              <a:rPr lang="en-IN" sz="1588" spc="-4" dirty="0">
                <a:latin typeface="Comic Sans MS"/>
                <a:cs typeface="Comic Sans MS"/>
              </a:rPr>
              <a:t> </a:t>
            </a:r>
            <a:r>
              <a:rPr lang="en-US" sz="1588" spc="-4" dirty="0">
                <a:latin typeface="Comic Sans MS"/>
                <a:cs typeface="Comic Sans MS"/>
              </a:rPr>
              <a:t>execute if </a:t>
            </a:r>
            <a:r>
              <a:rPr lang="en-US" sz="1588" dirty="0">
                <a:latin typeface="Comic Sans MS"/>
                <a:cs typeface="Comic Sans MS"/>
              </a:rPr>
              <a:t>the </a:t>
            </a:r>
            <a:r>
              <a:rPr lang="en-US" sz="1588" spc="-4" dirty="0">
                <a:latin typeface="Comic Sans MS"/>
                <a:cs typeface="Comic Sans MS"/>
              </a:rPr>
              <a:t>condition </a:t>
            </a:r>
            <a:r>
              <a:rPr lang="en-US" sz="1588" dirty="0">
                <a:latin typeface="Comic Sans MS"/>
                <a:cs typeface="Comic Sans MS"/>
              </a:rPr>
              <a:t>3 </a:t>
            </a:r>
            <a:r>
              <a:rPr lang="en-US" sz="1588" spc="-4" dirty="0">
                <a:latin typeface="Comic Sans MS"/>
                <a:cs typeface="Comic Sans MS"/>
              </a:rPr>
              <a:t>is true</a:t>
            </a:r>
            <a:r>
              <a:rPr lang="en-US" sz="1588" spc="-26" dirty="0">
                <a:latin typeface="Comic Sans MS"/>
                <a:cs typeface="Comic Sans MS"/>
              </a:rPr>
              <a:t> </a:t>
            </a:r>
            <a:r>
              <a:rPr lang="en-US" sz="1588" spc="-287" dirty="0">
                <a:latin typeface="DejaVu Sans"/>
                <a:cs typeface="DejaVu Sans"/>
              </a:rPr>
              <a:t>∗</a:t>
            </a:r>
            <a:r>
              <a:rPr lang="en-US" sz="1588" spc="-287" dirty="0">
                <a:latin typeface="Comic Sans MS"/>
                <a:cs typeface="Comic Sans MS"/>
              </a:rPr>
              <a:t>/</a:t>
            </a:r>
            <a:endParaRPr sz="1588" dirty="0">
              <a:latin typeface="Comic Sans MS"/>
              <a:cs typeface="Comic Sans MS"/>
            </a:endParaRPr>
          </a:p>
          <a:p>
            <a:pPr marL="11206">
              <a:lnSpc>
                <a:spcPts val="1672"/>
              </a:lnSpc>
            </a:pPr>
            <a:r>
              <a:rPr lang="en-IN" sz="1588" dirty="0">
                <a:latin typeface="Comic Sans MS"/>
                <a:cs typeface="Comic Sans MS"/>
              </a:rPr>
              <a:t>   </a:t>
            </a:r>
            <a:r>
              <a:rPr sz="1588" dirty="0">
                <a:latin typeface="Comic Sans MS"/>
                <a:cs typeface="Comic Sans MS"/>
              </a:rPr>
              <a:t>}</a:t>
            </a:r>
          </a:p>
          <a:p>
            <a:pPr marL="11206">
              <a:lnSpc>
                <a:spcPts val="1672"/>
              </a:lnSpc>
            </a:pPr>
            <a:r>
              <a:rPr lang="en-IN" sz="1588" spc="-4" dirty="0">
                <a:latin typeface="Comic Sans MS"/>
                <a:cs typeface="Comic Sans MS"/>
              </a:rPr>
              <a:t>   </a:t>
            </a:r>
            <a:r>
              <a:rPr sz="1588" spc="-4" dirty="0">
                <a:latin typeface="Comic Sans MS"/>
                <a:cs typeface="Comic Sans MS"/>
              </a:rPr>
              <a:t>else if(condition </a:t>
            </a:r>
            <a:r>
              <a:rPr sz="1588" dirty="0">
                <a:latin typeface="Comic Sans MS"/>
                <a:cs typeface="Comic Sans MS"/>
              </a:rPr>
              <a:t>n)</a:t>
            </a:r>
            <a:r>
              <a:rPr sz="1588" spc="-35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{</a:t>
            </a:r>
          </a:p>
          <a:p>
            <a:pPr marL="817513">
              <a:lnSpc>
                <a:spcPts val="1672"/>
              </a:lnSpc>
            </a:pPr>
            <a:r>
              <a:rPr sz="1588" dirty="0">
                <a:latin typeface="Comic Sans MS"/>
                <a:cs typeface="Comic Sans MS"/>
              </a:rPr>
              <a:t>statements;</a:t>
            </a:r>
            <a:r>
              <a:rPr lang="en-IN" sz="1588" dirty="0">
                <a:latin typeface="Comic Sans MS"/>
                <a:cs typeface="Comic Sans MS"/>
              </a:rPr>
              <a:t>      </a:t>
            </a:r>
            <a:r>
              <a:rPr sz="1588" spc="-282" dirty="0">
                <a:latin typeface="Comic Sans MS"/>
                <a:cs typeface="Comic Sans MS"/>
              </a:rPr>
              <a:t>/</a:t>
            </a:r>
            <a:r>
              <a:rPr sz="1588" spc="-282" dirty="0">
                <a:latin typeface="DejaVu Sans"/>
                <a:cs typeface="DejaVu Sans"/>
              </a:rPr>
              <a:t>∗ </a:t>
            </a:r>
            <a:r>
              <a:rPr sz="1588" dirty="0">
                <a:latin typeface="Comic Sans MS"/>
                <a:cs typeface="Comic Sans MS"/>
              </a:rPr>
              <a:t>statements </a:t>
            </a:r>
            <a:r>
              <a:rPr sz="1588" spc="-4" dirty="0">
                <a:latin typeface="Comic Sans MS"/>
                <a:cs typeface="Comic Sans MS"/>
              </a:rPr>
              <a:t>will execute if </a:t>
            </a:r>
            <a:r>
              <a:rPr sz="1588" dirty="0">
                <a:latin typeface="Comic Sans MS"/>
                <a:cs typeface="Comic Sans MS"/>
              </a:rPr>
              <a:t>the </a:t>
            </a:r>
            <a:r>
              <a:rPr sz="1588" spc="-4" dirty="0">
                <a:latin typeface="Comic Sans MS"/>
                <a:cs typeface="Comic Sans MS"/>
              </a:rPr>
              <a:t>condition </a:t>
            </a:r>
            <a:r>
              <a:rPr sz="1588" dirty="0">
                <a:latin typeface="Comic Sans MS"/>
                <a:cs typeface="Comic Sans MS"/>
              </a:rPr>
              <a:t>n </a:t>
            </a:r>
            <a:r>
              <a:rPr sz="1588" spc="-4" dirty="0">
                <a:latin typeface="Comic Sans MS"/>
                <a:cs typeface="Comic Sans MS"/>
              </a:rPr>
              <a:t>is true</a:t>
            </a:r>
            <a:r>
              <a:rPr sz="1588" spc="-31" dirty="0">
                <a:latin typeface="Comic Sans MS"/>
                <a:cs typeface="Comic Sans MS"/>
              </a:rPr>
              <a:t> </a:t>
            </a:r>
            <a:r>
              <a:rPr sz="1588" spc="-287" dirty="0">
                <a:latin typeface="DejaVu Sans"/>
                <a:cs typeface="DejaVu Sans"/>
              </a:rPr>
              <a:t>∗</a:t>
            </a:r>
            <a:r>
              <a:rPr sz="1588" spc="-287" dirty="0">
                <a:latin typeface="Comic Sans MS"/>
                <a:cs typeface="Comic Sans MS"/>
              </a:rPr>
              <a:t>/</a:t>
            </a:r>
            <a:endParaRPr sz="1588" dirty="0">
              <a:latin typeface="Comic Sans MS"/>
              <a:cs typeface="Comic Sans MS"/>
            </a:endParaRPr>
          </a:p>
          <a:p>
            <a:pPr marL="70041">
              <a:lnSpc>
                <a:spcPts val="1672"/>
              </a:lnSpc>
            </a:pPr>
            <a:r>
              <a:rPr lang="en-IN" sz="1588" dirty="0">
                <a:latin typeface="Comic Sans MS"/>
                <a:cs typeface="Comic Sans MS"/>
              </a:rPr>
              <a:t>   </a:t>
            </a:r>
            <a:r>
              <a:rPr sz="1588" dirty="0">
                <a:latin typeface="Comic Sans MS"/>
                <a:cs typeface="Comic Sans MS"/>
              </a:rPr>
              <a:t>}</a:t>
            </a:r>
          </a:p>
          <a:p>
            <a:pPr marL="11206">
              <a:lnSpc>
                <a:spcPts val="1672"/>
              </a:lnSpc>
            </a:pPr>
            <a:r>
              <a:rPr lang="en-IN" sz="1588" spc="-4" dirty="0">
                <a:latin typeface="Comic Sans MS"/>
                <a:cs typeface="Comic Sans MS"/>
              </a:rPr>
              <a:t>   </a:t>
            </a:r>
            <a:r>
              <a:rPr sz="1588" spc="-4" dirty="0">
                <a:latin typeface="Comic Sans MS"/>
                <a:cs typeface="Comic Sans MS"/>
              </a:rPr>
              <a:t>else</a:t>
            </a:r>
            <a:r>
              <a:rPr sz="1588" spc="-18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{</a:t>
            </a:r>
          </a:p>
          <a:p>
            <a:pPr marL="817513">
              <a:lnSpc>
                <a:spcPts val="1672"/>
              </a:lnSpc>
            </a:pPr>
            <a:r>
              <a:rPr sz="1588" dirty="0">
                <a:latin typeface="Comic Sans MS"/>
                <a:cs typeface="Comic Sans MS"/>
              </a:rPr>
              <a:t>statements;</a:t>
            </a:r>
            <a:r>
              <a:rPr lang="en-IN" sz="1588" dirty="0">
                <a:latin typeface="Comic Sans MS"/>
                <a:cs typeface="Comic Sans MS"/>
              </a:rPr>
              <a:t>     </a:t>
            </a:r>
            <a:r>
              <a:rPr sz="1588" spc="-282" dirty="0">
                <a:latin typeface="Comic Sans MS"/>
                <a:cs typeface="Comic Sans MS"/>
              </a:rPr>
              <a:t>/</a:t>
            </a:r>
            <a:r>
              <a:rPr sz="1588" spc="-282" dirty="0">
                <a:latin typeface="DejaVu Sans"/>
                <a:cs typeface="DejaVu Sans"/>
              </a:rPr>
              <a:t>∗ </a:t>
            </a:r>
            <a:r>
              <a:rPr sz="1588" dirty="0">
                <a:latin typeface="Comic Sans MS"/>
                <a:cs typeface="Comic Sans MS"/>
              </a:rPr>
              <a:t>statements </a:t>
            </a:r>
            <a:r>
              <a:rPr sz="1588" spc="-4" dirty="0">
                <a:latin typeface="Comic Sans MS"/>
                <a:cs typeface="Comic Sans MS"/>
              </a:rPr>
              <a:t>will execute if all conditions are false</a:t>
            </a:r>
            <a:r>
              <a:rPr sz="1588" spc="-26" dirty="0">
                <a:latin typeface="Comic Sans MS"/>
                <a:cs typeface="Comic Sans MS"/>
              </a:rPr>
              <a:t> </a:t>
            </a:r>
            <a:r>
              <a:rPr sz="1588" spc="-287" dirty="0">
                <a:latin typeface="DejaVu Sans"/>
                <a:cs typeface="DejaVu Sans"/>
              </a:rPr>
              <a:t>∗</a:t>
            </a:r>
            <a:r>
              <a:rPr sz="1588" spc="-287" dirty="0">
                <a:latin typeface="Comic Sans MS"/>
                <a:cs typeface="Comic Sans MS"/>
              </a:rPr>
              <a:t>/</a:t>
            </a:r>
            <a:endParaRPr sz="1588" dirty="0">
              <a:latin typeface="Comic Sans MS"/>
              <a:cs typeface="Comic Sans MS"/>
            </a:endParaRPr>
          </a:p>
          <a:p>
            <a:pPr marL="11206">
              <a:lnSpc>
                <a:spcPts val="1791"/>
              </a:lnSpc>
            </a:pPr>
            <a:r>
              <a:rPr lang="en-IN" sz="1588" dirty="0">
                <a:latin typeface="Comic Sans MS"/>
                <a:cs typeface="Comic Sans MS"/>
              </a:rPr>
              <a:t>    </a:t>
            </a:r>
            <a:r>
              <a:rPr sz="1588" dirty="0">
                <a:latin typeface="Comic Sans MS"/>
                <a:cs typeface="Comic Sans MS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 marR="4483">
              <a:tabLst>
                <a:tab pos="1834500" algn="l"/>
              </a:tabLst>
            </a:pPr>
            <a:r>
              <a:rPr lang="en-US" b="0" i="0" kern="1200" spc="66" dirty="0">
                <a:solidFill>
                  <a:srgbClr val="FFFFFF"/>
                </a:solidFill>
                <a:latin typeface="Century" panose="02040604050505020304" pitchFamily="18" charset="0"/>
              </a:rPr>
              <a:t>Multiway	</a:t>
            </a:r>
            <a:r>
              <a:rPr lang="en-US" b="0" i="0" kern="1200" spc="62" dirty="0">
                <a:solidFill>
                  <a:srgbClr val="FFFFFF"/>
                </a:solidFill>
                <a:latin typeface="Century" panose="02040604050505020304" pitchFamily="18" charset="0"/>
              </a:rPr>
              <a:t>Decision-Making</a:t>
            </a:r>
            <a:r>
              <a:rPr lang="en-US" b="0" i="0" kern="1200" spc="-300" dirty="0">
                <a:solidFill>
                  <a:srgbClr val="FFFFFF"/>
                </a:solidFill>
                <a:latin typeface="Century" panose="02040604050505020304" pitchFamily="18" charset="0"/>
              </a:rPr>
              <a:t> </a:t>
            </a:r>
            <a:r>
              <a:rPr lang="en-US" b="0" i="0" kern="1200" spc="88" dirty="0">
                <a:solidFill>
                  <a:srgbClr val="FFFFFF"/>
                </a:solidFill>
                <a:latin typeface="Century" panose="02040604050505020304" pitchFamily="18" charset="0"/>
              </a:rPr>
              <a:t>statements  </a:t>
            </a:r>
            <a:r>
              <a:rPr lang="en-US" b="0" i="0" kern="1200" spc="-13" dirty="0">
                <a:solidFill>
                  <a:srgbClr val="FFFFFF"/>
                </a:solidFill>
                <a:latin typeface="Century" panose="02040604050505020304" pitchFamily="18" charset="0"/>
              </a:rPr>
              <a:t>if </a:t>
            </a:r>
            <a:r>
              <a:rPr lang="en-US" b="0" i="0" kern="1200" spc="31" dirty="0">
                <a:solidFill>
                  <a:srgbClr val="FFFFFF"/>
                </a:solidFill>
                <a:latin typeface="Century" panose="02040604050505020304" pitchFamily="18" charset="0"/>
              </a:rPr>
              <a:t>else </a:t>
            </a:r>
            <a:r>
              <a:rPr lang="en-US" b="0" i="0" kern="1200" spc="-13" dirty="0">
                <a:solidFill>
                  <a:srgbClr val="FFFFFF"/>
                </a:solidFill>
                <a:latin typeface="Century" panose="02040604050505020304" pitchFamily="18" charset="0"/>
              </a:rPr>
              <a:t>if</a:t>
            </a:r>
            <a:r>
              <a:rPr lang="en-US" b="0" i="0" kern="1200" spc="-304" dirty="0">
                <a:solidFill>
                  <a:srgbClr val="FFFFFF"/>
                </a:solidFill>
                <a:latin typeface="Century" panose="02040604050505020304" pitchFamily="18" charset="0"/>
              </a:rPr>
              <a:t> </a:t>
            </a:r>
            <a:r>
              <a:rPr lang="en-US" b="0" i="0" kern="1200" spc="137" dirty="0">
                <a:solidFill>
                  <a:srgbClr val="FFFFFF"/>
                </a:solidFill>
                <a:latin typeface="Century" panose="02040604050505020304" pitchFamily="18" charset="0"/>
              </a:rPr>
              <a:t>ladder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1" y="2286162"/>
            <a:ext cx="9832258" cy="4389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206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 </a:t>
            </a:r>
            <a:r>
              <a:rPr 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C </a:t>
            </a:r>
            <a:r>
              <a:rPr lang="en-US" sz="14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 </a:t>
            </a:r>
            <a:r>
              <a:rPr 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</a:t>
            </a:r>
            <a:r>
              <a:rPr lang="en-US" sz="14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check if </a:t>
            </a:r>
            <a:r>
              <a:rPr 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number </a:t>
            </a:r>
            <a:r>
              <a:rPr lang="en-US" sz="14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positive </a:t>
            </a:r>
            <a:r>
              <a:rPr 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negative or</a:t>
            </a:r>
            <a:r>
              <a:rPr lang="en-US" sz="1400" spc="-49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zero</a:t>
            </a:r>
            <a:endParaRPr 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1206" marR="5583629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void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main()</a:t>
            </a:r>
            <a:r>
              <a:rPr lang="en-US" sz="1600" spc="-8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  int</a:t>
            </a:r>
            <a:r>
              <a:rPr lang="en-US" sz="1600" spc="-4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num;</a:t>
            </a:r>
          </a:p>
          <a:p>
            <a:pPr marL="70041" marR="4051143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printf("Enter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number =</a:t>
            </a:r>
            <a:r>
              <a:rPr lang="en-US" sz="1600" spc="-9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");  scanf("%d",&amp;num);  </a:t>
            </a:r>
          </a:p>
          <a:p>
            <a:pPr marL="70041" marR="4051143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if(num&gt;0)</a:t>
            </a:r>
            <a:r>
              <a:rPr lang="en-US" sz="1600" spc="-1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</a:t>
            </a:r>
          </a:p>
          <a:p>
            <a:pPr marL="818073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printf("Number is</a:t>
            </a:r>
            <a:r>
              <a:rPr lang="en-US" sz="1600" spc="-4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Positive");</a:t>
            </a: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899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</a:t>
            </a:r>
          </a:p>
          <a:p>
            <a:pPr marL="7004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else if(num&lt;0)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{</a:t>
            </a:r>
          </a:p>
          <a:p>
            <a:pPr marL="817513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printf("Number is</a:t>
            </a:r>
            <a:r>
              <a:rPr lang="en-US" sz="1600" spc="-4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Negative");</a:t>
            </a: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1098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</a:t>
            </a:r>
          </a:p>
          <a:p>
            <a:pPr marL="11206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else</a:t>
            </a:r>
            <a:r>
              <a:rPr lang="en-US" sz="1600" spc="-1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</a:t>
            </a:r>
          </a:p>
          <a:p>
            <a:pPr marL="876907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printf("Number is</a:t>
            </a:r>
            <a:r>
              <a:rPr lang="en-US" sz="1600" spc="-3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Zero");</a:t>
            </a: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1206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</a:t>
            </a:r>
          </a:p>
          <a:p>
            <a:pPr marL="11206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spc="-4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return</a:t>
            </a:r>
            <a:r>
              <a:rPr lang="en-US" sz="1600" spc="-22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0;  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34" y="192330"/>
            <a:ext cx="9580581" cy="657646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66" dirty="0"/>
              <a:t>Multiway-Selection</a:t>
            </a:r>
            <a:r>
              <a:rPr spc="-163" dirty="0"/>
              <a:t> </a:t>
            </a:r>
            <a:r>
              <a:rPr spc="132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9310" y="1740735"/>
            <a:ext cx="8941763" cy="2452142"/>
          </a:xfrm>
          <a:prstGeom prst="rect">
            <a:avLst/>
          </a:prstGeom>
        </p:spPr>
        <p:txBody>
          <a:bodyPr vert="horz" wrap="square" lIns="0" tIns="89087" rIns="0" bIns="0" rtlCol="0">
            <a:spAutoFit/>
          </a:bodyPr>
          <a:lstStyle/>
          <a:p>
            <a:pPr marL="253266" indent="-242060">
              <a:spcBef>
                <a:spcPts val="702"/>
              </a:spcBef>
              <a:buSzPct val="84722"/>
              <a:buFont typeface="Arial"/>
              <a:buChar char="•"/>
              <a:tabLst>
                <a:tab pos="253266" algn="l"/>
              </a:tabLst>
            </a:pPr>
            <a:r>
              <a:rPr sz="2400" b="1" spc="-4" dirty="0">
                <a:solidFill>
                  <a:srgbClr val="FFC000"/>
                </a:solidFill>
                <a:latin typeface="Century" panose="02040604050505020304" pitchFamily="18" charset="0"/>
                <a:cs typeface="Courier New"/>
              </a:rPr>
              <a:t>switch</a:t>
            </a:r>
            <a:r>
              <a:rPr sz="2400" b="1" spc="-9" dirty="0">
                <a:solidFill>
                  <a:srgbClr val="FFC000"/>
                </a:solidFill>
                <a:latin typeface="Century" panose="02040604050505020304" pitchFamily="18" charset="0"/>
                <a:cs typeface="Courier New"/>
              </a:rPr>
              <a:t> </a:t>
            </a:r>
            <a:r>
              <a:rPr sz="2400" b="1" spc="-4" dirty="0">
                <a:solidFill>
                  <a:srgbClr val="FFC000"/>
                </a:solidFill>
                <a:latin typeface="Century" panose="02040604050505020304" pitchFamily="18" charset="0"/>
                <a:cs typeface="Courier New"/>
              </a:rPr>
              <a:t>case</a:t>
            </a:r>
            <a:endParaRPr sz="2400" dirty="0">
              <a:solidFill>
                <a:srgbClr val="FFC000"/>
              </a:solidFill>
              <a:latin typeface="Century" panose="02040604050505020304" pitchFamily="18" charset="0"/>
              <a:cs typeface="Courier New"/>
            </a:endParaRPr>
          </a:p>
          <a:p>
            <a:pPr marL="495326" lvl="1" indent="-202277">
              <a:spcBef>
                <a:spcPts val="449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400" spc="-124" dirty="0">
                <a:latin typeface="Century" panose="02040604050505020304" pitchFamily="18" charset="0"/>
                <a:cs typeface="Times New Roman"/>
              </a:rPr>
              <a:t>Useful </a:t>
            </a:r>
            <a:r>
              <a:rPr sz="2400" spc="-115" dirty="0">
                <a:latin typeface="Century" panose="02040604050505020304" pitchFamily="18" charset="0"/>
                <a:cs typeface="Times New Roman"/>
              </a:rPr>
              <a:t>when </a:t>
            </a:r>
            <a:r>
              <a:rPr sz="2400" spc="-124" dirty="0">
                <a:latin typeface="Century" panose="02040604050505020304" pitchFamily="18" charset="0"/>
                <a:cs typeface="Times New Roman"/>
              </a:rPr>
              <a:t>variable </a:t>
            </a:r>
            <a:r>
              <a:rPr sz="2400" spc="-40" dirty="0">
                <a:latin typeface="Century" panose="02040604050505020304" pitchFamily="18" charset="0"/>
                <a:cs typeface="Times New Roman"/>
              </a:rPr>
              <a:t>or </a:t>
            </a:r>
            <a:r>
              <a:rPr sz="2400" spc="-106" dirty="0">
                <a:latin typeface="Century" panose="02040604050505020304" pitchFamily="18" charset="0"/>
                <a:cs typeface="Times New Roman"/>
              </a:rPr>
              <a:t>expression </a:t>
            </a:r>
            <a:r>
              <a:rPr sz="2400" spc="-146" dirty="0">
                <a:latin typeface="Century" panose="02040604050505020304" pitchFamily="18" charset="0"/>
                <a:cs typeface="Times New Roman"/>
              </a:rPr>
              <a:t>is </a:t>
            </a:r>
            <a:r>
              <a:rPr sz="2400" spc="-66" dirty="0">
                <a:latin typeface="Century" panose="02040604050505020304" pitchFamily="18" charset="0"/>
                <a:cs typeface="Times New Roman"/>
              </a:rPr>
              <a:t>tested </a:t>
            </a:r>
            <a:r>
              <a:rPr sz="2400" spc="-84" dirty="0">
                <a:latin typeface="Century" panose="02040604050505020304" pitchFamily="18" charset="0"/>
                <a:cs typeface="Times New Roman"/>
              </a:rPr>
              <a:t>for </a:t>
            </a:r>
            <a:r>
              <a:rPr sz="2400" spc="-88" dirty="0">
                <a:latin typeface="Century" panose="02040604050505020304" pitchFamily="18" charset="0"/>
                <a:cs typeface="Times New Roman"/>
              </a:rPr>
              <a:t>multiple</a:t>
            </a:r>
            <a:r>
              <a:rPr sz="2400" spc="265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400" spc="-146" dirty="0">
                <a:latin typeface="Century" panose="02040604050505020304" pitchFamily="18" charset="0"/>
                <a:cs typeface="Times New Roman"/>
              </a:rPr>
              <a:t>values</a:t>
            </a:r>
            <a:r>
              <a:rPr lang="en-IN" sz="2400" spc="-146" dirty="0">
                <a:latin typeface="Century" panose="02040604050505020304" pitchFamily="18" charset="0"/>
                <a:cs typeface="Times New Roman"/>
              </a:rPr>
              <a:t>.</a:t>
            </a:r>
            <a:endParaRPr sz="2400" dirty="0">
              <a:latin typeface="Century" panose="02040604050505020304" pitchFamily="18" charset="0"/>
              <a:cs typeface="Times New Roman"/>
            </a:endParaRPr>
          </a:p>
          <a:p>
            <a:pPr marL="495326" lvl="1" indent="-202277">
              <a:lnSpc>
                <a:spcPts val="2749"/>
              </a:lnSpc>
              <a:spcBef>
                <a:spcPts val="371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400" spc="-115" dirty="0">
                <a:latin typeface="Century" panose="02040604050505020304" pitchFamily="18" charset="0"/>
                <a:cs typeface="Times New Roman"/>
              </a:rPr>
              <a:t>Consists </a:t>
            </a:r>
            <a:r>
              <a:rPr sz="2400" spc="-137" dirty="0">
                <a:latin typeface="Century" panose="02040604050505020304" pitchFamily="18" charset="0"/>
                <a:cs typeface="Times New Roman"/>
              </a:rPr>
              <a:t>of </a:t>
            </a:r>
            <a:r>
              <a:rPr sz="2400" spc="-180" dirty="0">
                <a:latin typeface="Century" panose="02040604050505020304" pitchFamily="18" charset="0"/>
                <a:cs typeface="Times New Roman"/>
              </a:rPr>
              <a:t>a </a:t>
            </a:r>
            <a:r>
              <a:rPr sz="2400" spc="-97" dirty="0">
                <a:latin typeface="Century" panose="02040604050505020304" pitchFamily="18" charset="0"/>
                <a:cs typeface="Times New Roman"/>
              </a:rPr>
              <a:t>series </a:t>
            </a:r>
            <a:r>
              <a:rPr sz="2400" spc="-137" dirty="0">
                <a:latin typeface="Century" panose="02040604050505020304" pitchFamily="18" charset="0"/>
                <a:cs typeface="Times New Roman"/>
              </a:rPr>
              <a:t>of </a:t>
            </a:r>
            <a:r>
              <a:rPr sz="2400" b="1" spc="-4" dirty="0">
                <a:latin typeface="Century" panose="02040604050505020304" pitchFamily="18" charset="0"/>
                <a:cs typeface="Courier New"/>
              </a:rPr>
              <a:t>case </a:t>
            </a:r>
            <a:r>
              <a:rPr sz="2400" spc="-128" dirty="0">
                <a:latin typeface="Century" panose="02040604050505020304" pitchFamily="18" charset="0"/>
                <a:cs typeface="Times New Roman"/>
              </a:rPr>
              <a:t>labels and </a:t>
            </a:r>
            <a:r>
              <a:rPr sz="2400" spc="-141" dirty="0">
                <a:latin typeface="Century" panose="02040604050505020304" pitchFamily="18" charset="0"/>
                <a:cs typeface="Times New Roman"/>
              </a:rPr>
              <a:t>an </a:t>
            </a:r>
            <a:r>
              <a:rPr sz="2400" spc="-97" dirty="0">
                <a:latin typeface="Century" panose="02040604050505020304" pitchFamily="18" charset="0"/>
                <a:cs typeface="Times New Roman"/>
              </a:rPr>
              <a:t>optional</a:t>
            </a:r>
            <a:r>
              <a:rPr sz="2400" spc="-304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400" b="1" spc="-4" dirty="0">
                <a:latin typeface="Century" panose="02040604050505020304" pitchFamily="18" charset="0"/>
                <a:cs typeface="Courier New"/>
              </a:rPr>
              <a:t>default</a:t>
            </a:r>
            <a:endParaRPr sz="2400" dirty="0">
              <a:latin typeface="Century" panose="02040604050505020304" pitchFamily="18" charset="0"/>
              <a:cs typeface="Courier New"/>
            </a:endParaRPr>
          </a:p>
          <a:p>
            <a:pPr marL="494766">
              <a:lnSpc>
                <a:spcPts val="2749"/>
              </a:lnSpc>
            </a:pPr>
            <a:r>
              <a:rPr lang="en-IN" sz="2400" spc="-150" dirty="0">
                <a:latin typeface="Century" panose="02040604050505020304" pitchFamily="18" charset="0"/>
                <a:cs typeface="Times New Roman"/>
              </a:rPr>
              <a:t>C</a:t>
            </a:r>
            <a:r>
              <a:rPr sz="2400" spc="-150" dirty="0">
                <a:latin typeface="Century" panose="02040604050505020304" pitchFamily="18" charset="0"/>
                <a:cs typeface="Times New Roman"/>
              </a:rPr>
              <a:t>ase</a:t>
            </a:r>
            <a:r>
              <a:rPr lang="en-IN" sz="2400" spc="-150" dirty="0">
                <a:latin typeface="Century" panose="02040604050505020304" pitchFamily="18" charset="0"/>
                <a:cs typeface="Times New Roman"/>
              </a:rPr>
              <a:t>.</a:t>
            </a:r>
            <a:endParaRPr sz="2400" dirty="0">
              <a:latin typeface="Century" panose="02040604050505020304" pitchFamily="18" charset="0"/>
              <a:cs typeface="Times New Roman"/>
            </a:endParaRPr>
          </a:p>
          <a:p>
            <a:pPr marL="495326" lvl="1" indent="-202277">
              <a:spcBef>
                <a:spcPts val="383"/>
              </a:spcBef>
              <a:buSzPct val="83928"/>
              <a:buFont typeface="Arial"/>
              <a:buChar char="•"/>
              <a:tabLst>
                <a:tab pos="495326" algn="l"/>
              </a:tabLst>
            </a:pPr>
            <a:r>
              <a:rPr lang="en-IN" sz="2400" b="1" spc="-4" dirty="0">
                <a:latin typeface="Century" panose="02040604050505020304" pitchFamily="18" charset="0"/>
                <a:cs typeface="Courier New"/>
              </a:rPr>
              <a:t>B</a:t>
            </a:r>
            <a:r>
              <a:rPr sz="2400" b="1" spc="-4" dirty="0">
                <a:latin typeface="Century" panose="02040604050505020304" pitchFamily="18" charset="0"/>
                <a:cs typeface="Courier New"/>
              </a:rPr>
              <a:t>reak</a:t>
            </a:r>
            <a:r>
              <a:rPr lang="en-IN" sz="2400" b="1" spc="-4" dirty="0">
                <a:latin typeface="Century" panose="02040604050505020304" pitchFamily="18" charset="0"/>
                <a:cs typeface="Courier New"/>
              </a:rPr>
              <a:t> </a:t>
            </a:r>
            <a:r>
              <a:rPr sz="2400" b="1" spc="-767" dirty="0">
                <a:latin typeface="Century" panose="02040604050505020304" pitchFamily="18" charset="0"/>
                <a:cs typeface="Courier New"/>
              </a:rPr>
              <a:t> </a:t>
            </a:r>
            <a:r>
              <a:rPr sz="2400" spc="-146" dirty="0">
                <a:latin typeface="Century" panose="02040604050505020304" pitchFamily="18" charset="0"/>
                <a:cs typeface="Times New Roman"/>
              </a:rPr>
              <a:t>is </a:t>
            </a:r>
            <a:r>
              <a:rPr sz="2400" spc="-101" dirty="0">
                <a:latin typeface="Century" panose="02040604050505020304" pitchFamily="18" charset="0"/>
                <a:cs typeface="Times New Roman"/>
              </a:rPr>
              <a:t>(almost </a:t>
            </a:r>
            <a:r>
              <a:rPr sz="2400" spc="-163" dirty="0">
                <a:latin typeface="Century" panose="02040604050505020304" pitchFamily="18" charset="0"/>
                <a:cs typeface="Times New Roman"/>
              </a:rPr>
              <a:t>always) </a:t>
            </a:r>
            <a:r>
              <a:rPr sz="2400" spc="-124" dirty="0">
                <a:latin typeface="Century" panose="02040604050505020304" pitchFamily="18" charset="0"/>
                <a:cs typeface="Times New Roman"/>
              </a:rPr>
              <a:t>necessary</a:t>
            </a:r>
            <a:r>
              <a:rPr lang="en-IN" sz="2400" dirty="0">
                <a:latin typeface="Century" panose="02040604050505020304" pitchFamily="18" charset="0"/>
                <a:cs typeface="Times New Roman"/>
              </a:rPr>
              <a:t>-  </a:t>
            </a:r>
            <a:r>
              <a:rPr sz="2400" spc="-71" dirty="0">
                <a:latin typeface="Century" panose="02040604050505020304" pitchFamily="18" charset="0"/>
                <a:cs typeface="Times New Roman"/>
              </a:rPr>
              <a:t>It </a:t>
            </a:r>
            <a:r>
              <a:rPr sz="2400" spc="-146" dirty="0">
                <a:latin typeface="Century" panose="02040604050505020304" pitchFamily="18" charset="0"/>
                <a:cs typeface="Times New Roman"/>
              </a:rPr>
              <a:t>is </a:t>
            </a:r>
            <a:r>
              <a:rPr sz="2400" spc="-115" dirty="0">
                <a:latin typeface="Century" panose="02040604050505020304" pitchFamily="18" charset="0"/>
                <a:cs typeface="Times New Roman"/>
              </a:rPr>
              <a:t>used </a:t>
            </a:r>
            <a:r>
              <a:rPr sz="2400" spc="-35" dirty="0">
                <a:latin typeface="Century" panose="02040604050505020304" pitchFamily="18" charset="0"/>
                <a:cs typeface="Times New Roman"/>
              </a:rPr>
              <a:t>to </a:t>
            </a:r>
            <a:r>
              <a:rPr sz="2400" spc="-66" dirty="0">
                <a:latin typeface="Century" panose="02040604050505020304" pitchFamily="18" charset="0"/>
                <a:cs typeface="Times New Roman"/>
              </a:rPr>
              <a:t>terminate </a:t>
            </a:r>
            <a:r>
              <a:rPr sz="2400" spc="-180" dirty="0">
                <a:latin typeface="Century" panose="02040604050505020304" pitchFamily="18" charset="0"/>
                <a:cs typeface="Times New Roman"/>
              </a:rPr>
              <a:t>a </a:t>
            </a:r>
            <a:r>
              <a:rPr sz="2400" spc="-150" dirty="0">
                <a:latin typeface="Century" panose="02040604050505020304" pitchFamily="18" charset="0"/>
                <a:cs typeface="Times New Roman"/>
              </a:rPr>
              <a:t>case </a:t>
            </a:r>
            <a:r>
              <a:rPr sz="2400" spc="-106" dirty="0">
                <a:latin typeface="Century" panose="02040604050505020304" pitchFamily="18" charset="0"/>
                <a:cs typeface="Times New Roman"/>
              </a:rPr>
              <a:t>in </a:t>
            </a:r>
            <a:r>
              <a:rPr sz="2400" spc="-71" dirty="0">
                <a:latin typeface="Century" panose="02040604050505020304" pitchFamily="18" charset="0"/>
                <a:cs typeface="Times New Roman"/>
              </a:rPr>
              <a:t>the </a:t>
            </a:r>
            <a:r>
              <a:rPr sz="2400" spc="62" dirty="0">
                <a:latin typeface="Century" panose="02040604050505020304" pitchFamily="18" charset="0"/>
                <a:cs typeface="Times New Roman"/>
              </a:rPr>
              <a:t>switch</a:t>
            </a:r>
            <a:r>
              <a:rPr sz="2400" spc="344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400" spc="-79" dirty="0">
                <a:latin typeface="Century" panose="02040604050505020304" pitchFamily="18" charset="0"/>
                <a:cs typeface="Times New Roman"/>
              </a:rPr>
              <a:t>statement</a:t>
            </a:r>
            <a:endParaRPr sz="2400" dirty="0">
              <a:latin typeface="Century" panose="02040604050505020304" pitchFamily="18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684DE-B82A-42CB-8A06-E239F8B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101" dirty="0"/>
              <a:t>Control</a:t>
            </a:r>
            <a:r>
              <a:rPr lang="en-IN" sz="4400" spc="-172" dirty="0"/>
              <a:t> </a:t>
            </a:r>
            <a:r>
              <a:rPr lang="en-IN" sz="4400" spc="-119" dirty="0"/>
              <a:t>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F0B008-31EF-4ADD-B1E1-A1004169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4" y="1614196"/>
            <a:ext cx="9088800" cy="4634203"/>
          </a:xfrm>
        </p:spPr>
        <p:txBody>
          <a:bodyPr>
            <a:normAutofit/>
          </a:bodyPr>
          <a:lstStyle/>
          <a:p>
            <a:pPr marL="253266" marR="4483" indent="-242060">
              <a:lnSpc>
                <a:spcPts val="2480"/>
              </a:lnSpc>
              <a:spcBef>
                <a:spcPts val="401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z="2800" spc="79" dirty="0">
                <a:solidFill>
                  <a:srgbClr val="FFC000"/>
                </a:solidFill>
                <a:latin typeface="Times New Roman"/>
                <a:cs typeface="Times New Roman"/>
              </a:rPr>
              <a:t>Control </a:t>
            </a:r>
            <a:r>
              <a:rPr lang="en-US" sz="2800" spc="97" dirty="0">
                <a:solidFill>
                  <a:srgbClr val="FFC000"/>
                </a:solidFill>
                <a:latin typeface="Times New Roman"/>
                <a:cs typeface="Times New Roman"/>
              </a:rPr>
              <a:t>structures </a:t>
            </a:r>
            <a:r>
              <a:rPr lang="en-US" sz="2800" spc="-71" dirty="0">
                <a:latin typeface="Times New Roman"/>
                <a:cs typeface="Times New Roman"/>
              </a:rPr>
              <a:t>control the </a:t>
            </a:r>
            <a:r>
              <a:rPr lang="en-US" sz="2800" spc="-141" dirty="0">
                <a:latin typeface="Times New Roman"/>
                <a:cs typeface="Times New Roman"/>
              </a:rPr>
              <a:t>flow </a:t>
            </a:r>
            <a:r>
              <a:rPr lang="en-US" sz="2800" spc="-137" dirty="0">
                <a:latin typeface="Times New Roman"/>
                <a:cs typeface="Times New Roman"/>
              </a:rPr>
              <a:t>of </a:t>
            </a:r>
            <a:r>
              <a:rPr lang="en-US" sz="2800" spc="-93" dirty="0">
                <a:latin typeface="Times New Roman"/>
                <a:cs typeface="Times New Roman"/>
              </a:rPr>
              <a:t>execution </a:t>
            </a:r>
            <a:r>
              <a:rPr lang="en-US" sz="2800" spc="-106" dirty="0">
                <a:latin typeface="Times New Roman"/>
                <a:cs typeface="Times New Roman"/>
              </a:rPr>
              <a:t>in </a:t>
            </a:r>
            <a:r>
              <a:rPr lang="en-US" sz="2800" spc="-180" dirty="0">
                <a:latin typeface="Times New Roman"/>
                <a:cs typeface="Times New Roman"/>
              </a:rPr>
              <a:t>a </a:t>
            </a:r>
            <a:r>
              <a:rPr lang="en-US" sz="2800" spc="-93" dirty="0">
                <a:latin typeface="Times New Roman"/>
                <a:cs typeface="Times New Roman"/>
              </a:rPr>
              <a:t>program </a:t>
            </a:r>
            <a:r>
              <a:rPr lang="en-US" sz="2800" spc="-40" dirty="0">
                <a:latin typeface="Times New Roman"/>
                <a:cs typeface="Times New Roman"/>
              </a:rPr>
              <a:t>or  </a:t>
            </a:r>
            <a:r>
              <a:rPr lang="en-US" sz="2800" spc="-79" dirty="0">
                <a:latin typeface="Times New Roman"/>
                <a:cs typeface="Times New Roman"/>
              </a:rPr>
              <a:t>function.</a:t>
            </a:r>
            <a:endParaRPr lang="en-US" sz="2800" dirty="0">
              <a:latin typeface="Times New Roman"/>
              <a:cs typeface="Times New Roman"/>
            </a:endParaRPr>
          </a:p>
          <a:p>
            <a:pPr marL="253266" indent="-242060">
              <a:spcBef>
                <a:spcPts val="215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z="2800" spc="-88" dirty="0">
                <a:latin typeface="Times New Roman"/>
                <a:cs typeface="Times New Roman"/>
              </a:rPr>
              <a:t>There are </a:t>
            </a:r>
            <a:r>
              <a:rPr lang="en-US" sz="2800" spc="-57" dirty="0">
                <a:latin typeface="Times New Roman"/>
                <a:cs typeface="Times New Roman"/>
              </a:rPr>
              <a:t>three </a:t>
            </a:r>
            <a:r>
              <a:rPr lang="en-US" sz="2800" spc="-128" dirty="0">
                <a:latin typeface="Times New Roman"/>
                <a:cs typeface="Times New Roman"/>
              </a:rPr>
              <a:t>kinds </a:t>
            </a:r>
            <a:r>
              <a:rPr lang="en-US" sz="2800" spc="-137" dirty="0">
                <a:latin typeface="Times New Roman"/>
                <a:cs typeface="Times New Roman"/>
              </a:rPr>
              <a:t>of </a:t>
            </a:r>
            <a:r>
              <a:rPr lang="en-US" sz="2800" spc="-93" dirty="0">
                <a:latin typeface="Times New Roman"/>
                <a:cs typeface="Times New Roman"/>
              </a:rPr>
              <a:t>execution</a:t>
            </a:r>
            <a:r>
              <a:rPr lang="en-US" sz="2800" spc="93" dirty="0">
                <a:latin typeface="Times New Roman"/>
                <a:cs typeface="Times New Roman"/>
              </a:rPr>
              <a:t> </a:t>
            </a:r>
            <a:r>
              <a:rPr lang="en-US" sz="2800" spc="-106" dirty="0">
                <a:latin typeface="Times New Roman"/>
                <a:cs typeface="Times New Roman"/>
              </a:rPr>
              <a:t>flow:</a:t>
            </a:r>
            <a:endParaRPr lang="en-US" sz="2800" dirty="0">
              <a:latin typeface="Times New Roman"/>
              <a:cs typeface="Times New Roman"/>
            </a:endParaRPr>
          </a:p>
          <a:p>
            <a:pPr marL="495326" lvl="1" indent="-202277">
              <a:spcBef>
                <a:spcPts val="71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spc="53" dirty="0">
                <a:solidFill>
                  <a:srgbClr val="FFC000"/>
                </a:solidFill>
                <a:latin typeface="Times New Roman"/>
                <a:cs typeface="Times New Roman"/>
              </a:rPr>
              <a:t>Sequence:</a:t>
            </a:r>
            <a:endParaRPr lang="en-US" sz="2800" dirty="0">
              <a:solidFill>
                <a:srgbClr val="FFC000"/>
              </a:solidFill>
              <a:latin typeface="Times New Roman"/>
              <a:cs typeface="Times New Roman"/>
            </a:endParaRPr>
          </a:p>
          <a:p>
            <a:pPr marL="737386" lvl="2" indent="-201717">
              <a:spcBef>
                <a:spcPts val="75"/>
              </a:spcBef>
              <a:buSzPct val="84615"/>
              <a:buFont typeface="Arial"/>
              <a:buChar char="•"/>
              <a:tabLst>
                <a:tab pos="736826" algn="l"/>
                <a:tab pos="737386" algn="l"/>
              </a:tabLst>
            </a:pPr>
            <a:r>
              <a:rPr lang="en-US" sz="2800" spc="-71" dirty="0">
                <a:latin typeface="Times New Roman"/>
                <a:cs typeface="Times New Roman"/>
              </a:rPr>
              <a:t>the </a:t>
            </a:r>
            <a:r>
              <a:rPr lang="en-US" sz="2800" spc="-93" dirty="0">
                <a:latin typeface="Times New Roman"/>
                <a:cs typeface="Times New Roman"/>
              </a:rPr>
              <a:t>execution </a:t>
            </a:r>
            <a:r>
              <a:rPr lang="en-US" sz="2800" spc="-137" dirty="0">
                <a:latin typeface="Times New Roman"/>
                <a:cs typeface="Times New Roman"/>
              </a:rPr>
              <a:t>of </a:t>
            </a:r>
            <a:r>
              <a:rPr lang="en-US" sz="2800" spc="-71" dirty="0">
                <a:latin typeface="Times New Roman"/>
                <a:cs typeface="Times New Roman"/>
              </a:rPr>
              <a:t>the </a:t>
            </a:r>
            <a:r>
              <a:rPr lang="en-US" sz="2800" spc="-93" dirty="0">
                <a:latin typeface="Times New Roman"/>
                <a:cs typeface="Times New Roman"/>
              </a:rPr>
              <a:t>program </a:t>
            </a:r>
            <a:r>
              <a:rPr lang="en-US" sz="2800" spc="-146" dirty="0">
                <a:latin typeface="Times New Roman"/>
                <a:cs typeface="Times New Roman"/>
              </a:rPr>
              <a:t>is</a:t>
            </a:r>
            <a:r>
              <a:rPr lang="en-US" sz="2800" spc="101" dirty="0">
                <a:latin typeface="Times New Roman"/>
                <a:cs typeface="Times New Roman"/>
              </a:rPr>
              <a:t> </a:t>
            </a:r>
            <a:r>
              <a:rPr lang="en-US" sz="2800" spc="-88" dirty="0">
                <a:latin typeface="Times New Roman"/>
                <a:cs typeface="Times New Roman"/>
              </a:rPr>
              <a:t>sequential.</a:t>
            </a:r>
            <a:endParaRPr lang="en-US" sz="2800" dirty="0">
              <a:latin typeface="Times New Roman"/>
              <a:cs typeface="Times New Roman"/>
            </a:endParaRPr>
          </a:p>
          <a:p>
            <a:pPr marL="495326" lvl="1" indent="-202277">
              <a:spcBef>
                <a:spcPts val="84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spc="44" dirty="0">
                <a:solidFill>
                  <a:srgbClr val="FFC000"/>
                </a:solidFill>
                <a:latin typeface="Times New Roman"/>
                <a:cs typeface="Times New Roman"/>
              </a:rPr>
              <a:t>Selection:</a:t>
            </a:r>
            <a:endParaRPr lang="en-US" sz="2800" dirty="0">
              <a:solidFill>
                <a:srgbClr val="FFC000"/>
              </a:solidFill>
              <a:latin typeface="Times New Roman"/>
              <a:cs typeface="Times New Roman"/>
            </a:endParaRPr>
          </a:p>
          <a:p>
            <a:pPr marL="737386" lvl="2" indent="-201717">
              <a:spcBef>
                <a:spcPts val="75"/>
              </a:spcBef>
              <a:buSzPct val="84615"/>
              <a:buFont typeface="Arial"/>
              <a:buChar char="•"/>
              <a:tabLst>
                <a:tab pos="736826" algn="l"/>
                <a:tab pos="737386" algn="l"/>
              </a:tabLst>
            </a:pPr>
            <a:r>
              <a:rPr lang="en-US" sz="2800" spc="-296" dirty="0">
                <a:latin typeface="Times New Roman"/>
                <a:cs typeface="Times New Roman"/>
              </a:rPr>
              <a:t>A </a:t>
            </a:r>
            <a:r>
              <a:rPr lang="en-US" sz="2800" spc="-71" dirty="0">
                <a:latin typeface="Times New Roman"/>
                <a:cs typeface="Times New Roman"/>
              </a:rPr>
              <a:t>control </a:t>
            </a:r>
            <a:r>
              <a:rPr lang="en-US" sz="2800" spc="-53" dirty="0">
                <a:latin typeface="Times New Roman"/>
                <a:cs typeface="Times New Roman"/>
              </a:rPr>
              <a:t>structure </a:t>
            </a:r>
            <a:r>
              <a:rPr lang="en-US" sz="2800" spc="-128" dirty="0">
                <a:latin typeface="Times New Roman"/>
                <a:cs typeface="Times New Roman"/>
              </a:rPr>
              <a:t>which chooses </a:t>
            </a:r>
            <a:r>
              <a:rPr lang="en-US" sz="2800" spc="-88" dirty="0">
                <a:latin typeface="Times New Roman"/>
                <a:cs typeface="Times New Roman"/>
              </a:rPr>
              <a:t>alternative </a:t>
            </a:r>
            <a:r>
              <a:rPr lang="en-US" sz="2800" spc="-35" dirty="0">
                <a:latin typeface="Times New Roman"/>
                <a:cs typeface="Times New Roman"/>
              </a:rPr>
              <a:t>to</a:t>
            </a:r>
            <a:r>
              <a:rPr lang="en-US" sz="2800" spc="97" dirty="0">
                <a:latin typeface="Times New Roman"/>
                <a:cs typeface="Times New Roman"/>
              </a:rPr>
              <a:t> </a:t>
            </a:r>
            <a:r>
              <a:rPr lang="en-US" sz="2800" spc="-71" dirty="0">
                <a:latin typeface="Times New Roman"/>
                <a:cs typeface="Times New Roman"/>
              </a:rPr>
              <a:t>execute.</a:t>
            </a:r>
            <a:endParaRPr lang="en-US" sz="2800" dirty="0">
              <a:latin typeface="Times New Roman"/>
              <a:cs typeface="Times New Roman"/>
            </a:endParaRPr>
          </a:p>
          <a:p>
            <a:pPr marL="495326" lvl="1" indent="-202277">
              <a:spcBef>
                <a:spcPts val="75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spc="79" dirty="0">
                <a:solidFill>
                  <a:srgbClr val="FFC000"/>
                </a:solidFill>
                <a:latin typeface="Times New Roman"/>
                <a:cs typeface="Times New Roman"/>
              </a:rPr>
              <a:t>Repetition:</a:t>
            </a:r>
            <a:endParaRPr lang="en-US" sz="2800" dirty="0">
              <a:solidFill>
                <a:srgbClr val="FFC000"/>
              </a:solidFill>
              <a:latin typeface="Times New Roman"/>
              <a:cs typeface="Times New Roman"/>
            </a:endParaRPr>
          </a:p>
          <a:p>
            <a:pPr marL="737386" lvl="2" indent="-201717">
              <a:spcBef>
                <a:spcPts val="84"/>
              </a:spcBef>
              <a:buSzPct val="84615"/>
              <a:buFont typeface="Arial"/>
              <a:buChar char="•"/>
              <a:tabLst>
                <a:tab pos="736826" algn="l"/>
                <a:tab pos="737386" algn="l"/>
              </a:tabLst>
            </a:pPr>
            <a:r>
              <a:rPr lang="en-US" sz="2800" spc="-296" dirty="0">
                <a:latin typeface="Times New Roman"/>
                <a:cs typeface="Times New Roman"/>
              </a:rPr>
              <a:t>A </a:t>
            </a:r>
            <a:r>
              <a:rPr lang="en-US" sz="2800" spc="-296" dirty="0" smtClean="0">
                <a:latin typeface="Times New Roman"/>
                <a:cs typeface="Times New Roman"/>
              </a:rPr>
              <a:t> </a:t>
            </a:r>
            <a:r>
              <a:rPr lang="en-US" sz="2800" spc="-71" dirty="0" smtClean="0">
                <a:latin typeface="Times New Roman"/>
                <a:cs typeface="Times New Roman"/>
              </a:rPr>
              <a:t>control </a:t>
            </a:r>
            <a:r>
              <a:rPr lang="en-US" sz="2800" spc="-53" dirty="0">
                <a:latin typeface="Times New Roman"/>
                <a:cs typeface="Times New Roman"/>
              </a:rPr>
              <a:t>structure </a:t>
            </a:r>
            <a:r>
              <a:rPr lang="en-US" sz="2800" spc="-128" dirty="0">
                <a:latin typeface="Times New Roman"/>
                <a:cs typeface="Times New Roman"/>
              </a:rPr>
              <a:t>which </a:t>
            </a:r>
            <a:r>
              <a:rPr lang="en-US" sz="2800" spc="-88" dirty="0">
                <a:latin typeface="Times New Roman"/>
                <a:cs typeface="Times New Roman"/>
              </a:rPr>
              <a:t>repeats </a:t>
            </a:r>
            <a:r>
              <a:rPr lang="en-US" sz="2800" spc="-180" dirty="0">
                <a:latin typeface="Times New Roman"/>
                <a:cs typeface="Times New Roman"/>
              </a:rPr>
              <a:t>a </a:t>
            </a:r>
            <a:r>
              <a:rPr lang="en-US" sz="2800" spc="-93" dirty="0">
                <a:latin typeface="Times New Roman"/>
                <a:cs typeface="Times New Roman"/>
              </a:rPr>
              <a:t>group </a:t>
            </a:r>
            <a:r>
              <a:rPr lang="en-US" sz="2800" spc="-137" dirty="0">
                <a:latin typeface="Times New Roman"/>
                <a:cs typeface="Times New Roman"/>
              </a:rPr>
              <a:t>of</a:t>
            </a:r>
            <a:r>
              <a:rPr lang="en-US" sz="2800" spc="168" dirty="0">
                <a:latin typeface="Times New Roman"/>
                <a:cs typeface="Times New Roman"/>
              </a:rPr>
              <a:t> </a:t>
            </a:r>
            <a:r>
              <a:rPr lang="en-US" sz="2800" spc="-75" dirty="0">
                <a:latin typeface="Times New Roman"/>
                <a:cs typeface="Times New Roman"/>
              </a:rPr>
              <a:t>statements.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52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13" y="215720"/>
            <a:ext cx="6660860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z="3530" spc="-180" dirty="0"/>
              <a:t>The </a:t>
            </a:r>
            <a:r>
              <a:rPr lang="en-IN" sz="3530" spc="-4" dirty="0">
                <a:latin typeface="Courier New"/>
                <a:cs typeface="Courier New"/>
              </a:rPr>
              <a:t>switch</a:t>
            </a:r>
            <a:r>
              <a:rPr lang="en-IN" sz="3530" spc="-1288" dirty="0">
                <a:latin typeface="Courier New"/>
                <a:cs typeface="Courier New"/>
              </a:rPr>
              <a:t> </a:t>
            </a:r>
            <a:r>
              <a:rPr lang="en-IN" sz="3530" spc="-146" dirty="0"/>
              <a:t>Statement</a:t>
            </a:r>
            <a:endParaRPr lang="en-IN" sz="353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1991" y="1234079"/>
            <a:ext cx="8915399" cy="13578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64473" indent="-242060">
              <a:lnSpc>
                <a:spcPts val="2334"/>
              </a:lnSpc>
              <a:spcBef>
                <a:spcPts val="88"/>
              </a:spcBef>
              <a:buSzPct val="84615"/>
              <a:buFont typeface="Arial"/>
              <a:buChar char="•"/>
              <a:tabLst>
                <a:tab pos="263913" algn="l"/>
                <a:tab pos="264473" algn="l"/>
              </a:tabLst>
            </a:pPr>
            <a:r>
              <a:rPr lang="en-US" sz="2294" spc="-115" dirty="0">
                <a:latin typeface="Times New Roman"/>
                <a:cs typeface="Times New Roman"/>
              </a:rPr>
              <a:t>The </a:t>
            </a:r>
            <a:r>
              <a:rPr lang="en-US" sz="2294" spc="-4" dirty="0">
                <a:latin typeface="Courier New"/>
                <a:cs typeface="Courier New"/>
              </a:rPr>
              <a:t>switch</a:t>
            </a:r>
            <a:r>
              <a:rPr lang="en-US" sz="2294" spc="-454" dirty="0">
                <a:latin typeface="Courier New"/>
                <a:cs typeface="Courier New"/>
              </a:rPr>
              <a:t> </a:t>
            </a:r>
            <a:r>
              <a:rPr lang="en-US" sz="2294" spc="-79" dirty="0">
                <a:latin typeface="Times New Roman"/>
                <a:cs typeface="Times New Roman"/>
              </a:rPr>
              <a:t>statement </a:t>
            </a:r>
            <a:r>
              <a:rPr lang="en-US" sz="2294" spc="-146" dirty="0">
                <a:latin typeface="Times New Roman"/>
                <a:cs typeface="Times New Roman"/>
              </a:rPr>
              <a:t>is </a:t>
            </a:r>
            <a:r>
              <a:rPr lang="en-US" sz="2294" spc="-115" dirty="0">
                <a:latin typeface="Times New Roman"/>
                <a:cs typeface="Times New Roman"/>
              </a:rPr>
              <a:t>used </a:t>
            </a:r>
            <a:r>
              <a:rPr lang="en-US" sz="2294" spc="-35" dirty="0">
                <a:latin typeface="Times New Roman"/>
                <a:cs typeface="Times New Roman"/>
              </a:rPr>
              <a:t>to </a:t>
            </a:r>
            <a:r>
              <a:rPr lang="en-US" sz="2294" spc="-93" dirty="0">
                <a:latin typeface="Times New Roman"/>
                <a:cs typeface="Times New Roman"/>
              </a:rPr>
              <a:t>select </a:t>
            </a:r>
            <a:r>
              <a:rPr lang="en-US" sz="2294" spc="-97" dirty="0">
                <a:latin typeface="Times New Roman"/>
                <a:cs typeface="Times New Roman"/>
              </a:rPr>
              <a:t>one </a:t>
            </a:r>
            <a:r>
              <a:rPr lang="en-US" sz="2294" spc="-137" dirty="0">
                <a:latin typeface="Times New Roman"/>
                <a:cs typeface="Times New Roman"/>
              </a:rPr>
              <a:t>of </a:t>
            </a:r>
            <a:r>
              <a:rPr lang="en-US" sz="2294" spc="-124" dirty="0">
                <a:latin typeface="Times New Roman"/>
                <a:cs typeface="Times New Roman"/>
              </a:rPr>
              <a:t>several </a:t>
            </a:r>
            <a:r>
              <a:rPr lang="en-US" sz="2294" spc="-97" dirty="0">
                <a:latin typeface="Times New Roman"/>
                <a:cs typeface="Times New Roman"/>
              </a:rPr>
              <a:t>alternatives</a:t>
            </a:r>
            <a:endParaRPr lang="en-US" sz="2294" dirty="0">
              <a:latin typeface="Times New Roman"/>
              <a:cs typeface="Times New Roman"/>
            </a:endParaRPr>
          </a:p>
          <a:p>
            <a:pPr marL="263913">
              <a:lnSpc>
                <a:spcPts val="1924"/>
              </a:lnSpc>
            </a:pPr>
            <a:r>
              <a:rPr lang="en-US" sz="2294" spc="-115" dirty="0">
                <a:latin typeface="Times New Roman"/>
                <a:cs typeface="Times New Roman"/>
              </a:rPr>
              <a:t>when </a:t>
            </a:r>
            <a:r>
              <a:rPr lang="en-US" sz="2294" spc="-71" dirty="0">
                <a:latin typeface="Times New Roman"/>
                <a:cs typeface="Times New Roman"/>
              </a:rPr>
              <a:t>the </a:t>
            </a:r>
            <a:r>
              <a:rPr lang="en-US" sz="2294" spc="-97" dirty="0">
                <a:latin typeface="Times New Roman"/>
                <a:cs typeface="Times New Roman"/>
              </a:rPr>
              <a:t>selection </a:t>
            </a:r>
            <a:r>
              <a:rPr lang="en-US" sz="2294" spc="-146" dirty="0">
                <a:latin typeface="Times New Roman"/>
                <a:cs typeface="Times New Roman"/>
              </a:rPr>
              <a:t>is </a:t>
            </a:r>
            <a:r>
              <a:rPr lang="en-US" sz="2294" spc="-132" dirty="0">
                <a:latin typeface="Times New Roman"/>
                <a:cs typeface="Times New Roman"/>
              </a:rPr>
              <a:t>based </a:t>
            </a:r>
            <a:r>
              <a:rPr lang="en-US" sz="2294" spc="-97" dirty="0">
                <a:latin typeface="Times New Roman"/>
                <a:cs typeface="Times New Roman"/>
              </a:rPr>
              <a:t>on </a:t>
            </a:r>
            <a:r>
              <a:rPr lang="en-US" sz="2294" spc="-71" dirty="0">
                <a:latin typeface="Times New Roman"/>
                <a:cs typeface="Times New Roman"/>
              </a:rPr>
              <a:t>the </a:t>
            </a:r>
            <a:r>
              <a:rPr lang="en-US" sz="2294" spc="-141" dirty="0">
                <a:latin typeface="Times New Roman"/>
                <a:cs typeface="Times New Roman"/>
              </a:rPr>
              <a:t>value </a:t>
            </a:r>
            <a:r>
              <a:rPr lang="en-US" sz="2294" spc="-137" dirty="0">
                <a:latin typeface="Times New Roman"/>
                <a:cs typeface="Times New Roman"/>
              </a:rPr>
              <a:t>of </a:t>
            </a:r>
            <a:r>
              <a:rPr lang="en-US" sz="2294" spc="31" dirty="0">
                <a:solidFill>
                  <a:srgbClr val="FFC000"/>
                </a:solidFill>
                <a:latin typeface="Times New Roman"/>
                <a:cs typeface="Times New Roman"/>
              </a:rPr>
              <a:t>a </a:t>
            </a:r>
            <a:r>
              <a:rPr lang="en-US" sz="2294" spc="35" dirty="0">
                <a:solidFill>
                  <a:srgbClr val="FFC000"/>
                </a:solidFill>
                <a:latin typeface="Times New Roman"/>
                <a:cs typeface="Times New Roman"/>
              </a:rPr>
              <a:t>single </a:t>
            </a:r>
            <a:r>
              <a:rPr lang="en-US" sz="2294" spc="49" dirty="0">
                <a:solidFill>
                  <a:srgbClr val="FFC000"/>
                </a:solidFill>
                <a:latin typeface="Times New Roman"/>
                <a:cs typeface="Times New Roman"/>
              </a:rPr>
              <a:t>variable</a:t>
            </a:r>
            <a:r>
              <a:rPr lang="en-US" sz="2294" spc="224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294" spc="-40" dirty="0">
                <a:latin typeface="Times New Roman"/>
                <a:cs typeface="Times New Roman"/>
              </a:rPr>
              <a:t>or</a:t>
            </a:r>
            <a:endParaRPr lang="en-US" sz="2294" dirty="0">
              <a:latin typeface="Times New Roman"/>
              <a:cs typeface="Times New Roman"/>
            </a:endParaRPr>
          </a:p>
          <a:p>
            <a:pPr marL="263913">
              <a:lnSpc>
                <a:spcPts val="2321"/>
              </a:lnSpc>
            </a:pPr>
            <a:r>
              <a:rPr lang="en-US" sz="2294" spc="84" dirty="0">
                <a:solidFill>
                  <a:srgbClr val="FFC000"/>
                </a:solidFill>
                <a:latin typeface="Times New Roman"/>
                <a:cs typeface="Times New Roman"/>
              </a:rPr>
              <a:t>an</a:t>
            </a:r>
            <a:r>
              <a:rPr lang="en-US" sz="2294" spc="-7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294" spc="71" dirty="0">
                <a:solidFill>
                  <a:srgbClr val="FFC000"/>
                </a:solidFill>
                <a:latin typeface="Times New Roman"/>
                <a:cs typeface="Times New Roman"/>
              </a:rPr>
              <a:t>expression</a:t>
            </a:r>
            <a:r>
              <a:rPr lang="en-US" sz="2294" spc="71" dirty="0">
                <a:latin typeface="Times New Roman"/>
                <a:cs typeface="Times New Roman"/>
              </a:rPr>
              <a:t>.</a:t>
            </a:r>
            <a:endParaRPr lang="en-US" sz="2294" dirty="0">
              <a:latin typeface="Times New Roman"/>
              <a:cs typeface="Times New Roman"/>
            </a:endParaRPr>
          </a:p>
          <a:p>
            <a:pPr marL="264473">
              <a:lnSpc>
                <a:spcPts val="1955"/>
              </a:lnSpc>
            </a:pPr>
            <a:r>
              <a:rPr lang="en-US" sz="1677" spc="-4" dirty="0">
                <a:latin typeface="Courier New"/>
                <a:cs typeface="Courier New"/>
              </a:rPr>
              <a:t>switch</a:t>
            </a:r>
            <a:r>
              <a:rPr lang="en-US" sz="1677" spc="-534" dirty="0">
                <a:latin typeface="Courier New"/>
                <a:cs typeface="Courier New"/>
              </a:rPr>
              <a:t> </a:t>
            </a:r>
            <a:r>
              <a:rPr lang="en-US" sz="1677" spc="-66" dirty="0">
                <a:latin typeface="Times New Roman"/>
                <a:cs typeface="Times New Roman"/>
              </a:rPr>
              <a:t>(controlling </a:t>
            </a:r>
            <a:r>
              <a:rPr lang="en-US" sz="1677" spc="-75" dirty="0">
                <a:latin typeface="Times New Roman"/>
                <a:cs typeface="Times New Roman"/>
              </a:rPr>
              <a:t>expression) </a:t>
            </a:r>
            <a:r>
              <a:rPr lang="en-US" sz="1677" spc="-4" dirty="0">
                <a:latin typeface="Times New Roman"/>
                <a:cs typeface="Times New Roman"/>
              </a:rPr>
              <a:t>{</a:t>
            </a:r>
            <a:endParaRPr lang="en-US" sz="1677" dirty="0">
              <a:latin typeface="Times New Roman"/>
              <a:cs typeface="Times New Roman"/>
            </a:endParaRPr>
          </a:p>
          <a:p>
            <a:pPr marL="264473">
              <a:lnSpc>
                <a:spcPts val="1977"/>
              </a:lnSpc>
            </a:pPr>
            <a:r>
              <a:rPr lang="en-US" sz="1677" spc="-4" dirty="0">
                <a:latin typeface="Courier New"/>
                <a:cs typeface="Courier New"/>
              </a:rPr>
              <a:t>case</a:t>
            </a:r>
            <a:r>
              <a:rPr lang="en-US" sz="1677" spc="-649" dirty="0">
                <a:latin typeface="Courier New"/>
                <a:cs typeface="Courier New"/>
              </a:rPr>
              <a:t> </a:t>
            </a:r>
            <a:r>
              <a:rPr lang="en-US" sz="1677" i="1" spc="-115" dirty="0">
                <a:latin typeface="Times New Roman"/>
                <a:cs typeface="Times New Roman"/>
              </a:rPr>
              <a:t>label</a:t>
            </a:r>
            <a:r>
              <a:rPr lang="en-US" sz="1655" spc="-172" baseline="-20000" dirty="0">
                <a:latin typeface="Times New Roman"/>
                <a:cs typeface="Times New Roman"/>
              </a:rPr>
              <a:t>1</a:t>
            </a:r>
            <a:r>
              <a:rPr lang="en-US" sz="1677" spc="-115" dirty="0">
                <a:latin typeface="Courier New"/>
                <a:cs typeface="Courier New"/>
              </a:rPr>
              <a:t>:</a:t>
            </a:r>
            <a:endParaRPr lang="en-US" sz="1677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2409" y="2659388"/>
            <a:ext cx="881903" cy="52371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lnSpc>
                <a:spcPts val="1981"/>
              </a:lnSpc>
              <a:spcBef>
                <a:spcPts val="84"/>
              </a:spcBef>
            </a:pPr>
            <a:r>
              <a:rPr lang="en-IN" sz="1677" spc="-62" dirty="0">
                <a:latin typeface="Times New Roman"/>
                <a:cs typeface="Times New Roman"/>
              </a:rPr>
              <a:t>statement</a:t>
            </a:r>
            <a:r>
              <a:rPr lang="en-IN" sz="1655" spc="-92" baseline="-20000" dirty="0">
                <a:latin typeface="Times New Roman"/>
                <a:cs typeface="Times New Roman"/>
              </a:rPr>
              <a:t>1</a:t>
            </a:r>
            <a:endParaRPr lang="en-IN" sz="1655" baseline="-20000" dirty="0">
              <a:latin typeface="Times New Roman"/>
              <a:cs typeface="Times New Roman"/>
            </a:endParaRPr>
          </a:p>
          <a:p>
            <a:pPr marL="33619">
              <a:lnSpc>
                <a:spcPts val="1981"/>
              </a:lnSpc>
            </a:pPr>
            <a:r>
              <a:rPr lang="en-IN" sz="1677" dirty="0">
                <a:latin typeface="Courier New"/>
                <a:cs typeface="Courier New"/>
              </a:rPr>
              <a:t>break</a:t>
            </a:r>
            <a:r>
              <a:rPr lang="en-IN" sz="1677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" name="object 5"/>
          <p:cNvSpPr/>
          <p:nvPr/>
        </p:nvSpPr>
        <p:spPr>
          <a:xfrm>
            <a:off x="4443355" y="2900361"/>
            <a:ext cx="5123329" cy="539563"/>
          </a:xfrm>
          <a:custGeom>
            <a:avLst/>
            <a:gdLst/>
            <a:ahLst/>
            <a:cxnLst/>
            <a:rect l="l" t="t" r="r" b="b"/>
            <a:pathLst>
              <a:path w="5806440" h="611504">
                <a:moveTo>
                  <a:pt x="766572" y="480060"/>
                </a:moveTo>
                <a:lnTo>
                  <a:pt x="766572" y="192024"/>
                </a:lnTo>
                <a:lnTo>
                  <a:pt x="0" y="388620"/>
                </a:lnTo>
                <a:lnTo>
                  <a:pt x="766572" y="480060"/>
                </a:lnTo>
                <a:close/>
              </a:path>
              <a:path w="5806440" h="611504">
                <a:moveTo>
                  <a:pt x="5806440" y="611123"/>
                </a:moveTo>
                <a:lnTo>
                  <a:pt x="5806440" y="0"/>
                </a:lnTo>
                <a:lnTo>
                  <a:pt x="766572" y="0"/>
                </a:lnTo>
                <a:lnTo>
                  <a:pt x="766572" y="611123"/>
                </a:lnTo>
                <a:lnTo>
                  <a:pt x="5806440" y="611123"/>
                </a:lnTo>
                <a:close/>
              </a:path>
            </a:pathLst>
          </a:custGeom>
          <a:solidFill>
            <a:srgbClr val="686363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6" name="object 6"/>
          <p:cNvSpPr txBox="1"/>
          <p:nvPr/>
        </p:nvSpPr>
        <p:spPr>
          <a:xfrm>
            <a:off x="5294610" y="2889774"/>
            <a:ext cx="3551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If the </a:t>
            </a:r>
            <a:r>
              <a:rPr sz="158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result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this controlling</a:t>
            </a:r>
            <a:r>
              <a:rPr sz="1588" b="1" spc="-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expression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1215" y="3269875"/>
            <a:ext cx="171954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640629" algn="l"/>
              </a:tabLst>
            </a:pPr>
            <a:r>
              <a:rPr sz="1059" b="1" dirty="0">
                <a:solidFill>
                  <a:srgbClr val="FFFFFF"/>
                </a:solidFill>
                <a:latin typeface="Times New Roman"/>
                <a:cs typeface="Times New Roman"/>
              </a:rPr>
              <a:t>1	1</a:t>
            </a:r>
            <a:endParaRPr sz="105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2079" y="3152885"/>
            <a:ext cx="42375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918167" algn="l"/>
              </a:tabLst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matches </a:t>
            </a:r>
            <a:r>
              <a:rPr sz="1588" b="1" i="1" dirty="0">
                <a:solidFill>
                  <a:srgbClr val="FFFFFF"/>
                </a:solidFill>
                <a:latin typeface="Times New Roman"/>
                <a:cs typeface="Times New Roman"/>
              </a:rPr>
              <a:t>label 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588" b="1" spc="-2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sz="1588" b="1" spc="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staement	and then</a:t>
            </a:r>
            <a:r>
              <a:rPr sz="1588" b="1" spc="-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break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3814" y="3222612"/>
            <a:ext cx="1148603" cy="2688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677" spc="-4" dirty="0">
                <a:latin typeface="Courier New"/>
                <a:cs typeface="Courier New"/>
              </a:rPr>
              <a:t>case</a:t>
            </a:r>
            <a:r>
              <a:rPr sz="1677" spc="-684" dirty="0">
                <a:latin typeface="Courier New"/>
                <a:cs typeface="Courier New"/>
              </a:rPr>
              <a:t> </a:t>
            </a:r>
            <a:r>
              <a:rPr sz="1677" i="1" spc="-115" dirty="0">
                <a:latin typeface="Times New Roman"/>
                <a:cs typeface="Times New Roman"/>
              </a:rPr>
              <a:t>label</a:t>
            </a:r>
            <a:r>
              <a:rPr sz="1655" spc="-172" baseline="-20000" dirty="0">
                <a:latin typeface="Times New Roman"/>
                <a:cs typeface="Times New Roman"/>
              </a:rPr>
              <a:t>2</a:t>
            </a:r>
            <a:r>
              <a:rPr sz="1677" spc="-115" dirty="0">
                <a:latin typeface="Courier New"/>
                <a:cs typeface="Courier New"/>
              </a:rPr>
              <a:t>:</a:t>
            </a:r>
            <a:endParaRPr sz="1677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1391" y="3512750"/>
            <a:ext cx="881903" cy="76736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lnSpc>
                <a:spcPts val="1981"/>
              </a:lnSpc>
              <a:spcBef>
                <a:spcPts val="84"/>
              </a:spcBef>
            </a:pPr>
            <a:r>
              <a:rPr sz="1677" spc="-62" dirty="0">
                <a:latin typeface="Times New Roman"/>
                <a:cs typeface="Times New Roman"/>
              </a:rPr>
              <a:t>statement</a:t>
            </a:r>
            <a:r>
              <a:rPr sz="1655" spc="-92" baseline="-20000" dirty="0">
                <a:latin typeface="Times New Roman"/>
                <a:cs typeface="Times New Roman"/>
              </a:rPr>
              <a:t>2</a:t>
            </a:r>
            <a:endParaRPr sz="1655" baseline="-20000" dirty="0">
              <a:latin typeface="Times New Roman"/>
              <a:cs typeface="Times New Roman"/>
            </a:endParaRPr>
          </a:p>
          <a:p>
            <a:pPr marL="33619">
              <a:lnSpc>
                <a:spcPts val="1937"/>
              </a:lnSpc>
            </a:pPr>
            <a:r>
              <a:rPr sz="1677" dirty="0">
                <a:latin typeface="Courier New"/>
                <a:cs typeface="Courier New"/>
              </a:rPr>
              <a:t>break</a:t>
            </a:r>
            <a:r>
              <a:rPr sz="1677" dirty="0">
                <a:latin typeface="Times New Roman"/>
                <a:cs typeface="Times New Roman"/>
              </a:rPr>
              <a:t>;</a:t>
            </a:r>
          </a:p>
          <a:p>
            <a:pPr marL="33619">
              <a:lnSpc>
                <a:spcPts val="1968"/>
              </a:lnSpc>
            </a:pPr>
            <a:r>
              <a:rPr sz="1677" spc="-4" dirty="0">
                <a:latin typeface="Times New Roman"/>
                <a:cs typeface="Times New Roman"/>
              </a:rPr>
              <a:t>…</a:t>
            </a:r>
            <a:endParaRPr sz="1677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0538" y="4304781"/>
            <a:ext cx="1141879" cy="2688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677" spc="-4" dirty="0">
                <a:latin typeface="Courier New"/>
                <a:cs typeface="Courier New"/>
              </a:rPr>
              <a:t>case</a:t>
            </a:r>
            <a:r>
              <a:rPr sz="1677" spc="-679" dirty="0">
                <a:latin typeface="Courier New"/>
                <a:cs typeface="Courier New"/>
              </a:rPr>
              <a:t> </a:t>
            </a:r>
            <a:r>
              <a:rPr sz="1677" i="1" spc="-124" dirty="0">
                <a:latin typeface="Times New Roman"/>
                <a:cs typeface="Times New Roman"/>
              </a:rPr>
              <a:t>label</a:t>
            </a:r>
            <a:r>
              <a:rPr sz="1655" i="1" spc="-184" baseline="-20000" dirty="0">
                <a:latin typeface="Times New Roman"/>
                <a:cs typeface="Times New Roman"/>
              </a:rPr>
              <a:t>n</a:t>
            </a:r>
            <a:r>
              <a:rPr sz="1677" spc="-124" dirty="0">
                <a:latin typeface="Courier New"/>
                <a:cs typeface="Courier New"/>
              </a:rPr>
              <a:t>:</a:t>
            </a:r>
            <a:endParaRPr sz="1677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8978" y="4613491"/>
            <a:ext cx="881903" cy="2688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677" spc="-62" dirty="0">
                <a:latin typeface="Times New Roman"/>
                <a:cs typeface="Times New Roman"/>
              </a:rPr>
              <a:t>statement</a:t>
            </a:r>
            <a:r>
              <a:rPr sz="1655" spc="-92" baseline="-20000" dirty="0">
                <a:latin typeface="Times New Roman"/>
                <a:cs typeface="Times New Roman"/>
              </a:rPr>
              <a:t>n</a:t>
            </a:r>
            <a:endParaRPr sz="1655" baseline="-20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7706" y="4874932"/>
            <a:ext cx="1499907" cy="1024036"/>
          </a:xfrm>
          <a:prstGeom prst="rect">
            <a:avLst/>
          </a:prstGeom>
        </p:spPr>
        <p:txBody>
          <a:bodyPr vert="horz" wrap="square" lIns="0" tIns="23532" rIns="0" bIns="0" rtlCol="0">
            <a:spAutoFit/>
          </a:bodyPr>
          <a:lstStyle/>
          <a:p>
            <a:pPr marL="33619" marR="193312" indent="564807">
              <a:lnSpc>
                <a:spcPts val="1968"/>
              </a:lnSpc>
              <a:spcBef>
                <a:spcPts val="185"/>
              </a:spcBef>
            </a:pPr>
            <a:r>
              <a:rPr sz="1677" spc="-4" dirty="0">
                <a:latin typeface="Courier New"/>
                <a:cs typeface="Courier New"/>
              </a:rPr>
              <a:t>break</a:t>
            </a:r>
            <a:r>
              <a:rPr sz="1677" spc="18" dirty="0">
                <a:latin typeface="Times New Roman"/>
                <a:cs typeface="Times New Roman"/>
              </a:rPr>
              <a:t>;  </a:t>
            </a:r>
            <a:r>
              <a:rPr sz="1677" spc="-4" dirty="0">
                <a:latin typeface="Courier New"/>
                <a:cs typeface="Courier New"/>
              </a:rPr>
              <a:t>default:</a:t>
            </a:r>
            <a:endParaRPr sz="1677" dirty="0">
              <a:latin typeface="Courier New"/>
              <a:cs typeface="Courier New"/>
            </a:endParaRPr>
          </a:p>
          <a:p>
            <a:pPr marL="597866">
              <a:lnSpc>
                <a:spcPts val="1799"/>
              </a:lnSpc>
            </a:pPr>
            <a:r>
              <a:rPr sz="1677" spc="-62" dirty="0">
                <a:latin typeface="Times New Roman"/>
                <a:cs typeface="Times New Roman"/>
              </a:rPr>
              <a:t>statement</a:t>
            </a:r>
            <a:r>
              <a:rPr sz="1655" i="1" spc="-92" baseline="-20000" dirty="0">
                <a:latin typeface="Times New Roman"/>
                <a:cs typeface="Times New Roman"/>
              </a:rPr>
              <a:t>d</a:t>
            </a:r>
            <a:r>
              <a:rPr sz="1677" spc="-62" dirty="0">
                <a:latin typeface="Times New Roman"/>
                <a:cs typeface="Times New Roman"/>
              </a:rPr>
              <a:t>;</a:t>
            </a:r>
            <a:endParaRPr sz="1677" dirty="0">
              <a:latin typeface="Times New Roman"/>
              <a:cs typeface="Times New Roman"/>
            </a:endParaRPr>
          </a:p>
          <a:p>
            <a:pPr marL="33619">
              <a:lnSpc>
                <a:spcPts val="1977"/>
              </a:lnSpc>
            </a:pPr>
            <a:r>
              <a:rPr sz="1677" spc="-4" dirty="0">
                <a:latin typeface="Times New Roman"/>
                <a:cs typeface="Times New Roman"/>
              </a:rPr>
              <a:t>}</a:t>
            </a:r>
            <a:endParaRPr sz="1677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2603" y="3428999"/>
            <a:ext cx="4447054" cy="218008"/>
          </a:xfrm>
          <a:prstGeom prst="rect">
            <a:avLst/>
          </a:prstGeom>
          <a:solidFill>
            <a:srgbClr val="686363"/>
          </a:solidFill>
        </p:spPr>
        <p:txBody>
          <a:bodyPr vert="horz" wrap="square" lIns="0" tIns="0" rIns="0" bIns="0" rtlCol="0">
            <a:spAutoFit/>
          </a:bodyPr>
          <a:lstStyle/>
          <a:p>
            <a:pPr marL="80126">
              <a:lnSpc>
                <a:spcPts val="1725"/>
              </a:lnSpc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switch</a:t>
            </a:r>
            <a:r>
              <a:rPr sz="1588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block.</a:t>
            </a:r>
            <a:endParaRPr sz="1588" dirty="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52408" y="4827494"/>
            <a:ext cx="5401796" cy="895910"/>
            <a:chOff x="2939796" y="5471159"/>
            <a:chExt cx="6122035" cy="1015365"/>
          </a:xfrm>
        </p:grpSpPr>
        <p:sp>
          <p:nvSpPr>
            <p:cNvPr id="21" name="object 21"/>
            <p:cNvSpPr/>
            <p:nvPr/>
          </p:nvSpPr>
          <p:spPr>
            <a:xfrm>
              <a:off x="2939796" y="5896356"/>
              <a:ext cx="224154" cy="589915"/>
            </a:xfrm>
            <a:custGeom>
              <a:avLst/>
              <a:gdLst/>
              <a:ahLst/>
              <a:cxnLst/>
              <a:rect l="l" t="t" r="r" b="b"/>
              <a:pathLst>
                <a:path w="224155" h="589914">
                  <a:moveTo>
                    <a:pt x="216408" y="288036"/>
                  </a:moveTo>
                  <a:lnTo>
                    <a:pt x="196596" y="288036"/>
                  </a:lnTo>
                  <a:lnTo>
                    <a:pt x="176784" y="284988"/>
                  </a:lnTo>
                  <a:lnTo>
                    <a:pt x="131064" y="268224"/>
                  </a:lnTo>
                  <a:lnTo>
                    <a:pt x="117348" y="252984"/>
                  </a:lnTo>
                  <a:lnTo>
                    <a:pt x="117348" y="254508"/>
                  </a:lnTo>
                  <a:lnTo>
                    <a:pt x="115824" y="249936"/>
                  </a:lnTo>
                  <a:lnTo>
                    <a:pt x="115824" y="53340"/>
                  </a:lnTo>
                  <a:lnTo>
                    <a:pt x="114300" y="48768"/>
                  </a:lnTo>
                  <a:lnTo>
                    <a:pt x="114300" y="47244"/>
                  </a:lnTo>
                  <a:lnTo>
                    <a:pt x="112776" y="42672"/>
                  </a:lnTo>
                  <a:lnTo>
                    <a:pt x="109728" y="36576"/>
                  </a:lnTo>
                  <a:lnTo>
                    <a:pt x="108204" y="36576"/>
                  </a:lnTo>
                  <a:lnTo>
                    <a:pt x="105156" y="32004"/>
                  </a:lnTo>
                  <a:lnTo>
                    <a:pt x="71628" y="12192"/>
                  </a:lnTo>
                  <a:lnTo>
                    <a:pt x="22860" y="1524"/>
                  </a:lnTo>
                  <a:lnTo>
                    <a:pt x="1524" y="0"/>
                  </a:lnTo>
                  <a:lnTo>
                    <a:pt x="0" y="13716"/>
                  </a:lnTo>
                  <a:lnTo>
                    <a:pt x="22860" y="13716"/>
                  </a:lnTo>
                  <a:lnTo>
                    <a:pt x="42672" y="16764"/>
                  </a:lnTo>
                  <a:lnTo>
                    <a:pt x="86868" y="33528"/>
                  </a:lnTo>
                  <a:lnTo>
                    <a:pt x="100584" y="48768"/>
                  </a:lnTo>
                  <a:lnTo>
                    <a:pt x="100584" y="47244"/>
                  </a:lnTo>
                  <a:lnTo>
                    <a:pt x="102108" y="51816"/>
                  </a:lnTo>
                  <a:lnTo>
                    <a:pt x="102108" y="246888"/>
                  </a:lnTo>
                  <a:lnTo>
                    <a:pt x="105156" y="259080"/>
                  </a:lnTo>
                  <a:lnTo>
                    <a:pt x="108204" y="263652"/>
                  </a:lnTo>
                  <a:lnTo>
                    <a:pt x="108204" y="265176"/>
                  </a:lnTo>
                  <a:lnTo>
                    <a:pt x="117348" y="274320"/>
                  </a:lnTo>
                  <a:lnTo>
                    <a:pt x="123444" y="278892"/>
                  </a:lnTo>
                  <a:lnTo>
                    <a:pt x="131064" y="283464"/>
                  </a:lnTo>
                  <a:lnTo>
                    <a:pt x="137160" y="286512"/>
                  </a:lnTo>
                  <a:lnTo>
                    <a:pt x="146304" y="289560"/>
                  </a:lnTo>
                  <a:lnTo>
                    <a:pt x="153924" y="292608"/>
                  </a:lnTo>
                  <a:lnTo>
                    <a:pt x="162130" y="294952"/>
                  </a:lnTo>
                  <a:lnTo>
                    <a:pt x="164592" y="294132"/>
                  </a:lnTo>
                  <a:lnTo>
                    <a:pt x="173736" y="292608"/>
                  </a:lnTo>
                  <a:lnTo>
                    <a:pt x="195072" y="289560"/>
                  </a:lnTo>
                  <a:lnTo>
                    <a:pt x="216408" y="288036"/>
                  </a:lnTo>
                  <a:close/>
                </a:path>
                <a:path w="224155" h="589914">
                  <a:moveTo>
                    <a:pt x="216408" y="301752"/>
                  </a:moveTo>
                  <a:lnTo>
                    <a:pt x="195072" y="300228"/>
                  </a:lnTo>
                  <a:lnTo>
                    <a:pt x="173736" y="297180"/>
                  </a:lnTo>
                  <a:lnTo>
                    <a:pt x="164592" y="295656"/>
                  </a:lnTo>
                  <a:lnTo>
                    <a:pt x="162130" y="294952"/>
                  </a:lnTo>
                  <a:lnTo>
                    <a:pt x="146304" y="300228"/>
                  </a:lnTo>
                  <a:lnTo>
                    <a:pt x="131064" y="306324"/>
                  </a:lnTo>
                  <a:lnTo>
                    <a:pt x="123444" y="310896"/>
                  </a:lnTo>
                  <a:lnTo>
                    <a:pt x="118872" y="315468"/>
                  </a:lnTo>
                  <a:lnTo>
                    <a:pt x="112776" y="320040"/>
                  </a:lnTo>
                  <a:lnTo>
                    <a:pt x="108204" y="324612"/>
                  </a:lnTo>
                  <a:lnTo>
                    <a:pt x="108204" y="326136"/>
                  </a:lnTo>
                  <a:lnTo>
                    <a:pt x="105156" y="330708"/>
                  </a:lnTo>
                  <a:lnTo>
                    <a:pt x="103632" y="335280"/>
                  </a:lnTo>
                  <a:lnTo>
                    <a:pt x="103632" y="336804"/>
                  </a:lnTo>
                  <a:lnTo>
                    <a:pt x="102108" y="341376"/>
                  </a:lnTo>
                  <a:lnTo>
                    <a:pt x="102108" y="537972"/>
                  </a:lnTo>
                  <a:lnTo>
                    <a:pt x="100584" y="542544"/>
                  </a:lnTo>
                  <a:lnTo>
                    <a:pt x="100584" y="541020"/>
                  </a:lnTo>
                  <a:lnTo>
                    <a:pt x="99060" y="545592"/>
                  </a:lnTo>
                  <a:lnTo>
                    <a:pt x="96012" y="550164"/>
                  </a:lnTo>
                  <a:lnTo>
                    <a:pt x="86868" y="556260"/>
                  </a:lnTo>
                  <a:lnTo>
                    <a:pt x="80772" y="559308"/>
                  </a:lnTo>
                  <a:lnTo>
                    <a:pt x="74676" y="563880"/>
                  </a:lnTo>
                  <a:lnTo>
                    <a:pt x="67056" y="565404"/>
                  </a:lnTo>
                  <a:lnTo>
                    <a:pt x="59436" y="568452"/>
                  </a:lnTo>
                  <a:lnTo>
                    <a:pt x="50292" y="571500"/>
                  </a:lnTo>
                  <a:lnTo>
                    <a:pt x="41148" y="573024"/>
                  </a:lnTo>
                  <a:lnTo>
                    <a:pt x="21336" y="576072"/>
                  </a:lnTo>
                  <a:lnTo>
                    <a:pt x="0" y="576072"/>
                  </a:lnTo>
                  <a:lnTo>
                    <a:pt x="1524" y="589788"/>
                  </a:lnTo>
                  <a:lnTo>
                    <a:pt x="44196" y="585216"/>
                  </a:lnTo>
                  <a:lnTo>
                    <a:pt x="71628" y="577596"/>
                  </a:lnTo>
                  <a:lnTo>
                    <a:pt x="80772" y="574548"/>
                  </a:lnTo>
                  <a:lnTo>
                    <a:pt x="108204" y="553212"/>
                  </a:lnTo>
                  <a:lnTo>
                    <a:pt x="109728" y="553212"/>
                  </a:lnTo>
                  <a:lnTo>
                    <a:pt x="109728" y="551688"/>
                  </a:lnTo>
                  <a:lnTo>
                    <a:pt x="112776" y="547116"/>
                  </a:lnTo>
                  <a:lnTo>
                    <a:pt x="114300" y="542544"/>
                  </a:lnTo>
                  <a:lnTo>
                    <a:pt x="114300" y="541020"/>
                  </a:lnTo>
                  <a:lnTo>
                    <a:pt x="115824" y="534924"/>
                  </a:lnTo>
                  <a:lnTo>
                    <a:pt x="115824" y="339852"/>
                  </a:lnTo>
                  <a:lnTo>
                    <a:pt x="117348" y="335280"/>
                  </a:lnTo>
                  <a:lnTo>
                    <a:pt x="117348" y="336804"/>
                  </a:lnTo>
                  <a:lnTo>
                    <a:pt x="118872" y="332232"/>
                  </a:lnTo>
                  <a:lnTo>
                    <a:pt x="166116" y="306324"/>
                  </a:lnTo>
                  <a:lnTo>
                    <a:pt x="195072" y="301752"/>
                  </a:lnTo>
                  <a:lnTo>
                    <a:pt x="216408" y="301752"/>
                  </a:lnTo>
                  <a:close/>
                </a:path>
                <a:path w="224155" h="589914">
                  <a:moveTo>
                    <a:pt x="224028" y="298704"/>
                  </a:moveTo>
                  <a:lnTo>
                    <a:pt x="224028" y="291084"/>
                  </a:lnTo>
                  <a:lnTo>
                    <a:pt x="220980" y="288036"/>
                  </a:lnTo>
                  <a:lnTo>
                    <a:pt x="216408" y="288036"/>
                  </a:lnTo>
                  <a:lnTo>
                    <a:pt x="195072" y="289560"/>
                  </a:lnTo>
                  <a:lnTo>
                    <a:pt x="173736" y="292608"/>
                  </a:lnTo>
                  <a:lnTo>
                    <a:pt x="164592" y="294132"/>
                  </a:lnTo>
                  <a:lnTo>
                    <a:pt x="162130" y="294952"/>
                  </a:lnTo>
                  <a:lnTo>
                    <a:pt x="164592" y="295656"/>
                  </a:lnTo>
                  <a:lnTo>
                    <a:pt x="173736" y="297180"/>
                  </a:lnTo>
                  <a:lnTo>
                    <a:pt x="195072" y="300228"/>
                  </a:lnTo>
                  <a:lnTo>
                    <a:pt x="216408" y="301752"/>
                  </a:lnTo>
                  <a:lnTo>
                    <a:pt x="220980" y="301752"/>
                  </a:lnTo>
                  <a:lnTo>
                    <a:pt x="224028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4971" y="5471159"/>
              <a:ext cx="5857240" cy="792480"/>
            </a:xfrm>
            <a:custGeom>
              <a:avLst/>
              <a:gdLst/>
              <a:ahLst/>
              <a:cxnLst/>
              <a:rect l="l" t="t" r="r" b="b"/>
              <a:pathLst>
                <a:path w="5857240" h="792479">
                  <a:moveTo>
                    <a:pt x="5856731" y="792479"/>
                  </a:moveTo>
                  <a:lnTo>
                    <a:pt x="5856731" y="0"/>
                  </a:lnTo>
                  <a:lnTo>
                    <a:pt x="743711" y="0"/>
                  </a:lnTo>
                  <a:lnTo>
                    <a:pt x="743711" y="461771"/>
                  </a:lnTo>
                  <a:lnTo>
                    <a:pt x="0" y="684275"/>
                  </a:lnTo>
                  <a:lnTo>
                    <a:pt x="743711" y="659891"/>
                  </a:lnTo>
                  <a:lnTo>
                    <a:pt x="743711" y="792479"/>
                  </a:lnTo>
                  <a:lnTo>
                    <a:pt x="5856731" y="792479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89666" y="4849903"/>
            <a:ext cx="4377018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 marR="26896">
              <a:spcBef>
                <a:spcPts val="88"/>
              </a:spcBef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If the </a:t>
            </a:r>
            <a:r>
              <a:rPr sz="158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result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matches none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of all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labels, execute the  default</a:t>
            </a:r>
            <a:r>
              <a:rPr sz="1588" b="1" spc="-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sz="1588" b="1" i="1" spc="-6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588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2000" y="1049766"/>
            <a:ext cx="2415988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Comic Sans MS"/>
                <a:cs typeface="Comic Sans MS"/>
              </a:rPr>
              <a:t>switch (expression)</a:t>
            </a:r>
            <a:r>
              <a:rPr sz="1941" spc="31" dirty="0">
                <a:latin typeface="Comic Sans MS"/>
                <a:cs typeface="Comic Sans MS"/>
              </a:rPr>
              <a:t> </a:t>
            </a:r>
            <a:r>
              <a:rPr sz="1941" spc="-4" dirty="0">
                <a:latin typeface="Comic Sans MS"/>
                <a:cs typeface="Comic Sans MS"/>
              </a:rPr>
              <a:t>{</a:t>
            </a:r>
            <a:endParaRPr sz="1941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5014" y="1345602"/>
            <a:ext cx="2225488" cy="210145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4" dirty="0">
                <a:latin typeface="Comic Sans MS"/>
                <a:cs typeface="Comic Sans MS"/>
              </a:rPr>
              <a:t>case </a:t>
            </a:r>
            <a:r>
              <a:rPr sz="1941" spc="-9" dirty="0">
                <a:latin typeface="Comic Sans MS"/>
                <a:cs typeface="Comic Sans MS"/>
              </a:rPr>
              <a:t>val1:</a:t>
            </a:r>
            <a:endParaRPr sz="1941" dirty="0">
              <a:latin typeface="Comic Sans MS"/>
              <a:cs typeface="Comic Sans MS"/>
            </a:endParaRPr>
          </a:p>
          <a:p>
            <a:pPr marL="1031556" marR="4483"/>
            <a:r>
              <a:rPr sz="1941" spc="-9" dirty="0">
                <a:latin typeface="Comic Sans MS"/>
                <a:cs typeface="Comic Sans MS"/>
              </a:rPr>
              <a:t>st</a:t>
            </a:r>
            <a:r>
              <a:rPr sz="1941" spc="-4" dirty="0">
                <a:latin typeface="Comic Sans MS"/>
                <a:cs typeface="Comic Sans MS"/>
              </a:rPr>
              <a:t>a</a:t>
            </a:r>
            <a:r>
              <a:rPr sz="1941" spc="-9" dirty="0">
                <a:latin typeface="Comic Sans MS"/>
                <a:cs typeface="Comic Sans MS"/>
              </a:rPr>
              <a:t>teme</a:t>
            </a:r>
            <a:r>
              <a:rPr sz="1941" spc="-4" dirty="0">
                <a:latin typeface="Comic Sans MS"/>
                <a:cs typeface="Comic Sans MS"/>
              </a:rPr>
              <a:t>nt  break;</a:t>
            </a:r>
            <a:endParaRPr sz="1941" dirty="0">
              <a:latin typeface="Comic Sans MS"/>
              <a:cs typeface="Comic Sans MS"/>
            </a:endParaRPr>
          </a:p>
          <a:p>
            <a:pPr marL="11206"/>
            <a:r>
              <a:rPr sz="1941" spc="-4" dirty="0">
                <a:latin typeface="Comic Sans MS"/>
                <a:cs typeface="Comic Sans MS"/>
              </a:rPr>
              <a:t>case</a:t>
            </a:r>
            <a:r>
              <a:rPr sz="1941" spc="-9" dirty="0">
                <a:latin typeface="Comic Sans MS"/>
                <a:cs typeface="Comic Sans MS"/>
              </a:rPr>
              <a:t> </a:t>
            </a:r>
            <a:r>
              <a:rPr sz="1941" spc="-4" dirty="0">
                <a:latin typeface="Comic Sans MS"/>
                <a:cs typeface="Comic Sans MS"/>
              </a:rPr>
              <a:t>val2:</a:t>
            </a:r>
            <a:endParaRPr sz="1941" dirty="0">
              <a:latin typeface="Comic Sans MS"/>
              <a:cs typeface="Comic Sans MS"/>
            </a:endParaRPr>
          </a:p>
          <a:p>
            <a:pPr marL="1031556" marR="4483"/>
            <a:r>
              <a:rPr sz="1941" spc="-9" dirty="0">
                <a:latin typeface="Comic Sans MS"/>
                <a:cs typeface="Comic Sans MS"/>
              </a:rPr>
              <a:t>st</a:t>
            </a:r>
            <a:r>
              <a:rPr sz="1941" spc="-4" dirty="0">
                <a:latin typeface="Comic Sans MS"/>
                <a:cs typeface="Comic Sans MS"/>
              </a:rPr>
              <a:t>a</a:t>
            </a:r>
            <a:r>
              <a:rPr sz="1941" spc="-9" dirty="0">
                <a:latin typeface="Comic Sans MS"/>
                <a:cs typeface="Comic Sans MS"/>
              </a:rPr>
              <a:t>teme</a:t>
            </a:r>
            <a:r>
              <a:rPr sz="1941" spc="-4" dirty="0">
                <a:latin typeface="Comic Sans MS"/>
                <a:cs typeface="Comic Sans MS"/>
              </a:rPr>
              <a:t>nt  break;</a:t>
            </a:r>
            <a:endParaRPr sz="1941" dirty="0">
              <a:latin typeface="Comic Sans MS"/>
              <a:cs typeface="Comic Sans MS"/>
            </a:endParaRPr>
          </a:p>
          <a:p>
            <a:pPr marL="224690"/>
            <a:r>
              <a:rPr sz="1941" spc="-4" dirty="0">
                <a:latin typeface="Comic Sans MS"/>
                <a:cs typeface="Comic Sans MS"/>
              </a:rPr>
              <a:t>….</a:t>
            </a:r>
            <a:endParaRPr sz="1941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1651" y="1212475"/>
            <a:ext cx="3270437" cy="2287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17513" marR="442656" indent="-806867">
              <a:spcBef>
                <a:spcPts val="88"/>
              </a:spcBef>
              <a:tabLst>
                <a:tab pos="383262" algn="l"/>
              </a:tabLst>
            </a:pPr>
            <a:r>
              <a:rPr sz="2118" spc="-4" dirty="0">
                <a:latin typeface="Comic Sans MS"/>
                <a:cs typeface="Comic Sans MS"/>
              </a:rPr>
              <a:t>if	(expression ==</a:t>
            </a:r>
            <a:r>
              <a:rPr sz="2118" spc="-75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val1)  statement</a:t>
            </a:r>
            <a:endParaRPr sz="2118" dirty="0">
              <a:latin typeface="Comic Sans MS"/>
              <a:cs typeface="Comic Sans MS"/>
            </a:endParaRPr>
          </a:p>
          <a:p>
            <a:pPr marL="817513" marR="59394" indent="-806867"/>
            <a:r>
              <a:rPr sz="2118" dirty="0">
                <a:latin typeface="Comic Sans MS"/>
                <a:cs typeface="Comic Sans MS"/>
              </a:rPr>
              <a:t>else </a:t>
            </a:r>
            <a:r>
              <a:rPr sz="2118" spc="-4" dirty="0">
                <a:latin typeface="Comic Sans MS"/>
                <a:cs typeface="Comic Sans MS"/>
              </a:rPr>
              <a:t>if</a:t>
            </a:r>
            <a:r>
              <a:rPr sz="2118" spc="-71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(expression==val2)  statement</a:t>
            </a:r>
            <a:endParaRPr sz="2118" dirty="0">
              <a:latin typeface="Comic Sans MS"/>
              <a:cs typeface="Comic Sans MS"/>
            </a:endParaRPr>
          </a:p>
          <a:p>
            <a:pPr marL="817513"/>
            <a:r>
              <a:rPr sz="2118" spc="-4" dirty="0">
                <a:latin typeface="Comic Sans MS"/>
                <a:cs typeface="Comic Sans MS"/>
              </a:rPr>
              <a:t>….</a:t>
            </a:r>
            <a:endParaRPr sz="2118" dirty="0">
              <a:latin typeface="Comic Sans MS"/>
              <a:cs typeface="Comic Sans MS"/>
            </a:endParaRPr>
          </a:p>
          <a:p>
            <a:pPr marL="11206">
              <a:spcBef>
                <a:spcPts val="2541"/>
              </a:spcBef>
            </a:pPr>
            <a:r>
              <a:rPr sz="2118" dirty="0">
                <a:latin typeface="Comic Sans MS"/>
                <a:cs typeface="Comic Sans MS"/>
              </a:rPr>
              <a:t>else </a:t>
            </a:r>
            <a:r>
              <a:rPr sz="2118" spc="-4" dirty="0">
                <a:latin typeface="Comic Sans MS"/>
                <a:cs typeface="Comic Sans MS"/>
              </a:rPr>
              <a:t>if (expression==</a:t>
            </a:r>
            <a:r>
              <a:rPr sz="2118" spc="-79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valn)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6412" y="3126441"/>
            <a:ext cx="672353" cy="201706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500" y="20955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762000" h="228600">
                <a:moveTo>
                  <a:pt x="571500" y="152400"/>
                </a:moveTo>
                <a:lnTo>
                  <a:pt x="571500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571500" y="152400"/>
                </a:lnTo>
                <a:close/>
              </a:path>
              <a:path w="762000" h="228600">
                <a:moveTo>
                  <a:pt x="228600" y="228600"/>
                </a:moveTo>
                <a:lnTo>
                  <a:pt x="228600" y="152400"/>
                </a:lnTo>
                <a:lnTo>
                  <a:pt x="190500" y="152400"/>
                </a:lnTo>
                <a:lnTo>
                  <a:pt x="190500" y="209550"/>
                </a:lnTo>
                <a:lnTo>
                  <a:pt x="228600" y="228600"/>
                </a:lnTo>
                <a:close/>
              </a:path>
              <a:path w="762000" h="228600">
                <a:moveTo>
                  <a:pt x="762000" y="114300"/>
                </a:moveTo>
                <a:lnTo>
                  <a:pt x="533400" y="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209550"/>
                </a:lnTo>
                <a:lnTo>
                  <a:pt x="762000" y="114300"/>
                </a:lnTo>
                <a:close/>
              </a:path>
              <a:path w="762000" h="228600">
                <a:moveTo>
                  <a:pt x="571500" y="209550"/>
                </a:moveTo>
                <a:lnTo>
                  <a:pt x="571500" y="152400"/>
                </a:lnTo>
                <a:lnTo>
                  <a:pt x="533400" y="152400"/>
                </a:lnTo>
                <a:lnTo>
                  <a:pt x="533400" y="228600"/>
                </a:lnTo>
                <a:lnTo>
                  <a:pt x="571500" y="2095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855" y="55210"/>
            <a:ext cx="8504190" cy="657646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2845325" algn="l"/>
              </a:tabLst>
            </a:pPr>
            <a:r>
              <a:rPr spc="84" dirty="0"/>
              <a:t>switch</a:t>
            </a:r>
            <a:r>
              <a:rPr spc="-101" dirty="0"/>
              <a:t> </a:t>
            </a:r>
            <a:r>
              <a:rPr spc="31" dirty="0"/>
              <a:t>case</a:t>
            </a:r>
            <a:r>
              <a:rPr spc="-79" dirty="0"/>
              <a:t> </a:t>
            </a:r>
            <a:r>
              <a:rPr spc="154" dirty="0"/>
              <a:t>and	</a:t>
            </a:r>
            <a:r>
              <a:rPr spc="-13" dirty="0"/>
              <a:t>if </a:t>
            </a:r>
            <a:r>
              <a:rPr spc="31" dirty="0"/>
              <a:t>else </a:t>
            </a:r>
            <a:r>
              <a:rPr spc="-13" dirty="0"/>
              <a:t>if</a:t>
            </a:r>
            <a:r>
              <a:rPr spc="-353" dirty="0"/>
              <a:t> </a:t>
            </a:r>
            <a:r>
              <a:rPr spc="137" dirty="0"/>
              <a:t>ladder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95020" y="3712283"/>
            <a:ext cx="2225488" cy="18027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4" dirty="0">
                <a:latin typeface="Comic Sans MS"/>
                <a:cs typeface="Comic Sans MS"/>
              </a:rPr>
              <a:t>case valn:</a:t>
            </a:r>
            <a:endParaRPr sz="1941" dirty="0">
              <a:latin typeface="Comic Sans MS"/>
              <a:cs typeface="Comic Sans MS"/>
            </a:endParaRPr>
          </a:p>
          <a:p>
            <a:pPr marL="1031556" marR="4483"/>
            <a:r>
              <a:rPr sz="1941" spc="-9" dirty="0">
                <a:latin typeface="Comic Sans MS"/>
                <a:cs typeface="Comic Sans MS"/>
              </a:rPr>
              <a:t>st</a:t>
            </a:r>
            <a:r>
              <a:rPr sz="1941" spc="-4" dirty="0">
                <a:latin typeface="Comic Sans MS"/>
                <a:cs typeface="Comic Sans MS"/>
              </a:rPr>
              <a:t>a</a:t>
            </a:r>
            <a:r>
              <a:rPr sz="1941" spc="-9" dirty="0">
                <a:latin typeface="Comic Sans MS"/>
                <a:cs typeface="Comic Sans MS"/>
              </a:rPr>
              <a:t>teme</a:t>
            </a:r>
            <a:r>
              <a:rPr sz="1941" spc="-4" dirty="0">
                <a:latin typeface="Comic Sans MS"/>
                <a:cs typeface="Comic Sans MS"/>
              </a:rPr>
              <a:t>nt  break;</a:t>
            </a:r>
            <a:endParaRPr sz="1941" dirty="0">
              <a:latin typeface="Comic Sans MS"/>
              <a:cs typeface="Comic Sans MS"/>
            </a:endParaRPr>
          </a:p>
          <a:p>
            <a:pPr marL="11206"/>
            <a:r>
              <a:rPr sz="1941" spc="-9" dirty="0">
                <a:latin typeface="Comic Sans MS"/>
                <a:cs typeface="Comic Sans MS"/>
              </a:rPr>
              <a:t>default:</a:t>
            </a:r>
            <a:endParaRPr sz="1941" dirty="0">
              <a:latin typeface="Comic Sans MS"/>
              <a:cs typeface="Comic Sans MS"/>
            </a:endParaRPr>
          </a:p>
          <a:p>
            <a:pPr marL="1031556" marR="4483"/>
            <a:r>
              <a:rPr sz="1941" spc="-9" dirty="0">
                <a:latin typeface="Comic Sans MS"/>
                <a:cs typeface="Comic Sans MS"/>
              </a:rPr>
              <a:t>st</a:t>
            </a:r>
            <a:r>
              <a:rPr sz="1941" spc="-4" dirty="0">
                <a:latin typeface="Comic Sans MS"/>
                <a:cs typeface="Comic Sans MS"/>
              </a:rPr>
              <a:t>a</a:t>
            </a:r>
            <a:r>
              <a:rPr sz="1941" spc="-9" dirty="0">
                <a:latin typeface="Comic Sans MS"/>
                <a:cs typeface="Comic Sans MS"/>
              </a:rPr>
              <a:t>teme</a:t>
            </a:r>
            <a:r>
              <a:rPr sz="1941" spc="-4" dirty="0">
                <a:latin typeface="Comic Sans MS"/>
                <a:cs typeface="Comic Sans MS"/>
              </a:rPr>
              <a:t>nt  break;</a:t>
            </a:r>
            <a:endParaRPr sz="1941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2006" y="5471157"/>
            <a:ext cx="112619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4" dirty="0">
                <a:latin typeface="Comic Sans MS"/>
                <a:cs typeface="Comic Sans MS"/>
              </a:rPr>
              <a:t>}</a:t>
            </a:r>
            <a:endParaRPr sz="1941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1650" y="3794311"/>
            <a:ext cx="5221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4" dirty="0">
                <a:latin typeface="Comic Sans MS"/>
                <a:cs typeface="Comic Sans MS"/>
              </a:rPr>
              <a:t>e</a:t>
            </a:r>
            <a:r>
              <a:rPr sz="2118" dirty="0">
                <a:latin typeface="Comic Sans MS"/>
                <a:cs typeface="Comic Sans MS"/>
              </a:rPr>
              <a:t>l</a:t>
            </a:r>
            <a:r>
              <a:rPr sz="2118" spc="-4" dirty="0">
                <a:latin typeface="Comic Sans MS"/>
                <a:cs typeface="Comic Sans MS"/>
              </a:rPr>
              <a:t>s</a:t>
            </a:r>
            <a:r>
              <a:rPr sz="2118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08474" y="3471581"/>
            <a:ext cx="1315571" cy="9965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latin typeface="Comic Sans MS"/>
                <a:cs typeface="Comic Sans MS"/>
              </a:rPr>
              <a:t>statement</a:t>
            </a:r>
            <a:endParaRPr sz="2118" dirty="0">
              <a:latin typeface="Comic Sans MS"/>
              <a:cs typeface="Comic Sans MS"/>
            </a:endParaRPr>
          </a:p>
          <a:p>
            <a:pPr marL="11206">
              <a:spcBef>
                <a:spcPts val="2550"/>
              </a:spcBef>
            </a:pPr>
            <a:r>
              <a:rPr sz="2118" spc="-4" dirty="0">
                <a:latin typeface="Comic Sans MS"/>
                <a:cs typeface="Comic Sans MS"/>
              </a:rPr>
              <a:t>statement</a:t>
            </a:r>
            <a:endParaRPr sz="2118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584" y="-16079"/>
            <a:ext cx="3773581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93" dirty="0"/>
              <a:t>Flowchart </a:t>
            </a:r>
            <a:r>
              <a:rPr spc="84" dirty="0"/>
              <a:t>switch</a:t>
            </a:r>
            <a:r>
              <a:rPr spc="-361" dirty="0"/>
              <a:t> </a:t>
            </a:r>
            <a:r>
              <a:rPr spc="31" dirty="0"/>
              <a:t>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5414" y="1406563"/>
            <a:ext cx="1501027" cy="728943"/>
            <a:chOff x="2002536" y="1594104"/>
            <a:chExt cx="1701164" cy="826135"/>
          </a:xfrm>
        </p:grpSpPr>
        <p:sp>
          <p:nvSpPr>
            <p:cNvPr id="4" name="object 4"/>
            <p:cNvSpPr/>
            <p:nvPr/>
          </p:nvSpPr>
          <p:spPr>
            <a:xfrm>
              <a:off x="2051304" y="1735836"/>
              <a:ext cx="76200" cy="382905"/>
            </a:xfrm>
            <a:custGeom>
              <a:avLst/>
              <a:gdLst/>
              <a:ahLst/>
              <a:cxnLst/>
              <a:rect l="l" t="t" r="r" b="b"/>
              <a:pathLst>
                <a:path w="76200" h="382905">
                  <a:moveTo>
                    <a:pt x="76200" y="332232"/>
                  </a:moveTo>
                  <a:lnTo>
                    <a:pt x="0" y="332232"/>
                  </a:lnTo>
                  <a:lnTo>
                    <a:pt x="32004" y="374477"/>
                  </a:lnTo>
                  <a:lnTo>
                    <a:pt x="32004" y="344424"/>
                  </a:lnTo>
                  <a:lnTo>
                    <a:pt x="44196" y="344424"/>
                  </a:lnTo>
                  <a:lnTo>
                    <a:pt x="44196" y="374477"/>
                  </a:lnTo>
                  <a:lnTo>
                    <a:pt x="76200" y="332232"/>
                  </a:lnTo>
                  <a:close/>
                </a:path>
                <a:path w="76200" h="382905">
                  <a:moveTo>
                    <a:pt x="44196" y="332232"/>
                  </a:moveTo>
                  <a:lnTo>
                    <a:pt x="44196" y="0"/>
                  </a:lnTo>
                  <a:lnTo>
                    <a:pt x="32004" y="0"/>
                  </a:lnTo>
                  <a:lnTo>
                    <a:pt x="32004" y="332232"/>
                  </a:lnTo>
                  <a:lnTo>
                    <a:pt x="44196" y="332232"/>
                  </a:lnTo>
                  <a:close/>
                </a:path>
                <a:path w="76200" h="382905">
                  <a:moveTo>
                    <a:pt x="44196" y="374477"/>
                  </a:moveTo>
                  <a:lnTo>
                    <a:pt x="44196" y="344424"/>
                  </a:lnTo>
                  <a:lnTo>
                    <a:pt x="32004" y="344424"/>
                  </a:lnTo>
                  <a:lnTo>
                    <a:pt x="32004" y="374477"/>
                  </a:lnTo>
                  <a:lnTo>
                    <a:pt x="38100" y="382524"/>
                  </a:lnTo>
                  <a:lnTo>
                    <a:pt x="44196" y="37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002536" y="1594104"/>
              <a:ext cx="175260" cy="140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058668" y="2343912"/>
              <a:ext cx="645160" cy="76200"/>
            </a:xfrm>
            <a:custGeom>
              <a:avLst/>
              <a:gdLst/>
              <a:ahLst/>
              <a:cxnLst/>
              <a:rect l="l" t="t" r="r" b="b"/>
              <a:pathLst>
                <a:path w="645160" h="76200">
                  <a:moveTo>
                    <a:pt x="606552" y="44196"/>
                  </a:moveTo>
                  <a:lnTo>
                    <a:pt x="606552" y="32004"/>
                  </a:lnTo>
                  <a:lnTo>
                    <a:pt x="0" y="32004"/>
                  </a:lnTo>
                  <a:lnTo>
                    <a:pt x="0" y="44196"/>
                  </a:lnTo>
                  <a:lnTo>
                    <a:pt x="606552" y="44196"/>
                  </a:lnTo>
                  <a:close/>
                </a:path>
                <a:path w="645160" h="76200">
                  <a:moveTo>
                    <a:pt x="644652" y="38100"/>
                  </a:moveTo>
                  <a:lnTo>
                    <a:pt x="592836" y="0"/>
                  </a:lnTo>
                  <a:lnTo>
                    <a:pt x="592836" y="32004"/>
                  </a:lnTo>
                  <a:lnTo>
                    <a:pt x="606552" y="32004"/>
                  </a:lnTo>
                  <a:lnTo>
                    <a:pt x="606552" y="66114"/>
                  </a:lnTo>
                  <a:lnTo>
                    <a:pt x="644652" y="38100"/>
                  </a:lnTo>
                  <a:close/>
                </a:path>
                <a:path w="645160" h="76200">
                  <a:moveTo>
                    <a:pt x="606552" y="66114"/>
                  </a:moveTo>
                  <a:lnTo>
                    <a:pt x="606552" y="44196"/>
                  </a:lnTo>
                  <a:lnTo>
                    <a:pt x="592836" y="44196"/>
                  </a:lnTo>
                  <a:lnTo>
                    <a:pt x="592836" y="76200"/>
                  </a:lnTo>
                  <a:lnTo>
                    <a:pt x="606552" y="66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92300" y="1878105"/>
            <a:ext cx="39949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tru</a:t>
            </a:r>
            <a:r>
              <a:rPr sz="1235" dirty="0">
                <a:latin typeface="Courier New"/>
                <a:cs typeface="Courier New"/>
              </a:rPr>
              <a:t>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42789" y="1865107"/>
            <a:ext cx="6483162" cy="1564341"/>
            <a:chOff x="1115561" y="2113788"/>
            <a:chExt cx="7347584" cy="1772920"/>
          </a:xfrm>
        </p:grpSpPr>
        <p:sp>
          <p:nvSpPr>
            <p:cNvPr id="9" name="object 9"/>
            <p:cNvSpPr/>
            <p:nvPr/>
          </p:nvSpPr>
          <p:spPr>
            <a:xfrm>
              <a:off x="1121657" y="2119883"/>
              <a:ext cx="1935480" cy="520065"/>
            </a:xfrm>
            <a:custGeom>
              <a:avLst/>
              <a:gdLst/>
              <a:ahLst/>
              <a:cxnLst/>
              <a:rect l="l" t="t" r="r" b="b"/>
              <a:pathLst>
                <a:path w="1935480" h="520064">
                  <a:moveTo>
                    <a:pt x="1935486" y="260603"/>
                  </a:moveTo>
                  <a:lnTo>
                    <a:pt x="966222" y="0"/>
                  </a:lnTo>
                  <a:lnTo>
                    <a:pt x="0" y="260603"/>
                  </a:lnTo>
                  <a:lnTo>
                    <a:pt x="966222" y="519683"/>
                  </a:lnTo>
                  <a:lnTo>
                    <a:pt x="1935486" y="260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5555" y="2113800"/>
              <a:ext cx="7347584" cy="1772920"/>
            </a:xfrm>
            <a:custGeom>
              <a:avLst/>
              <a:gdLst/>
              <a:ahLst/>
              <a:cxnLst/>
              <a:rect l="l" t="t" r="r" b="b"/>
              <a:pathLst>
                <a:path w="7347584" h="1772920">
                  <a:moveTo>
                    <a:pt x="979944" y="1557515"/>
                  </a:moveTo>
                  <a:lnTo>
                    <a:pt x="967752" y="1557515"/>
                  </a:lnTo>
                  <a:lnTo>
                    <a:pt x="967752" y="1772399"/>
                  </a:lnTo>
                  <a:lnTo>
                    <a:pt x="979944" y="1772399"/>
                  </a:lnTo>
                  <a:lnTo>
                    <a:pt x="979944" y="1557515"/>
                  </a:lnTo>
                  <a:close/>
                </a:path>
                <a:path w="7347584" h="1772920">
                  <a:moveTo>
                    <a:pt x="1947684" y="263652"/>
                  </a:moveTo>
                  <a:lnTo>
                    <a:pt x="1946160" y="260604"/>
                  </a:lnTo>
                  <a:lnTo>
                    <a:pt x="1943112" y="260604"/>
                  </a:lnTo>
                  <a:lnTo>
                    <a:pt x="1917319" y="253669"/>
                  </a:lnTo>
                  <a:lnTo>
                    <a:pt x="1917319" y="266674"/>
                  </a:lnTo>
                  <a:lnTo>
                    <a:pt x="972324" y="519264"/>
                  </a:lnTo>
                  <a:lnTo>
                    <a:pt x="30289" y="266674"/>
                  </a:lnTo>
                  <a:lnTo>
                    <a:pt x="970800" y="13004"/>
                  </a:lnTo>
                  <a:lnTo>
                    <a:pt x="972324" y="12598"/>
                  </a:lnTo>
                  <a:lnTo>
                    <a:pt x="973848" y="13004"/>
                  </a:lnTo>
                  <a:lnTo>
                    <a:pt x="1917319" y="266674"/>
                  </a:lnTo>
                  <a:lnTo>
                    <a:pt x="1917319" y="253669"/>
                  </a:lnTo>
                  <a:lnTo>
                    <a:pt x="973848" y="0"/>
                  </a:lnTo>
                  <a:lnTo>
                    <a:pt x="970800" y="0"/>
                  </a:lnTo>
                  <a:lnTo>
                    <a:pt x="4572" y="260604"/>
                  </a:lnTo>
                  <a:lnTo>
                    <a:pt x="1524" y="260604"/>
                  </a:lnTo>
                  <a:lnTo>
                    <a:pt x="0" y="263652"/>
                  </a:lnTo>
                  <a:lnTo>
                    <a:pt x="0" y="268224"/>
                  </a:lnTo>
                  <a:lnTo>
                    <a:pt x="1524" y="271272"/>
                  </a:lnTo>
                  <a:lnTo>
                    <a:pt x="4572" y="272796"/>
                  </a:lnTo>
                  <a:lnTo>
                    <a:pt x="7620" y="273608"/>
                  </a:lnTo>
                  <a:lnTo>
                    <a:pt x="970800" y="531876"/>
                  </a:lnTo>
                  <a:lnTo>
                    <a:pt x="973848" y="531876"/>
                  </a:lnTo>
                  <a:lnTo>
                    <a:pt x="1940064" y="273608"/>
                  </a:lnTo>
                  <a:lnTo>
                    <a:pt x="1943112" y="272796"/>
                  </a:lnTo>
                  <a:lnTo>
                    <a:pt x="1946160" y="271272"/>
                  </a:lnTo>
                  <a:lnTo>
                    <a:pt x="1947684" y="268224"/>
                  </a:lnTo>
                  <a:lnTo>
                    <a:pt x="1947684" y="263652"/>
                  </a:lnTo>
                  <a:close/>
                </a:path>
                <a:path w="7347584" h="1772920">
                  <a:moveTo>
                    <a:pt x="5062740" y="268224"/>
                  </a:moveTo>
                  <a:lnTo>
                    <a:pt x="5010924" y="230124"/>
                  </a:lnTo>
                  <a:lnTo>
                    <a:pt x="5010924" y="262128"/>
                  </a:lnTo>
                  <a:lnTo>
                    <a:pt x="4418088" y="262128"/>
                  </a:lnTo>
                  <a:lnTo>
                    <a:pt x="4418088" y="274320"/>
                  </a:lnTo>
                  <a:lnTo>
                    <a:pt x="5010924" y="274320"/>
                  </a:lnTo>
                  <a:lnTo>
                    <a:pt x="5010924" y="306324"/>
                  </a:lnTo>
                  <a:lnTo>
                    <a:pt x="5024640" y="296227"/>
                  </a:lnTo>
                  <a:lnTo>
                    <a:pt x="5062740" y="268224"/>
                  </a:lnTo>
                  <a:close/>
                </a:path>
                <a:path w="7347584" h="1772920">
                  <a:moveTo>
                    <a:pt x="7321309" y="268224"/>
                  </a:moveTo>
                  <a:lnTo>
                    <a:pt x="7271017" y="230124"/>
                  </a:lnTo>
                  <a:lnTo>
                    <a:pt x="7271017" y="262128"/>
                  </a:lnTo>
                  <a:lnTo>
                    <a:pt x="6838201" y="262128"/>
                  </a:lnTo>
                  <a:lnTo>
                    <a:pt x="6838201" y="274320"/>
                  </a:lnTo>
                  <a:lnTo>
                    <a:pt x="7271017" y="274320"/>
                  </a:lnTo>
                  <a:lnTo>
                    <a:pt x="7271017" y="306324"/>
                  </a:lnTo>
                  <a:lnTo>
                    <a:pt x="7283209" y="297078"/>
                  </a:lnTo>
                  <a:lnTo>
                    <a:pt x="7321309" y="268224"/>
                  </a:lnTo>
                  <a:close/>
                </a:path>
                <a:path w="7347584" h="1772920">
                  <a:moveTo>
                    <a:pt x="7347217" y="268224"/>
                  </a:moveTo>
                  <a:lnTo>
                    <a:pt x="7333501" y="268224"/>
                  </a:lnTo>
                  <a:lnTo>
                    <a:pt x="7333501" y="1772399"/>
                  </a:lnTo>
                  <a:lnTo>
                    <a:pt x="7347217" y="1772399"/>
                  </a:lnTo>
                  <a:lnTo>
                    <a:pt x="7347217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8466" y="2016611"/>
            <a:ext cx="747987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b="1" spc="-4" dirty="0">
                <a:solidFill>
                  <a:schemeClr val="bg1"/>
                </a:solidFill>
                <a:latin typeface="Courier New"/>
                <a:cs typeface="Courier New"/>
              </a:rPr>
              <a:t>case</a:t>
            </a:r>
            <a:r>
              <a:rPr sz="1235" b="1" spc="-93" dirty="0">
                <a:latin typeface="Courier New"/>
                <a:cs typeface="Courier New"/>
              </a:rPr>
              <a:t> </a:t>
            </a:r>
            <a:r>
              <a:rPr sz="1235" dirty="0">
                <a:solidFill>
                  <a:schemeClr val="bg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70031" y="2016609"/>
            <a:ext cx="152624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case </a:t>
            </a:r>
            <a:r>
              <a:rPr sz="1235" dirty="0">
                <a:latin typeface="Courier New"/>
                <a:cs typeface="Courier New"/>
              </a:rPr>
              <a:t>a</a:t>
            </a:r>
            <a:r>
              <a:rPr sz="1235" spc="-75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action(s)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2072" y="1995544"/>
            <a:ext cx="1623172" cy="208429"/>
          </a:xfrm>
          <a:custGeom>
            <a:avLst/>
            <a:gdLst/>
            <a:ahLst/>
            <a:cxnLst/>
            <a:rect l="l" t="t" r="r" b="b"/>
            <a:pathLst>
              <a:path w="1839595" h="236219">
                <a:moveTo>
                  <a:pt x="1839468" y="233172"/>
                </a:moveTo>
                <a:lnTo>
                  <a:pt x="1839468" y="3048"/>
                </a:lnTo>
                <a:lnTo>
                  <a:pt x="18364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233172"/>
                </a:lnTo>
                <a:lnTo>
                  <a:pt x="1524" y="236220"/>
                </a:lnTo>
                <a:lnTo>
                  <a:pt x="6096" y="2362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827276" y="12192"/>
                </a:lnTo>
                <a:lnTo>
                  <a:pt x="1827276" y="6096"/>
                </a:lnTo>
                <a:lnTo>
                  <a:pt x="1833372" y="12192"/>
                </a:lnTo>
                <a:lnTo>
                  <a:pt x="1833372" y="236220"/>
                </a:lnTo>
                <a:lnTo>
                  <a:pt x="1836420" y="236220"/>
                </a:lnTo>
                <a:lnTo>
                  <a:pt x="1839468" y="233172"/>
                </a:lnTo>
                <a:close/>
              </a:path>
              <a:path w="1839595" h="236219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839595" h="236219">
                <a:moveTo>
                  <a:pt x="12192" y="22402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24028"/>
                </a:lnTo>
                <a:lnTo>
                  <a:pt x="12192" y="224028"/>
                </a:lnTo>
                <a:close/>
              </a:path>
              <a:path w="1839595" h="236219">
                <a:moveTo>
                  <a:pt x="1833372" y="224028"/>
                </a:moveTo>
                <a:lnTo>
                  <a:pt x="6096" y="224028"/>
                </a:lnTo>
                <a:lnTo>
                  <a:pt x="12192" y="230124"/>
                </a:lnTo>
                <a:lnTo>
                  <a:pt x="12192" y="236220"/>
                </a:lnTo>
                <a:lnTo>
                  <a:pt x="1827276" y="236220"/>
                </a:lnTo>
                <a:lnTo>
                  <a:pt x="1827276" y="230124"/>
                </a:lnTo>
                <a:lnTo>
                  <a:pt x="1833372" y="224028"/>
                </a:lnTo>
                <a:close/>
              </a:path>
              <a:path w="1839595" h="236219">
                <a:moveTo>
                  <a:pt x="12192" y="236220"/>
                </a:moveTo>
                <a:lnTo>
                  <a:pt x="12192" y="230124"/>
                </a:lnTo>
                <a:lnTo>
                  <a:pt x="6096" y="224028"/>
                </a:lnTo>
                <a:lnTo>
                  <a:pt x="6096" y="236220"/>
                </a:lnTo>
                <a:lnTo>
                  <a:pt x="12192" y="236220"/>
                </a:lnTo>
                <a:close/>
              </a:path>
              <a:path w="1839595" h="236219">
                <a:moveTo>
                  <a:pt x="1833372" y="12192"/>
                </a:moveTo>
                <a:lnTo>
                  <a:pt x="1827276" y="6096"/>
                </a:lnTo>
                <a:lnTo>
                  <a:pt x="1827276" y="12192"/>
                </a:lnTo>
                <a:lnTo>
                  <a:pt x="1833372" y="12192"/>
                </a:lnTo>
                <a:close/>
              </a:path>
              <a:path w="1839595" h="236219">
                <a:moveTo>
                  <a:pt x="1833372" y="224028"/>
                </a:moveTo>
                <a:lnTo>
                  <a:pt x="1833372" y="12192"/>
                </a:lnTo>
                <a:lnTo>
                  <a:pt x="1827276" y="12192"/>
                </a:lnTo>
                <a:lnTo>
                  <a:pt x="1827276" y="224028"/>
                </a:lnTo>
                <a:lnTo>
                  <a:pt x="1833372" y="224028"/>
                </a:lnTo>
                <a:close/>
              </a:path>
              <a:path w="1839595" h="236219">
                <a:moveTo>
                  <a:pt x="1833372" y="236220"/>
                </a:moveTo>
                <a:lnTo>
                  <a:pt x="1833372" y="224028"/>
                </a:lnTo>
                <a:lnTo>
                  <a:pt x="1827276" y="230124"/>
                </a:lnTo>
                <a:lnTo>
                  <a:pt x="1827276" y="236220"/>
                </a:lnTo>
                <a:lnTo>
                  <a:pt x="1833372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14" name="object 14"/>
          <p:cNvSpPr txBox="1"/>
          <p:nvPr/>
        </p:nvSpPr>
        <p:spPr>
          <a:xfrm>
            <a:off x="7645995" y="2016609"/>
            <a:ext cx="4936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b="1" spc="-4" dirty="0">
                <a:latin typeface="Courier New"/>
                <a:cs typeface="Courier New"/>
              </a:rPr>
              <a:t>brea</a:t>
            </a:r>
            <a:r>
              <a:rPr sz="1235" b="1" dirty="0">
                <a:latin typeface="Courier New"/>
                <a:cs typeface="Courier New"/>
              </a:rPr>
              <a:t>k</a:t>
            </a:r>
            <a:endParaRPr sz="1235" dirty="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42789" y="1995544"/>
            <a:ext cx="6460191" cy="1239931"/>
            <a:chOff x="1115561" y="2261616"/>
            <a:chExt cx="7321550" cy="1405255"/>
          </a:xfrm>
        </p:grpSpPr>
        <p:sp>
          <p:nvSpPr>
            <p:cNvPr id="16" name="object 16"/>
            <p:cNvSpPr/>
            <p:nvPr/>
          </p:nvSpPr>
          <p:spPr>
            <a:xfrm>
              <a:off x="2051304" y="2261628"/>
              <a:ext cx="6385560" cy="1179830"/>
            </a:xfrm>
            <a:custGeom>
              <a:avLst/>
              <a:gdLst/>
              <a:ahLst/>
              <a:cxnLst/>
              <a:rect l="l" t="t" r="r" b="b"/>
              <a:pathLst>
                <a:path w="6385559" h="1179829">
                  <a:moveTo>
                    <a:pt x="76200" y="827532"/>
                  </a:moveTo>
                  <a:lnTo>
                    <a:pt x="44196" y="827532"/>
                  </a:lnTo>
                  <a:lnTo>
                    <a:pt x="44196" y="373380"/>
                  </a:lnTo>
                  <a:lnTo>
                    <a:pt x="32004" y="373380"/>
                  </a:lnTo>
                  <a:lnTo>
                    <a:pt x="32004" y="827532"/>
                  </a:lnTo>
                  <a:lnTo>
                    <a:pt x="0" y="827532"/>
                  </a:lnTo>
                  <a:lnTo>
                    <a:pt x="32004" y="869772"/>
                  </a:lnTo>
                  <a:lnTo>
                    <a:pt x="38100" y="877824"/>
                  </a:lnTo>
                  <a:lnTo>
                    <a:pt x="44196" y="869772"/>
                  </a:lnTo>
                  <a:lnTo>
                    <a:pt x="76200" y="827532"/>
                  </a:lnTo>
                  <a:close/>
                </a:path>
                <a:path w="6385559" h="1179829">
                  <a:moveTo>
                    <a:pt x="1652016" y="1141476"/>
                  </a:moveTo>
                  <a:lnTo>
                    <a:pt x="1600200" y="1103376"/>
                  </a:lnTo>
                  <a:lnTo>
                    <a:pt x="1600200" y="1135380"/>
                  </a:lnTo>
                  <a:lnTo>
                    <a:pt x="1007364" y="1135380"/>
                  </a:lnTo>
                  <a:lnTo>
                    <a:pt x="1007364" y="1147572"/>
                  </a:lnTo>
                  <a:lnTo>
                    <a:pt x="1600200" y="1147572"/>
                  </a:lnTo>
                  <a:lnTo>
                    <a:pt x="1600200" y="1179576"/>
                  </a:lnTo>
                  <a:lnTo>
                    <a:pt x="1613916" y="1169479"/>
                  </a:lnTo>
                  <a:lnTo>
                    <a:pt x="1652016" y="1141476"/>
                  </a:lnTo>
                  <a:close/>
                </a:path>
                <a:path w="6385559" h="1179829">
                  <a:moveTo>
                    <a:pt x="4126992" y="1141476"/>
                  </a:moveTo>
                  <a:lnTo>
                    <a:pt x="4075176" y="1103376"/>
                  </a:lnTo>
                  <a:lnTo>
                    <a:pt x="4075176" y="1135380"/>
                  </a:lnTo>
                  <a:lnTo>
                    <a:pt x="3482340" y="1135380"/>
                  </a:lnTo>
                  <a:lnTo>
                    <a:pt x="3482340" y="1147572"/>
                  </a:lnTo>
                  <a:lnTo>
                    <a:pt x="4075176" y="1147572"/>
                  </a:lnTo>
                  <a:lnTo>
                    <a:pt x="4075176" y="1179576"/>
                  </a:lnTo>
                  <a:lnTo>
                    <a:pt x="4088892" y="1169479"/>
                  </a:lnTo>
                  <a:lnTo>
                    <a:pt x="4126992" y="1141476"/>
                  </a:lnTo>
                  <a:close/>
                </a:path>
                <a:path w="6385559" h="1179829">
                  <a:moveTo>
                    <a:pt x="5908548" y="3048"/>
                  </a:moveTo>
                  <a:lnTo>
                    <a:pt x="5905500" y="0"/>
                  </a:lnTo>
                  <a:lnTo>
                    <a:pt x="5894832" y="0"/>
                  </a:lnTo>
                  <a:lnTo>
                    <a:pt x="5894832" y="12192"/>
                  </a:lnTo>
                  <a:lnTo>
                    <a:pt x="5894832" y="224028"/>
                  </a:lnTo>
                  <a:lnTo>
                    <a:pt x="4134612" y="224028"/>
                  </a:lnTo>
                  <a:lnTo>
                    <a:pt x="4134612" y="12192"/>
                  </a:lnTo>
                  <a:lnTo>
                    <a:pt x="5894832" y="12192"/>
                  </a:lnTo>
                  <a:lnTo>
                    <a:pt x="5894832" y="0"/>
                  </a:lnTo>
                  <a:lnTo>
                    <a:pt x="4123944" y="0"/>
                  </a:lnTo>
                  <a:lnTo>
                    <a:pt x="4120896" y="3048"/>
                  </a:lnTo>
                  <a:lnTo>
                    <a:pt x="4120896" y="233172"/>
                  </a:lnTo>
                  <a:lnTo>
                    <a:pt x="4123944" y="236220"/>
                  </a:lnTo>
                  <a:lnTo>
                    <a:pt x="4128516" y="236220"/>
                  </a:lnTo>
                  <a:lnTo>
                    <a:pt x="4134612" y="236220"/>
                  </a:lnTo>
                  <a:lnTo>
                    <a:pt x="5894832" y="236220"/>
                  </a:lnTo>
                  <a:lnTo>
                    <a:pt x="5900928" y="236220"/>
                  </a:lnTo>
                  <a:lnTo>
                    <a:pt x="5905500" y="236220"/>
                  </a:lnTo>
                  <a:lnTo>
                    <a:pt x="5908548" y="233172"/>
                  </a:lnTo>
                  <a:lnTo>
                    <a:pt x="5908548" y="3048"/>
                  </a:lnTo>
                  <a:close/>
                </a:path>
                <a:path w="6385559" h="1179829">
                  <a:moveTo>
                    <a:pt x="6385560" y="1141476"/>
                  </a:moveTo>
                  <a:lnTo>
                    <a:pt x="6335268" y="1103376"/>
                  </a:lnTo>
                  <a:lnTo>
                    <a:pt x="6335268" y="1135380"/>
                  </a:lnTo>
                  <a:lnTo>
                    <a:pt x="5902452" y="1135380"/>
                  </a:lnTo>
                  <a:lnTo>
                    <a:pt x="5902452" y="1147572"/>
                  </a:lnTo>
                  <a:lnTo>
                    <a:pt x="6335268" y="1147572"/>
                  </a:lnTo>
                  <a:lnTo>
                    <a:pt x="6335268" y="1179576"/>
                  </a:lnTo>
                  <a:lnTo>
                    <a:pt x="6347460" y="1170330"/>
                  </a:lnTo>
                  <a:lnTo>
                    <a:pt x="6385560" y="1141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1657" y="3140963"/>
              <a:ext cx="1935480" cy="520065"/>
            </a:xfrm>
            <a:custGeom>
              <a:avLst/>
              <a:gdLst/>
              <a:ahLst/>
              <a:cxnLst/>
              <a:rect l="l" t="t" r="r" b="b"/>
              <a:pathLst>
                <a:path w="1935480" h="520064">
                  <a:moveTo>
                    <a:pt x="1935486" y="259079"/>
                  </a:moveTo>
                  <a:lnTo>
                    <a:pt x="966222" y="0"/>
                  </a:lnTo>
                  <a:lnTo>
                    <a:pt x="0" y="259079"/>
                  </a:lnTo>
                  <a:lnTo>
                    <a:pt x="966222" y="519683"/>
                  </a:lnTo>
                  <a:lnTo>
                    <a:pt x="1935486" y="259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5561" y="3134868"/>
              <a:ext cx="1948180" cy="532130"/>
            </a:xfrm>
            <a:custGeom>
              <a:avLst/>
              <a:gdLst/>
              <a:ahLst/>
              <a:cxnLst/>
              <a:rect l="l" t="t" r="r" b="b"/>
              <a:pathLst>
                <a:path w="1948180" h="532129">
                  <a:moveTo>
                    <a:pt x="1947678" y="268224"/>
                  </a:moveTo>
                  <a:lnTo>
                    <a:pt x="1947678" y="262128"/>
                  </a:lnTo>
                  <a:lnTo>
                    <a:pt x="1946154" y="260604"/>
                  </a:lnTo>
                  <a:lnTo>
                    <a:pt x="1943106" y="259080"/>
                  </a:lnTo>
                  <a:lnTo>
                    <a:pt x="973842" y="0"/>
                  </a:lnTo>
                  <a:lnTo>
                    <a:pt x="970794" y="0"/>
                  </a:lnTo>
                  <a:lnTo>
                    <a:pt x="4572" y="259080"/>
                  </a:lnTo>
                  <a:lnTo>
                    <a:pt x="1524" y="260604"/>
                  </a:lnTo>
                  <a:lnTo>
                    <a:pt x="0" y="262128"/>
                  </a:lnTo>
                  <a:lnTo>
                    <a:pt x="0" y="268224"/>
                  </a:lnTo>
                  <a:lnTo>
                    <a:pt x="1524" y="271272"/>
                  </a:lnTo>
                  <a:lnTo>
                    <a:pt x="4572" y="271272"/>
                  </a:lnTo>
                  <a:lnTo>
                    <a:pt x="7620" y="272094"/>
                  </a:lnTo>
                  <a:lnTo>
                    <a:pt x="7620" y="259080"/>
                  </a:lnTo>
                  <a:lnTo>
                    <a:pt x="30287" y="265193"/>
                  </a:lnTo>
                  <a:lnTo>
                    <a:pt x="970794" y="13009"/>
                  </a:lnTo>
                  <a:lnTo>
                    <a:pt x="970794" y="12192"/>
                  </a:lnTo>
                  <a:lnTo>
                    <a:pt x="973842" y="12192"/>
                  </a:lnTo>
                  <a:lnTo>
                    <a:pt x="973842" y="13006"/>
                  </a:lnTo>
                  <a:lnTo>
                    <a:pt x="1917318" y="265193"/>
                  </a:lnTo>
                  <a:lnTo>
                    <a:pt x="1940058" y="259080"/>
                  </a:lnTo>
                  <a:lnTo>
                    <a:pt x="1940058" y="272091"/>
                  </a:lnTo>
                  <a:lnTo>
                    <a:pt x="1943106" y="271272"/>
                  </a:lnTo>
                  <a:lnTo>
                    <a:pt x="1946154" y="271272"/>
                  </a:lnTo>
                  <a:lnTo>
                    <a:pt x="1947678" y="268224"/>
                  </a:lnTo>
                  <a:close/>
                </a:path>
                <a:path w="1948180" h="532129">
                  <a:moveTo>
                    <a:pt x="30287" y="265193"/>
                  </a:moveTo>
                  <a:lnTo>
                    <a:pt x="7620" y="259080"/>
                  </a:lnTo>
                  <a:lnTo>
                    <a:pt x="7620" y="271272"/>
                  </a:lnTo>
                  <a:lnTo>
                    <a:pt x="30287" y="265193"/>
                  </a:lnTo>
                  <a:close/>
                </a:path>
                <a:path w="1948180" h="532129">
                  <a:moveTo>
                    <a:pt x="972320" y="519273"/>
                  </a:moveTo>
                  <a:lnTo>
                    <a:pt x="30287" y="265193"/>
                  </a:lnTo>
                  <a:lnTo>
                    <a:pt x="7620" y="271272"/>
                  </a:lnTo>
                  <a:lnTo>
                    <a:pt x="7620" y="272094"/>
                  </a:lnTo>
                  <a:lnTo>
                    <a:pt x="970794" y="531876"/>
                  </a:lnTo>
                  <a:lnTo>
                    <a:pt x="970794" y="519684"/>
                  </a:lnTo>
                  <a:lnTo>
                    <a:pt x="972320" y="519273"/>
                  </a:lnTo>
                  <a:close/>
                </a:path>
                <a:path w="1948180" h="532129">
                  <a:moveTo>
                    <a:pt x="973842" y="12192"/>
                  </a:moveTo>
                  <a:lnTo>
                    <a:pt x="970794" y="12192"/>
                  </a:lnTo>
                  <a:lnTo>
                    <a:pt x="972320" y="12599"/>
                  </a:lnTo>
                  <a:lnTo>
                    <a:pt x="973842" y="12192"/>
                  </a:lnTo>
                  <a:close/>
                </a:path>
                <a:path w="1948180" h="532129">
                  <a:moveTo>
                    <a:pt x="972320" y="12599"/>
                  </a:moveTo>
                  <a:lnTo>
                    <a:pt x="970794" y="12192"/>
                  </a:lnTo>
                  <a:lnTo>
                    <a:pt x="970794" y="13009"/>
                  </a:lnTo>
                  <a:lnTo>
                    <a:pt x="972320" y="12599"/>
                  </a:lnTo>
                  <a:close/>
                </a:path>
                <a:path w="1948180" h="532129">
                  <a:moveTo>
                    <a:pt x="973842" y="519684"/>
                  </a:moveTo>
                  <a:lnTo>
                    <a:pt x="972320" y="519273"/>
                  </a:lnTo>
                  <a:lnTo>
                    <a:pt x="970794" y="519684"/>
                  </a:lnTo>
                  <a:lnTo>
                    <a:pt x="973842" y="519684"/>
                  </a:lnTo>
                  <a:close/>
                </a:path>
                <a:path w="1948180" h="532129">
                  <a:moveTo>
                    <a:pt x="973842" y="531876"/>
                  </a:moveTo>
                  <a:lnTo>
                    <a:pt x="973842" y="519684"/>
                  </a:lnTo>
                  <a:lnTo>
                    <a:pt x="970794" y="519684"/>
                  </a:lnTo>
                  <a:lnTo>
                    <a:pt x="970794" y="531876"/>
                  </a:lnTo>
                  <a:lnTo>
                    <a:pt x="973842" y="531876"/>
                  </a:lnTo>
                  <a:close/>
                </a:path>
                <a:path w="1948180" h="532129">
                  <a:moveTo>
                    <a:pt x="973842" y="13006"/>
                  </a:moveTo>
                  <a:lnTo>
                    <a:pt x="973842" y="12192"/>
                  </a:lnTo>
                  <a:lnTo>
                    <a:pt x="972320" y="12599"/>
                  </a:lnTo>
                  <a:lnTo>
                    <a:pt x="973842" y="13006"/>
                  </a:lnTo>
                  <a:close/>
                </a:path>
                <a:path w="1948180" h="532129">
                  <a:moveTo>
                    <a:pt x="1940058" y="272091"/>
                  </a:moveTo>
                  <a:lnTo>
                    <a:pt x="1940058" y="271272"/>
                  </a:lnTo>
                  <a:lnTo>
                    <a:pt x="1917318" y="265193"/>
                  </a:lnTo>
                  <a:lnTo>
                    <a:pt x="972320" y="519273"/>
                  </a:lnTo>
                  <a:lnTo>
                    <a:pt x="973842" y="519684"/>
                  </a:lnTo>
                  <a:lnTo>
                    <a:pt x="973842" y="531876"/>
                  </a:lnTo>
                  <a:lnTo>
                    <a:pt x="1940058" y="272091"/>
                  </a:lnTo>
                  <a:close/>
                </a:path>
                <a:path w="1948180" h="532129">
                  <a:moveTo>
                    <a:pt x="1940058" y="271272"/>
                  </a:moveTo>
                  <a:lnTo>
                    <a:pt x="1940058" y="259080"/>
                  </a:lnTo>
                  <a:lnTo>
                    <a:pt x="1917318" y="265193"/>
                  </a:lnTo>
                  <a:lnTo>
                    <a:pt x="1940058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08467" y="2917563"/>
            <a:ext cx="918547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b="1" spc="-4" dirty="0">
                <a:solidFill>
                  <a:schemeClr val="bg1"/>
                </a:solidFill>
                <a:latin typeface="Courier New"/>
                <a:cs typeface="Courier New"/>
              </a:rPr>
              <a:t>case</a:t>
            </a:r>
            <a:r>
              <a:rPr sz="1235" b="1" spc="-93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35" dirty="0">
                <a:solidFill>
                  <a:schemeClr val="bg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70031" y="2917562"/>
            <a:ext cx="152624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case </a:t>
            </a:r>
            <a:r>
              <a:rPr sz="1235" dirty="0">
                <a:latin typeface="Courier New"/>
                <a:cs typeface="Courier New"/>
              </a:rPr>
              <a:t>b</a:t>
            </a:r>
            <a:r>
              <a:rPr sz="1235" spc="-75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action(s)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22072" y="2896497"/>
            <a:ext cx="1623172" cy="208429"/>
          </a:xfrm>
          <a:custGeom>
            <a:avLst/>
            <a:gdLst/>
            <a:ahLst/>
            <a:cxnLst/>
            <a:rect l="l" t="t" r="r" b="b"/>
            <a:pathLst>
              <a:path w="1839595" h="236220">
                <a:moveTo>
                  <a:pt x="1839468" y="233172"/>
                </a:moveTo>
                <a:lnTo>
                  <a:pt x="1839468" y="1524"/>
                </a:lnTo>
                <a:lnTo>
                  <a:pt x="1836420" y="0"/>
                </a:lnTo>
                <a:lnTo>
                  <a:pt x="1524" y="0"/>
                </a:lnTo>
                <a:lnTo>
                  <a:pt x="0" y="1524"/>
                </a:lnTo>
                <a:lnTo>
                  <a:pt x="0" y="233172"/>
                </a:lnTo>
                <a:lnTo>
                  <a:pt x="1524" y="236220"/>
                </a:lnTo>
                <a:lnTo>
                  <a:pt x="6096" y="2362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827276" y="12192"/>
                </a:lnTo>
                <a:lnTo>
                  <a:pt x="1827276" y="6096"/>
                </a:lnTo>
                <a:lnTo>
                  <a:pt x="1833372" y="12192"/>
                </a:lnTo>
                <a:lnTo>
                  <a:pt x="1833372" y="236220"/>
                </a:lnTo>
                <a:lnTo>
                  <a:pt x="1836420" y="236220"/>
                </a:lnTo>
                <a:lnTo>
                  <a:pt x="1839468" y="233172"/>
                </a:lnTo>
                <a:close/>
              </a:path>
              <a:path w="1839595" h="2362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839595" h="236220">
                <a:moveTo>
                  <a:pt x="12192" y="22402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24028"/>
                </a:lnTo>
                <a:lnTo>
                  <a:pt x="12192" y="224028"/>
                </a:lnTo>
                <a:close/>
              </a:path>
              <a:path w="1839595" h="236220">
                <a:moveTo>
                  <a:pt x="1833372" y="224028"/>
                </a:moveTo>
                <a:lnTo>
                  <a:pt x="6096" y="224028"/>
                </a:lnTo>
                <a:lnTo>
                  <a:pt x="12192" y="230124"/>
                </a:lnTo>
                <a:lnTo>
                  <a:pt x="12192" y="236220"/>
                </a:lnTo>
                <a:lnTo>
                  <a:pt x="1827276" y="236220"/>
                </a:lnTo>
                <a:lnTo>
                  <a:pt x="1827276" y="230124"/>
                </a:lnTo>
                <a:lnTo>
                  <a:pt x="1833372" y="224028"/>
                </a:lnTo>
                <a:close/>
              </a:path>
              <a:path w="1839595" h="236220">
                <a:moveTo>
                  <a:pt x="12192" y="236220"/>
                </a:moveTo>
                <a:lnTo>
                  <a:pt x="12192" y="230124"/>
                </a:lnTo>
                <a:lnTo>
                  <a:pt x="6096" y="224028"/>
                </a:lnTo>
                <a:lnTo>
                  <a:pt x="6096" y="236220"/>
                </a:lnTo>
                <a:lnTo>
                  <a:pt x="12192" y="236220"/>
                </a:lnTo>
                <a:close/>
              </a:path>
              <a:path w="1839595" h="236220">
                <a:moveTo>
                  <a:pt x="1833372" y="12192"/>
                </a:moveTo>
                <a:lnTo>
                  <a:pt x="1827276" y="6096"/>
                </a:lnTo>
                <a:lnTo>
                  <a:pt x="1827276" y="12192"/>
                </a:lnTo>
                <a:lnTo>
                  <a:pt x="1833372" y="12192"/>
                </a:lnTo>
                <a:close/>
              </a:path>
              <a:path w="1839595" h="236220">
                <a:moveTo>
                  <a:pt x="1833372" y="224028"/>
                </a:moveTo>
                <a:lnTo>
                  <a:pt x="1833372" y="12192"/>
                </a:lnTo>
                <a:lnTo>
                  <a:pt x="1827276" y="12192"/>
                </a:lnTo>
                <a:lnTo>
                  <a:pt x="1827276" y="224028"/>
                </a:lnTo>
                <a:lnTo>
                  <a:pt x="1833372" y="224028"/>
                </a:lnTo>
                <a:close/>
              </a:path>
              <a:path w="1839595" h="236220">
                <a:moveTo>
                  <a:pt x="1833372" y="236220"/>
                </a:moveTo>
                <a:lnTo>
                  <a:pt x="1833372" y="224028"/>
                </a:lnTo>
                <a:lnTo>
                  <a:pt x="1827276" y="230124"/>
                </a:lnTo>
                <a:lnTo>
                  <a:pt x="1827276" y="236220"/>
                </a:lnTo>
                <a:lnTo>
                  <a:pt x="1833372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22" name="object 22"/>
          <p:cNvSpPr txBox="1"/>
          <p:nvPr/>
        </p:nvSpPr>
        <p:spPr>
          <a:xfrm>
            <a:off x="7104531" y="2896498"/>
            <a:ext cx="1577451" cy="20136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 algn="ctr">
              <a:spcBef>
                <a:spcPts val="88"/>
              </a:spcBef>
            </a:pPr>
            <a:r>
              <a:rPr sz="1235" b="1" spc="-4" dirty="0">
                <a:latin typeface="Courier New"/>
                <a:cs typeface="Courier New"/>
              </a:rPr>
              <a:t>brea</a:t>
            </a:r>
            <a:r>
              <a:rPr sz="1235" b="1" dirty="0">
                <a:latin typeface="Courier New"/>
                <a:cs typeface="Courier New"/>
              </a:rPr>
              <a:t>k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3395" y="2337994"/>
            <a:ext cx="4936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fals</a:t>
            </a:r>
            <a:r>
              <a:rPr sz="1235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92300" y="2785781"/>
            <a:ext cx="39949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tru</a:t>
            </a:r>
            <a:r>
              <a:rPr sz="1235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275100" y="4789702"/>
            <a:ext cx="584947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b="1" spc="-4" dirty="0">
                <a:solidFill>
                  <a:schemeClr val="bg1"/>
                </a:solidFill>
                <a:latin typeface="Courier New"/>
                <a:cs typeface="Courier New"/>
              </a:rPr>
              <a:t>case</a:t>
            </a:r>
            <a:r>
              <a:rPr sz="1235" b="1" spc="-93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35" dirty="0">
                <a:solidFill>
                  <a:schemeClr val="bg1"/>
                </a:solidFill>
                <a:latin typeface="Courier New"/>
                <a:cs typeface="Courier New"/>
              </a:rPr>
              <a:t>z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970031" y="4779979"/>
            <a:ext cx="152624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case </a:t>
            </a:r>
            <a:r>
              <a:rPr sz="1235" dirty="0">
                <a:latin typeface="Courier New"/>
                <a:cs typeface="Courier New"/>
              </a:rPr>
              <a:t>z</a:t>
            </a:r>
            <a:r>
              <a:rPr sz="1235" spc="-75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action(s)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22072" y="4758914"/>
            <a:ext cx="1623172" cy="208429"/>
          </a:xfrm>
          <a:custGeom>
            <a:avLst/>
            <a:gdLst/>
            <a:ahLst/>
            <a:cxnLst/>
            <a:rect l="l" t="t" r="r" b="b"/>
            <a:pathLst>
              <a:path w="1839595" h="236220">
                <a:moveTo>
                  <a:pt x="1839468" y="233172"/>
                </a:moveTo>
                <a:lnTo>
                  <a:pt x="1839468" y="3048"/>
                </a:lnTo>
                <a:lnTo>
                  <a:pt x="18364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233172"/>
                </a:lnTo>
                <a:lnTo>
                  <a:pt x="1524" y="236220"/>
                </a:lnTo>
                <a:lnTo>
                  <a:pt x="6096" y="2362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827276" y="12192"/>
                </a:lnTo>
                <a:lnTo>
                  <a:pt x="1827276" y="6096"/>
                </a:lnTo>
                <a:lnTo>
                  <a:pt x="1833372" y="12192"/>
                </a:lnTo>
                <a:lnTo>
                  <a:pt x="1833372" y="236220"/>
                </a:lnTo>
                <a:lnTo>
                  <a:pt x="1836420" y="236220"/>
                </a:lnTo>
                <a:lnTo>
                  <a:pt x="1839468" y="233172"/>
                </a:lnTo>
                <a:close/>
              </a:path>
              <a:path w="1839595" h="2362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839595" h="236220">
                <a:moveTo>
                  <a:pt x="12192" y="2225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22504"/>
                </a:lnTo>
                <a:lnTo>
                  <a:pt x="12192" y="222504"/>
                </a:lnTo>
                <a:close/>
              </a:path>
              <a:path w="1839595" h="236220">
                <a:moveTo>
                  <a:pt x="1833372" y="222504"/>
                </a:moveTo>
                <a:lnTo>
                  <a:pt x="6096" y="222504"/>
                </a:lnTo>
                <a:lnTo>
                  <a:pt x="12192" y="228600"/>
                </a:lnTo>
                <a:lnTo>
                  <a:pt x="12192" y="236220"/>
                </a:lnTo>
                <a:lnTo>
                  <a:pt x="1827276" y="236220"/>
                </a:lnTo>
                <a:lnTo>
                  <a:pt x="1827276" y="228600"/>
                </a:lnTo>
                <a:lnTo>
                  <a:pt x="1833372" y="222504"/>
                </a:lnTo>
                <a:close/>
              </a:path>
              <a:path w="1839595" h="236220">
                <a:moveTo>
                  <a:pt x="12192" y="236220"/>
                </a:moveTo>
                <a:lnTo>
                  <a:pt x="12192" y="228600"/>
                </a:lnTo>
                <a:lnTo>
                  <a:pt x="6096" y="222504"/>
                </a:lnTo>
                <a:lnTo>
                  <a:pt x="6096" y="236220"/>
                </a:lnTo>
                <a:lnTo>
                  <a:pt x="12192" y="236220"/>
                </a:lnTo>
                <a:close/>
              </a:path>
              <a:path w="1839595" h="236220">
                <a:moveTo>
                  <a:pt x="1833372" y="12192"/>
                </a:moveTo>
                <a:lnTo>
                  <a:pt x="1827276" y="6096"/>
                </a:lnTo>
                <a:lnTo>
                  <a:pt x="1827276" y="12192"/>
                </a:lnTo>
                <a:lnTo>
                  <a:pt x="1833372" y="12192"/>
                </a:lnTo>
                <a:close/>
              </a:path>
              <a:path w="1839595" h="236220">
                <a:moveTo>
                  <a:pt x="1833372" y="222504"/>
                </a:moveTo>
                <a:lnTo>
                  <a:pt x="1833372" y="12192"/>
                </a:lnTo>
                <a:lnTo>
                  <a:pt x="1827276" y="12192"/>
                </a:lnTo>
                <a:lnTo>
                  <a:pt x="1827276" y="222504"/>
                </a:lnTo>
                <a:lnTo>
                  <a:pt x="1833372" y="222504"/>
                </a:lnTo>
                <a:close/>
              </a:path>
              <a:path w="1839595" h="236220">
                <a:moveTo>
                  <a:pt x="1833372" y="236220"/>
                </a:moveTo>
                <a:lnTo>
                  <a:pt x="1833372" y="222504"/>
                </a:lnTo>
                <a:lnTo>
                  <a:pt x="1827276" y="228600"/>
                </a:lnTo>
                <a:lnTo>
                  <a:pt x="1827276" y="236220"/>
                </a:lnTo>
                <a:lnTo>
                  <a:pt x="1833372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34" name="object 34"/>
          <p:cNvSpPr txBox="1"/>
          <p:nvPr/>
        </p:nvSpPr>
        <p:spPr>
          <a:xfrm>
            <a:off x="7645995" y="4779979"/>
            <a:ext cx="4936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b="1" spc="-4" dirty="0">
                <a:latin typeface="Courier New"/>
                <a:cs typeface="Courier New"/>
              </a:rPr>
              <a:t>brea</a:t>
            </a:r>
            <a:r>
              <a:rPr sz="1235" b="1" dirty="0">
                <a:latin typeface="Courier New"/>
                <a:cs typeface="Courier New"/>
              </a:rPr>
              <a:t>k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68445" y="4758925"/>
            <a:ext cx="5213537" cy="779929"/>
          </a:xfrm>
          <a:custGeom>
            <a:avLst/>
            <a:gdLst/>
            <a:ahLst/>
            <a:cxnLst/>
            <a:rect l="l" t="t" r="r" b="b"/>
            <a:pathLst>
              <a:path w="5908675" h="883920">
                <a:moveTo>
                  <a:pt x="76200" y="832104"/>
                </a:moveTo>
                <a:lnTo>
                  <a:pt x="44196" y="832104"/>
                </a:lnTo>
                <a:lnTo>
                  <a:pt x="44196" y="377952"/>
                </a:lnTo>
                <a:lnTo>
                  <a:pt x="32004" y="377952"/>
                </a:lnTo>
                <a:lnTo>
                  <a:pt x="32004" y="832104"/>
                </a:lnTo>
                <a:lnTo>
                  <a:pt x="0" y="832104"/>
                </a:lnTo>
                <a:lnTo>
                  <a:pt x="32004" y="875626"/>
                </a:lnTo>
                <a:lnTo>
                  <a:pt x="38100" y="883920"/>
                </a:lnTo>
                <a:lnTo>
                  <a:pt x="44196" y="875626"/>
                </a:lnTo>
                <a:lnTo>
                  <a:pt x="76200" y="832104"/>
                </a:lnTo>
                <a:close/>
              </a:path>
              <a:path w="5908675" h="883920">
                <a:moveTo>
                  <a:pt x="5908548" y="3048"/>
                </a:moveTo>
                <a:lnTo>
                  <a:pt x="5905500" y="0"/>
                </a:lnTo>
                <a:lnTo>
                  <a:pt x="5894832" y="0"/>
                </a:lnTo>
                <a:lnTo>
                  <a:pt x="5894832" y="12192"/>
                </a:lnTo>
                <a:lnTo>
                  <a:pt x="5894832" y="222504"/>
                </a:lnTo>
                <a:lnTo>
                  <a:pt x="4134612" y="222504"/>
                </a:lnTo>
                <a:lnTo>
                  <a:pt x="4134612" y="12192"/>
                </a:lnTo>
                <a:lnTo>
                  <a:pt x="5894832" y="12192"/>
                </a:lnTo>
                <a:lnTo>
                  <a:pt x="5894832" y="0"/>
                </a:lnTo>
                <a:lnTo>
                  <a:pt x="4123944" y="0"/>
                </a:lnTo>
                <a:lnTo>
                  <a:pt x="4120896" y="3048"/>
                </a:lnTo>
                <a:lnTo>
                  <a:pt x="4120896" y="233172"/>
                </a:lnTo>
                <a:lnTo>
                  <a:pt x="4123944" y="236220"/>
                </a:lnTo>
                <a:lnTo>
                  <a:pt x="4128516" y="236220"/>
                </a:lnTo>
                <a:lnTo>
                  <a:pt x="4134612" y="236220"/>
                </a:lnTo>
                <a:lnTo>
                  <a:pt x="5894832" y="236220"/>
                </a:lnTo>
                <a:lnTo>
                  <a:pt x="5900928" y="236220"/>
                </a:lnTo>
                <a:lnTo>
                  <a:pt x="5905500" y="236220"/>
                </a:lnTo>
                <a:lnTo>
                  <a:pt x="5908548" y="233172"/>
                </a:lnTo>
                <a:lnTo>
                  <a:pt x="59085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36" name="object 36"/>
          <p:cNvSpPr txBox="1"/>
          <p:nvPr/>
        </p:nvSpPr>
        <p:spPr>
          <a:xfrm>
            <a:off x="3443791" y="3210707"/>
            <a:ext cx="1429305" cy="16751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00595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false</a:t>
            </a:r>
            <a:endParaRPr sz="123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35" dirty="0">
              <a:latin typeface="Courier New"/>
              <a:cs typeface="Courier New"/>
            </a:endParaRPr>
          </a:p>
          <a:p>
            <a:pPr marL="11206">
              <a:spcBef>
                <a:spcPts val="838"/>
              </a:spcBef>
            </a:pPr>
            <a:r>
              <a:rPr sz="1235" b="1" dirty="0">
                <a:latin typeface="Courier New"/>
                <a:cs typeface="Courier New"/>
              </a:rPr>
              <a:t>.</a:t>
            </a:r>
            <a:endParaRPr sz="1235" dirty="0">
              <a:latin typeface="Courier New"/>
              <a:cs typeface="Courier New"/>
            </a:endParaRPr>
          </a:p>
          <a:p>
            <a:pPr marL="11206"/>
            <a:r>
              <a:rPr sz="1235" b="1" dirty="0">
                <a:latin typeface="Courier New"/>
                <a:cs typeface="Courier New"/>
              </a:rPr>
              <a:t>.</a:t>
            </a:r>
            <a:endParaRPr sz="1235" dirty="0">
              <a:latin typeface="Courier New"/>
              <a:cs typeface="Courier New"/>
            </a:endParaRPr>
          </a:p>
          <a:p>
            <a:pPr marL="11206"/>
            <a:r>
              <a:rPr sz="1235" b="1" dirty="0">
                <a:latin typeface="Courier New"/>
                <a:cs typeface="Courier New"/>
              </a:rPr>
              <a:t>.</a:t>
            </a:r>
            <a:endParaRPr sz="123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35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00" dirty="0">
              <a:latin typeface="Courier New"/>
              <a:cs typeface="Courier New"/>
            </a:endParaRPr>
          </a:p>
          <a:p>
            <a:pPr marR="4483" algn="r"/>
            <a:r>
              <a:rPr lang="en-IN" sz="1235" spc="-4" dirty="0">
                <a:latin typeface="Courier New"/>
                <a:cs typeface="Courier New"/>
              </a:rPr>
              <a:t>    </a:t>
            </a:r>
            <a:r>
              <a:rPr sz="1235" spc="-4" dirty="0">
                <a:latin typeface="Courier New"/>
                <a:cs typeface="Courier New"/>
              </a:rPr>
              <a:t>tru</a:t>
            </a:r>
            <a:r>
              <a:rPr sz="1235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690750" y="5073124"/>
            <a:ext cx="1619250" cy="6968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953671">
              <a:spcBef>
                <a:spcPts val="88"/>
              </a:spcBef>
            </a:pPr>
            <a:r>
              <a:rPr sz="1235" spc="-4" dirty="0">
                <a:latin typeface="Courier New"/>
                <a:cs typeface="Courier New"/>
              </a:rPr>
              <a:t>false</a:t>
            </a:r>
            <a:endParaRPr sz="123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35" dirty="0">
              <a:latin typeface="Courier New"/>
              <a:cs typeface="Courier New"/>
            </a:endParaRPr>
          </a:p>
          <a:p>
            <a:pPr marL="11206">
              <a:spcBef>
                <a:spcPts val="913"/>
              </a:spcBef>
            </a:pPr>
            <a:r>
              <a:rPr sz="1235" b="1" spc="-4" dirty="0">
                <a:latin typeface="Courier New"/>
                <a:cs typeface="Courier New"/>
              </a:rPr>
              <a:t>default</a:t>
            </a:r>
            <a:r>
              <a:rPr sz="1235" b="1" spc="-79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action(s)</a:t>
            </a:r>
            <a:endParaRPr sz="1235" dirty="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94380" y="5533465"/>
            <a:ext cx="1814232" cy="208429"/>
          </a:xfrm>
          <a:custGeom>
            <a:avLst/>
            <a:gdLst/>
            <a:ahLst/>
            <a:cxnLst/>
            <a:rect l="l" t="t" r="r" b="b"/>
            <a:pathLst>
              <a:path w="2056130" h="236220">
                <a:moveTo>
                  <a:pt x="2055882" y="233172"/>
                </a:moveTo>
                <a:lnTo>
                  <a:pt x="2055882" y="3048"/>
                </a:lnTo>
                <a:lnTo>
                  <a:pt x="2054358" y="0"/>
                </a:lnTo>
                <a:lnTo>
                  <a:pt x="3048" y="0"/>
                </a:lnTo>
                <a:lnTo>
                  <a:pt x="0" y="3048"/>
                </a:lnTo>
                <a:lnTo>
                  <a:pt x="0" y="233172"/>
                </a:lnTo>
                <a:lnTo>
                  <a:pt x="3048" y="236220"/>
                </a:lnTo>
                <a:lnTo>
                  <a:pt x="6096" y="236220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043690" y="12192"/>
                </a:lnTo>
                <a:lnTo>
                  <a:pt x="2043690" y="6096"/>
                </a:lnTo>
                <a:lnTo>
                  <a:pt x="2049786" y="12192"/>
                </a:lnTo>
                <a:lnTo>
                  <a:pt x="2049786" y="236220"/>
                </a:lnTo>
                <a:lnTo>
                  <a:pt x="2054358" y="236220"/>
                </a:lnTo>
                <a:lnTo>
                  <a:pt x="2055882" y="233172"/>
                </a:lnTo>
                <a:close/>
              </a:path>
              <a:path w="2056130" h="23622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056130" h="236220">
                <a:moveTo>
                  <a:pt x="13716" y="222504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22504"/>
                </a:lnTo>
                <a:lnTo>
                  <a:pt x="13716" y="222504"/>
                </a:lnTo>
                <a:close/>
              </a:path>
              <a:path w="2056130" h="236220">
                <a:moveTo>
                  <a:pt x="2049786" y="222504"/>
                </a:moveTo>
                <a:lnTo>
                  <a:pt x="6096" y="222504"/>
                </a:lnTo>
                <a:lnTo>
                  <a:pt x="13716" y="228600"/>
                </a:lnTo>
                <a:lnTo>
                  <a:pt x="13716" y="236220"/>
                </a:lnTo>
                <a:lnTo>
                  <a:pt x="2043690" y="236220"/>
                </a:lnTo>
                <a:lnTo>
                  <a:pt x="2043690" y="228600"/>
                </a:lnTo>
                <a:lnTo>
                  <a:pt x="2049786" y="222504"/>
                </a:lnTo>
                <a:close/>
              </a:path>
              <a:path w="2056130" h="236220">
                <a:moveTo>
                  <a:pt x="13716" y="236220"/>
                </a:moveTo>
                <a:lnTo>
                  <a:pt x="13716" y="228600"/>
                </a:lnTo>
                <a:lnTo>
                  <a:pt x="6096" y="222504"/>
                </a:lnTo>
                <a:lnTo>
                  <a:pt x="6096" y="236220"/>
                </a:lnTo>
                <a:lnTo>
                  <a:pt x="13716" y="236220"/>
                </a:lnTo>
                <a:close/>
              </a:path>
              <a:path w="2056130" h="236220">
                <a:moveTo>
                  <a:pt x="2049786" y="12192"/>
                </a:moveTo>
                <a:lnTo>
                  <a:pt x="2043690" y="6096"/>
                </a:lnTo>
                <a:lnTo>
                  <a:pt x="2043690" y="12192"/>
                </a:lnTo>
                <a:lnTo>
                  <a:pt x="2049786" y="12192"/>
                </a:lnTo>
                <a:close/>
              </a:path>
              <a:path w="2056130" h="236220">
                <a:moveTo>
                  <a:pt x="2049786" y="222504"/>
                </a:moveTo>
                <a:lnTo>
                  <a:pt x="2049786" y="12192"/>
                </a:lnTo>
                <a:lnTo>
                  <a:pt x="2043690" y="12192"/>
                </a:lnTo>
                <a:lnTo>
                  <a:pt x="2043690" y="222504"/>
                </a:lnTo>
                <a:lnTo>
                  <a:pt x="2049786" y="222504"/>
                </a:lnTo>
                <a:close/>
              </a:path>
              <a:path w="2056130" h="236220">
                <a:moveTo>
                  <a:pt x="2049786" y="236220"/>
                </a:moveTo>
                <a:lnTo>
                  <a:pt x="2049786" y="222504"/>
                </a:lnTo>
                <a:lnTo>
                  <a:pt x="2043690" y="228600"/>
                </a:lnTo>
                <a:lnTo>
                  <a:pt x="2043690" y="236220"/>
                </a:lnTo>
                <a:lnTo>
                  <a:pt x="204978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F2F7F8D-CB8F-4880-A3E7-0FF4C7D19926}"/>
              </a:ext>
            </a:extLst>
          </p:cNvPr>
          <p:cNvCxnSpPr>
            <a:cxnSpLocks/>
          </p:cNvCxnSpPr>
          <p:nvPr/>
        </p:nvCxnSpPr>
        <p:spPr>
          <a:xfrm>
            <a:off x="6545244" y="4885812"/>
            <a:ext cx="55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F2B1B50-35EA-41A5-9352-AFDB76B407E1}"/>
              </a:ext>
            </a:extLst>
          </p:cNvPr>
          <p:cNvCxnSpPr>
            <a:cxnSpLocks/>
          </p:cNvCxnSpPr>
          <p:nvPr/>
        </p:nvCxnSpPr>
        <p:spPr>
          <a:xfrm>
            <a:off x="9102762" y="3429000"/>
            <a:ext cx="0" cy="1488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43DC4D2-954C-4CDF-BB31-E63ED00FB86C}"/>
              </a:ext>
            </a:extLst>
          </p:cNvPr>
          <p:cNvCxnSpPr>
            <a:cxnSpLocks/>
          </p:cNvCxnSpPr>
          <p:nvPr/>
        </p:nvCxnSpPr>
        <p:spPr>
          <a:xfrm>
            <a:off x="8693024" y="4917622"/>
            <a:ext cx="4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4EE69FE-B8E1-4518-9A00-DFA94CE7692F}"/>
              </a:ext>
            </a:extLst>
          </p:cNvPr>
          <p:cNvCxnSpPr>
            <a:cxnSpLocks/>
          </p:cNvCxnSpPr>
          <p:nvPr/>
        </p:nvCxnSpPr>
        <p:spPr>
          <a:xfrm>
            <a:off x="4355944" y="4884433"/>
            <a:ext cx="55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xmlns="" id="{182988A8-0376-4FD2-A501-71AF7EE8FCDC}"/>
              </a:ext>
            </a:extLst>
          </p:cNvPr>
          <p:cNvSpPr/>
          <p:nvPr/>
        </p:nvSpPr>
        <p:spPr>
          <a:xfrm>
            <a:off x="2767580" y="4645197"/>
            <a:ext cx="1520219" cy="4358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z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59" y="0"/>
            <a:ext cx="9052696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274" dirty="0"/>
              <a:t>An </a:t>
            </a:r>
            <a:r>
              <a:rPr spc="-185" dirty="0"/>
              <a:t>Example of </a:t>
            </a:r>
            <a:r>
              <a:rPr spc="-251" dirty="0"/>
              <a:t>a </a:t>
            </a:r>
            <a:r>
              <a:rPr spc="-4" dirty="0">
                <a:latin typeface="Courier New"/>
                <a:cs typeface="Courier New"/>
              </a:rPr>
              <a:t>switch</a:t>
            </a:r>
            <a:r>
              <a:rPr spc="-1424" dirty="0">
                <a:latin typeface="Courier New"/>
                <a:cs typeface="Courier New"/>
              </a:rPr>
              <a:t> </a:t>
            </a:r>
            <a:r>
              <a:rPr spc="-132" dirty="0"/>
              <a:t>Statement </a:t>
            </a:r>
            <a:r>
              <a:rPr spc="-124" dirty="0"/>
              <a:t>with </a:t>
            </a:r>
            <a:r>
              <a:rPr spc="-251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0414" y="651988"/>
            <a:ext cx="4712634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177" spc="-4" dirty="0">
                <a:latin typeface="Courier New"/>
                <a:cs typeface="Courier New"/>
              </a:rPr>
              <a:t>numeric(int)</a:t>
            </a:r>
            <a:r>
              <a:rPr sz="3177" spc="-1081" dirty="0">
                <a:latin typeface="Courier New"/>
                <a:cs typeface="Courier New"/>
              </a:rPr>
              <a:t> </a:t>
            </a:r>
            <a:r>
              <a:rPr sz="3177" spc="-199" dirty="0">
                <a:latin typeface="Times New Roman"/>
                <a:cs typeface="Times New Roman"/>
              </a:rPr>
              <a:t>Case </a:t>
            </a:r>
            <a:r>
              <a:rPr sz="3177" spc="-212" dirty="0">
                <a:latin typeface="Times New Roman"/>
                <a:cs typeface="Times New Roman"/>
              </a:rPr>
              <a:t>Labels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470" y="1471999"/>
            <a:ext cx="3881718" cy="4959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295851">
              <a:spcBef>
                <a:spcPts val="88"/>
              </a:spcBef>
            </a:pPr>
            <a:r>
              <a:rPr sz="1235" dirty="0">
                <a:latin typeface="Comic Sans MS"/>
                <a:cs typeface="Comic Sans MS"/>
              </a:rPr>
              <a:t>/* </a:t>
            </a:r>
            <a:r>
              <a:rPr sz="1235" spc="-4" dirty="0">
                <a:latin typeface="Comic Sans MS"/>
                <a:cs typeface="Comic Sans MS"/>
              </a:rPr>
              <a:t>Print </a:t>
            </a:r>
            <a:r>
              <a:rPr sz="1235" dirty="0">
                <a:latin typeface="Comic Sans MS"/>
                <a:cs typeface="Comic Sans MS"/>
              </a:rPr>
              <a:t>the day </a:t>
            </a:r>
            <a:r>
              <a:rPr sz="1235" spc="-4" dirty="0">
                <a:latin typeface="Comic Sans MS"/>
                <a:cs typeface="Comic Sans MS"/>
              </a:rPr>
              <a:t>based </a:t>
            </a:r>
            <a:r>
              <a:rPr sz="1235" dirty="0">
                <a:latin typeface="Comic Sans MS"/>
                <a:cs typeface="Comic Sans MS"/>
              </a:rPr>
              <a:t>on the </a:t>
            </a:r>
            <a:r>
              <a:rPr sz="1235" spc="-4" dirty="0">
                <a:latin typeface="Comic Sans MS"/>
                <a:cs typeface="Comic Sans MS"/>
              </a:rPr>
              <a:t>number</a:t>
            </a:r>
            <a:r>
              <a:rPr sz="1235" spc="-110" dirty="0">
                <a:latin typeface="Comic Sans MS"/>
                <a:cs typeface="Comic Sans MS"/>
              </a:rPr>
              <a:t> </a:t>
            </a:r>
            <a:r>
              <a:rPr sz="1235" spc="-4" dirty="0">
                <a:latin typeface="Comic Sans MS"/>
                <a:cs typeface="Comic Sans MS"/>
              </a:rPr>
              <a:t>entered*/  </a:t>
            </a:r>
            <a:r>
              <a:rPr sz="1235" dirty="0">
                <a:latin typeface="Comic Sans MS"/>
                <a:cs typeface="Comic Sans MS"/>
              </a:rPr>
              <a:t>void main()</a:t>
            </a:r>
            <a:r>
              <a:rPr sz="1235" spc="-66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{</a:t>
            </a:r>
          </a:p>
          <a:p>
            <a:pPr marL="11206">
              <a:spcBef>
                <a:spcPts val="1482"/>
              </a:spcBef>
            </a:pPr>
            <a:r>
              <a:rPr sz="1235" dirty="0">
                <a:latin typeface="Comic Sans MS"/>
                <a:cs typeface="Comic Sans MS"/>
              </a:rPr>
              <a:t>int</a:t>
            </a:r>
            <a:r>
              <a:rPr sz="1235" spc="-26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day;</a:t>
            </a:r>
          </a:p>
          <a:p>
            <a:pPr marL="11206" marR="816391">
              <a:spcBef>
                <a:spcPts val="1482"/>
              </a:spcBef>
            </a:pPr>
            <a:r>
              <a:rPr sz="1235" spc="-4" dirty="0">
                <a:latin typeface="Comic Sans MS"/>
                <a:cs typeface="Comic Sans MS"/>
              </a:rPr>
              <a:t>printf(“Enter </a:t>
            </a:r>
            <a:r>
              <a:rPr sz="1235" dirty="0">
                <a:latin typeface="Comic Sans MS"/>
                <a:cs typeface="Comic Sans MS"/>
              </a:rPr>
              <a:t>the day of the </a:t>
            </a:r>
            <a:r>
              <a:rPr sz="1235" spc="-4" dirty="0">
                <a:latin typeface="Comic Sans MS"/>
                <a:cs typeface="Comic Sans MS"/>
              </a:rPr>
              <a:t>week(1-7):”);  </a:t>
            </a:r>
            <a:r>
              <a:rPr sz="1235" dirty="0">
                <a:latin typeface="Comic Sans MS"/>
                <a:cs typeface="Comic Sans MS"/>
              </a:rPr>
              <a:t>scanf(“%d”,&amp;day);</a:t>
            </a:r>
          </a:p>
          <a:p>
            <a:pPr marL="11206">
              <a:spcBef>
                <a:spcPts val="1482"/>
              </a:spcBef>
            </a:pPr>
            <a:r>
              <a:rPr sz="1235" dirty="0">
                <a:latin typeface="Comic Sans MS"/>
                <a:cs typeface="Comic Sans MS"/>
              </a:rPr>
              <a:t>switch(day)</a:t>
            </a:r>
            <a:r>
              <a:rPr sz="1235" spc="-44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{</a:t>
            </a:r>
          </a:p>
          <a:p>
            <a:pPr marL="909406" marR="1506151" indent="-495326"/>
            <a:r>
              <a:rPr sz="1235" dirty="0">
                <a:latin typeface="Comic Sans MS"/>
                <a:cs typeface="Comic Sans MS"/>
              </a:rPr>
              <a:t>case 1: </a:t>
            </a:r>
            <a:r>
              <a:rPr sz="1235" spc="-4" dirty="0">
                <a:latin typeface="Comic Sans MS"/>
                <a:cs typeface="Comic Sans MS"/>
              </a:rPr>
              <a:t>printf(“Sunday\n”);  break;</a:t>
            </a:r>
            <a:endParaRPr sz="1235" dirty="0">
              <a:latin typeface="Comic Sans MS"/>
              <a:cs typeface="Comic Sans MS"/>
            </a:endParaRPr>
          </a:p>
          <a:p>
            <a:pPr marL="954792" marR="1449558" indent="-540713">
              <a:spcBef>
                <a:spcPts val="4"/>
              </a:spcBef>
            </a:pPr>
            <a:r>
              <a:rPr sz="1235" dirty="0">
                <a:latin typeface="Comic Sans MS"/>
                <a:cs typeface="Comic Sans MS"/>
              </a:rPr>
              <a:t>case </a:t>
            </a:r>
            <a:r>
              <a:rPr sz="1235" spc="-4" dirty="0">
                <a:latin typeface="Comic Sans MS"/>
                <a:cs typeface="Comic Sans MS"/>
              </a:rPr>
              <a:t>2:</a:t>
            </a:r>
            <a:r>
              <a:rPr sz="1235" spc="-106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printf(“Monday\n”);  </a:t>
            </a:r>
            <a:r>
              <a:rPr sz="1235" spc="-4" dirty="0">
                <a:latin typeface="Comic Sans MS"/>
                <a:cs typeface="Comic Sans MS"/>
              </a:rPr>
              <a:t>break;</a:t>
            </a:r>
            <a:endParaRPr sz="1235" dirty="0">
              <a:latin typeface="Comic Sans MS"/>
              <a:cs typeface="Comic Sans MS"/>
            </a:endParaRPr>
          </a:p>
          <a:p>
            <a:pPr marL="1001859" marR="1355424" indent="-543514"/>
            <a:r>
              <a:rPr sz="1235" dirty="0">
                <a:latin typeface="Comic Sans MS"/>
                <a:cs typeface="Comic Sans MS"/>
              </a:rPr>
              <a:t>case </a:t>
            </a:r>
            <a:r>
              <a:rPr sz="1235" spc="-4" dirty="0">
                <a:latin typeface="Comic Sans MS"/>
                <a:cs typeface="Comic Sans MS"/>
              </a:rPr>
              <a:t>3:</a:t>
            </a:r>
            <a:r>
              <a:rPr sz="1235" spc="-93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printf(“Tuesday\n”);  </a:t>
            </a:r>
            <a:r>
              <a:rPr sz="1235" spc="-4" dirty="0">
                <a:latin typeface="Comic Sans MS"/>
                <a:cs typeface="Comic Sans MS"/>
              </a:rPr>
              <a:t>break;</a:t>
            </a:r>
            <a:endParaRPr sz="1235" dirty="0">
              <a:latin typeface="Comic Sans MS"/>
              <a:cs typeface="Comic Sans MS"/>
            </a:endParaRPr>
          </a:p>
          <a:p>
            <a:pPr marL="818073" marR="1166034" indent="-403433"/>
            <a:r>
              <a:rPr sz="1235" dirty="0">
                <a:latin typeface="Comic Sans MS"/>
                <a:cs typeface="Comic Sans MS"/>
              </a:rPr>
              <a:t>case </a:t>
            </a:r>
            <a:r>
              <a:rPr sz="1235" spc="-4" dirty="0">
                <a:latin typeface="Comic Sans MS"/>
                <a:cs typeface="Comic Sans MS"/>
              </a:rPr>
              <a:t>4:</a:t>
            </a:r>
            <a:r>
              <a:rPr sz="1235" spc="-106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printf(“Wednesday\n”);  </a:t>
            </a:r>
            <a:r>
              <a:rPr sz="1235" spc="-4" dirty="0">
                <a:latin typeface="Comic Sans MS"/>
                <a:cs typeface="Comic Sans MS"/>
              </a:rPr>
              <a:t>break;</a:t>
            </a:r>
            <a:endParaRPr sz="1235" dirty="0">
              <a:latin typeface="Comic Sans MS"/>
              <a:cs typeface="Comic Sans MS"/>
            </a:endParaRPr>
          </a:p>
          <a:p>
            <a:pPr marL="818073" marR="1320123" indent="-403433"/>
            <a:r>
              <a:rPr sz="1235" dirty="0">
                <a:latin typeface="Comic Sans MS"/>
                <a:cs typeface="Comic Sans MS"/>
              </a:rPr>
              <a:t>case </a:t>
            </a:r>
            <a:r>
              <a:rPr sz="1235" spc="-4" dirty="0">
                <a:latin typeface="Comic Sans MS"/>
                <a:cs typeface="Comic Sans MS"/>
              </a:rPr>
              <a:t>5:</a:t>
            </a:r>
            <a:r>
              <a:rPr sz="1235" spc="-97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printf(“Thursday\n”);  </a:t>
            </a:r>
            <a:r>
              <a:rPr sz="1235" spc="-4" dirty="0">
                <a:latin typeface="Comic Sans MS"/>
                <a:cs typeface="Comic Sans MS"/>
              </a:rPr>
              <a:t>break;</a:t>
            </a:r>
            <a:endParaRPr sz="1235" dirty="0">
              <a:latin typeface="Comic Sans MS"/>
              <a:cs typeface="Comic Sans MS"/>
            </a:endParaRPr>
          </a:p>
          <a:p>
            <a:pPr marL="954792" marR="1538650" indent="-540713"/>
            <a:r>
              <a:rPr sz="1235" dirty="0">
                <a:latin typeface="Comic Sans MS"/>
                <a:cs typeface="Comic Sans MS"/>
              </a:rPr>
              <a:t>case </a:t>
            </a:r>
            <a:r>
              <a:rPr sz="1235" spc="-4" dirty="0">
                <a:latin typeface="Comic Sans MS"/>
                <a:cs typeface="Comic Sans MS"/>
              </a:rPr>
              <a:t>6:</a:t>
            </a:r>
            <a:r>
              <a:rPr sz="1235" spc="-110" dirty="0">
                <a:latin typeface="Comic Sans MS"/>
                <a:cs typeface="Comic Sans MS"/>
              </a:rPr>
              <a:t> </a:t>
            </a:r>
            <a:r>
              <a:rPr sz="1235" dirty="0">
                <a:latin typeface="Comic Sans MS"/>
                <a:cs typeface="Comic Sans MS"/>
              </a:rPr>
              <a:t>printf(“Friday\n”);  </a:t>
            </a:r>
            <a:r>
              <a:rPr sz="1235" spc="-4" dirty="0">
                <a:latin typeface="Comic Sans MS"/>
                <a:cs typeface="Comic Sans MS"/>
              </a:rPr>
              <a:t>break;</a:t>
            </a:r>
            <a:endParaRPr sz="1235" dirty="0">
              <a:latin typeface="Comic Sans MS"/>
              <a:cs typeface="Comic Sans MS"/>
            </a:endParaRPr>
          </a:p>
          <a:p>
            <a:pPr marL="954792" marR="1332450" indent="-540713"/>
            <a:r>
              <a:rPr sz="1235" dirty="0">
                <a:latin typeface="Comic Sans MS"/>
                <a:cs typeface="Comic Sans MS"/>
              </a:rPr>
              <a:t>case </a:t>
            </a:r>
            <a:r>
              <a:rPr sz="1235" spc="-4" dirty="0">
                <a:latin typeface="Comic Sans MS"/>
                <a:cs typeface="Comic Sans MS"/>
              </a:rPr>
              <a:t>7: printf(“Saturday\n”);  break;</a:t>
            </a:r>
            <a:endParaRPr sz="1235" dirty="0">
              <a:latin typeface="Comic Sans MS"/>
              <a:cs typeface="Comic Sans MS"/>
            </a:endParaRPr>
          </a:p>
          <a:p>
            <a:pPr marL="414640"/>
            <a:r>
              <a:rPr sz="1235" spc="-4" dirty="0">
                <a:latin typeface="Comic Sans MS"/>
                <a:cs typeface="Comic Sans MS"/>
              </a:rPr>
              <a:t>default: printf(“Incorrect entry </a:t>
            </a:r>
            <a:r>
              <a:rPr sz="1235" dirty="0">
                <a:latin typeface="Comic Sans MS"/>
                <a:cs typeface="Comic Sans MS"/>
              </a:rPr>
              <a:t>Try</a:t>
            </a:r>
            <a:r>
              <a:rPr sz="1235" spc="4" dirty="0">
                <a:latin typeface="Comic Sans MS"/>
                <a:cs typeface="Comic Sans MS"/>
              </a:rPr>
              <a:t> </a:t>
            </a:r>
            <a:r>
              <a:rPr sz="1235" spc="-4" dirty="0">
                <a:latin typeface="Comic Sans MS"/>
                <a:cs typeface="Comic Sans MS"/>
              </a:rPr>
              <a:t>again!\n”);</a:t>
            </a:r>
            <a:endParaRPr sz="1235" dirty="0">
              <a:latin typeface="Comic Sans MS"/>
              <a:cs typeface="Comic Sans MS"/>
            </a:endParaRPr>
          </a:p>
          <a:p>
            <a:pPr marL="240939"/>
            <a:r>
              <a:rPr sz="1235" dirty="0">
                <a:latin typeface="Comic Sans MS"/>
                <a:cs typeface="Comic Sans MS"/>
              </a:rPr>
              <a:t>}</a:t>
            </a:r>
          </a:p>
          <a:p>
            <a:pPr marL="11206"/>
            <a:r>
              <a:rPr sz="1235" dirty="0">
                <a:latin typeface="Comic Sans MS"/>
                <a:cs typeface="Comic Sans M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059" y="298070"/>
            <a:ext cx="7024407" cy="1950308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274" dirty="0"/>
              <a:t>An </a:t>
            </a:r>
            <a:r>
              <a:rPr spc="-185" dirty="0"/>
              <a:t>Example of </a:t>
            </a:r>
            <a:r>
              <a:rPr spc="-251" dirty="0"/>
              <a:t>a </a:t>
            </a:r>
            <a:r>
              <a:rPr spc="-4" dirty="0">
                <a:latin typeface="Courier New"/>
                <a:cs typeface="Courier New"/>
              </a:rPr>
              <a:t>switch</a:t>
            </a:r>
            <a:r>
              <a:rPr spc="-1424" dirty="0">
                <a:latin typeface="Courier New"/>
                <a:cs typeface="Courier New"/>
              </a:rPr>
              <a:t> </a:t>
            </a:r>
            <a:r>
              <a:rPr spc="-132" dirty="0"/>
              <a:t>Statement </a:t>
            </a:r>
            <a:r>
              <a:rPr spc="-124" dirty="0"/>
              <a:t>with </a:t>
            </a:r>
            <a:r>
              <a:rPr spc="-251" dirty="0"/>
              <a:t>Type</a:t>
            </a:r>
          </a:p>
          <a:p>
            <a:pPr marL="11206"/>
            <a:r>
              <a:rPr spc="-4" dirty="0">
                <a:latin typeface="Courier New"/>
                <a:cs typeface="Courier New"/>
              </a:rPr>
              <a:t>char</a:t>
            </a:r>
            <a:r>
              <a:rPr spc="-1085" dirty="0">
                <a:latin typeface="Courier New"/>
                <a:cs typeface="Courier New"/>
              </a:rPr>
              <a:t> </a:t>
            </a:r>
            <a:r>
              <a:rPr spc="-199" dirty="0"/>
              <a:t>Case </a:t>
            </a:r>
            <a:r>
              <a:rPr spc="-212" dirty="0"/>
              <a:t>Labels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3059" y="2681546"/>
            <a:ext cx="6027084" cy="26723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2471" spc="-40" dirty="0">
                <a:latin typeface="Times New Roman"/>
                <a:cs typeface="Times New Roman"/>
              </a:rPr>
              <a:t>Write </a:t>
            </a:r>
            <a:r>
              <a:rPr sz="2471" spc="-199" dirty="0">
                <a:latin typeface="Times New Roman"/>
                <a:cs typeface="Times New Roman"/>
              </a:rPr>
              <a:t>a </a:t>
            </a:r>
            <a:r>
              <a:rPr sz="2471" spc="-101" dirty="0">
                <a:latin typeface="Times New Roman"/>
                <a:cs typeface="Times New Roman"/>
              </a:rPr>
              <a:t>program </a:t>
            </a:r>
            <a:r>
              <a:rPr sz="2471" spc="-40" dirty="0">
                <a:latin typeface="Times New Roman"/>
                <a:cs typeface="Times New Roman"/>
              </a:rPr>
              <a:t>to </a:t>
            </a:r>
            <a:r>
              <a:rPr sz="2471" spc="-49" dirty="0">
                <a:latin typeface="Times New Roman"/>
                <a:cs typeface="Times New Roman"/>
              </a:rPr>
              <a:t>enter </a:t>
            </a:r>
            <a:r>
              <a:rPr sz="2471" spc="-79" dirty="0">
                <a:latin typeface="Times New Roman"/>
                <a:cs typeface="Times New Roman"/>
              </a:rPr>
              <a:t>the </a:t>
            </a:r>
            <a:r>
              <a:rPr sz="2471" spc="-146" dirty="0">
                <a:latin typeface="Times New Roman"/>
                <a:cs typeface="Times New Roman"/>
              </a:rPr>
              <a:t>ship </a:t>
            </a:r>
            <a:r>
              <a:rPr sz="2471" spc="-141" dirty="0">
                <a:latin typeface="Times New Roman"/>
                <a:cs typeface="Times New Roman"/>
              </a:rPr>
              <a:t>name </a:t>
            </a:r>
            <a:r>
              <a:rPr sz="2471" spc="-146" dirty="0">
                <a:latin typeface="Times New Roman"/>
                <a:cs typeface="Times New Roman"/>
              </a:rPr>
              <a:t>based </a:t>
            </a:r>
            <a:r>
              <a:rPr sz="2471" spc="-106" dirty="0">
                <a:latin typeface="Times New Roman"/>
                <a:cs typeface="Times New Roman"/>
              </a:rPr>
              <a:t>on </a:t>
            </a:r>
            <a:r>
              <a:rPr sz="2471" spc="-79" dirty="0">
                <a:latin typeface="Times New Roman"/>
                <a:cs typeface="Times New Roman"/>
              </a:rPr>
              <a:t>the  </a:t>
            </a:r>
            <a:r>
              <a:rPr sz="2471" spc="-93" dirty="0">
                <a:latin typeface="Times New Roman"/>
                <a:cs typeface="Times New Roman"/>
              </a:rPr>
              <a:t>character</a:t>
            </a:r>
            <a:r>
              <a:rPr sz="2471" spc="-88" dirty="0">
                <a:latin typeface="Times New Roman"/>
                <a:cs typeface="Times New Roman"/>
              </a:rPr>
              <a:t> </a:t>
            </a:r>
            <a:r>
              <a:rPr sz="2471" spc="-44" dirty="0">
                <a:latin typeface="Times New Roman"/>
                <a:cs typeface="Times New Roman"/>
              </a:rPr>
              <a:t>entered.</a:t>
            </a:r>
            <a:endParaRPr sz="2471" dirty="0">
              <a:latin typeface="Times New Roman"/>
              <a:cs typeface="Times New Roman"/>
            </a:endParaRPr>
          </a:p>
          <a:p>
            <a:pPr marL="11206" marR="3225785" indent="68360">
              <a:tabLst>
                <a:tab pos="1629982" algn="l"/>
                <a:tab pos="1686575" algn="l"/>
              </a:tabLst>
            </a:pPr>
            <a:r>
              <a:rPr sz="2471" spc="-180" dirty="0">
                <a:latin typeface="Times New Roman"/>
                <a:cs typeface="Times New Roman"/>
              </a:rPr>
              <a:t>I</a:t>
            </a:r>
            <a:r>
              <a:rPr sz="2471" spc="-185" dirty="0">
                <a:latin typeface="Times New Roman"/>
                <a:cs typeface="Times New Roman"/>
              </a:rPr>
              <a:t>f</a:t>
            </a:r>
            <a:r>
              <a:rPr sz="2471" spc="-75" dirty="0">
                <a:latin typeface="Times New Roman"/>
                <a:cs typeface="Times New Roman"/>
              </a:rPr>
              <a:t> </a:t>
            </a:r>
            <a:r>
              <a:rPr sz="2471" spc="-128" dirty="0">
                <a:latin typeface="Times New Roman"/>
                <a:cs typeface="Times New Roman"/>
              </a:rPr>
              <a:t>i</a:t>
            </a:r>
            <a:r>
              <a:rPr sz="2471" spc="31" dirty="0">
                <a:latin typeface="Times New Roman"/>
                <a:cs typeface="Times New Roman"/>
              </a:rPr>
              <a:t>t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-128" dirty="0">
                <a:latin typeface="Times New Roman"/>
                <a:cs typeface="Times New Roman"/>
              </a:rPr>
              <a:t>i</a:t>
            </a:r>
            <a:r>
              <a:rPr sz="2471" spc="-190" dirty="0">
                <a:latin typeface="Times New Roman"/>
                <a:cs typeface="Times New Roman"/>
              </a:rPr>
              <a:t>s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-393" dirty="0">
                <a:latin typeface="Times New Roman"/>
                <a:cs typeface="Times New Roman"/>
              </a:rPr>
              <a:t>B</a:t>
            </a:r>
            <a:r>
              <a:rPr sz="2471" spc="-66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Times New Roman"/>
                <a:cs typeface="Times New Roman"/>
              </a:rPr>
              <a:t>o</a:t>
            </a:r>
            <a:r>
              <a:rPr sz="2471" spc="26" dirty="0">
                <a:latin typeface="Times New Roman"/>
                <a:cs typeface="Times New Roman"/>
              </a:rPr>
              <a:t>r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-132" dirty="0">
                <a:latin typeface="Times New Roman"/>
                <a:cs typeface="Times New Roman"/>
              </a:rPr>
              <a:t>b</a:t>
            </a:r>
            <a:r>
              <a:rPr sz="2471" dirty="0">
                <a:latin typeface="Times New Roman"/>
                <a:cs typeface="Times New Roman"/>
              </a:rPr>
              <a:t>		</a:t>
            </a:r>
            <a:r>
              <a:rPr sz="2471" spc="-393" dirty="0">
                <a:latin typeface="Times New Roman"/>
                <a:cs typeface="Times New Roman"/>
              </a:rPr>
              <a:t>B</a:t>
            </a:r>
            <a:r>
              <a:rPr sz="2471" spc="-224" dirty="0">
                <a:latin typeface="Times New Roman"/>
                <a:cs typeface="Times New Roman"/>
              </a:rPr>
              <a:t>a</a:t>
            </a:r>
            <a:r>
              <a:rPr sz="2471" spc="26" dirty="0">
                <a:latin typeface="Times New Roman"/>
                <a:cs typeface="Times New Roman"/>
              </a:rPr>
              <a:t>tt</a:t>
            </a:r>
            <a:r>
              <a:rPr sz="2471" spc="-101" dirty="0">
                <a:latin typeface="Times New Roman"/>
                <a:cs typeface="Times New Roman"/>
              </a:rPr>
              <a:t>l</a:t>
            </a:r>
            <a:r>
              <a:rPr sz="2471" spc="-93" dirty="0">
                <a:latin typeface="Times New Roman"/>
                <a:cs typeface="Times New Roman"/>
              </a:rPr>
              <a:t>e</a:t>
            </a:r>
            <a:r>
              <a:rPr sz="2471" spc="-190" dirty="0">
                <a:latin typeface="Times New Roman"/>
                <a:cs typeface="Times New Roman"/>
              </a:rPr>
              <a:t>s</a:t>
            </a:r>
            <a:r>
              <a:rPr sz="2471" spc="-163" dirty="0">
                <a:latin typeface="Times New Roman"/>
                <a:cs typeface="Times New Roman"/>
              </a:rPr>
              <a:t>h</a:t>
            </a:r>
            <a:r>
              <a:rPr sz="2471" spc="-128" dirty="0">
                <a:latin typeface="Times New Roman"/>
                <a:cs typeface="Times New Roman"/>
              </a:rPr>
              <a:t>i</a:t>
            </a:r>
            <a:r>
              <a:rPr sz="2471" spc="-71" dirty="0">
                <a:latin typeface="Times New Roman"/>
                <a:cs typeface="Times New Roman"/>
              </a:rPr>
              <a:t>p  </a:t>
            </a:r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sz="2471" spc="-49" dirty="0">
                <a:latin typeface="Times New Roman"/>
                <a:cs typeface="Times New Roman"/>
              </a:rPr>
              <a:t>it </a:t>
            </a:r>
            <a:r>
              <a:rPr sz="2471" spc="-159" dirty="0">
                <a:latin typeface="Times New Roman"/>
                <a:cs typeface="Times New Roman"/>
              </a:rPr>
              <a:t>is </a:t>
            </a:r>
            <a:r>
              <a:rPr sz="2471" spc="-132" dirty="0">
                <a:latin typeface="Times New Roman"/>
                <a:cs typeface="Times New Roman"/>
              </a:rPr>
              <a:t>C</a:t>
            </a:r>
            <a:r>
              <a:rPr sz="2471" spc="106" dirty="0">
                <a:latin typeface="Times New Roman"/>
                <a:cs typeface="Times New Roman"/>
              </a:rPr>
              <a:t> </a:t>
            </a:r>
            <a:r>
              <a:rPr sz="2471" spc="-40" dirty="0">
                <a:latin typeface="Times New Roman"/>
                <a:cs typeface="Times New Roman"/>
              </a:rPr>
              <a:t>or</a:t>
            </a:r>
            <a:r>
              <a:rPr sz="2471" spc="-66" dirty="0">
                <a:latin typeface="Times New Roman"/>
                <a:cs typeface="Times New Roman"/>
              </a:rPr>
              <a:t> </a:t>
            </a:r>
            <a:r>
              <a:rPr sz="2471" spc="-150" dirty="0">
                <a:latin typeface="Times New Roman"/>
                <a:cs typeface="Times New Roman"/>
              </a:rPr>
              <a:t>c	</a:t>
            </a:r>
            <a:r>
              <a:rPr sz="2471" spc="-79" dirty="0">
                <a:latin typeface="Times New Roman"/>
                <a:cs typeface="Times New Roman"/>
              </a:rPr>
              <a:t>Cruiser</a:t>
            </a:r>
            <a:endParaRPr sz="2471" dirty="0">
              <a:latin typeface="Times New Roman"/>
              <a:cs typeface="Times New Roman"/>
            </a:endParaRPr>
          </a:p>
          <a:p>
            <a:pPr marL="11206" marR="3225225">
              <a:tabLst>
                <a:tab pos="1668645" algn="l"/>
              </a:tabLst>
            </a:pPr>
            <a:r>
              <a:rPr sz="2471" spc="-180" dirty="0">
                <a:latin typeface="Times New Roman"/>
                <a:cs typeface="Times New Roman"/>
              </a:rPr>
              <a:t>I</a:t>
            </a:r>
            <a:r>
              <a:rPr sz="2471" spc="-185" dirty="0">
                <a:latin typeface="Times New Roman"/>
                <a:cs typeface="Times New Roman"/>
              </a:rPr>
              <a:t>f</a:t>
            </a:r>
            <a:r>
              <a:rPr sz="2471" spc="-84" dirty="0">
                <a:latin typeface="Times New Roman"/>
                <a:cs typeface="Times New Roman"/>
              </a:rPr>
              <a:t> </a:t>
            </a:r>
            <a:r>
              <a:rPr sz="2471" spc="-128" dirty="0">
                <a:latin typeface="Times New Roman"/>
                <a:cs typeface="Times New Roman"/>
              </a:rPr>
              <a:t>i</a:t>
            </a:r>
            <a:r>
              <a:rPr sz="2471" spc="31" dirty="0">
                <a:latin typeface="Times New Roman"/>
                <a:cs typeface="Times New Roman"/>
              </a:rPr>
              <a:t>t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-128" dirty="0">
                <a:latin typeface="Times New Roman"/>
                <a:cs typeface="Times New Roman"/>
              </a:rPr>
              <a:t>i</a:t>
            </a:r>
            <a:r>
              <a:rPr sz="2471" spc="-190" dirty="0">
                <a:latin typeface="Times New Roman"/>
                <a:cs typeface="Times New Roman"/>
              </a:rPr>
              <a:t>s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-141" dirty="0">
                <a:latin typeface="Times New Roman"/>
                <a:cs typeface="Times New Roman"/>
              </a:rPr>
              <a:t>D</a:t>
            </a:r>
            <a:r>
              <a:rPr sz="2471" spc="-75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Times New Roman"/>
                <a:cs typeface="Times New Roman"/>
              </a:rPr>
              <a:t>o</a:t>
            </a:r>
            <a:r>
              <a:rPr sz="2471" spc="26" dirty="0">
                <a:latin typeface="Times New Roman"/>
                <a:cs typeface="Times New Roman"/>
              </a:rPr>
              <a:t>r</a:t>
            </a:r>
            <a:r>
              <a:rPr sz="2471" spc="-62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Times New Roman"/>
                <a:cs typeface="Times New Roman"/>
              </a:rPr>
              <a:t>d</a:t>
            </a:r>
            <a:r>
              <a:rPr sz="2471" dirty="0">
                <a:latin typeface="Times New Roman"/>
                <a:cs typeface="Times New Roman"/>
              </a:rPr>
              <a:t>	</a:t>
            </a:r>
            <a:r>
              <a:rPr sz="2471" spc="-146" dirty="0">
                <a:latin typeface="Times New Roman"/>
                <a:cs typeface="Times New Roman"/>
              </a:rPr>
              <a:t>D</a:t>
            </a:r>
            <a:r>
              <a:rPr sz="2471" spc="-93" dirty="0">
                <a:latin typeface="Times New Roman"/>
                <a:cs typeface="Times New Roman"/>
              </a:rPr>
              <a:t>e</a:t>
            </a:r>
            <a:r>
              <a:rPr sz="2471" spc="-190" dirty="0">
                <a:latin typeface="Times New Roman"/>
                <a:cs typeface="Times New Roman"/>
              </a:rPr>
              <a:t>s</a:t>
            </a:r>
            <a:r>
              <a:rPr sz="2471" spc="26" dirty="0">
                <a:latin typeface="Times New Roman"/>
                <a:cs typeface="Times New Roman"/>
              </a:rPr>
              <a:t>t</a:t>
            </a:r>
            <a:r>
              <a:rPr sz="2471" dirty="0">
                <a:latin typeface="Times New Roman"/>
                <a:cs typeface="Times New Roman"/>
              </a:rPr>
              <a:t>r</a:t>
            </a:r>
            <a:r>
              <a:rPr sz="2471" spc="-180" dirty="0">
                <a:latin typeface="Times New Roman"/>
                <a:cs typeface="Times New Roman"/>
              </a:rPr>
              <a:t>o</a:t>
            </a:r>
            <a:r>
              <a:rPr sz="2471" spc="-251" dirty="0">
                <a:latin typeface="Times New Roman"/>
                <a:cs typeface="Times New Roman"/>
              </a:rPr>
              <a:t>y</a:t>
            </a:r>
            <a:r>
              <a:rPr sz="2471" spc="-93" dirty="0">
                <a:latin typeface="Times New Roman"/>
                <a:cs typeface="Times New Roman"/>
              </a:rPr>
              <a:t>e</a:t>
            </a:r>
            <a:r>
              <a:rPr sz="2471" spc="22" dirty="0">
                <a:latin typeface="Times New Roman"/>
                <a:cs typeface="Times New Roman"/>
              </a:rPr>
              <a:t>r  </a:t>
            </a:r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sz="2471" spc="-49" dirty="0">
                <a:latin typeface="Times New Roman"/>
                <a:cs typeface="Times New Roman"/>
              </a:rPr>
              <a:t>it </a:t>
            </a:r>
            <a:r>
              <a:rPr sz="2471" spc="-159" dirty="0">
                <a:latin typeface="Times New Roman"/>
                <a:cs typeface="Times New Roman"/>
              </a:rPr>
              <a:t>is </a:t>
            </a:r>
            <a:r>
              <a:rPr sz="2471" spc="-247" dirty="0">
                <a:latin typeface="Times New Roman"/>
                <a:cs typeface="Times New Roman"/>
              </a:rPr>
              <a:t>F</a:t>
            </a:r>
            <a:r>
              <a:rPr sz="2471" spc="106" dirty="0">
                <a:latin typeface="Times New Roman"/>
                <a:cs typeface="Times New Roman"/>
              </a:rPr>
              <a:t> </a:t>
            </a:r>
            <a:r>
              <a:rPr sz="2471" spc="-40" dirty="0">
                <a:latin typeface="Times New Roman"/>
                <a:cs typeface="Times New Roman"/>
              </a:rPr>
              <a:t>or</a:t>
            </a:r>
            <a:r>
              <a:rPr sz="2471" spc="-62" dirty="0">
                <a:latin typeface="Times New Roman"/>
                <a:cs typeface="Times New Roman"/>
              </a:rPr>
              <a:t> </a:t>
            </a:r>
            <a:r>
              <a:rPr sz="2471" spc="-185" dirty="0">
                <a:latin typeface="Times New Roman"/>
                <a:cs typeface="Times New Roman"/>
              </a:rPr>
              <a:t>f	</a:t>
            </a:r>
            <a:r>
              <a:rPr sz="2471" spc="-115" dirty="0">
                <a:latin typeface="Times New Roman"/>
                <a:cs typeface="Times New Roman"/>
              </a:rPr>
              <a:t>Frigate</a:t>
            </a:r>
            <a:endParaRPr sz="2471" dirty="0">
              <a:latin typeface="Times New Roman"/>
              <a:cs typeface="Times New Roman"/>
            </a:endParaRPr>
          </a:p>
          <a:p>
            <a:pPr marL="11206"/>
            <a:r>
              <a:rPr sz="2471" spc="-180" dirty="0">
                <a:latin typeface="Times New Roman"/>
                <a:cs typeface="Times New Roman"/>
              </a:rPr>
              <a:t>If </a:t>
            </a:r>
            <a:r>
              <a:rPr sz="2471" spc="-49" dirty="0">
                <a:latin typeface="Times New Roman"/>
                <a:cs typeface="Times New Roman"/>
              </a:rPr>
              <a:t>it </a:t>
            </a:r>
            <a:r>
              <a:rPr sz="2471" spc="-159" dirty="0">
                <a:latin typeface="Times New Roman"/>
                <a:cs typeface="Times New Roman"/>
              </a:rPr>
              <a:t>is </a:t>
            </a:r>
            <a:r>
              <a:rPr sz="2471" spc="-62" dirty="0">
                <a:latin typeface="Times New Roman"/>
                <a:cs typeface="Times New Roman"/>
              </a:rPr>
              <a:t>not </a:t>
            </a:r>
            <a:r>
              <a:rPr sz="2471" spc="-190" dirty="0">
                <a:latin typeface="Times New Roman"/>
                <a:cs typeface="Times New Roman"/>
              </a:rPr>
              <a:t>any </a:t>
            </a:r>
            <a:r>
              <a:rPr sz="2471" spc="-146" dirty="0">
                <a:latin typeface="Times New Roman"/>
                <a:cs typeface="Times New Roman"/>
              </a:rPr>
              <a:t>of </a:t>
            </a:r>
            <a:r>
              <a:rPr sz="2471" spc="-79" dirty="0">
                <a:latin typeface="Times New Roman"/>
                <a:cs typeface="Times New Roman"/>
              </a:rPr>
              <a:t>the </a:t>
            </a:r>
            <a:r>
              <a:rPr sz="2471" spc="-35" dirty="0">
                <a:latin typeface="Times New Roman"/>
                <a:cs typeface="Times New Roman"/>
              </a:rPr>
              <a:t>letter </a:t>
            </a:r>
            <a:r>
              <a:rPr sz="2471" spc="-49" dirty="0">
                <a:latin typeface="Times New Roman"/>
                <a:cs typeface="Times New Roman"/>
              </a:rPr>
              <a:t>print </a:t>
            </a:r>
            <a:r>
              <a:rPr sz="2471" spc="-132" dirty="0">
                <a:latin typeface="Times New Roman"/>
                <a:cs typeface="Times New Roman"/>
              </a:rPr>
              <a:t>unknown</a:t>
            </a:r>
            <a:r>
              <a:rPr sz="2471" spc="278" dirty="0">
                <a:latin typeface="Times New Roman"/>
                <a:cs typeface="Times New Roman"/>
              </a:rPr>
              <a:t> </a:t>
            </a:r>
            <a:r>
              <a:rPr sz="2471" spc="-146" dirty="0">
                <a:latin typeface="Times New Roman"/>
                <a:cs typeface="Times New Roman"/>
              </a:rPr>
              <a:t>ship</a:t>
            </a:r>
            <a:endParaRPr sz="247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299" y="2031850"/>
            <a:ext cx="6685990" cy="1397374"/>
            <a:chOff x="781805" y="2302764"/>
            <a:chExt cx="7577455" cy="1583690"/>
          </a:xfrm>
        </p:grpSpPr>
        <p:sp>
          <p:nvSpPr>
            <p:cNvPr id="3" name="object 3"/>
            <p:cNvSpPr/>
            <p:nvPr/>
          </p:nvSpPr>
          <p:spPr>
            <a:xfrm>
              <a:off x="781805" y="2302764"/>
              <a:ext cx="7577328" cy="1583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331719" y="2546604"/>
              <a:ext cx="4785360" cy="504825"/>
            </a:xfrm>
            <a:custGeom>
              <a:avLst/>
              <a:gdLst/>
              <a:ahLst/>
              <a:cxnLst/>
              <a:rect l="l" t="t" r="r" b="b"/>
              <a:pathLst>
                <a:path w="4785359" h="504825">
                  <a:moveTo>
                    <a:pt x="4785359" y="504443"/>
                  </a:moveTo>
                  <a:lnTo>
                    <a:pt x="4785359" y="0"/>
                  </a:lnTo>
                  <a:lnTo>
                    <a:pt x="1258823" y="0"/>
                  </a:lnTo>
                  <a:lnTo>
                    <a:pt x="1258823" y="83819"/>
                  </a:lnTo>
                  <a:lnTo>
                    <a:pt x="0" y="108203"/>
                  </a:lnTo>
                  <a:lnTo>
                    <a:pt x="1258823" y="210311"/>
                  </a:lnTo>
                  <a:lnTo>
                    <a:pt x="1258823" y="504443"/>
                  </a:lnTo>
                  <a:lnTo>
                    <a:pt x="4785359" y="504443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668" y="99552"/>
            <a:ext cx="9555448" cy="1303977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274" dirty="0"/>
              <a:t>An </a:t>
            </a:r>
            <a:r>
              <a:rPr spc="-185" dirty="0"/>
              <a:t>Example of </a:t>
            </a:r>
            <a:r>
              <a:rPr spc="-251" dirty="0"/>
              <a:t>a </a:t>
            </a:r>
            <a:r>
              <a:rPr spc="-4" dirty="0">
                <a:latin typeface="Courier New"/>
                <a:cs typeface="Courier New"/>
              </a:rPr>
              <a:t>switch</a:t>
            </a:r>
            <a:r>
              <a:rPr spc="-1424" dirty="0">
                <a:latin typeface="Courier New"/>
                <a:cs typeface="Courier New"/>
              </a:rPr>
              <a:t> </a:t>
            </a:r>
            <a:r>
              <a:rPr spc="-132" dirty="0"/>
              <a:t>Statement </a:t>
            </a:r>
            <a:r>
              <a:rPr spc="-124" dirty="0"/>
              <a:t>with </a:t>
            </a:r>
            <a:r>
              <a:rPr spc="-251" dirty="0"/>
              <a:t>Type</a:t>
            </a:r>
            <a:r>
              <a:rPr lang="en-IN" spc="-251" dirty="0"/>
              <a:t> </a:t>
            </a:r>
            <a:r>
              <a:rPr spc="-4" dirty="0">
                <a:latin typeface="Courier New"/>
                <a:cs typeface="Courier New"/>
              </a:rPr>
              <a:t>char</a:t>
            </a:r>
            <a:r>
              <a:rPr spc="-1085" dirty="0">
                <a:latin typeface="Courier New"/>
                <a:cs typeface="Courier New"/>
              </a:rPr>
              <a:t> </a:t>
            </a:r>
            <a:r>
              <a:rPr spc="-199" dirty="0"/>
              <a:t>Case </a:t>
            </a:r>
            <a:r>
              <a:rPr spc="-212" dirty="0"/>
              <a:t>Labels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4728" y="2255966"/>
            <a:ext cx="210110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is a </a:t>
            </a:r>
            <a:r>
              <a:rPr sz="1588" b="1" spc="-4" dirty="0">
                <a:solidFill>
                  <a:srgbClr val="FFFFFF"/>
                </a:solidFill>
                <a:latin typeface="Courier New"/>
                <a:cs typeface="Courier New"/>
              </a:rPr>
              <a:t>char</a:t>
            </a:r>
            <a:r>
              <a:rPr sz="1588" b="1" spc="-618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variable.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1500" y="6049259"/>
            <a:ext cx="252020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3"/>
              </a:lnSpc>
            </a:pPr>
            <a:r>
              <a:rPr sz="971" i="1" spc="-97" dirty="0">
                <a:latin typeface="Times New Roman"/>
                <a:cs typeface="Times New Roman"/>
              </a:rPr>
              <a:t>Copyright </a:t>
            </a:r>
            <a:r>
              <a:rPr sz="971" i="1" spc="-35" dirty="0">
                <a:latin typeface="Times New Roman"/>
                <a:cs typeface="Times New Roman"/>
              </a:rPr>
              <a:t>©2004 </a:t>
            </a:r>
            <a:r>
              <a:rPr sz="971" i="1" spc="-128" dirty="0">
                <a:latin typeface="Times New Roman"/>
                <a:cs typeface="Times New Roman"/>
              </a:rPr>
              <a:t>Pearson </a:t>
            </a:r>
            <a:r>
              <a:rPr sz="971" i="1" spc="-93" dirty="0">
                <a:latin typeface="Times New Roman"/>
                <a:cs typeface="Times New Roman"/>
              </a:rPr>
              <a:t>Addison-Wesley. </a:t>
            </a:r>
            <a:r>
              <a:rPr sz="971" i="1" spc="-75" dirty="0">
                <a:latin typeface="Times New Roman"/>
                <a:cs typeface="Times New Roman"/>
              </a:rPr>
              <a:t>All </a:t>
            </a:r>
            <a:r>
              <a:rPr sz="971" i="1" spc="-84" dirty="0">
                <a:latin typeface="Times New Roman"/>
                <a:cs typeface="Times New Roman"/>
              </a:rPr>
              <a:t>rights</a:t>
            </a:r>
            <a:r>
              <a:rPr sz="971" i="1" spc="-128" dirty="0">
                <a:latin typeface="Times New Roman"/>
                <a:cs typeface="Times New Roman"/>
              </a:rPr>
              <a:t> </a:t>
            </a:r>
            <a:r>
              <a:rPr sz="971" i="1" spc="-106" dirty="0">
                <a:latin typeface="Times New Roman"/>
                <a:cs typeface="Times New Roman"/>
              </a:rPr>
              <a:t>reserved.</a:t>
            </a:r>
            <a:endParaRPr sz="97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471" y="6116616"/>
            <a:ext cx="231401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i="1" spc="-44" dirty="0">
                <a:latin typeface="Times New Roman"/>
                <a:cs typeface="Times New Roman"/>
              </a:rPr>
              <a:t>4</a:t>
            </a:r>
            <a:r>
              <a:rPr sz="971" i="1" spc="-22" dirty="0">
                <a:latin typeface="Times New Roman"/>
                <a:cs typeface="Times New Roman"/>
              </a:rPr>
              <a:t>-</a:t>
            </a:r>
            <a:r>
              <a:rPr sz="971" i="1" spc="-44" dirty="0">
                <a:latin typeface="Times New Roman"/>
                <a:cs typeface="Times New Roman"/>
              </a:rPr>
              <a:t>4</a:t>
            </a:r>
            <a:r>
              <a:rPr sz="971" i="1" spc="-40" dirty="0">
                <a:latin typeface="Times New Roman"/>
                <a:cs typeface="Times New Roman"/>
              </a:rPr>
              <a:t>1</a:t>
            </a:r>
            <a:endParaRPr sz="971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48299" y="3428999"/>
            <a:ext cx="7368988" cy="2788024"/>
            <a:chOff x="781805" y="3886199"/>
            <a:chExt cx="8351520" cy="3159760"/>
          </a:xfrm>
        </p:grpSpPr>
        <p:sp>
          <p:nvSpPr>
            <p:cNvPr id="13" name="object 13"/>
            <p:cNvSpPr/>
            <p:nvPr/>
          </p:nvSpPr>
          <p:spPr>
            <a:xfrm>
              <a:off x="781805" y="3886199"/>
              <a:ext cx="7577328" cy="3159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2595" y="3886199"/>
              <a:ext cx="6650990" cy="800100"/>
            </a:xfrm>
            <a:custGeom>
              <a:avLst/>
              <a:gdLst/>
              <a:ahLst/>
              <a:cxnLst/>
              <a:rect l="l" t="t" r="r" b="b"/>
              <a:pathLst>
                <a:path w="6650990" h="800100">
                  <a:moveTo>
                    <a:pt x="6650735" y="720852"/>
                  </a:moveTo>
                  <a:lnTo>
                    <a:pt x="6650735" y="0"/>
                  </a:lnTo>
                  <a:lnTo>
                    <a:pt x="2077211" y="0"/>
                  </a:lnTo>
                  <a:lnTo>
                    <a:pt x="2077211" y="361188"/>
                  </a:lnTo>
                  <a:lnTo>
                    <a:pt x="0" y="800100"/>
                  </a:lnTo>
                  <a:lnTo>
                    <a:pt x="2077211" y="577596"/>
                  </a:lnTo>
                  <a:lnTo>
                    <a:pt x="2077211" y="720852"/>
                  </a:lnTo>
                  <a:lnTo>
                    <a:pt x="6650735" y="720852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27058" y="3415290"/>
            <a:ext cx="3455334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588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58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cases </a:t>
            </a:r>
            <a:r>
              <a:rPr sz="1588" b="1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1588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execute the same  statement.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5851" y="3931920"/>
            <a:ext cx="196663" cy="392765"/>
          </a:xfrm>
          <a:custGeom>
            <a:avLst/>
            <a:gdLst/>
            <a:ahLst/>
            <a:cxnLst/>
            <a:rect l="l" t="t" r="r" b="b"/>
            <a:pathLst>
              <a:path w="222885" h="445135">
                <a:moveTo>
                  <a:pt x="108204" y="201168"/>
                </a:moveTo>
                <a:lnTo>
                  <a:pt x="108204" y="27432"/>
                </a:lnTo>
                <a:lnTo>
                  <a:pt x="106680" y="27432"/>
                </a:lnTo>
                <a:lnTo>
                  <a:pt x="103632" y="24384"/>
                </a:lnTo>
                <a:lnTo>
                  <a:pt x="97536" y="19812"/>
                </a:lnTo>
                <a:lnTo>
                  <a:pt x="85344" y="13716"/>
                </a:lnTo>
                <a:lnTo>
                  <a:pt x="77724" y="12192"/>
                </a:lnTo>
                <a:lnTo>
                  <a:pt x="70104" y="9144"/>
                </a:lnTo>
                <a:lnTo>
                  <a:pt x="60960" y="7620"/>
                </a:lnTo>
                <a:lnTo>
                  <a:pt x="51816" y="4572"/>
                </a:lnTo>
                <a:lnTo>
                  <a:pt x="42672" y="3048"/>
                </a:lnTo>
                <a:lnTo>
                  <a:pt x="0" y="0"/>
                </a:lnTo>
                <a:lnTo>
                  <a:pt x="0" y="13716"/>
                </a:lnTo>
                <a:lnTo>
                  <a:pt x="21336" y="13716"/>
                </a:lnTo>
                <a:lnTo>
                  <a:pt x="41148" y="16764"/>
                </a:lnTo>
                <a:lnTo>
                  <a:pt x="59436" y="19812"/>
                </a:lnTo>
                <a:lnTo>
                  <a:pt x="67056" y="21336"/>
                </a:lnTo>
                <a:lnTo>
                  <a:pt x="74676" y="24384"/>
                </a:lnTo>
                <a:lnTo>
                  <a:pt x="80772" y="25908"/>
                </a:lnTo>
                <a:lnTo>
                  <a:pt x="86868" y="28956"/>
                </a:lnTo>
                <a:lnTo>
                  <a:pt x="91440" y="32004"/>
                </a:lnTo>
                <a:lnTo>
                  <a:pt x="96012" y="33528"/>
                </a:lnTo>
                <a:lnTo>
                  <a:pt x="96012" y="34544"/>
                </a:lnTo>
                <a:lnTo>
                  <a:pt x="99060" y="36576"/>
                </a:lnTo>
                <a:lnTo>
                  <a:pt x="99060" y="38100"/>
                </a:lnTo>
                <a:lnTo>
                  <a:pt x="100584" y="39624"/>
                </a:lnTo>
                <a:lnTo>
                  <a:pt x="102108" y="42672"/>
                </a:lnTo>
                <a:lnTo>
                  <a:pt x="102108" y="193548"/>
                </a:lnTo>
                <a:lnTo>
                  <a:pt x="103632" y="196596"/>
                </a:lnTo>
                <a:lnTo>
                  <a:pt x="105156" y="196596"/>
                </a:lnTo>
                <a:lnTo>
                  <a:pt x="105156" y="198120"/>
                </a:lnTo>
                <a:lnTo>
                  <a:pt x="108204" y="201168"/>
                </a:lnTo>
                <a:close/>
              </a:path>
              <a:path w="222885" h="445135">
                <a:moveTo>
                  <a:pt x="96012" y="426720"/>
                </a:moveTo>
                <a:lnTo>
                  <a:pt x="96012" y="411480"/>
                </a:lnTo>
                <a:lnTo>
                  <a:pt x="86868" y="417576"/>
                </a:lnTo>
                <a:lnTo>
                  <a:pt x="80772" y="420624"/>
                </a:lnTo>
                <a:lnTo>
                  <a:pt x="74676" y="422148"/>
                </a:lnTo>
                <a:lnTo>
                  <a:pt x="67056" y="425196"/>
                </a:lnTo>
                <a:lnTo>
                  <a:pt x="59436" y="426720"/>
                </a:lnTo>
                <a:lnTo>
                  <a:pt x="41148" y="429768"/>
                </a:lnTo>
                <a:lnTo>
                  <a:pt x="21336" y="431292"/>
                </a:lnTo>
                <a:lnTo>
                  <a:pt x="0" y="432816"/>
                </a:lnTo>
                <a:lnTo>
                  <a:pt x="0" y="445008"/>
                </a:lnTo>
                <a:lnTo>
                  <a:pt x="22860" y="445008"/>
                </a:lnTo>
                <a:lnTo>
                  <a:pt x="42672" y="441960"/>
                </a:lnTo>
                <a:lnTo>
                  <a:pt x="51816" y="440436"/>
                </a:lnTo>
                <a:lnTo>
                  <a:pt x="62484" y="438912"/>
                </a:lnTo>
                <a:lnTo>
                  <a:pt x="70104" y="437388"/>
                </a:lnTo>
                <a:lnTo>
                  <a:pt x="92964" y="428244"/>
                </a:lnTo>
                <a:lnTo>
                  <a:pt x="96012" y="426720"/>
                </a:lnTo>
                <a:close/>
              </a:path>
              <a:path w="222885" h="445135">
                <a:moveTo>
                  <a:pt x="96012" y="34544"/>
                </a:moveTo>
                <a:lnTo>
                  <a:pt x="96012" y="33528"/>
                </a:lnTo>
                <a:lnTo>
                  <a:pt x="94488" y="33528"/>
                </a:lnTo>
                <a:lnTo>
                  <a:pt x="96012" y="34544"/>
                </a:lnTo>
                <a:close/>
              </a:path>
              <a:path w="222885" h="445135">
                <a:moveTo>
                  <a:pt x="99060" y="408432"/>
                </a:moveTo>
                <a:lnTo>
                  <a:pt x="94488" y="411480"/>
                </a:lnTo>
                <a:lnTo>
                  <a:pt x="96012" y="411480"/>
                </a:lnTo>
                <a:lnTo>
                  <a:pt x="96012" y="426720"/>
                </a:lnTo>
                <a:lnTo>
                  <a:pt x="97536" y="425958"/>
                </a:lnTo>
                <a:lnTo>
                  <a:pt x="97536" y="409956"/>
                </a:lnTo>
                <a:lnTo>
                  <a:pt x="99060" y="408432"/>
                </a:lnTo>
                <a:close/>
              </a:path>
              <a:path w="222885" h="445135">
                <a:moveTo>
                  <a:pt x="99060" y="38100"/>
                </a:moveTo>
                <a:lnTo>
                  <a:pt x="99060" y="36576"/>
                </a:lnTo>
                <a:lnTo>
                  <a:pt x="97536" y="36576"/>
                </a:lnTo>
                <a:lnTo>
                  <a:pt x="99060" y="38100"/>
                </a:lnTo>
                <a:close/>
              </a:path>
              <a:path w="222885" h="445135">
                <a:moveTo>
                  <a:pt x="100584" y="424180"/>
                </a:moveTo>
                <a:lnTo>
                  <a:pt x="100584" y="406908"/>
                </a:lnTo>
                <a:lnTo>
                  <a:pt x="97536" y="409956"/>
                </a:lnTo>
                <a:lnTo>
                  <a:pt x="97536" y="425958"/>
                </a:lnTo>
                <a:lnTo>
                  <a:pt x="99060" y="425196"/>
                </a:lnTo>
                <a:lnTo>
                  <a:pt x="100584" y="424180"/>
                </a:lnTo>
                <a:close/>
              </a:path>
              <a:path w="222885" h="445135">
                <a:moveTo>
                  <a:pt x="101092" y="41148"/>
                </a:moveTo>
                <a:lnTo>
                  <a:pt x="100584" y="39624"/>
                </a:lnTo>
                <a:lnTo>
                  <a:pt x="99060" y="38100"/>
                </a:lnTo>
                <a:lnTo>
                  <a:pt x="101092" y="41148"/>
                </a:lnTo>
                <a:close/>
              </a:path>
              <a:path w="222885" h="445135">
                <a:moveTo>
                  <a:pt x="112776" y="409956"/>
                </a:moveTo>
                <a:lnTo>
                  <a:pt x="112776" y="240792"/>
                </a:lnTo>
                <a:lnTo>
                  <a:pt x="111252" y="240792"/>
                </a:lnTo>
                <a:lnTo>
                  <a:pt x="108204" y="243840"/>
                </a:lnTo>
                <a:lnTo>
                  <a:pt x="105156" y="248412"/>
                </a:lnTo>
                <a:lnTo>
                  <a:pt x="103632" y="248412"/>
                </a:lnTo>
                <a:lnTo>
                  <a:pt x="102108" y="252984"/>
                </a:lnTo>
                <a:lnTo>
                  <a:pt x="102108" y="403860"/>
                </a:lnTo>
                <a:lnTo>
                  <a:pt x="99060" y="406908"/>
                </a:lnTo>
                <a:lnTo>
                  <a:pt x="100584" y="406908"/>
                </a:lnTo>
                <a:lnTo>
                  <a:pt x="100584" y="424180"/>
                </a:lnTo>
                <a:lnTo>
                  <a:pt x="103632" y="422148"/>
                </a:lnTo>
                <a:lnTo>
                  <a:pt x="106680" y="417576"/>
                </a:lnTo>
                <a:lnTo>
                  <a:pt x="108204" y="417576"/>
                </a:lnTo>
                <a:lnTo>
                  <a:pt x="111252" y="414528"/>
                </a:lnTo>
                <a:lnTo>
                  <a:pt x="111252" y="413004"/>
                </a:lnTo>
                <a:lnTo>
                  <a:pt x="112776" y="409956"/>
                </a:lnTo>
                <a:close/>
              </a:path>
              <a:path w="222885" h="445135">
                <a:moveTo>
                  <a:pt x="102108" y="42672"/>
                </a:moveTo>
                <a:lnTo>
                  <a:pt x="100584" y="39624"/>
                </a:lnTo>
                <a:lnTo>
                  <a:pt x="101092" y="41148"/>
                </a:lnTo>
                <a:lnTo>
                  <a:pt x="102108" y="42672"/>
                </a:lnTo>
                <a:close/>
              </a:path>
              <a:path w="222885" h="445135">
                <a:moveTo>
                  <a:pt x="102108" y="403860"/>
                </a:moveTo>
                <a:lnTo>
                  <a:pt x="102108" y="402336"/>
                </a:lnTo>
                <a:lnTo>
                  <a:pt x="100584" y="405384"/>
                </a:lnTo>
                <a:lnTo>
                  <a:pt x="102108" y="403860"/>
                </a:lnTo>
                <a:close/>
              </a:path>
              <a:path w="222885" h="445135">
                <a:moveTo>
                  <a:pt x="102108" y="44196"/>
                </a:moveTo>
                <a:lnTo>
                  <a:pt x="102108" y="42672"/>
                </a:lnTo>
                <a:lnTo>
                  <a:pt x="101092" y="41148"/>
                </a:lnTo>
                <a:lnTo>
                  <a:pt x="102108" y="44196"/>
                </a:lnTo>
                <a:close/>
              </a:path>
              <a:path w="222885" h="445135">
                <a:moveTo>
                  <a:pt x="214884" y="216408"/>
                </a:moveTo>
                <a:lnTo>
                  <a:pt x="195072" y="216408"/>
                </a:lnTo>
                <a:lnTo>
                  <a:pt x="175260" y="213360"/>
                </a:lnTo>
                <a:lnTo>
                  <a:pt x="156972" y="210312"/>
                </a:lnTo>
                <a:lnTo>
                  <a:pt x="149352" y="208788"/>
                </a:lnTo>
                <a:lnTo>
                  <a:pt x="141732" y="205740"/>
                </a:lnTo>
                <a:lnTo>
                  <a:pt x="135636" y="204216"/>
                </a:lnTo>
                <a:lnTo>
                  <a:pt x="129540" y="201168"/>
                </a:lnTo>
                <a:lnTo>
                  <a:pt x="120396" y="195072"/>
                </a:lnTo>
                <a:lnTo>
                  <a:pt x="120396" y="196596"/>
                </a:lnTo>
                <a:lnTo>
                  <a:pt x="114300" y="190500"/>
                </a:lnTo>
                <a:lnTo>
                  <a:pt x="114300" y="42672"/>
                </a:lnTo>
                <a:lnTo>
                  <a:pt x="112776" y="38100"/>
                </a:lnTo>
                <a:lnTo>
                  <a:pt x="112776" y="36576"/>
                </a:lnTo>
                <a:lnTo>
                  <a:pt x="111252" y="33528"/>
                </a:lnTo>
                <a:lnTo>
                  <a:pt x="111252" y="32004"/>
                </a:lnTo>
                <a:lnTo>
                  <a:pt x="108204" y="28956"/>
                </a:lnTo>
                <a:lnTo>
                  <a:pt x="108204" y="202692"/>
                </a:lnTo>
                <a:lnTo>
                  <a:pt x="111252" y="205740"/>
                </a:lnTo>
                <a:lnTo>
                  <a:pt x="112776" y="205740"/>
                </a:lnTo>
                <a:lnTo>
                  <a:pt x="117348" y="208788"/>
                </a:lnTo>
                <a:lnTo>
                  <a:pt x="123444" y="213360"/>
                </a:lnTo>
                <a:lnTo>
                  <a:pt x="129540" y="216408"/>
                </a:lnTo>
                <a:lnTo>
                  <a:pt x="137160" y="217932"/>
                </a:lnTo>
                <a:lnTo>
                  <a:pt x="144780" y="220980"/>
                </a:lnTo>
                <a:lnTo>
                  <a:pt x="153924" y="222504"/>
                </a:lnTo>
                <a:lnTo>
                  <a:pt x="163068" y="220980"/>
                </a:lnTo>
                <a:lnTo>
                  <a:pt x="173736" y="219456"/>
                </a:lnTo>
                <a:lnTo>
                  <a:pt x="195072" y="217823"/>
                </a:lnTo>
                <a:lnTo>
                  <a:pt x="214884" y="216408"/>
                </a:lnTo>
                <a:close/>
              </a:path>
              <a:path w="222885" h="445135">
                <a:moveTo>
                  <a:pt x="214884" y="228701"/>
                </a:moveTo>
                <a:lnTo>
                  <a:pt x="193548" y="228600"/>
                </a:lnTo>
                <a:lnTo>
                  <a:pt x="172212" y="227076"/>
                </a:lnTo>
                <a:lnTo>
                  <a:pt x="163068" y="224028"/>
                </a:lnTo>
                <a:lnTo>
                  <a:pt x="153924" y="222504"/>
                </a:lnTo>
                <a:lnTo>
                  <a:pt x="146304" y="225552"/>
                </a:lnTo>
                <a:lnTo>
                  <a:pt x="137160" y="227076"/>
                </a:lnTo>
                <a:lnTo>
                  <a:pt x="131064" y="230124"/>
                </a:lnTo>
                <a:lnTo>
                  <a:pt x="123444" y="233172"/>
                </a:lnTo>
                <a:lnTo>
                  <a:pt x="117348" y="236220"/>
                </a:lnTo>
                <a:lnTo>
                  <a:pt x="112776" y="239268"/>
                </a:lnTo>
                <a:lnTo>
                  <a:pt x="112776" y="406908"/>
                </a:lnTo>
                <a:lnTo>
                  <a:pt x="114300" y="403860"/>
                </a:lnTo>
                <a:lnTo>
                  <a:pt x="114300" y="256032"/>
                </a:lnTo>
                <a:lnTo>
                  <a:pt x="117348" y="251460"/>
                </a:lnTo>
                <a:lnTo>
                  <a:pt x="117348" y="252984"/>
                </a:lnTo>
                <a:lnTo>
                  <a:pt x="123444" y="246888"/>
                </a:lnTo>
                <a:lnTo>
                  <a:pt x="129540" y="245364"/>
                </a:lnTo>
                <a:lnTo>
                  <a:pt x="134112" y="242316"/>
                </a:lnTo>
                <a:lnTo>
                  <a:pt x="141732" y="239268"/>
                </a:lnTo>
                <a:lnTo>
                  <a:pt x="149352" y="237744"/>
                </a:lnTo>
                <a:lnTo>
                  <a:pt x="156972" y="234696"/>
                </a:lnTo>
                <a:lnTo>
                  <a:pt x="166116" y="233172"/>
                </a:lnTo>
                <a:lnTo>
                  <a:pt x="173736" y="231648"/>
                </a:lnTo>
                <a:lnTo>
                  <a:pt x="193548" y="230124"/>
                </a:lnTo>
                <a:lnTo>
                  <a:pt x="214884" y="228701"/>
                </a:lnTo>
                <a:close/>
              </a:path>
              <a:path w="222885" h="445135">
                <a:moveTo>
                  <a:pt x="115824" y="192024"/>
                </a:moveTo>
                <a:lnTo>
                  <a:pt x="114300" y="187452"/>
                </a:lnTo>
                <a:lnTo>
                  <a:pt x="114300" y="190500"/>
                </a:lnTo>
                <a:lnTo>
                  <a:pt x="115824" y="192024"/>
                </a:lnTo>
                <a:close/>
              </a:path>
              <a:path w="222885" h="445135">
                <a:moveTo>
                  <a:pt x="115824" y="254508"/>
                </a:moveTo>
                <a:lnTo>
                  <a:pt x="114300" y="256032"/>
                </a:lnTo>
                <a:lnTo>
                  <a:pt x="114300" y="257556"/>
                </a:lnTo>
                <a:lnTo>
                  <a:pt x="115824" y="254508"/>
                </a:lnTo>
                <a:close/>
              </a:path>
              <a:path w="222885" h="445135">
                <a:moveTo>
                  <a:pt x="222504" y="227076"/>
                </a:moveTo>
                <a:lnTo>
                  <a:pt x="222504" y="219456"/>
                </a:lnTo>
                <a:lnTo>
                  <a:pt x="219456" y="216408"/>
                </a:lnTo>
                <a:lnTo>
                  <a:pt x="214884" y="216408"/>
                </a:lnTo>
                <a:lnTo>
                  <a:pt x="193548" y="217932"/>
                </a:lnTo>
                <a:lnTo>
                  <a:pt x="173736" y="219456"/>
                </a:lnTo>
                <a:lnTo>
                  <a:pt x="163068" y="220980"/>
                </a:lnTo>
                <a:lnTo>
                  <a:pt x="153924" y="222504"/>
                </a:lnTo>
                <a:lnTo>
                  <a:pt x="163068" y="224028"/>
                </a:lnTo>
                <a:lnTo>
                  <a:pt x="172212" y="227076"/>
                </a:lnTo>
                <a:lnTo>
                  <a:pt x="193548" y="228600"/>
                </a:lnTo>
                <a:lnTo>
                  <a:pt x="214884" y="228701"/>
                </a:lnTo>
                <a:lnTo>
                  <a:pt x="219456" y="228600"/>
                </a:lnTo>
                <a:lnTo>
                  <a:pt x="222504" y="2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1" y="196269"/>
            <a:ext cx="5820896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194" dirty="0">
                <a:latin typeface="Century" panose="02040604050505020304" pitchFamily="18" charset="0"/>
              </a:rPr>
              <a:t>Rules </a:t>
            </a:r>
            <a:r>
              <a:rPr sz="3530" spc="-53" dirty="0">
                <a:latin typeface="Century" panose="02040604050505020304" pitchFamily="18" charset="0"/>
              </a:rPr>
              <a:t>to </a:t>
            </a:r>
            <a:r>
              <a:rPr sz="3530" spc="-163" dirty="0">
                <a:latin typeface="Century" panose="02040604050505020304" pitchFamily="18" charset="0"/>
              </a:rPr>
              <a:t>be </a:t>
            </a:r>
            <a:r>
              <a:rPr sz="3530" spc="-194" dirty="0">
                <a:latin typeface="Century" panose="02040604050505020304" pitchFamily="18" charset="0"/>
              </a:rPr>
              <a:t>followed </a:t>
            </a:r>
            <a:r>
              <a:rPr sz="3530" spc="-124" dirty="0">
                <a:latin typeface="Century" panose="02040604050505020304" pitchFamily="18" charset="0"/>
              </a:rPr>
              <a:t>for </a:t>
            </a:r>
            <a:r>
              <a:rPr sz="3530" spc="-176" dirty="0">
                <a:latin typeface="Century" panose="02040604050505020304" pitchFamily="18" charset="0"/>
              </a:rPr>
              <a:t>switch</a:t>
            </a:r>
            <a:r>
              <a:rPr sz="3530" spc="168" dirty="0">
                <a:latin typeface="Century" panose="02040604050505020304" pitchFamily="18" charset="0"/>
              </a:rPr>
              <a:t> </a:t>
            </a:r>
            <a:r>
              <a:rPr sz="3530" spc="-229" dirty="0">
                <a:latin typeface="Century" panose="02040604050505020304" pitchFamily="18" charset="0"/>
              </a:rPr>
              <a:t>case</a:t>
            </a:r>
            <a:endParaRPr sz="3530" dirty="0">
              <a:latin typeface="Century" panose="020406040505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401" y="1420905"/>
            <a:ext cx="11323054" cy="4311369"/>
          </a:xfrm>
          <a:prstGeom prst="rect">
            <a:avLst/>
          </a:prstGeom>
        </p:spPr>
        <p:txBody>
          <a:bodyPr vert="horz" wrap="square" lIns="0" tIns="50987" rIns="0" bIns="0" rtlCol="0">
            <a:spAutoFit/>
          </a:bodyPr>
          <a:lstStyle/>
          <a:p>
            <a:pPr marL="252706" marR="4483" indent="-242060">
              <a:lnSpc>
                <a:spcPts val="2480"/>
              </a:lnSpc>
              <a:spcBef>
                <a:spcPts val="401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-141" dirty="0">
                <a:latin typeface="Century" panose="02040604050505020304" pitchFamily="18" charset="0"/>
                <a:cs typeface="Times New Roman"/>
              </a:rPr>
              <a:t>Case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doesn’t </a:t>
            </a:r>
            <a:r>
              <a:rPr sz="2294" spc="-185" dirty="0">
                <a:latin typeface="Century" panose="02040604050505020304" pitchFamily="18" charset="0"/>
                <a:cs typeface="Times New Roman"/>
              </a:rPr>
              <a:t>always </a:t>
            </a:r>
            <a:r>
              <a:rPr sz="2294" spc="-93" dirty="0">
                <a:latin typeface="Century" panose="02040604050505020304" pitchFamily="18" charset="0"/>
                <a:cs typeface="Times New Roman"/>
              </a:rPr>
              <a:t>need </a:t>
            </a:r>
            <a:r>
              <a:rPr sz="2294" spc="-35" dirty="0">
                <a:latin typeface="Century" panose="02040604050505020304" pitchFamily="18" charset="0"/>
                <a:cs typeface="Times New Roman"/>
              </a:rPr>
              <a:t>to </a:t>
            </a:r>
            <a:r>
              <a:rPr sz="2294" spc="-180" dirty="0">
                <a:latin typeface="Century" panose="02040604050505020304" pitchFamily="18" charset="0"/>
                <a:cs typeface="Times New Roman"/>
              </a:rPr>
              <a:t>have </a:t>
            </a:r>
            <a:r>
              <a:rPr sz="2294" spc="-49" dirty="0">
                <a:latin typeface="Century" panose="02040604050505020304" pitchFamily="18" charset="0"/>
                <a:cs typeface="Times New Roman"/>
              </a:rPr>
              <a:t>order </a:t>
            </a:r>
            <a:r>
              <a:rPr sz="2294" spc="-4" dirty="0">
                <a:latin typeface="Century" panose="02040604050505020304" pitchFamily="18" charset="0"/>
                <a:cs typeface="Times New Roman"/>
              </a:rPr>
              <a:t>1, 2, </a:t>
            </a:r>
            <a:r>
              <a:rPr sz="2294" spc="-97" dirty="0">
                <a:latin typeface="Century" panose="02040604050505020304" pitchFamily="18" charset="0"/>
                <a:cs typeface="Times New Roman"/>
              </a:rPr>
              <a:t>3 </a:t>
            </a:r>
            <a:r>
              <a:rPr sz="2294" spc="-128" dirty="0">
                <a:latin typeface="Century" panose="02040604050505020304" pitchFamily="18" charset="0"/>
                <a:cs typeface="Times New Roman"/>
              </a:rPr>
              <a:t>and </a:t>
            </a:r>
            <a:r>
              <a:rPr sz="2294" spc="-137" dirty="0">
                <a:latin typeface="Century" panose="02040604050505020304" pitchFamily="18" charset="0"/>
                <a:cs typeface="Times New Roman"/>
              </a:rPr>
              <a:t>so </a:t>
            </a:r>
            <a:r>
              <a:rPr sz="2294" spc="-35" dirty="0">
                <a:latin typeface="Century" panose="02040604050505020304" pitchFamily="18" charset="0"/>
                <a:cs typeface="Times New Roman"/>
              </a:rPr>
              <a:t>on. </a:t>
            </a:r>
            <a:r>
              <a:rPr sz="2294" spc="-71" dirty="0">
                <a:latin typeface="Century" panose="02040604050505020304" pitchFamily="18" charset="0"/>
                <a:cs typeface="Times New Roman"/>
              </a:rPr>
              <a:t>It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can  </a:t>
            </a:r>
            <a:r>
              <a:rPr sz="2294" spc="-180" dirty="0">
                <a:latin typeface="Century" panose="02040604050505020304" pitchFamily="18" charset="0"/>
                <a:cs typeface="Times New Roman"/>
              </a:rPr>
              <a:t>have </a:t>
            </a:r>
            <a:r>
              <a:rPr sz="2294" spc="-172" dirty="0">
                <a:latin typeface="Century" panose="02040604050505020304" pitchFamily="18" charset="0"/>
                <a:cs typeface="Times New Roman"/>
              </a:rPr>
              <a:t>any </a:t>
            </a:r>
            <a:r>
              <a:rPr sz="2294" spc="-75" dirty="0">
                <a:latin typeface="Century" panose="02040604050505020304" pitchFamily="18" charset="0"/>
                <a:cs typeface="Times New Roman"/>
              </a:rPr>
              <a:t>integer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value </a:t>
            </a:r>
            <a:r>
              <a:rPr sz="2294" spc="-79" dirty="0">
                <a:latin typeface="Century" panose="02040604050505020304" pitchFamily="18" charset="0"/>
                <a:cs typeface="Times New Roman"/>
              </a:rPr>
              <a:t>after </a:t>
            </a:r>
            <a:r>
              <a:rPr sz="2294" spc="-150" dirty="0">
                <a:latin typeface="Century" panose="02040604050505020304" pitchFamily="18" charset="0"/>
                <a:cs typeface="Times New Roman"/>
              </a:rPr>
              <a:t>case </a:t>
            </a:r>
            <a:r>
              <a:rPr sz="2294" spc="-101" dirty="0">
                <a:latin typeface="Century" panose="02040604050505020304" pitchFamily="18" charset="0"/>
                <a:cs typeface="Times New Roman"/>
              </a:rPr>
              <a:t>keyword. </a:t>
            </a:r>
            <a:r>
              <a:rPr sz="2294" spc="-124" dirty="0">
                <a:latin typeface="Century" panose="02040604050505020304" pitchFamily="18" charset="0"/>
                <a:cs typeface="Times New Roman"/>
              </a:rPr>
              <a:t>Also, </a:t>
            </a:r>
            <a:r>
              <a:rPr sz="2294" spc="-150" dirty="0">
                <a:latin typeface="Century" panose="02040604050505020304" pitchFamily="18" charset="0"/>
                <a:cs typeface="Times New Roman"/>
              </a:rPr>
              <a:t>case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doesn’t </a:t>
            </a:r>
            <a:r>
              <a:rPr sz="2294" spc="-93" dirty="0">
                <a:latin typeface="Century" panose="02040604050505020304" pitchFamily="18" charset="0"/>
                <a:cs typeface="Times New Roman"/>
              </a:rPr>
              <a:t>need  </a:t>
            </a:r>
            <a:r>
              <a:rPr sz="2294" spc="-35" dirty="0">
                <a:latin typeface="Century" panose="02040604050505020304" pitchFamily="18" charset="0"/>
                <a:cs typeface="Times New Roman"/>
              </a:rPr>
              <a:t>to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be in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an </a:t>
            </a:r>
            <a:r>
              <a:rPr sz="2294" spc="-132" dirty="0">
                <a:latin typeface="Century" panose="02040604050505020304" pitchFamily="18" charset="0"/>
                <a:cs typeface="Times New Roman"/>
              </a:rPr>
              <a:t>ascending </a:t>
            </a:r>
            <a:r>
              <a:rPr sz="2294" spc="-49" dirty="0">
                <a:latin typeface="Century" panose="02040604050505020304" pitchFamily="18" charset="0"/>
                <a:cs typeface="Times New Roman"/>
              </a:rPr>
              <a:t>order </a:t>
            </a:r>
            <a:r>
              <a:rPr sz="2294" spc="-146" dirty="0">
                <a:latin typeface="Century" panose="02040604050505020304" pitchFamily="18" charset="0"/>
                <a:cs typeface="Times New Roman"/>
              </a:rPr>
              <a:t>always,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you can specify </a:t>
            </a:r>
            <a:r>
              <a:rPr sz="2294" spc="-84" dirty="0">
                <a:latin typeface="Century" panose="02040604050505020304" pitchFamily="18" charset="0"/>
                <a:cs typeface="Times New Roman"/>
              </a:rPr>
              <a:t>them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in </a:t>
            </a:r>
            <a:r>
              <a:rPr sz="2294" spc="-172" dirty="0">
                <a:latin typeface="Century" panose="02040604050505020304" pitchFamily="18" charset="0"/>
                <a:cs typeface="Times New Roman"/>
              </a:rPr>
              <a:t>any  </a:t>
            </a:r>
            <a:r>
              <a:rPr sz="2294" spc="-49" dirty="0">
                <a:latin typeface="Century" panose="02040604050505020304" pitchFamily="18" charset="0"/>
                <a:cs typeface="Times New Roman"/>
              </a:rPr>
              <a:t>order </a:t>
            </a:r>
            <a:r>
              <a:rPr sz="2294" spc="-180" dirty="0">
                <a:latin typeface="Century" panose="02040604050505020304" pitchFamily="18" charset="0"/>
                <a:cs typeface="Times New Roman"/>
              </a:rPr>
              <a:t>as </a:t>
            </a:r>
            <a:r>
              <a:rPr sz="2294" spc="-53" dirty="0">
                <a:latin typeface="Century" panose="02040604050505020304" pitchFamily="18" charset="0"/>
                <a:cs typeface="Times New Roman"/>
              </a:rPr>
              <a:t>per </a:t>
            </a:r>
            <a:r>
              <a:rPr sz="2294" spc="-71" dirty="0">
                <a:latin typeface="Century" panose="02040604050505020304" pitchFamily="18" charset="0"/>
                <a:cs typeface="Times New Roman"/>
              </a:rPr>
              <a:t>the </a:t>
            </a:r>
            <a:r>
              <a:rPr sz="2294" spc="-93" dirty="0">
                <a:latin typeface="Century" panose="02040604050505020304" pitchFamily="18" charset="0"/>
                <a:cs typeface="Times New Roman"/>
              </a:rPr>
              <a:t>need </a:t>
            </a:r>
            <a:r>
              <a:rPr sz="2294" spc="-137" dirty="0">
                <a:latin typeface="Century" panose="02040604050505020304" pitchFamily="18" charset="0"/>
                <a:cs typeface="Times New Roman"/>
              </a:rPr>
              <a:t>of </a:t>
            </a:r>
            <a:r>
              <a:rPr sz="2294" spc="-71" dirty="0">
                <a:latin typeface="Century" panose="02040604050505020304" pitchFamily="18" charset="0"/>
                <a:cs typeface="Times New Roman"/>
              </a:rPr>
              <a:t>the</a:t>
            </a:r>
            <a:r>
              <a:rPr sz="2294" spc="137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-71" dirty="0">
                <a:latin typeface="Century" panose="02040604050505020304" pitchFamily="18" charset="0"/>
                <a:cs typeface="Times New Roman"/>
              </a:rPr>
              <a:t>program.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212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  <a:tab pos="3342893" algn="l"/>
              </a:tabLst>
            </a:pPr>
            <a:r>
              <a:rPr sz="2294" spc="-88" dirty="0">
                <a:latin typeface="Century" panose="02040604050505020304" pitchFamily="18" charset="0"/>
                <a:cs typeface="Times New Roman"/>
              </a:rPr>
              <a:t>Character </a:t>
            </a:r>
            <a:r>
              <a:rPr sz="2294" spc="-128" dirty="0">
                <a:latin typeface="Century" panose="02040604050505020304" pitchFamily="18" charset="0"/>
                <a:cs typeface="Times New Roman"/>
              </a:rPr>
              <a:t>labels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can</a:t>
            </a:r>
            <a:r>
              <a:rPr sz="2294" spc="62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be</a:t>
            </a:r>
            <a:r>
              <a:rPr sz="2294" spc="-57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-115" dirty="0">
                <a:latin typeface="Century" panose="02040604050505020304" pitchFamily="18" charset="0"/>
                <a:cs typeface="Times New Roman"/>
              </a:rPr>
              <a:t>used	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in </a:t>
            </a:r>
            <a:r>
              <a:rPr sz="2294" spc="-115" dirty="0">
                <a:latin typeface="Century" panose="02040604050505020304" pitchFamily="18" charset="0"/>
                <a:cs typeface="Times New Roman"/>
              </a:rPr>
              <a:t>switch</a:t>
            </a:r>
            <a:r>
              <a:rPr sz="2294" spc="-13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-110" dirty="0">
                <a:latin typeface="Century" panose="02040604050505020304" pitchFamily="18" charset="0"/>
                <a:cs typeface="Times New Roman"/>
              </a:rPr>
              <a:t>case.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251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-49" dirty="0">
                <a:latin typeface="Century" panose="02040604050505020304" pitchFamily="18" charset="0"/>
                <a:cs typeface="Times New Roman"/>
              </a:rPr>
              <a:t>Valid </a:t>
            </a:r>
            <a:r>
              <a:rPr sz="2294" spc="57" dirty="0">
                <a:latin typeface="Century" panose="02040604050505020304" pitchFamily="18" charset="0"/>
                <a:cs typeface="Times New Roman"/>
              </a:rPr>
              <a:t>expressions </a:t>
            </a:r>
            <a:r>
              <a:rPr sz="2294" spc="71" dirty="0">
                <a:latin typeface="Century" panose="02040604050505020304" pitchFamily="18" charset="0"/>
                <a:cs typeface="Times New Roman"/>
              </a:rPr>
              <a:t>for</a:t>
            </a:r>
            <a:r>
              <a:rPr sz="2294" spc="-212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62" dirty="0">
                <a:latin typeface="Century" panose="02040604050505020304" pitchFamily="18" charset="0"/>
                <a:cs typeface="Times New Roman"/>
              </a:rPr>
              <a:t>switch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495326" lvl="1" indent="-202277">
              <a:spcBef>
                <a:spcPts val="75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294" spc="-49" dirty="0">
                <a:latin typeface="Century" panose="02040604050505020304" pitchFamily="18" charset="0"/>
                <a:cs typeface="Times New Roman"/>
              </a:rPr>
              <a:t>switch(1+2+23)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495326" lvl="1" indent="-202277">
              <a:spcBef>
                <a:spcPts val="75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294" spc="-84" dirty="0">
                <a:latin typeface="Century" panose="02040604050505020304" pitchFamily="18" charset="0"/>
                <a:cs typeface="Times New Roman"/>
              </a:rPr>
              <a:t>switch(1*2+3%4)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256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49" dirty="0">
                <a:latin typeface="Century" panose="02040604050505020304" pitchFamily="18" charset="0"/>
                <a:cs typeface="Times New Roman"/>
              </a:rPr>
              <a:t>Invalid </a:t>
            </a:r>
            <a:r>
              <a:rPr sz="2294" spc="62" dirty="0">
                <a:latin typeface="Century" panose="02040604050505020304" pitchFamily="18" charset="0"/>
                <a:cs typeface="Times New Roman"/>
              </a:rPr>
              <a:t>switch</a:t>
            </a:r>
            <a:r>
              <a:rPr sz="2294" spc="-180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57" dirty="0">
                <a:latin typeface="Century" panose="02040604050505020304" pitchFamily="18" charset="0"/>
                <a:cs typeface="Times New Roman"/>
              </a:rPr>
              <a:t>expressions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737386" lvl="1" indent="-202277">
              <a:spcBef>
                <a:spcPts val="84"/>
              </a:spcBef>
              <a:buSzPct val="84615"/>
              <a:buFont typeface="Arial"/>
              <a:buChar char="•"/>
              <a:tabLst>
                <a:tab pos="736826" algn="l"/>
                <a:tab pos="737386" algn="l"/>
              </a:tabLst>
            </a:pPr>
            <a:r>
              <a:rPr sz="2294" spc="-84" dirty="0">
                <a:latin typeface="Century" panose="02040604050505020304" pitchFamily="18" charset="0"/>
                <a:cs typeface="Times New Roman"/>
              </a:rPr>
              <a:t>switch(ab+cd)</a:t>
            </a:r>
            <a:r>
              <a:rPr sz="2294" spc="-71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-57" dirty="0">
                <a:latin typeface="Century" panose="02040604050505020304" pitchFamily="18" charset="0"/>
                <a:cs typeface="Times New Roman"/>
              </a:rPr>
              <a:t>switch(a+b+c)</a:t>
            </a:r>
            <a:endParaRPr sz="2294" dirty="0">
              <a:latin typeface="Century" panose="02040604050505020304" pitchFamily="18" charset="0"/>
              <a:cs typeface="Times New Roman"/>
            </a:endParaRPr>
          </a:p>
          <a:p>
            <a:pPr marL="252706" marR="230293" indent="-242060">
              <a:lnSpc>
                <a:spcPts val="2480"/>
              </a:lnSpc>
              <a:spcBef>
                <a:spcPts val="565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294" spc="-110" dirty="0">
                <a:latin typeface="Century" panose="02040604050505020304" pitchFamily="18" charset="0"/>
                <a:cs typeface="Times New Roman"/>
              </a:rPr>
              <a:t>Nesting </a:t>
            </a:r>
            <a:r>
              <a:rPr sz="2294" spc="-137" dirty="0">
                <a:latin typeface="Century" panose="02040604050505020304" pitchFamily="18" charset="0"/>
                <a:cs typeface="Times New Roman"/>
              </a:rPr>
              <a:t>of </a:t>
            </a:r>
            <a:r>
              <a:rPr sz="2294" spc="-115" dirty="0">
                <a:latin typeface="Century" panose="02040604050505020304" pitchFamily="18" charset="0"/>
                <a:cs typeface="Times New Roman"/>
              </a:rPr>
              <a:t>switch </a:t>
            </a:r>
            <a:r>
              <a:rPr sz="2294" spc="-88" dirty="0">
                <a:latin typeface="Century" panose="02040604050505020304" pitchFamily="18" charset="0"/>
                <a:cs typeface="Times New Roman"/>
              </a:rPr>
              <a:t>statements are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allowed, </a:t>
            </a:r>
            <a:r>
              <a:rPr sz="2294" spc="-128" dirty="0">
                <a:latin typeface="Century" panose="02040604050505020304" pitchFamily="18" charset="0"/>
                <a:cs typeface="Times New Roman"/>
              </a:rPr>
              <a:t>which </a:t>
            </a:r>
            <a:r>
              <a:rPr sz="2294" spc="-137" dirty="0">
                <a:latin typeface="Century" panose="02040604050505020304" pitchFamily="18" charset="0"/>
                <a:cs typeface="Times New Roman"/>
              </a:rPr>
              <a:t>means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you can  </a:t>
            </a:r>
            <a:r>
              <a:rPr sz="2294" spc="-180" dirty="0">
                <a:latin typeface="Century" panose="02040604050505020304" pitchFamily="18" charset="0"/>
                <a:cs typeface="Times New Roman"/>
              </a:rPr>
              <a:t>have </a:t>
            </a:r>
            <a:r>
              <a:rPr sz="2294" spc="-115" dirty="0">
                <a:latin typeface="Century" panose="02040604050505020304" pitchFamily="18" charset="0"/>
                <a:cs typeface="Times New Roman"/>
              </a:rPr>
              <a:t>switch </a:t>
            </a:r>
            <a:r>
              <a:rPr sz="2294" spc="-88" dirty="0">
                <a:latin typeface="Century" panose="02040604050505020304" pitchFamily="18" charset="0"/>
                <a:cs typeface="Times New Roman"/>
              </a:rPr>
              <a:t>statements </a:t>
            </a:r>
            <a:r>
              <a:rPr sz="2294" spc="-115" dirty="0">
                <a:latin typeface="Century" panose="02040604050505020304" pitchFamily="18" charset="0"/>
                <a:cs typeface="Times New Roman"/>
              </a:rPr>
              <a:t>inside </a:t>
            </a:r>
            <a:r>
              <a:rPr sz="2294" spc="-84" dirty="0">
                <a:latin typeface="Century" panose="02040604050505020304" pitchFamily="18" charset="0"/>
                <a:cs typeface="Times New Roman"/>
              </a:rPr>
              <a:t>another switch. </a:t>
            </a:r>
            <a:r>
              <a:rPr sz="2294" spc="-132" dirty="0">
                <a:latin typeface="Century" panose="02040604050505020304" pitchFamily="18" charset="0"/>
                <a:cs typeface="Times New Roman"/>
              </a:rPr>
              <a:t>However </a:t>
            </a:r>
            <a:r>
              <a:rPr sz="2294" spc="-88" dirty="0">
                <a:latin typeface="Century" panose="02040604050505020304" pitchFamily="18" charset="0"/>
                <a:cs typeface="Times New Roman"/>
              </a:rPr>
              <a:t>nested  </a:t>
            </a:r>
            <a:r>
              <a:rPr sz="2294" spc="-115" dirty="0">
                <a:latin typeface="Century" panose="02040604050505020304" pitchFamily="18" charset="0"/>
                <a:cs typeface="Times New Roman"/>
              </a:rPr>
              <a:t>switch </a:t>
            </a:r>
            <a:r>
              <a:rPr sz="2294" spc="-88" dirty="0">
                <a:latin typeface="Century" panose="02040604050505020304" pitchFamily="18" charset="0"/>
                <a:cs typeface="Times New Roman"/>
              </a:rPr>
              <a:t>statements </a:t>
            </a:r>
            <a:r>
              <a:rPr sz="2294" spc="-119" dirty="0">
                <a:latin typeface="Century" panose="02040604050505020304" pitchFamily="18" charset="0"/>
                <a:cs typeface="Times New Roman"/>
              </a:rPr>
              <a:t>should </a:t>
            </a:r>
            <a:r>
              <a:rPr sz="2294" spc="-106" dirty="0">
                <a:latin typeface="Century" panose="02040604050505020304" pitchFamily="18" charset="0"/>
                <a:cs typeface="Times New Roman"/>
              </a:rPr>
              <a:t>be </a:t>
            </a:r>
            <a:r>
              <a:rPr sz="2294" spc="-141" dirty="0">
                <a:latin typeface="Century" panose="02040604050505020304" pitchFamily="18" charset="0"/>
                <a:cs typeface="Times New Roman"/>
              </a:rPr>
              <a:t>avoided </a:t>
            </a:r>
            <a:r>
              <a:rPr sz="2294" spc="-180" dirty="0">
                <a:latin typeface="Century" panose="02040604050505020304" pitchFamily="18" charset="0"/>
                <a:cs typeface="Times New Roman"/>
              </a:rPr>
              <a:t>as </a:t>
            </a:r>
            <a:r>
              <a:rPr sz="2294" spc="-40" dirty="0">
                <a:latin typeface="Century" panose="02040604050505020304" pitchFamily="18" charset="0"/>
                <a:cs typeface="Times New Roman"/>
              </a:rPr>
              <a:t>it </a:t>
            </a:r>
            <a:r>
              <a:rPr sz="2294" spc="-154" dirty="0">
                <a:latin typeface="Century" panose="02040604050505020304" pitchFamily="18" charset="0"/>
                <a:cs typeface="Times New Roman"/>
              </a:rPr>
              <a:t>makes </a:t>
            </a:r>
            <a:r>
              <a:rPr sz="2294" spc="-93" dirty="0">
                <a:latin typeface="Century" panose="02040604050505020304" pitchFamily="18" charset="0"/>
                <a:cs typeface="Times New Roman"/>
              </a:rPr>
              <a:t>program </a:t>
            </a:r>
            <a:r>
              <a:rPr sz="2294" spc="-79" dirty="0">
                <a:latin typeface="Century" panose="02040604050505020304" pitchFamily="18" charset="0"/>
                <a:cs typeface="Times New Roman"/>
              </a:rPr>
              <a:t>more  </a:t>
            </a:r>
            <a:r>
              <a:rPr sz="2294" spc="-110" dirty="0">
                <a:latin typeface="Century" panose="02040604050505020304" pitchFamily="18" charset="0"/>
                <a:cs typeface="Times New Roman"/>
              </a:rPr>
              <a:t>complex </a:t>
            </a:r>
            <a:r>
              <a:rPr sz="2294" spc="-128" dirty="0">
                <a:latin typeface="Century" panose="02040604050505020304" pitchFamily="18" charset="0"/>
                <a:cs typeface="Times New Roman"/>
              </a:rPr>
              <a:t>and </a:t>
            </a:r>
            <a:r>
              <a:rPr sz="2294" spc="-132" dirty="0">
                <a:latin typeface="Century" panose="02040604050505020304" pitchFamily="18" charset="0"/>
                <a:cs typeface="Times New Roman"/>
              </a:rPr>
              <a:t>less</a:t>
            </a:r>
            <a:r>
              <a:rPr sz="2294" spc="35" dirty="0">
                <a:latin typeface="Century" panose="02040604050505020304" pitchFamily="18" charset="0"/>
                <a:cs typeface="Times New Roman"/>
              </a:rPr>
              <a:t> </a:t>
            </a:r>
            <a:r>
              <a:rPr sz="2294" spc="-93" dirty="0">
                <a:latin typeface="Century" panose="02040604050505020304" pitchFamily="18" charset="0"/>
                <a:cs typeface="Times New Roman"/>
              </a:rPr>
              <a:t>readable.</a:t>
            </a:r>
            <a:endParaRPr sz="2294" dirty="0">
              <a:latin typeface="Century" panose="02040604050505020304" pitchFamily="18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596" y="246972"/>
            <a:ext cx="3535456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124" dirty="0"/>
              <a:t>Predict </a:t>
            </a:r>
            <a:r>
              <a:rPr sz="3530" spc="176" dirty="0"/>
              <a:t>the</a:t>
            </a:r>
            <a:r>
              <a:rPr sz="3530" spc="-353" dirty="0"/>
              <a:t> </a:t>
            </a:r>
            <a:r>
              <a:rPr sz="3530" spc="212" dirty="0"/>
              <a:t>output</a:t>
            </a:r>
            <a:endParaRPr sz="3530" dirty="0"/>
          </a:p>
        </p:txBody>
      </p:sp>
      <p:sp>
        <p:nvSpPr>
          <p:cNvPr id="4" name="object 4"/>
          <p:cNvSpPr txBox="1"/>
          <p:nvPr/>
        </p:nvSpPr>
        <p:spPr>
          <a:xfrm>
            <a:off x="2087793" y="1857935"/>
            <a:ext cx="4763933" cy="44107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2098413">
              <a:lnSpc>
                <a:spcPct val="110800"/>
              </a:lnSpc>
              <a:spcBef>
                <a:spcPts val="88"/>
              </a:spcBef>
            </a:pPr>
            <a:r>
              <a:rPr sz="2118" spc="-4" dirty="0">
                <a:latin typeface="Comic Sans MS"/>
                <a:cs typeface="Comic Sans MS"/>
              </a:rPr>
              <a:t>v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  <a:r>
              <a:rPr sz="24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2098413">
              <a:lnSpc>
                <a:spcPct val="110800"/>
              </a:lnSpc>
              <a:spcBef>
                <a:spcPts val="88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i=2;  </a:t>
            </a:r>
            <a:endParaRPr lang="en-IN" sz="2400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2098413">
              <a:lnSpc>
                <a:spcPct val="110800"/>
              </a:lnSpc>
              <a:spcBef>
                <a:spcPts val="88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(i)</a:t>
            </a:r>
            <a:r>
              <a:rPr sz="24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342358" indent="77885">
              <a:lnSpc>
                <a:spcPct val="103699"/>
              </a:lnSpc>
            </a:pPr>
            <a:r>
              <a:rPr lang="en-US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printf("Case1 ");  </a:t>
            </a:r>
          </a:p>
          <a:p>
            <a:pPr marL="252706" marR="342358" indent="77885">
              <a:lnSpc>
                <a:spcPct val="103699"/>
              </a:lnSpc>
            </a:pPr>
            <a:r>
              <a:rPr lang="en-US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printf("Case2</a:t>
            </a:r>
            <a:r>
              <a:rPr lang="en-US" sz="24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4483">
              <a:lnSpc>
                <a:spcPct val="103699"/>
              </a:lnSpc>
              <a:spcBef>
                <a:spcPts val="13"/>
              </a:spcBef>
            </a:pPr>
            <a:r>
              <a:rPr lang="en-IN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printf("Case3 ");  </a:t>
            </a:r>
            <a:endParaRPr lang="en-IN" sz="2400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4483">
              <a:lnSpc>
                <a:spcPct val="103699"/>
              </a:lnSpc>
              <a:spcBef>
                <a:spcPts val="13"/>
              </a:spcBef>
            </a:pPr>
            <a:r>
              <a:rPr lang="en-IN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4: printf("Case4 "); </a:t>
            </a:r>
            <a:endParaRPr lang="en-IN" sz="2400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4483">
              <a:lnSpc>
                <a:spcPct val="103699"/>
              </a:lnSpc>
              <a:spcBef>
                <a:spcPts val="13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default: printf("Default</a:t>
            </a:r>
            <a:r>
              <a:rPr sz="24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274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206">
              <a:spcBef>
                <a:spcPts val="278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274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232" y="211375"/>
            <a:ext cx="3535456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124" dirty="0"/>
              <a:t>Predict </a:t>
            </a:r>
            <a:r>
              <a:rPr sz="3530" spc="176" dirty="0"/>
              <a:t>the</a:t>
            </a:r>
            <a:r>
              <a:rPr sz="3530" spc="-353" dirty="0"/>
              <a:t> </a:t>
            </a:r>
            <a:r>
              <a:rPr sz="3530" spc="212" dirty="0"/>
              <a:t>output</a:t>
            </a:r>
            <a:endParaRPr sz="3530" dirty="0"/>
          </a:p>
        </p:txBody>
      </p:sp>
      <p:sp>
        <p:nvSpPr>
          <p:cNvPr id="6" name="object 6"/>
          <p:cNvSpPr txBox="1"/>
          <p:nvPr/>
        </p:nvSpPr>
        <p:spPr>
          <a:xfrm>
            <a:off x="2333059" y="1646815"/>
            <a:ext cx="7491693" cy="37771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6202787">
              <a:lnSpc>
                <a:spcPts val="2224"/>
              </a:lnSpc>
              <a:spcBef>
                <a:spcPts val="75"/>
              </a:spcBef>
            </a:pPr>
            <a:r>
              <a:rPr sz="1765" dirty="0">
                <a:latin typeface="Comic Sans MS"/>
                <a:cs typeface="Comic Sans MS"/>
              </a:rPr>
              <a:t>void </a:t>
            </a:r>
            <a:r>
              <a:rPr sz="1765" spc="-4" dirty="0">
                <a:latin typeface="Comic Sans MS"/>
                <a:cs typeface="Comic Sans MS"/>
              </a:rPr>
              <a:t>main()</a:t>
            </a:r>
            <a:r>
              <a:rPr sz="1765" spc="-79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{  </a:t>
            </a:r>
            <a:r>
              <a:rPr sz="1765" spc="-4" dirty="0">
                <a:latin typeface="Comic Sans MS"/>
                <a:cs typeface="Comic Sans MS"/>
              </a:rPr>
              <a:t>int </a:t>
            </a:r>
            <a:r>
              <a:rPr sz="1765" dirty="0">
                <a:latin typeface="Comic Sans MS"/>
                <a:cs typeface="Comic Sans MS"/>
              </a:rPr>
              <a:t>i=2;  switch </a:t>
            </a:r>
            <a:r>
              <a:rPr sz="1765" spc="-4" dirty="0">
                <a:latin typeface="Comic Sans MS"/>
                <a:cs typeface="Comic Sans MS"/>
              </a:rPr>
              <a:t>(i)</a:t>
            </a:r>
            <a:r>
              <a:rPr sz="1765" spc="-62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{</a:t>
            </a:r>
          </a:p>
          <a:p>
            <a:pPr marL="318824">
              <a:lnSpc>
                <a:spcPts val="1919"/>
              </a:lnSpc>
            </a:pPr>
            <a:r>
              <a:rPr sz="1765" spc="-4" dirty="0">
                <a:latin typeface="Comic Sans MS"/>
                <a:cs typeface="Comic Sans MS"/>
              </a:rPr>
              <a:t>case 1: printf("Case1</a:t>
            </a:r>
            <a:r>
              <a:rPr sz="1765" spc="9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");</a:t>
            </a:r>
            <a:endParaRPr sz="1765" dirty="0">
              <a:latin typeface="Comic Sans MS"/>
              <a:cs typeface="Comic Sans MS"/>
            </a:endParaRPr>
          </a:p>
          <a:p>
            <a:pPr marL="252706" marR="4420396">
              <a:lnSpc>
                <a:spcPct val="96700"/>
              </a:lnSpc>
              <a:spcBef>
                <a:spcPts val="40"/>
              </a:spcBef>
            </a:pPr>
            <a:r>
              <a:rPr sz="1765" spc="-4" dirty="0">
                <a:latin typeface="Comic Sans MS"/>
                <a:cs typeface="Comic Sans MS"/>
              </a:rPr>
              <a:t>case </a:t>
            </a:r>
            <a:r>
              <a:rPr sz="1765" dirty="0">
                <a:latin typeface="Comic Sans MS"/>
                <a:cs typeface="Comic Sans MS"/>
              </a:rPr>
              <a:t>2: </a:t>
            </a:r>
            <a:r>
              <a:rPr sz="1765" spc="-4" dirty="0">
                <a:latin typeface="Comic Sans MS"/>
                <a:cs typeface="Comic Sans MS"/>
              </a:rPr>
              <a:t>printf("Case2 ");  case </a:t>
            </a:r>
            <a:r>
              <a:rPr sz="1765" dirty="0">
                <a:latin typeface="Comic Sans MS"/>
                <a:cs typeface="Comic Sans MS"/>
              </a:rPr>
              <a:t>3: </a:t>
            </a:r>
            <a:r>
              <a:rPr sz="1765" spc="-4" dirty="0">
                <a:latin typeface="Comic Sans MS"/>
                <a:cs typeface="Comic Sans MS"/>
              </a:rPr>
              <a:t>printf("Case3 ");  case </a:t>
            </a:r>
            <a:r>
              <a:rPr sz="1765" dirty="0">
                <a:latin typeface="Comic Sans MS"/>
                <a:cs typeface="Comic Sans MS"/>
              </a:rPr>
              <a:t>4: </a:t>
            </a:r>
            <a:r>
              <a:rPr sz="1765" spc="-4" dirty="0">
                <a:latin typeface="Comic Sans MS"/>
                <a:cs typeface="Comic Sans MS"/>
              </a:rPr>
              <a:t>printf("Case4 ");  default: printf("Default</a:t>
            </a:r>
            <a:r>
              <a:rPr sz="1765" spc="-26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");</a:t>
            </a:r>
            <a:endParaRPr sz="1765" dirty="0">
              <a:latin typeface="Comic Sans MS"/>
              <a:cs typeface="Comic Sans MS"/>
            </a:endParaRPr>
          </a:p>
          <a:p>
            <a:pPr marL="11206">
              <a:spcBef>
                <a:spcPts val="106"/>
              </a:spcBef>
            </a:pPr>
            <a:r>
              <a:rPr sz="1765" dirty="0">
                <a:latin typeface="Comic Sans MS"/>
                <a:cs typeface="Comic Sans MS"/>
              </a:rPr>
              <a:t>}</a:t>
            </a:r>
          </a:p>
          <a:p>
            <a:pPr marL="11206">
              <a:spcBef>
                <a:spcPts val="106"/>
              </a:spcBef>
            </a:pPr>
            <a:r>
              <a:rPr sz="1765" spc="-4" dirty="0">
                <a:latin typeface="Comic Sans MS"/>
                <a:cs typeface="Comic Sans MS"/>
              </a:rPr>
              <a:t>return</a:t>
            </a:r>
            <a:r>
              <a:rPr sz="1765" spc="-22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0;</a:t>
            </a:r>
          </a:p>
          <a:p>
            <a:pPr marL="11206">
              <a:spcBef>
                <a:spcPts val="106"/>
              </a:spcBef>
            </a:pPr>
            <a:r>
              <a:rPr sz="1765" dirty="0">
                <a:latin typeface="Comic Sans MS"/>
                <a:cs typeface="Comic Sans MS"/>
              </a:rPr>
              <a:t>}</a:t>
            </a:r>
          </a:p>
          <a:p>
            <a:pPr marL="11206">
              <a:spcBef>
                <a:spcPts val="31"/>
              </a:spcBef>
            </a:pPr>
            <a:r>
              <a:rPr sz="1765" spc="75" dirty="0">
                <a:latin typeface="Times New Roman"/>
                <a:cs typeface="Times New Roman"/>
              </a:rPr>
              <a:t>Output: </a:t>
            </a:r>
            <a:r>
              <a:rPr sz="1765" spc="-31" dirty="0">
                <a:latin typeface="Times New Roman"/>
                <a:cs typeface="Times New Roman"/>
              </a:rPr>
              <a:t>Case2 Case3 Case4</a:t>
            </a:r>
            <a:r>
              <a:rPr sz="1765" spc="57" dirty="0">
                <a:latin typeface="Times New Roman"/>
                <a:cs typeface="Times New Roman"/>
              </a:rPr>
              <a:t> </a:t>
            </a:r>
            <a:r>
              <a:rPr sz="1765" spc="40" dirty="0">
                <a:latin typeface="Times New Roman"/>
                <a:cs typeface="Times New Roman"/>
              </a:rPr>
              <a:t>Default</a:t>
            </a:r>
            <a:endParaRPr sz="1765" dirty="0">
              <a:latin typeface="Times New Roman"/>
              <a:cs typeface="Times New Roman"/>
            </a:endParaRPr>
          </a:p>
          <a:p>
            <a:pPr marL="11206" marR="4483">
              <a:lnSpc>
                <a:spcPct val="80000"/>
              </a:lnSpc>
              <a:spcBef>
                <a:spcPts val="529"/>
              </a:spcBef>
            </a:pPr>
            <a:r>
              <a:rPr sz="1765" spc="22" dirty="0">
                <a:latin typeface="Times New Roman"/>
                <a:cs typeface="Times New Roman"/>
              </a:rPr>
              <a:t>Reason:</a:t>
            </a:r>
            <a:r>
              <a:rPr sz="1765" spc="-141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No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75" dirty="0">
                <a:latin typeface="Times New Roman"/>
                <a:cs typeface="Times New Roman"/>
              </a:rPr>
              <a:t>break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57" dirty="0">
                <a:latin typeface="Times New Roman"/>
                <a:cs typeface="Times New Roman"/>
              </a:rPr>
              <a:t>statement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62" dirty="0">
                <a:latin typeface="Times New Roman"/>
                <a:cs typeface="Times New Roman"/>
              </a:rPr>
              <a:t>.It</a:t>
            </a:r>
            <a:r>
              <a:rPr sz="1765" spc="-49" dirty="0">
                <a:latin typeface="Times New Roman"/>
                <a:cs typeface="Times New Roman"/>
              </a:rPr>
              <a:t> </a:t>
            </a:r>
            <a:r>
              <a:rPr sz="1765" spc="35" dirty="0">
                <a:latin typeface="Times New Roman"/>
                <a:cs typeface="Times New Roman"/>
              </a:rPr>
              <a:t>will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57" dirty="0">
                <a:latin typeface="Times New Roman"/>
                <a:cs typeface="Times New Roman"/>
              </a:rPr>
              <a:t>execute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88" dirty="0">
                <a:latin typeface="Times New Roman"/>
                <a:cs typeface="Times New Roman"/>
              </a:rPr>
              <a:t>the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40" dirty="0">
                <a:latin typeface="Times New Roman"/>
                <a:cs typeface="Times New Roman"/>
              </a:rPr>
              <a:t>first</a:t>
            </a:r>
            <a:r>
              <a:rPr sz="1765" spc="-62" dirty="0">
                <a:latin typeface="Times New Roman"/>
                <a:cs typeface="Times New Roman"/>
              </a:rPr>
              <a:t> </a:t>
            </a:r>
            <a:r>
              <a:rPr sz="1765" spc="57" dirty="0">
                <a:latin typeface="Times New Roman"/>
                <a:cs typeface="Times New Roman"/>
              </a:rPr>
              <a:t>matching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13" dirty="0">
                <a:latin typeface="Times New Roman"/>
                <a:cs typeface="Times New Roman"/>
              </a:rPr>
              <a:t>case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84" dirty="0">
                <a:latin typeface="Times New Roman"/>
                <a:cs typeface="Times New Roman"/>
              </a:rPr>
              <a:t>and</a:t>
            </a:r>
            <a:r>
              <a:rPr sz="1765" spc="-44" dirty="0">
                <a:latin typeface="Times New Roman"/>
                <a:cs typeface="Times New Roman"/>
              </a:rPr>
              <a:t> </a:t>
            </a:r>
            <a:r>
              <a:rPr sz="1765" spc="93" dirty="0">
                <a:latin typeface="Times New Roman"/>
                <a:cs typeface="Times New Roman"/>
              </a:rPr>
              <a:t>then</a:t>
            </a:r>
            <a:r>
              <a:rPr sz="1765" spc="-40" dirty="0">
                <a:latin typeface="Times New Roman"/>
                <a:cs typeface="Times New Roman"/>
              </a:rPr>
              <a:t> </a:t>
            </a:r>
            <a:r>
              <a:rPr sz="1765" spc="22" dirty="0">
                <a:latin typeface="Times New Roman"/>
                <a:cs typeface="Times New Roman"/>
              </a:rPr>
              <a:t>all  </a:t>
            </a:r>
            <a:r>
              <a:rPr sz="1765" spc="88" dirty="0">
                <a:latin typeface="Times New Roman"/>
                <a:cs typeface="Times New Roman"/>
              </a:rPr>
              <a:t>the</a:t>
            </a:r>
            <a:r>
              <a:rPr sz="1765" spc="-326" dirty="0">
                <a:latin typeface="Times New Roman"/>
                <a:cs typeface="Times New Roman"/>
              </a:rPr>
              <a:t> </a:t>
            </a:r>
            <a:r>
              <a:rPr sz="1765" spc="13" dirty="0">
                <a:latin typeface="Times New Roman"/>
                <a:cs typeface="Times New Roman"/>
              </a:rPr>
              <a:t>case </a:t>
            </a:r>
            <a:r>
              <a:rPr sz="1765" spc="44" dirty="0">
                <a:latin typeface="Times New Roman"/>
                <a:cs typeface="Times New Roman"/>
              </a:rPr>
              <a:t>statements </a:t>
            </a:r>
            <a:r>
              <a:rPr sz="1765" spc="49" dirty="0">
                <a:latin typeface="Times New Roman"/>
                <a:cs typeface="Times New Roman"/>
              </a:rPr>
              <a:t>below it.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369" y="6100480"/>
            <a:ext cx="135591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spc="-44" dirty="0">
                <a:latin typeface="Times New Roman"/>
                <a:cs typeface="Times New Roman"/>
              </a:rPr>
              <a:t>4</a:t>
            </a:r>
            <a:r>
              <a:rPr sz="971" spc="-40" dirty="0">
                <a:latin typeface="Times New Roman"/>
                <a:cs typeface="Times New Roman"/>
              </a:rPr>
              <a:t>9</a:t>
            </a:r>
            <a:endParaRPr sz="97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6470" y="6116616"/>
            <a:ext cx="787774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i="1" spc="-97" dirty="0">
                <a:latin typeface="Times New Roman"/>
                <a:cs typeface="Times New Roman"/>
              </a:rPr>
              <a:t>Department </a:t>
            </a:r>
            <a:r>
              <a:rPr sz="971" i="1" spc="-84" dirty="0">
                <a:latin typeface="Times New Roman"/>
                <a:cs typeface="Times New Roman"/>
              </a:rPr>
              <a:t>of</a:t>
            </a:r>
            <a:r>
              <a:rPr sz="971" i="1" spc="-22" dirty="0">
                <a:latin typeface="Times New Roman"/>
                <a:cs typeface="Times New Roman"/>
              </a:rPr>
              <a:t> </a:t>
            </a:r>
            <a:r>
              <a:rPr sz="971" i="1" spc="-141" dirty="0">
                <a:latin typeface="Times New Roman"/>
                <a:cs typeface="Times New Roman"/>
              </a:rPr>
              <a:t>CSE</a:t>
            </a:r>
            <a:endParaRPr sz="97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097" y="144937"/>
            <a:ext cx="3535456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124" dirty="0"/>
              <a:t>Predict </a:t>
            </a:r>
            <a:r>
              <a:rPr sz="3530" spc="176" dirty="0"/>
              <a:t>the</a:t>
            </a:r>
            <a:r>
              <a:rPr sz="3530" spc="-353" dirty="0"/>
              <a:t> </a:t>
            </a:r>
            <a:r>
              <a:rPr sz="3530" spc="212" dirty="0"/>
              <a:t>output</a:t>
            </a:r>
            <a:endParaRPr sz="3530" dirty="0"/>
          </a:p>
        </p:txBody>
      </p:sp>
      <p:sp>
        <p:nvSpPr>
          <p:cNvPr id="4" name="object 4"/>
          <p:cNvSpPr txBox="1"/>
          <p:nvPr/>
        </p:nvSpPr>
        <p:spPr>
          <a:xfrm>
            <a:off x="852054" y="1475509"/>
            <a:ext cx="10536381" cy="4637016"/>
          </a:xfrm>
          <a:prstGeom prst="rect">
            <a:avLst/>
          </a:prstGeom>
        </p:spPr>
        <p:txBody>
          <a:bodyPr vert="horz" wrap="square" lIns="0" tIns="39221" rIns="0" bIns="0" rtlCol="0">
            <a:spAutoFit/>
          </a:bodyPr>
          <a:lstStyle/>
          <a:p>
            <a:pPr marL="253266" indent="-242060">
              <a:spcBef>
                <a:spcPts val="309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4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4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sz="24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4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4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400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3114280">
              <a:lnSpc>
                <a:spcPct val="104000"/>
              </a:lnSpc>
              <a:spcBef>
                <a:spcPts val="119"/>
              </a:spcBef>
            </a:pPr>
            <a:endParaRPr lang="en-IN" sz="2400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3114280">
              <a:lnSpc>
                <a:spcPct val="104000"/>
              </a:lnSpc>
              <a:spcBef>
                <a:spcPts val="119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year;  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3114280">
              <a:lnSpc>
                <a:spcPct val="104000"/>
              </a:lnSpc>
              <a:spcBef>
                <a:spcPts val="119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if(year%100==0)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2802741">
              <a:lnSpc>
                <a:spcPct val="103699"/>
              </a:lnSpc>
              <a:spcBef>
                <a:spcPts val="4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2802741">
              <a:lnSpc>
                <a:spcPct val="103699"/>
              </a:lnSpc>
              <a:spcBef>
                <a:spcPts val="4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if(year%400==0)  </a:t>
            </a:r>
            <a:endParaRPr lang="en-IN" sz="2400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2802741">
              <a:lnSpc>
                <a:spcPct val="103699"/>
              </a:lnSpc>
              <a:spcBef>
                <a:spcPts val="4"/>
              </a:spcBef>
            </a:pPr>
            <a:r>
              <a:rPr lang="en-IN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printf(“leap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year\n“);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>
              <a:spcBef>
                <a:spcPts val="106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52706">
              <a:spcBef>
                <a:spcPts val="93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252706">
              <a:spcBef>
                <a:spcPts val="97"/>
              </a:spcBef>
            </a:pP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printf(“not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year\n“);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266" indent="-242060"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4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4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is </a:t>
            </a:r>
            <a:r>
              <a:rPr sz="24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(i)2000 </a:t>
            </a:r>
            <a:r>
              <a:rPr sz="24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(ii)1900 </a:t>
            </a:r>
            <a:r>
              <a:rPr sz="24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r>
              <a:rPr sz="2400" spc="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449B0-634E-4614-B84D-378C1C0C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185" dirty="0"/>
              <a:t>C</a:t>
            </a:r>
            <a:r>
              <a:rPr lang="en-IN" sz="4400" spc="-146" dirty="0"/>
              <a:t>ond</a:t>
            </a:r>
            <a:r>
              <a:rPr lang="en-IN" sz="4400" spc="-180" dirty="0"/>
              <a:t>i</a:t>
            </a:r>
            <a:r>
              <a:rPr lang="en-IN" sz="4400" spc="44" dirty="0"/>
              <a:t>t</a:t>
            </a:r>
            <a:r>
              <a:rPr lang="en-IN" sz="4400" spc="-180" dirty="0"/>
              <a:t>i</a:t>
            </a:r>
            <a:r>
              <a:rPr lang="en-IN" sz="4400" spc="-146" dirty="0"/>
              <a:t>on</a:t>
            </a:r>
            <a:r>
              <a:rPr lang="en-IN" sz="4400" spc="-274" dirty="0"/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85AB5D-59E5-494B-9770-CA1F3BF1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362270"/>
            <a:ext cx="10715465" cy="4739950"/>
          </a:xfrm>
        </p:spPr>
        <p:txBody>
          <a:bodyPr>
            <a:normAutofit/>
          </a:bodyPr>
          <a:lstStyle/>
          <a:p>
            <a:r>
              <a:rPr lang="en-US" sz="2800" spc="-296" dirty="0">
                <a:latin typeface="Times New Roman"/>
                <a:cs typeface="Times New Roman"/>
              </a:rPr>
              <a:t>A </a:t>
            </a:r>
            <a:r>
              <a:rPr lang="en-US" sz="2800" spc="-296" dirty="0" smtClean="0">
                <a:latin typeface="Times New Roman"/>
                <a:cs typeface="Times New Roman"/>
              </a:rPr>
              <a:t> </a:t>
            </a:r>
            <a:r>
              <a:rPr lang="en-US" sz="2800" spc="-93" dirty="0" smtClean="0">
                <a:latin typeface="Times New Roman"/>
                <a:cs typeface="Times New Roman"/>
              </a:rPr>
              <a:t>program </a:t>
            </a:r>
            <a:r>
              <a:rPr lang="en-US" sz="2800" spc="-199" dirty="0">
                <a:latin typeface="Times New Roman"/>
                <a:cs typeface="Times New Roman"/>
              </a:rPr>
              <a:t>may </a:t>
            </a:r>
            <a:r>
              <a:rPr lang="en-US" sz="2800" spc="-119" dirty="0">
                <a:latin typeface="Times New Roman"/>
                <a:cs typeface="Times New Roman"/>
              </a:rPr>
              <a:t>choose </a:t>
            </a:r>
            <a:r>
              <a:rPr lang="en-US" sz="2800" spc="-146" dirty="0">
                <a:latin typeface="Times New Roman"/>
                <a:cs typeface="Times New Roman"/>
              </a:rPr>
              <a:t>among </a:t>
            </a:r>
            <a:r>
              <a:rPr lang="en-US" sz="2800" spc="-88" dirty="0">
                <a:latin typeface="Times New Roman"/>
                <a:cs typeface="Times New Roman"/>
              </a:rPr>
              <a:t>alternative statements </a:t>
            </a:r>
            <a:r>
              <a:rPr lang="en-US" sz="2800" spc="-176" dirty="0">
                <a:latin typeface="Times New Roman"/>
                <a:cs typeface="Times New Roman"/>
              </a:rPr>
              <a:t>by </a:t>
            </a:r>
            <a:r>
              <a:rPr lang="en-US" sz="2800" spc="-88" dirty="0">
                <a:latin typeface="Times New Roman"/>
                <a:cs typeface="Times New Roman"/>
              </a:rPr>
              <a:t>testing </a:t>
            </a:r>
            <a:r>
              <a:rPr lang="en-US" sz="2800" spc="-71" dirty="0">
                <a:latin typeface="Times New Roman"/>
                <a:cs typeface="Times New Roman"/>
              </a:rPr>
              <a:t>the  </a:t>
            </a:r>
            <a:r>
              <a:rPr lang="en-US" sz="2800" spc="-141" dirty="0">
                <a:latin typeface="Times New Roman"/>
                <a:cs typeface="Times New Roman"/>
              </a:rPr>
              <a:t>value </a:t>
            </a:r>
            <a:r>
              <a:rPr lang="en-US" sz="2800" spc="-137" dirty="0">
                <a:latin typeface="Times New Roman"/>
                <a:cs typeface="Times New Roman"/>
              </a:rPr>
              <a:t>of </a:t>
            </a:r>
            <a:r>
              <a:rPr lang="en-US" sz="2800" spc="-163" dirty="0">
                <a:latin typeface="Times New Roman"/>
                <a:cs typeface="Times New Roman"/>
              </a:rPr>
              <a:t>key</a:t>
            </a:r>
            <a:r>
              <a:rPr lang="en-US" sz="2800" spc="71" dirty="0">
                <a:latin typeface="Times New Roman"/>
                <a:cs typeface="Times New Roman"/>
              </a:rPr>
              <a:t> </a:t>
            </a:r>
            <a:r>
              <a:rPr lang="en-US" sz="2800" spc="-110" dirty="0">
                <a:latin typeface="Times New Roman"/>
                <a:cs typeface="Times New Roman"/>
              </a:rPr>
              <a:t>variables.</a:t>
            </a:r>
          </a:p>
          <a:p>
            <a:pPr marL="467846" marR="4483" indent="-457200">
              <a:lnSpc>
                <a:spcPts val="2480"/>
              </a:lnSpc>
              <a:spcBef>
                <a:spcPts val="401"/>
              </a:spcBef>
              <a:buSzPct val="84615"/>
              <a:tabLst>
                <a:tab pos="252706" algn="l"/>
                <a:tab pos="253266" algn="l"/>
              </a:tabLst>
            </a:pPr>
            <a:r>
              <a:rPr lang="en-US" sz="2800" spc="79" dirty="0">
                <a:solidFill>
                  <a:srgbClr val="FFC000"/>
                </a:solidFill>
                <a:latin typeface="Times New Roman"/>
                <a:cs typeface="Times New Roman"/>
              </a:rPr>
              <a:t>Condition</a:t>
            </a:r>
            <a:r>
              <a:rPr lang="en-US" sz="2800" spc="7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2800" spc="-146" dirty="0">
                <a:latin typeface="Times New Roman"/>
                <a:cs typeface="Times New Roman"/>
              </a:rPr>
              <a:t>is </a:t>
            </a:r>
            <a:r>
              <a:rPr lang="en-US" sz="2800" spc="-141" dirty="0">
                <a:latin typeface="Times New Roman"/>
                <a:cs typeface="Times New Roman"/>
              </a:rPr>
              <a:t>an </a:t>
            </a:r>
            <a:r>
              <a:rPr lang="en-US" sz="2800" spc="-106" dirty="0">
                <a:latin typeface="Times New Roman"/>
                <a:cs typeface="Times New Roman"/>
              </a:rPr>
              <a:t>expression </a:t>
            </a:r>
            <a:r>
              <a:rPr lang="en-US" sz="2800" spc="-75" dirty="0">
                <a:latin typeface="Times New Roman"/>
                <a:cs typeface="Times New Roman"/>
              </a:rPr>
              <a:t>that </a:t>
            </a:r>
            <a:r>
              <a:rPr lang="en-US" sz="2800" spc="-146" dirty="0">
                <a:latin typeface="Times New Roman"/>
                <a:cs typeface="Times New Roman"/>
              </a:rPr>
              <a:t>is </a:t>
            </a:r>
            <a:r>
              <a:rPr lang="en-US" sz="2800" spc="-66" dirty="0">
                <a:latin typeface="Times New Roman"/>
                <a:cs typeface="Times New Roman"/>
              </a:rPr>
              <a:t>either </a:t>
            </a:r>
            <a:r>
              <a:rPr lang="en-US" sz="2800" spc="-146" dirty="0">
                <a:latin typeface="Times New Roman"/>
                <a:cs typeface="Times New Roman"/>
              </a:rPr>
              <a:t>false </a:t>
            </a:r>
            <a:r>
              <a:rPr lang="en-US" sz="2800" spc="-71" dirty="0">
                <a:latin typeface="Times New Roman"/>
                <a:cs typeface="Times New Roman"/>
              </a:rPr>
              <a:t>(represented </a:t>
            </a:r>
            <a:r>
              <a:rPr lang="en-US" sz="2800" spc="-180" dirty="0">
                <a:latin typeface="Times New Roman"/>
                <a:cs typeface="Times New Roman"/>
              </a:rPr>
              <a:t>by </a:t>
            </a:r>
            <a:r>
              <a:rPr lang="en-US" sz="2800" spc="-75" dirty="0">
                <a:latin typeface="Times New Roman"/>
                <a:cs typeface="Times New Roman"/>
              </a:rPr>
              <a:t>0) </a:t>
            </a:r>
            <a:r>
              <a:rPr lang="en-US" sz="2800" spc="-40" dirty="0">
                <a:latin typeface="Times New Roman"/>
                <a:cs typeface="Times New Roman"/>
              </a:rPr>
              <a:t>or  </a:t>
            </a:r>
            <a:r>
              <a:rPr lang="en-US" sz="2800" spc="-22" dirty="0">
                <a:latin typeface="Times New Roman"/>
                <a:cs typeface="Times New Roman"/>
              </a:rPr>
              <a:t>true </a:t>
            </a:r>
            <a:r>
              <a:rPr lang="en-US" sz="2800" spc="-71" dirty="0">
                <a:latin typeface="Times New Roman"/>
                <a:cs typeface="Times New Roman"/>
              </a:rPr>
              <a:t>(represented </a:t>
            </a:r>
            <a:r>
              <a:rPr lang="en-US" sz="2800" spc="-180" dirty="0">
                <a:latin typeface="Times New Roman"/>
                <a:cs typeface="Times New Roman"/>
              </a:rPr>
              <a:t>by</a:t>
            </a:r>
            <a:r>
              <a:rPr lang="en-US" sz="2800" spc="-119" dirty="0">
                <a:latin typeface="Times New Roman"/>
                <a:cs typeface="Times New Roman"/>
              </a:rPr>
              <a:t> </a:t>
            </a:r>
            <a:r>
              <a:rPr lang="en-US" sz="2800" spc="-18" dirty="0">
                <a:latin typeface="Times New Roman"/>
                <a:cs typeface="Times New Roman"/>
              </a:rPr>
              <a:t>1).</a:t>
            </a:r>
          </a:p>
          <a:p>
            <a:pPr marL="0" indent="0">
              <a:spcBef>
                <a:spcPts val="88"/>
              </a:spcBef>
              <a:buNone/>
            </a:pPr>
            <a:r>
              <a:rPr lang="en-IN" sz="2800" spc="-132" dirty="0">
                <a:latin typeface="Times New Roman"/>
                <a:cs typeface="Times New Roman"/>
              </a:rPr>
              <a:t>            e</a:t>
            </a:r>
            <a:r>
              <a:rPr lang="en-IN" sz="2800" spc="93" dirty="0">
                <a:latin typeface="Times New Roman"/>
                <a:cs typeface="Times New Roman"/>
              </a:rPr>
              <a:t>.</a:t>
            </a:r>
            <a:r>
              <a:rPr lang="en-IN" sz="2800" spc="-397" dirty="0">
                <a:latin typeface="Times New Roman"/>
                <a:cs typeface="Times New Roman"/>
              </a:rPr>
              <a:t>g</a:t>
            </a:r>
            <a:r>
              <a:rPr lang="en-IN" sz="2800" spc="93" dirty="0">
                <a:latin typeface="Times New Roman"/>
                <a:cs typeface="Times New Roman"/>
              </a:rPr>
              <a:t>.</a:t>
            </a:r>
            <a:r>
              <a:rPr lang="en-IN" sz="2800" spc="97" dirty="0">
                <a:latin typeface="Times New Roman"/>
                <a:cs typeface="Times New Roman"/>
              </a:rPr>
              <a:t>,</a:t>
            </a:r>
            <a:r>
              <a:rPr lang="en-IN" sz="2800" dirty="0">
                <a:latin typeface="Times New Roman"/>
                <a:cs typeface="Times New Roman"/>
              </a:rPr>
              <a:t>	</a:t>
            </a:r>
            <a:r>
              <a:rPr lang="en-IN" sz="2800" spc="-115" dirty="0">
                <a:latin typeface="Times New Roman"/>
                <a:cs typeface="Times New Roman"/>
              </a:rPr>
              <a:t>i</a:t>
            </a:r>
            <a:r>
              <a:rPr lang="en-IN" sz="2800" spc="-168" dirty="0">
                <a:latin typeface="Times New Roman"/>
                <a:cs typeface="Times New Roman"/>
              </a:rPr>
              <a:t>f  </a:t>
            </a:r>
            <a:r>
              <a:rPr lang="en-US" sz="2800" spc="97" dirty="0">
                <a:solidFill>
                  <a:srgbClr val="FFC000"/>
                </a:solidFill>
                <a:latin typeface="Times New Roman"/>
                <a:cs typeface="Times New Roman"/>
              </a:rPr>
              <a:t>mark</a:t>
            </a:r>
            <a:r>
              <a:rPr lang="en-US" sz="2800" spc="-84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13" dirty="0">
                <a:solidFill>
                  <a:srgbClr val="FFC000"/>
                </a:solidFill>
                <a:latin typeface="Times New Roman"/>
                <a:cs typeface="Times New Roman"/>
              </a:rPr>
              <a:t>is</a:t>
            </a:r>
            <a:r>
              <a:rPr lang="en-US" sz="2800" spc="-62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800" spc="97" dirty="0">
                <a:solidFill>
                  <a:srgbClr val="FFC000"/>
                </a:solidFill>
                <a:latin typeface="Times New Roman"/>
                <a:cs typeface="Times New Roman"/>
              </a:rPr>
              <a:t>greater</a:t>
            </a:r>
            <a:r>
              <a:rPr lang="en-US" sz="2800" spc="-79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800" spc="115" dirty="0">
                <a:solidFill>
                  <a:srgbClr val="FFC000"/>
                </a:solidFill>
                <a:latin typeface="Times New Roman"/>
                <a:cs typeface="Times New Roman"/>
              </a:rPr>
              <a:t>than</a:t>
            </a:r>
            <a:r>
              <a:rPr lang="en-US" sz="2800" spc="-84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97" dirty="0">
                <a:solidFill>
                  <a:srgbClr val="FFC000"/>
                </a:solidFill>
                <a:latin typeface="Times New Roman"/>
                <a:cs typeface="Times New Roman"/>
              </a:rPr>
              <a:t>50</a:t>
            </a:r>
            <a:endParaRPr lang="en-US" sz="2800" dirty="0">
              <a:solidFill>
                <a:srgbClr val="FFC000"/>
              </a:solidFill>
              <a:latin typeface="Times New Roman"/>
              <a:cs typeface="Times New Roman"/>
            </a:endParaRPr>
          </a:p>
          <a:p>
            <a:pPr marL="0" indent="0">
              <a:spcBef>
                <a:spcPts val="75"/>
              </a:spcBef>
              <a:buNone/>
              <a:tabLst>
                <a:tab pos="655019" algn="l"/>
              </a:tabLst>
            </a:pPr>
            <a:r>
              <a:rPr lang="en-US" sz="2800" spc="-44" dirty="0">
                <a:latin typeface="Times New Roman"/>
                <a:cs typeface="Times New Roman"/>
              </a:rPr>
              <a:t>                       print	</a:t>
            </a:r>
            <a:r>
              <a:rPr lang="en-US" sz="2800" spc="-221" dirty="0">
                <a:latin typeface="Times New Roman"/>
                <a:cs typeface="Times New Roman"/>
              </a:rPr>
              <a:t>“Pass”</a:t>
            </a:r>
            <a:endParaRPr lang="en-IN" sz="2800" dirty="0">
              <a:latin typeface="Times New Roman"/>
              <a:cs typeface="Times New Roman"/>
            </a:endParaRPr>
          </a:p>
          <a:p>
            <a:pPr marL="10646" marR="4483" indent="0">
              <a:lnSpc>
                <a:spcPts val="2480"/>
              </a:lnSpc>
              <a:spcBef>
                <a:spcPts val="401"/>
              </a:spcBef>
              <a:buSzPct val="84615"/>
              <a:buNone/>
              <a:tabLst>
                <a:tab pos="252706" algn="l"/>
                <a:tab pos="253266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253266" marR="268395" indent="-242060">
              <a:lnSpc>
                <a:spcPts val="2480"/>
              </a:lnSpc>
              <a:spcBef>
                <a:spcPts val="565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z="2800" spc="-101" dirty="0">
                <a:latin typeface="Times New Roman"/>
                <a:cs typeface="Times New Roman"/>
              </a:rPr>
              <a:t>Conditions </a:t>
            </a:r>
            <a:r>
              <a:rPr lang="en-US" sz="2800" spc="-199" dirty="0">
                <a:latin typeface="Times New Roman"/>
                <a:cs typeface="Times New Roman"/>
              </a:rPr>
              <a:t>may </a:t>
            </a:r>
            <a:r>
              <a:rPr lang="en-US" sz="2800" spc="-101" dirty="0">
                <a:latin typeface="Times New Roman"/>
                <a:cs typeface="Times New Roman"/>
              </a:rPr>
              <a:t>contain </a:t>
            </a:r>
            <a:r>
              <a:rPr lang="en-US" sz="2800" spc="75" dirty="0">
                <a:solidFill>
                  <a:srgbClr val="FFC000"/>
                </a:solidFill>
                <a:latin typeface="Times New Roman"/>
                <a:cs typeface="Times New Roman"/>
              </a:rPr>
              <a:t>relational </a:t>
            </a:r>
            <a:r>
              <a:rPr lang="en-US" sz="2800" spc="-40" dirty="0">
                <a:latin typeface="Times New Roman"/>
                <a:cs typeface="Times New Roman"/>
              </a:rPr>
              <a:t>or </a:t>
            </a:r>
            <a:r>
              <a:rPr lang="en-US" sz="2800" spc="75" dirty="0">
                <a:solidFill>
                  <a:srgbClr val="FFC000"/>
                </a:solidFill>
                <a:latin typeface="Times New Roman"/>
                <a:cs typeface="Times New Roman"/>
              </a:rPr>
              <a:t>equality </a:t>
            </a:r>
            <a:r>
              <a:rPr lang="en-US" sz="2800" spc="97" dirty="0">
                <a:solidFill>
                  <a:srgbClr val="FFC000"/>
                </a:solidFill>
                <a:latin typeface="Times New Roman"/>
                <a:cs typeface="Times New Roman"/>
              </a:rPr>
              <a:t>operators,</a:t>
            </a:r>
            <a:r>
              <a:rPr lang="en-US" sz="2800" spc="-20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128" dirty="0">
                <a:latin typeface="Times New Roman"/>
                <a:cs typeface="Times New Roman"/>
              </a:rPr>
              <a:t>and  </a:t>
            </a:r>
            <a:r>
              <a:rPr lang="en-US" sz="2800" spc="-180" dirty="0">
                <a:latin typeface="Times New Roman"/>
                <a:cs typeface="Times New Roman"/>
              </a:rPr>
              <a:t>have </a:t>
            </a:r>
            <a:r>
              <a:rPr lang="en-US" sz="2800" spc="-71" dirty="0">
                <a:latin typeface="Times New Roman"/>
                <a:cs typeface="Times New Roman"/>
              </a:rPr>
              <a:t>the </a:t>
            </a:r>
            <a:r>
              <a:rPr lang="en-US" sz="2800" spc="-128" dirty="0">
                <a:latin typeface="Times New Roman"/>
                <a:cs typeface="Times New Roman"/>
              </a:rPr>
              <a:t>following</a:t>
            </a:r>
            <a:r>
              <a:rPr lang="en-US" sz="2800" spc="49" dirty="0">
                <a:latin typeface="Times New Roman"/>
                <a:cs typeface="Times New Roman"/>
              </a:rPr>
              <a:t> </a:t>
            </a:r>
            <a:r>
              <a:rPr lang="en-US" sz="2800" spc="-75" dirty="0">
                <a:latin typeface="Times New Roman"/>
                <a:cs typeface="Times New Roman"/>
              </a:rPr>
              <a:t>forms.</a:t>
            </a:r>
            <a:endParaRPr lang="en-US" sz="2800" dirty="0">
              <a:latin typeface="Times New Roman"/>
              <a:cs typeface="Times New Roman"/>
            </a:endParaRPr>
          </a:p>
          <a:p>
            <a:pPr marL="495326" lvl="1" indent="-201717">
              <a:spcBef>
                <a:spcPts val="35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spc="-124" dirty="0">
                <a:latin typeface="Times New Roman"/>
                <a:cs typeface="Times New Roman"/>
              </a:rPr>
              <a:t>variable </a:t>
            </a:r>
            <a:r>
              <a:rPr lang="en-US" sz="2800" spc="88" dirty="0">
                <a:solidFill>
                  <a:srgbClr val="FFC000"/>
                </a:solidFill>
                <a:latin typeface="Times New Roman"/>
                <a:cs typeface="Times New Roman"/>
              </a:rPr>
              <a:t>relational-operator</a:t>
            </a:r>
            <a:r>
              <a:rPr lang="en-US" sz="2800" spc="88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2800" spc="-124" dirty="0">
                <a:latin typeface="Times New Roman"/>
                <a:cs typeface="Times New Roman"/>
              </a:rPr>
              <a:t>variable </a:t>
            </a:r>
            <a:r>
              <a:rPr lang="en-US" sz="2800" spc="-40" dirty="0">
                <a:latin typeface="Times New Roman"/>
                <a:cs typeface="Times New Roman"/>
              </a:rPr>
              <a:t>(or</a:t>
            </a:r>
            <a:r>
              <a:rPr lang="en-US" sz="2800" spc="-79" dirty="0">
                <a:latin typeface="Times New Roman"/>
                <a:cs typeface="Times New Roman"/>
              </a:rPr>
              <a:t> </a:t>
            </a:r>
            <a:r>
              <a:rPr lang="en-US" sz="2800" spc="-88" dirty="0">
                <a:latin typeface="Times New Roman"/>
                <a:cs typeface="Times New Roman"/>
              </a:rPr>
              <a:t>constant)</a:t>
            </a:r>
            <a:endParaRPr lang="en-US" sz="2800" dirty="0">
              <a:latin typeface="Times New Roman"/>
              <a:cs typeface="Times New Roman"/>
            </a:endParaRPr>
          </a:p>
          <a:p>
            <a:pPr marL="495326" lvl="1" indent="-201717">
              <a:spcBef>
                <a:spcPts val="75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spc="-124" dirty="0">
                <a:latin typeface="Times New Roman"/>
                <a:cs typeface="Times New Roman"/>
              </a:rPr>
              <a:t>variable </a:t>
            </a:r>
            <a:r>
              <a:rPr lang="en-US" sz="2800" spc="93" dirty="0">
                <a:solidFill>
                  <a:srgbClr val="FFC000"/>
                </a:solidFill>
                <a:latin typeface="Times New Roman"/>
                <a:cs typeface="Times New Roman"/>
              </a:rPr>
              <a:t>equality-operator</a:t>
            </a:r>
            <a:r>
              <a:rPr lang="en-US" sz="2800" spc="93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2800" spc="-124" dirty="0">
                <a:latin typeface="Times New Roman"/>
                <a:cs typeface="Times New Roman"/>
              </a:rPr>
              <a:t>variable </a:t>
            </a:r>
            <a:r>
              <a:rPr lang="en-US" sz="2800" spc="-40" dirty="0">
                <a:latin typeface="Times New Roman"/>
                <a:cs typeface="Times New Roman"/>
              </a:rPr>
              <a:t>(or</a:t>
            </a:r>
            <a:r>
              <a:rPr lang="en-US" sz="2800" spc="-93" dirty="0">
                <a:latin typeface="Times New Roman"/>
                <a:cs typeface="Times New Roman"/>
              </a:rPr>
              <a:t> </a:t>
            </a:r>
            <a:r>
              <a:rPr lang="en-US" sz="2800" spc="-88" dirty="0">
                <a:latin typeface="Times New Roman"/>
                <a:cs typeface="Times New Roman"/>
              </a:rPr>
              <a:t>constant)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6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716" y="355046"/>
            <a:ext cx="3535456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124" dirty="0"/>
              <a:t>Predict </a:t>
            </a:r>
            <a:r>
              <a:rPr sz="3530" spc="176" dirty="0"/>
              <a:t>the</a:t>
            </a:r>
            <a:r>
              <a:rPr sz="3530" spc="-353" dirty="0"/>
              <a:t> </a:t>
            </a:r>
            <a:r>
              <a:rPr sz="3530" spc="212" dirty="0"/>
              <a:t>output</a:t>
            </a:r>
            <a:endParaRPr sz="3530" dirty="0"/>
          </a:p>
        </p:txBody>
      </p:sp>
      <p:sp>
        <p:nvSpPr>
          <p:cNvPr id="4" name="object 4"/>
          <p:cNvSpPr txBox="1"/>
          <p:nvPr/>
        </p:nvSpPr>
        <p:spPr>
          <a:xfrm>
            <a:off x="2333059" y="1645471"/>
            <a:ext cx="6894068" cy="433756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3266" indent="-242060">
              <a:spcBef>
                <a:spcPts val="88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pc="-66" dirty="0">
                <a:latin typeface="Century" panose="02040604050505020304" pitchFamily="18" charset="0"/>
                <a:cs typeface="Times New Roman"/>
              </a:rPr>
              <a:t>What </a:t>
            </a:r>
            <a:r>
              <a:rPr spc="-75" dirty="0">
                <a:latin typeface="Century" panose="02040604050505020304" pitchFamily="18" charset="0"/>
                <a:cs typeface="Times New Roman"/>
              </a:rPr>
              <a:t>will be </a:t>
            </a:r>
            <a:r>
              <a:rPr spc="-49" dirty="0">
                <a:latin typeface="Century" panose="02040604050505020304" pitchFamily="18" charset="0"/>
                <a:cs typeface="Times New Roman"/>
              </a:rPr>
              <a:t>the </a:t>
            </a:r>
            <a:r>
              <a:rPr spc="-40" dirty="0">
                <a:latin typeface="Century" panose="02040604050505020304" pitchFamily="18" charset="0"/>
                <a:cs typeface="Times New Roman"/>
              </a:rPr>
              <a:t>output </a:t>
            </a:r>
            <a:r>
              <a:rPr spc="-93" dirty="0">
                <a:latin typeface="Century" panose="02040604050505020304" pitchFamily="18" charset="0"/>
                <a:cs typeface="Times New Roman"/>
              </a:rPr>
              <a:t>of </a:t>
            </a:r>
            <a:r>
              <a:rPr spc="-49" dirty="0">
                <a:latin typeface="Century" panose="02040604050505020304" pitchFamily="18" charset="0"/>
                <a:cs typeface="Times New Roman"/>
              </a:rPr>
              <a:t>the </a:t>
            </a:r>
            <a:r>
              <a:rPr spc="-88" dirty="0">
                <a:latin typeface="Century" panose="02040604050505020304" pitchFamily="18" charset="0"/>
                <a:cs typeface="Times New Roman"/>
              </a:rPr>
              <a:t>following </a:t>
            </a:r>
            <a:r>
              <a:rPr spc="-75" dirty="0">
                <a:latin typeface="Century" panose="02040604050505020304" pitchFamily="18" charset="0"/>
                <a:cs typeface="Times New Roman"/>
              </a:rPr>
              <a:t>code</a:t>
            </a:r>
            <a:r>
              <a:rPr spc="62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-88" dirty="0">
                <a:latin typeface="Century" panose="02040604050505020304" pitchFamily="18" charset="0"/>
                <a:cs typeface="Times New Roman"/>
              </a:rPr>
              <a:t>fragment?</a:t>
            </a:r>
            <a:endParaRPr dirty="0">
              <a:latin typeface="Century" panose="02040604050505020304" pitchFamily="18" charset="0"/>
              <a:cs typeface="Times New Roman"/>
            </a:endParaRPr>
          </a:p>
          <a:p>
            <a:pPr marL="252706" marR="2333749">
              <a:lnSpc>
                <a:spcPct val="98600"/>
              </a:lnSpc>
              <a:spcBef>
                <a:spcPts val="57"/>
              </a:spcBef>
            </a:pPr>
            <a:r>
              <a:rPr dirty="0">
                <a:latin typeface="Century" panose="02040604050505020304" pitchFamily="18" charset="0"/>
                <a:cs typeface="Comic Sans MS"/>
              </a:rPr>
              <a:t>int 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year;  </a:t>
            </a:r>
            <a:endParaRPr lang="en-IN" spc="-4" dirty="0">
              <a:latin typeface="Century" panose="02040604050505020304" pitchFamily="18" charset="0"/>
              <a:cs typeface="Comic Sans MS"/>
            </a:endParaRPr>
          </a:p>
          <a:p>
            <a:pPr marL="252706" marR="2333749">
              <a:lnSpc>
                <a:spcPct val="98600"/>
              </a:lnSpc>
              <a:spcBef>
                <a:spcPts val="57"/>
              </a:spcBef>
            </a:pPr>
            <a:r>
              <a:rPr dirty="0">
                <a:latin typeface="Century" panose="02040604050505020304" pitchFamily="18" charset="0"/>
                <a:cs typeface="Comic Sans MS"/>
              </a:rPr>
              <a:t>sca</a:t>
            </a:r>
            <a:r>
              <a:rPr spc="4" dirty="0">
                <a:latin typeface="Century" panose="02040604050505020304" pitchFamily="18" charset="0"/>
                <a:cs typeface="Comic Sans MS"/>
              </a:rPr>
              <a:t>n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f</a:t>
            </a:r>
            <a:r>
              <a:rPr dirty="0">
                <a:latin typeface="Century" panose="02040604050505020304" pitchFamily="18" charset="0"/>
                <a:cs typeface="Comic Sans MS"/>
              </a:rPr>
              <a:t>(“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%d</a:t>
            </a:r>
            <a:r>
              <a:rPr dirty="0">
                <a:latin typeface="Century" panose="02040604050505020304" pitchFamily="18" charset="0"/>
                <a:cs typeface="Comic Sans MS"/>
              </a:rPr>
              <a:t>”</a:t>
            </a:r>
            <a:r>
              <a:rPr spc="4" dirty="0">
                <a:latin typeface="Century" panose="02040604050505020304" pitchFamily="18" charset="0"/>
                <a:cs typeface="Comic Sans MS"/>
              </a:rPr>
              <a:t>,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&amp;ye</a:t>
            </a:r>
            <a:r>
              <a:rPr dirty="0">
                <a:latin typeface="Century" panose="02040604050505020304" pitchFamily="18" charset="0"/>
                <a:cs typeface="Comic Sans MS"/>
              </a:rPr>
              <a:t>a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r</a:t>
            </a:r>
            <a:r>
              <a:rPr dirty="0">
                <a:latin typeface="Century" panose="02040604050505020304" pitchFamily="18" charset="0"/>
                <a:cs typeface="Comic Sans MS"/>
              </a:rPr>
              <a:t>);  </a:t>
            </a:r>
            <a:endParaRPr lang="en-IN" dirty="0">
              <a:latin typeface="Century" panose="02040604050505020304" pitchFamily="18" charset="0"/>
              <a:cs typeface="Comic Sans MS"/>
            </a:endParaRPr>
          </a:p>
          <a:p>
            <a:pPr marL="252706" marR="2333749">
              <a:lnSpc>
                <a:spcPct val="98600"/>
              </a:lnSpc>
              <a:spcBef>
                <a:spcPts val="57"/>
              </a:spcBef>
            </a:pPr>
            <a:r>
              <a:rPr spc="-4" dirty="0">
                <a:latin typeface="Century" panose="02040604050505020304" pitchFamily="18" charset="0"/>
                <a:cs typeface="Comic Sans MS"/>
              </a:rPr>
              <a:t>if(year%100==0)</a:t>
            </a:r>
            <a:endParaRPr dirty="0">
              <a:latin typeface="Century" panose="02040604050505020304" pitchFamily="18" charset="0"/>
              <a:cs typeface="Comic Sans MS"/>
            </a:endParaRPr>
          </a:p>
          <a:p>
            <a:pPr marL="252706" marR="2103456">
              <a:lnSpc>
                <a:spcPts val="1888"/>
              </a:lnSpc>
              <a:spcBef>
                <a:spcPts val="44"/>
              </a:spcBef>
            </a:pPr>
            <a:r>
              <a:rPr dirty="0">
                <a:latin typeface="Century" panose="02040604050505020304" pitchFamily="18" charset="0"/>
                <a:cs typeface="Comic Sans MS"/>
              </a:rPr>
              <a:t>{</a:t>
            </a:r>
            <a:endParaRPr lang="en-IN" dirty="0">
              <a:latin typeface="Century" panose="02040604050505020304" pitchFamily="18" charset="0"/>
              <a:cs typeface="Comic Sans MS"/>
            </a:endParaRPr>
          </a:p>
          <a:p>
            <a:pPr marL="252706" marR="2103456">
              <a:lnSpc>
                <a:spcPts val="1888"/>
              </a:lnSpc>
              <a:spcBef>
                <a:spcPts val="44"/>
              </a:spcBef>
            </a:pPr>
            <a:r>
              <a:rPr dirty="0">
                <a:latin typeface="Century" panose="02040604050505020304" pitchFamily="18" charset="0"/>
                <a:cs typeface="Comic Sans MS"/>
              </a:rPr>
              <a:t> 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if(year%400==0) </a:t>
            </a:r>
            <a:endParaRPr lang="en-IN" spc="-4" dirty="0">
              <a:latin typeface="Century" panose="02040604050505020304" pitchFamily="18" charset="0"/>
              <a:cs typeface="Comic Sans MS"/>
            </a:endParaRPr>
          </a:p>
          <a:p>
            <a:pPr marL="252706" marR="2103456">
              <a:lnSpc>
                <a:spcPts val="1888"/>
              </a:lnSpc>
              <a:spcBef>
                <a:spcPts val="44"/>
              </a:spcBef>
            </a:pPr>
            <a:r>
              <a:rPr spc="-4" dirty="0">
                <a:latin typeface="Century" panose="02040604050505020304" pitchFamily="18" charset="0"/>
                <a:cs typeface="Comic Sans MS"/>
              </a:rPr>
              <a:t> printf(“leap</a:t>
            </a:r>
            <a:r>
              <a:rPr spc="-57" dirty="0">
                <a:latin typeface="Century" panose="02040604050505020304" pitchFamily="18" charset="0"/>
                <a:cs typeface="Comic Sans MS"/>
              </a:rPr>
              <a:t> 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year\n“);</a:t>
            </a:r>
            <a:endParaRPr dirty="0">
              <a:latin typeface="Century" panose="02040604050505020304" pitchFamily="18" charset="0"/>
              <a:cs typeface="Comic Sans MS"/>
            </a:endParaRPr>
          </a:p>
          <a:p>
            <a:pPr marL="252706">
              <a:lnSpc>
                <a:spcPts val="1796"/>
              </a:lnSpc>
            </a:pPr>
            <a:r>
              <a:rPr dirty="0">
                <a:latin typeface="Century" panose="02040604050505020304" pitchFamily="18" charset="0"/>
                <a:cs typeface="Comic Sans MS"/>
              </a:rPr>
              <a:t>}</a:t>
            </a:r>
          </a:p>
          <a:p>
            <a:pPr marL="252706">
              <a:lnSpc>
                <a:spcPts val="1880"/>
              </a:lnSpc>
            </a:pPr>
            <a:r>
              <a:rPr spc="-4" dirty="0">
                <a:latin typeface="Century" panose="02040604050505020304" pitchFamily="18" charset="0"/>
                <a:cs typeface="Comic Sans MS"/>
              </a:rPr>
              <a:t>else</a:t>
            </a:r>
            <a:endParaRPr dirty="0">
              <a:latin typeface="Century" panose="02040604050505020304" pitchFamily="18" charset="0"/>
              <a:cs typeface="Comic Sans MS"/>
            </a:endParaRPr>
          </a:p>
          <a:p>
            <a:pPr marL="252706">
              <a:lnSpc>
                <a:spcPts val="1897"/>
              </a:lnSpc>
            </a:pPr>
            <a:r>
              <a:rPr spc="-4" dirty="0">
                <a:latin typeface="Century" panose="02040604050505020304" pitchFamily="18" charset="0"/>
                <a:cs typeface="Comic Sans MS"/>
              </a:rPr>
              <a:t>printf(“not leap</a:t>
            </a:r>
            <a:r>
              <a:rPr spc="-31" dirty="0">
                <a:latin typeface="Century" panose="02040604050505020304" pitchFamily="18" charset="0"/>
                <a:cs typeface="Comic Sans MS"/>
              </a:rPr>
              <a:t> </a:t>
            </a:r>
            <a:r>
              <a:rPr spc="-4" dirty="0">
                <a:latin typeface="Century" panose="02040604050505020304" pitchFamily="18" charset="0"/>
                <a:cs typeface="Comic Sans MS"/>
              </a:rPr>
              <a:t>year\n“);</a:t>
            </a:r>
            <a:endParaRPr dirty="0">
              <a:latin typeface="Century" panose="02040604050505020304" pitchFamily="18" charset="0"/>
              <a:cs typeface="Comic Sans MS"/>
            </a:endParaRPr>
          </a:p>
          <a:p>
            <a:pPr>
              <a:spcBef>
                <a:spcPts val="40"/>
              </a:spcBef>
            </a:pPr>
            <a:endParaRPr dirty="0">
              <a:latin typeface="Century" panose="02040604050505020304" pitchFamily="18" charset="0"/>
              <a:cs typeface="Comic Sans MS"/>
            </a:endParaRPr>
          </a:p>
          <a:p>
            <a:pPr marL="253266" indent="-242060"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pc="-9" dirty="0">
                <a:latin typeface="Century" panose="02040604050505020304" pitchFamily="18" charset="0"/>
                <a:cs typeface="Times New Roman"/>
              </a:rPr>
              <a:t>if</a:t>
            </a:r>
            <a:r>
              <a:rPr spc="-62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75" dirty="0">
                <a:latin typeface="Century" panose="02040604050505020304" pitchFamily="18" charset="0"/>
                <a:cs typeface="Times New Roman"/>
              </a:rPr>
              <a:t>the</a:t>
            </a:r>
            <a:r>
              <a:rPr spc="-35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84" dirty="0">
                <a:latin typeface="Century" panose="02040604050505020304" pitchFamily="18" charset="0"/>
                <a:cs typeface="Times New Roman"/>
              </a:rPr>
              <a:t>input</a:t>
            </a:r>
            <a:r>
              <a:rPr spc="-49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26" dirty="0">
                <a:latin typeface="Century" panose="02040604050505020304" pitchFamily="18" charset="0"/>
                <a:cs typeface="Times New Roman"/>
              </a:rPr>
              <a:t>given</a:t>
            </a:r>
            <a:r>
              <a:rPr spc="-44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-9" dirty="0">
                <a:latin typeface="Century" panose="02040604050505020304" pitchFamily="18" charset="0"/>
                <a:cs typeface="Times New Roman"/>
              </a:rPr>
              <a:t>is</a:t>
            </a:r>
            <a:r>
              <a:rPr spc="-49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-22" dirty="0">
                <a:latin typeface="Century" panose="02040604050505020304" pitchFamily="18" charset="0"/>
                <a:cs typeface="Times New Roman"/>
              </a:rPr>
              <a:t>(i)2000</a:t>
            </a:r>
            <a:r>
              <a:rPr spc="-49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-18" dirty="0">
                <a:latin typeface="Century" panose="02040604050505020304" pitchFamily="18" charset="0"/>
                <a:cs typeface="Times New Roman"/>
              </a:rPr>
              <a:t>(ii)1900</a:t>
            </a:r>
            <a:r>
              <a:rPr spc="-57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31" dirty="0">
                <a:latin typeface="Century" panose="02040604050505020304" pitchFamily="18" charset="0"/>
                <a:cs typeface="Times New Roman"/>
              </a:rPr>
              <a:t>(iii)</a:t>
            </a:r>
            <a:r>
              <a:rPr spc="-49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-71" dirty="0">
                <a:latin typeface="Century" panose="02040604050505020304" pitchFamily="18" charset="0"/>
                <a:cs typeface="Times New Roman"/>
              </a:rPr>
              <a:t>19</a:t>
            </a:r>
            <a:endParaRPr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150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pc="-9" dirty="0">
                <a:latin typeface="Century" panose="02040604050505020304" pitchFamily="18" charset="0"/>
                <a:cs typeface="Times New Roman"/>
              </a:rPr>
              <a:t>Ans.</a:t>
            </a:r>
            <a:endParaRPr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146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pc="40" dirty="0">
                <a:latin typeface="Century" panose="02040604050505020304" pitchFamily="18" charset="0"/>
                <a:cs typeface="Times New Roman"/>
              </a:rPr>
              <a:t>(i)leap</a:t>
            </a:r>
            <a:r>
              <a:rPr spc="-62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31" dirty="0">
                <a:latin typeface="Century" panose="02040604050505020304" pitchFamily="18" charset="0"/>
                <a:cs typeface="Times New Roman"/>
              </a:rPr>
              <a:t>year</a:t>
            </a:r>
            <a:endParaRPr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150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pc="35" dirty="0">
                <a:latin typeface="Century" panose="02040604050505020304" pitchFamily="18" charset="0"/>
                <a:cs typeface="Times New Roman"/>
              </a:rPr>
              <a:t>(ii) </a:t>
            </a:r>
            <a:r>
              <a:rPr spc="-13" dirty="0">
                <a:latin typeface="Century" panose="02040604050505020304" pitchFamily="18" charset="0"/>
                <a:cs typeface="Times New Roman"/>
              </a:rPr>
              <a:t>No</a:t>
            </a:r>
            <a:r>
              <a:rPr spc="-141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93" dirty="0">
                <a:latin typeface="Century" panose="02040604050505020304" pitchFamily="18" charset="0"/>
                <a:cs typeface="Times New Roman"/>
              </a:rPr>
              <a:t>output</a:t>
            </a:r>
            <a:endParaRPr dirty="0">
              <a:latin typeface="Century" panose="02040604050505020304" pitchFamily="18" charset="0"/>
              <a:cs typeface="Times New Roman"/>
            </a:endParaRPr>
          </a:p>
          <a:p>
            <a:pPr marL="253266" indent="-242060">
              <a:spcBef>
                <a:spcPts val="146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pc="31" dirty="0">
                <a:latin typeface="Century" panose="02040604050505020304" pitchFamily="18" charset="0"/>
                <a:cs typeface="Times New Roman"/>
              </a:rPr>
              <a:t>(iii) </a:t>
            </a:r>
            <a:r>
              <a:rPr spc="84" dirty="0">
                <a:latin typeface="Century" panose="02040604050505020304" pitchFamily="18" charset="0"/>
                <a:cs typeface="Times New Roman"/>
              </a:rPr>
              <a:t>not </a:t>
            </a:r>
            <a:r>
              <a:rPr spc="40" dirty="0">
                <a:latin typeface="Century" panose="02040604050505020304" pitchFamily="18" charset="0"/>
                <a:cs typeface="Times New Roman"/>
              </a:rPr>
              <a:t>leap</a:t>
            </a:r>
            <a:r>
              <a:rPr spc="-260" dirty="0">
                <a:latin typeface="Century" panose="02040604050505020304" pitchFamily="18" charset="0"/>
                <a:cs typeface="Times New Roman"/>
              </a:rPr>
              <a:t> </a:t>
            </a:r>
            <a:r>
              <a:rPr spc="31" dirty="0">
                <a:latin typeface="Century" panose="02040604050505020304" pitchFamily="18" charset="0"/>
                <a:cs typeface="Times New Roman"/>
              </a:rPr>
              <a:t>year</a:t>
            </a:r>
            <a:endParaRPr dirty="0">
              <a:latin typeface="Century" panose="020406040505050203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644" y="171778"/>
            <a:ext cx="2321299" cy="1097201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216" dirty="0"/>
              <a:t>Try </a:t>
            </a:r>
            <a:r>
              <a:rPr sz="3530" spc="-66" dirty="0"/>
              <a:t>it</a:t>
            </a:r>
            <a:r>
              <a:rPr sz="3530" spc="-71" dirty="0"/>
              <a:t> </a:t>
            </a:r>
            <a:r>
              <a:rPr sz="3530" spc="-168" dirty="0"/>
              <a:t>yourself</a:t>
            </a:r>
            <a:endParaRPr sz="3530" dirty="0"/>
          </a:p>
        </p:txBody>
      </p:sp>
      <p:sp>
        <p:nvSpPr>
          <p:cNvPr id="3" name="object 3"/>
          <p:cNvSpPr txBox="1"/>
          <p:nvPr/>
        </p:nvSpPr>
        <p:spPr>
          <a:xfrm>
            <a:off x="2290028" y="1478728"/>
            <a:ext cx="7117416" cy="109305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1206" marR="4483">
              <a:lnSpc>
                <a:spcPts val="2665"/>
              </a:lnSpc>
              <a:spcBef>
                <a:spcPts val="424"/>
              </a:spcBef>
            </a:pPr>
            <a:r>
              <a:rPr sz="2471" spc="-40" dirty="0">
                <a:latin typeface="Times New Roman"/>
                <a:cs typeface="Times New Roman"/>
              </a:rPr>
              <a:t>1.Write </a:t>
            </a:r>
            <a:r>
              <a:rPr sz="2471" spc="-199" dirty="0">
                <a:latin typeface="Times New Roman"/>
                <a:cs typeface="Times New Roman"/>
              </a:rPr>
              <a:t>a </a:t>
            </a:r>
            <a:r>
              <a:rPr sz="2471" spc="-101" dirty="0">
                <a:latin typeface="Times New Roman"/>
                <a:cs typeface="Times New Roman"/>
              </a:rPr>
              <a:t>program </a:t>
            </a:r>
            <a:r>
              <a:rPr sz="2471" spc="-40" dirty="0">
                <a:latin typeface="Times New Roman"/>
                <a:cs typeface="Times New Roman"/>
              </a:rPr>
              <a:t>to </a:t>
            </a:r>
            <a:r>
              <a:rPr sz="2471" spc="-49" dirty="0">
                <a:latin typeface="Times New Roman"/>
                <a:cs typeface="Times New Roman"/>
              </a:rPr>
              <a:t>enter </a:t>
            </a:r>
            <a:r>
              <a:rPr sz="2471" spc="-79" dirty="0">
                <a:latin typeface="Times New Roman"/>
                <a:cs typeface="Times New Roman"/>
              </a:rPr>
              <a:t>the </a:t>
            </a:r>
            <a:r>
              <a:rPr sz="2471" spc="-71" dirty="0">
                <a:latin typeface="Times New Roman"/>
                <a:cs typeface="Times New Roman"/>
              </a:rPr>
              <a:t>temperature </a:t>
            </a:r>
            <a:r>
              <a:rPr sz="2471" spc="-141" dirty="0">
                <a:latin typeface="Times New Roman"/>
                <a:cs typeface="Times New Roman"/>
              </a:rPr>
              <a:t>and </a:t>
            </a:r>
            <a:r>
              <a:rPr sz="2471" spc="-49" dirty="0">
                <a:latin typeface="Times New Roman"/>
                <a:cs typeface="Times New Roman"/>
              </a:rPr>
              <a:t>print </a:t>
            </a:r>
            <a:r>
              <a:rPr sz="2471" spc="-79" dirty="0">
                <a:latin typeface="Times New Roman"/>
                <a:cs typeface="Times New Roman"/>
              </a:rPr>
              <a:t>the  </a:t>
            </a:r>
            <a:r>
              <a:rPr sz="2471" spc="-141" dirty="0">
                <a:latin typeface="Times New Roman"/>
                <a:cs typeface="Times New Roman"/>
              </a:rPr>
              <a:t>following </a:t>
            </a:r>
            <a:r>
              <a:rPr sz="2471" spc="-163" dirty="0">
                <a:latin typeface="Times New Roman"/>
                <a:cs typeface="Times New Roman"/>
              </a:rPr>
              <a:t>message </a:t>
            </a:r>
            <a:r>
              <a:rPr sz="2471" spc="-128" dirty="0">
                <a:latin typeface="Times New Roman"/>
                <a:cs typeface="Times New Roman"/>
              </a:rPr>
              <a:t>according </a:t>
            </a:r>
            <a:r>
              <a:rPr sz="2471" spc="-40" dirty="0">
                <a:latin typeface="Times New Roman"/>
                <a:cs typeface="Times New Roman"/>
              </a:rPr>
              <a:t>to </a:t>
            </a:r>
            <a:r>
              <a:rPr sz="2471" spc="-79" dirty="0">
                <a:latin typeface="Times New Roman"/>
                <a:cs typeface="Times New Roman"/>
              </a:rPr>
              <a:t>the </a:t>
            </a:r>
            <a:r>
              <a:rPr sz="2471" spc="-150" dirty="0">
                <a:latin typeface="Times New Roman"/>
                <a:cs typeface="Times New Roman"/>
              </a:rPr>
              <a:t>given </a:t>
            </a:r>
            <a:r>
              <a:rPr sz="2471" spc="-71" dirty="0">
                <a:latin typeface="Times New Roman"/>
                <a:cs typeface="Times New Roman"/>
              </a:rPr>
              <a:t>temperature </a:t>
            </a:r>
            <a:r>
              <a:rPr sz="2471" spc="-199" dirty="0">
                <a:latin typeface="Times New Roman"/>
                <a:cs typeface="Times New Roman"/>
              </a:rPr>
              <a:t>by </a:t>
            </a:r>
            <a:r>
              <a:rPr sz="2471" spc="-150" dirty="0">
                <a:latin typeface="Times New Roman"/>
                <a:cs typeface="Times New Roman"/>
              </a:rPr>
              <a:t>using  </a:t>
            </a:r>
            <a:r>
              <a:rPr sz="2471" spc="-154" dirty="0">
                <a:latin typeface="Times New Roman"/>
                <a:cs typeface="Times New Roman"/>
              </a:rPr>
              <a:t>if </a:t>
            </a:r>
            <a:r>
              <a:rPr sz="2471" spc="-119" dirty="0">
                <a:latin typeface="Times New Roman"/>
                <a:cs typeface="Times New Roman"/>
              </a:rPr>
              <a:t>else </a:t>
            </a:r>
            <a:r>
              <a:rPr sz="2471" spc="-97" dirty="0">
                <a:latin typeface="Times New Roman"/>
                <a:cs typeface="Times New Roman"/>
              </a:rPr>
              <a:t>ladder</a:t>
            </a:r>
            <a:r>
              <a:rPr sz="2471" spc="66" dirty="0">
                <a:latin typeface="Times New Roman"/>
                <a:cs typeface="Times New Roman"/>
              </a:rPr>
              <a:t> </a:t>
            </a:r>
            <a:r>
              <a:rPr sz="2471" spc="-66" dirty="0">
                <a:latin typeface="Times New Roman"/>
                <a:cs typeface="Times New Roman"/>
              </a:rPr>
              <a:t>statement.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28" y="2495325"/>
            <a:ext cx="1934135" cy="107514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lnSpc>
                <a:spcPts val="2815"/>
              </a:lnSpc>
              <a:spcBef>
                <a:spcPts val="84"/>
              </a:spcBef>
            </a:pPr>
            <a:r>
              <a:rPr sz="2471" spc="66" dirty="0">
                <a:latin typeface="Times New Roman"/>
                <a:cs typeface="Times New Roman"/>
              </a:rPr>
              <a:t>1.T&lt;=0</a:t>
            </a:r>
            <a:endParaRPr sz="2471" dirty="0">
              <a:latin typeface="Times New Roman"/>
              <a:cs typeface="Times New Roman"/>
            </a:endParaRPr>
          </a:p>
          <a:p>
            <a:pPr marL="11206">
              <a:lnSpc>
                <a:spcPts val="2669"/>
              </a:lnSpc>
            </a:pPr>
            <a:r>
              <a:rPr sz="2471" spc="-4" dirty="0">
                <a:latin typeface="Times New Roman"/>
                <a:cs typeface="Times New Roman"/>
              </a:rPr>
              <a:t>2.</a:t>
            </a:r>
            <a:r>
              <a:rPr sz="2471" spc="-185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Times New Roman"/>
                <a:cs typeface="Times New Roman"/>
              </a:rPr>
              <a:t>0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251" dirty="0">
                <a:latin typeface="Times New Roman"/>
                <a:cs typeface="Times New Roman"/>
              </a:rPr>
              <a:t>&lt;</a:t>
            </a:r>
            <a:r>
              <a:rPr sz="2471" spc="-375" dirty="0">
                <a:latin typeface="Times New Roman"/>
                <a:cs typeface="Times New Roman"/>
              </a:rPr>
              <a:t> </a:t>
            </a:r>
            <a:r>
              <a:rPr sz="2471" spc="-124" dirty="0">
                <a:latin typeface="Times New Roman"/>
                <a:cs typeface="Times New Roman"/>
              </a:rPr>
              <a:t>T</a:t>
            </a:r>
            <a:r>
              <a:rPr sz="2471" spc="-66" dirty="0">
                <a:latin typeface="Times New Roman"/>
                <a:cs typeface="Times New Roman"/>
              </a:rPr>
              <a:t> </a:t>
            </a:r>
            <a:r>
              <a:rPr sz="2471" spc="251" dirty="0">
                <a:latin typeface="Times New Roman"/>
                <a:cs typeface="Times New Roman"/>
              </a:rPr>
              <a:t>&lt;</a:t>
            </a:r>
            <a:r>
              <a:rPr sz="2471" spc="-84" dirty="0">
                <a:latin typeface="Times New Roman"/>
                <a:cs typeface="Times New Roman"/>
              </a:rPr>
              <a:t> </a:t>
            </a:r>
            <a:r>
              <a:rPr lang="en-IN" sz="2471" spc="-84" dirty="0">
                <a:latin typeface="Times New Roman"/>
                <a:cs typeface="Times New Roman"/>
              </a:rPr>
              <a:t>1</a:t>
            </a:r>
            <a:r>
              <a:rPr sz="2471" spc="-106" dirty="0">
                <a:latin typeface="Times New Roman"/>
                <a:cs typeface="Times New Roman"/>
              </a:rPr>
              <a:t>0</a:t>
            </a:r>
            <a:endParaRPr sz="2471" dirty="0">
              <a:latin typeface="Times New Roman"/>
              <a:cs typeface="Times New Roman"/>
            </a:endParaRPr>
          </a:p>
          <a:p>
            <a:pPr marL="11206">
              <a:lnSpc>
                <a:spcPts val="2815"/>
              </a:lnSpc>
            </a:pPr>
            <a:r>
              <a:rPr sz="2471" spc="-4" dirty="0">
                <a:latin typeface="Times New Roman"/>
                <a:cs typeface="Times New Roman"/>
              </a:rPr>
              <a:t>3.</a:t>
            </a:r>
            <a:r>
              <a:rPr sz="2471" spc="-190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Times New Roman"/>
                <a:cs typeface="Times New Roman"/>
              </a:rPr>
              <a:t>10</a:t>
            </a:r>
            <a:r>
              <a:rPr sz="2471" spc="-84" dirty="0">
                <a:latin typeface="Times New Roman"/>
                <a:cs typeface="Times New Roman"/>
              </a:rPr>
              <a:t> </a:t>
            </a:r>
            <a:r>
              <a:rPr sz="2471" spc="251" dirty="0">
                <a:latin typeface="Times New Roman"/>
                <a:cs typeface="Times New Roman"/>
              </a:rPr>
              <a:t>&lt;</a:t>
            </a:r>
            <a:r>
              <a:rPr sz="2471" spc="-366" dirty="0">
                <a:latin typeface="Times New Roman"/>
                <a:cs typeface="Times New Roman"/>
              </a:rPr>
              <a:t> </a:t>
            </a:r>
            <a:r>
              <a:rPr sz="2471" spc="-124" dirty="0">
                <a:latin typeface="Times New Roman"/>
                <a:cs typeface="Times New Roman"/>
              </a:rPr>
              <a:t>T</a:t>
            </a:r>
            <a:r>
              <a:rPr sz="2471" spc="-84" dirty="0">
                <a:latin typeface="Times New Roman"/>
                <a:cs typeface="Times New Roman"/>
              </a:rPr>
              <a:t> </a:t>
            </a:r>
            <a:r>
              <a:rPr sz="2471" spc="251" dirty="0">
                <a:latin typeface="Times New Roman"/>
                <a:cs typeface="Times New Roman"/>
              </a:rPr>
              <a:t>&lt;</a:t>
            </a:r>
            <a:r>
              <a:rPr sz="2471" spc="-93" dirty="0">
                <a:latin typeface="Times New Roman"/>
                <a:cs typeface="Times New Roman"/>
              </a:rPr>
              <a:t> </a:t>
            </a:r>
            <a:r>
              <a:rPr sz="2471" spc="9" dirty="0">
                <a:latin typeface="Times New Roman"/>
                <a:cs typeface="Times New Roman"/>
              </a:rPr>
              <a:t>=20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3247" y="2495324"/>
            <a:ext cx="2319618" cy="1080235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5129" marR="4483" indent="-4483">
              <a:lnSpc>
                <a:spcPts val="2665"/>
              </a:lnSpc>
              <a:spcBef>
                <a:spcPts val="424"/>
              </a:spcBef>
            </a:pPr>
            <a:r>
              <a:rPr sz="2471" spc="-88" dirty="0">
                <a:latin typeface="Times New Roman"/>
                <a:cs typeface="Times New Roman"/>
              </a:rPr>
              <a:t>"Its </a:t>
            </a:r>
            <a:r>
              <a:rPr sz="2471" spc="-132" dirty="0">
                <a:latin typeface="Times New Roman"/>
                <a:cs typeface="Times New Roman"/>
              </a:rPr>
              <a:t>very very </a:t>
            </a:r>
            <a:r>
              <a:rPr sz="2471" spc="-62" dirty="0">
                <a:latin typeface="Times New Roman"/>
                <a:cs typeface="Times New Roman"/>
              </a:rPr>
              <a:t>cold".  </a:t>
            </a:r>
            <a:r>
              <a:rPr sz="2471" spc="-88" dirty="0">
                <a:latin typeface="Times New Roman"/>
                <a:cs typeface="Times New Roman"/>
              </a:rPr>
              <a:t>"Its</a:t>
            </a:r>
            <a:r>
              <a:rPr sz="2471" spc="-84" dirty="0">
                <a:latin typeface="Times New Roman"/>
                <a:cs typeface="Times New Roman"/>
              </a:rPr>
              <a:t> </a:t>
            </a:r>
            <a:r>
              <a:rPr sz="2471" spc="-62" dirty="0">
                <a:latin typeface="Times New Roman"/>
                <a:cs typeface="Times New Roman"/>
              </a:rPr>
              <a:t>cold".</a:t>
            </a:r>
            <a:endParaRPr sz="2471" dirty="0">
              <a:latin typeface="Times New Roman"/>
              <a:cs typeface="Times New Roman"/>
            </a:endParaRPr>
          </a:p>
          <a:p>
            <a:pPr marL="91892">
              <a:lnSpc>
                <a:spcPts val="2634"/>
              </a:lnSpc>
            </a:pPr>
            <a:r>
              <a:rPr sz="2471" spc="-88" dirty="0">
                <a:latin typeface="Times New Roman"/>
                <a:cs typeface="Times New Roman"/>
              </a:rPr>
              <a:t>"Its </a:t>
            </a:r>
            <a:r>
              <a:rPr sz="2471" spc="-115" dirty="0">
                <a:latin typeface="Times New Roman"/>
                <a:cs typeface="Times New Roman"/>
              </a:rPr>
              <a:t>cool</a:t>
            </a:r>
            <a:r>
              <a:rPr sz="2471" spc="-62" dirty="0">
                <a:latin typeface="Times New Roman"/>
                <a:cs typeface="Times New Roman"/>
              </a:rPr>
              <a:t> </a:t>
            </a:r>
            <a:r>
              <a:rPr sz="2471" spc="-18" dirty="0">
                <a:latin typeface="Times New Roman"/>
                <a:cs typeface="Times New Roman"/>
              </a:rPr>
              <a:t>out".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294" y="6015763"/>
            <a:ext cx="787774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i="1" spc="-97" dirty="0">
                <a:latin typeface="Times New Roman"/>
                <a:cs typeface="Times New Roman"/>
              </a:rPr>
              <a:t>Department </a:t>
            </a:r>
            <a:r>
              <a:rPr sz="971" i="1" spc="-84" dirty="0">
                <a:latin typeface="Times New Roman"/>
                <a:cs typeface="Times New Roman"/>
              </a:rPr>
              <a:t>of</a:t>
            </a:r>
            <a:r>
              <a:rPr sz="971" i="1" spc="-22" dirty="0">
                <a:latin typeface="Times New Roman"/>
                <a:cs typeface="Times New Roman"/>
              </a:rPr>
              <a:t> </a:t>
            </a:r>
            <a:r>
              <a:rPr sz="971" i="1" spc="-141" dirty="0">
                <a:latin typeface="Times New Roman"/>
                <a:cs typeface="Times New Roman"/>
              </a:rPr>
              <a:t>CSE</a:t>
            </a:r>
            <a:endParaRPr sz="97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1698" y="6015763"/>
            <a:ext cx="135591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spc="-44" dirty="0">
                <a:latin typeface="Times New Roman"/>
                <a:cs typeface="Times New Roman"/>
              </a:rPr>
              <a:t>4</a:t>
            </a:r>
            <a:r>
              <a:rPr sz="971" spc="-40" dirty="0">
                <a:latin typeface="Times New Roman"/>
                <a:cs typeface="Times New Roman"/>
              </a:rPr>
              <a:t>2</a:t>
            </a:r>
            <a:endParaRPr sz="97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0028" y="3511922"/>
            <a:ext cx="2004172" cy="72889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lnSpc>
                <a:spcPts val="2815"/>
              </a:lnSpc>
              <a:spcBef>
                <a:spcPts val="84"/>
              </a:spcBef>
              <a:tabLst>
                <a:tab pos="372615" algn="l"/>
              </a:tabLst>
            </a:pPr>
            <a:r>
              <a:rPr sz="2471" spc="-4" dirty="0">
                <a:latin typeface="Times New Roman"/>
                <a:cs typeface="Times New Roman"/>
              </a:rPr>
              <a:t>4.	</a:t>
            </a:r>
            <a:r>
              <a:rPr sz="2471" spc="-106" dirty="0">
                <a:latin typeface="Times New Roman"/>
                <a:cs typeface="Times New Roman"/>
              </a:rPr>
              <a:t>20</a:t>
            </a:r>
            <a:r>
              <a:rPr sz="2471" spc="-88" dirty="0">
                <a:latin typeface="Times New Roman"/>
                <a:cs typeface="Times New Roman"/>
              </a:rPr>
              <a:t> </a:t>
            </a:r>
            <a:r>
              <a:rPr sz="2471" spc="251" dirty="0">
                <a:latin typeface="Times New Roman"/>
                <a:cs typeface="Times New Roman"/>
              </a:rPr>
              <a:t>&lt;</a:t>
            </a:r>
            <a:r>
              <a:rPr sz="2471" spc="-371" dirty="0">
                <a:latin typeface="Times New Roman"/>
                <a:cs typeface="Times New Roman"/>
              </a:rPr>
              <a:t> </a:t>
            </a:r>
            <a:r>
              <a:rPr sz="2471" spc="-124" dirty="0">
                <a:latin typeface="Times New Roman"/>
                <a:cs typeface="Times New Roman"/>
              </a:rPr>
              <a:t>T</a:t>
            </a:r>
            <a:r>
              <a:rPr sz="2471" spc="-88" dirty="0">
                <a:latin typeface="Times New Roman"/>
                <a:cs typeface="Times New Roman"/>
              </a:rPr>
              <a:t> </a:t>
            </a:r>
            <a:r>
              <a:rPr sz="2471" spc="251" dirty="0">
                <a:latin typeface="Times New Roman"/>
                <a:cs typeface="Times New Roman"/>
              </a:rPr>
              <a:t>&lt;</a:t>
            </a:r>
            <a:r>
              <a:rPr sz="2471" spc="-97" dirty="0">
                <a:latin typeface="Times New Roman"/>
                <a:cs typeface="Times New Roman"/>
              </a:rPr>
              <a:t> </a:t>
            </a:r>
            <a:r>
              <a:rPr sz="2471" spc="9" dirty="0">
                <a:latin typeface="Times New Roman"/>
                <a:cs typeface="Times New Roman"/>
              </a:rPr>
              <a:t>=30</a:t>
            </a:r>
            <a:endParaRPr sz="2471" dirty="0">
              <a:latin typeface="Times New Roman"/>
              <a:cs typeface="Times New Roman"/>
            </a:endParaRPr>
          </a:p>
          <a:p>
            <a:pPr marL="11206">
              <a:lnSpc>
                <a:spcPts val="2815"/>
              </a:lnSpc>
            </a:pPr>
            <a:r>
              <a:rPr sz="2471" spc="-4" dirty="0">
                <a:latin typeface="Times New Roman"/>
                <a:cs typeface="Times New Roman"/>
              </a:rPr>
              <a:t>5.</a:t>
            </a:r>
            <a:r>
              <a:rPr sz="2471" spc="71" dirty="0">
                <a:latin typeface="Times New Roman"/>
                <a:cs typeface="Times New Roman"/>
              </a:rPr>
              <a:t> </a:t>
            </a:r>
            <a:r>
              <a:rPr sz="2471" spc="-22" dirty="0">
                <a:latin typeface="Times New Roman"/>
                <a:cs typeface="Times New Roman"/>
              </a:rPr>
              <a:t>T&gt;30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8621" y="3511922"/>
            <a:ext cx="1447799" cy="746811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1206" marR="4483" indent="75083">
              <a:lnSpc>
                <a:spcPts val="2665"/>
              </a:lnSpc>
              <a:spcBef>
                <a:spcPts val="424"/>
              </a:spcBef>
            </a:pPr>
            <a:r>
              <a:rPr sz="2471" spc="-88" dirty="0">
                <a:latin typeface="Times New Roman"/>
                <a:cs typeface="Times New Roman"/>
              </a:rPr>
              <a:t>"Its</a:t>
            </a:r>
            <a:r>
              <a:rPr sz="2471" spc="-132" dirty="0">
                <a:latin typeface="Times New Roman"/>
                <a:cs typeface="Times New Roman"/>
              </a:rPr>
              <a:t> </a:t>
            </a:r>
            <a:r>
              <a:rPr sz="2471" spc="-57" dirty="0">
                <a:latin typeface="Times New Roman"/>
                <a:cs typeface="Times New Roman"/>
              </a:rPr>
              <a:t>warm".  </a:t>
            </a:r>
            <a:r>
              <a:rPr sz="2471" spc="-88" dirty="0">
                <a:latin typeface="Times New Roman"/>
                <a:cs typeface="Times New Roman"/>
              </a:rPr>
              <a:t>"Its</a:t>
            </a:r>
            <a:r>
              <a:rPr sz="2471" spc="-93" dirty="0">
                <a:latin typeface="Times New Roman"/>
                <a:cs typeface="Times New Roman"/>
              </a:rPr>
              <a:t> </a:t>
            </a:r>
            <a:r>
              <a:rPr sz="2471" spc="-31" dirty="0">
                <a:latin typeface="Times New Roman"/>
                <a:cs typeface="Times New Roman"/>
              </a:rPr>
              <a:t>hot".</a:t>
            </a:r>
            <a:endParaRPr sz="247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059" y="961016"/>
            <a:ext cx="2267510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216" dirty="0"/>
              <a:t>Try</a:t>
            </a:r>
            <a:r>
              <a:rPr sz="3530" spc="-141" dirty="0"/>
              <a:t> </a:t>
            </a:r>
            <a:r>
              <a:rPr sz="3530" spc="-194" dirty="0"/>
              <a:t>itYourself</a:t>
            </a:r>
            <a:endParaRPr sz="3530" dirty="0"/>
          </a:p>
        </p:txBody>
      </p:sp>
      <p:sp>
        <p:nvSpPr>
          <p:cNvPr id="3" name="object 3"/>
          <p:cNvSpPr/>
          <p:nvPr/>
        </p:nvSpPr>
        <p:spPr>
          <a:xfrm>
            <a:off x="7776883" y="806824"/>
            <a:ext cx="1479176" cy="891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7" name="object 7"/>
          <p:cNvSpPr txBox="1"/>
          <p:nvPr/>
        </p:nvSpPr>
        <p:spPr>
          <a:xfrm>
            <a:off x="2333059" y="1578912"/>
            <a:ext cx="6156314" cy="3831162"/>
          </a:xfrm>
          <a:prstGeom prst="rect">
            <a:avLst/>
          </a:prstGeom>
        </p:spPr>
        <p:txBody>
          <a:bodyPr vert="horz" wrap="square" lIns="0" tIns="80122" rIns="0" bIns="0" rtlCol="0">
            <a:spAutoFit/>
          </a:bodyPr>
          <a:lstStyle/>
          <a:p>
            <a:pPr marL="253266" indent="-242060">
              <a:spcBef>
                <a:spcPts val="631"/>
              </a:spcBef>
              <a:buSzPct val="83333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118" spc="-75" dirty="0">
                <a:latin typeface="Times New Roman"/>
                <a:cs typeface="Times New Roman"/>
              </a:rPr>
              <a:t>Convert </a:t>
            </a:r>
            <a:r>
              <a:rPr sz="2118" spc="-66" dirty="0">
                <a:latin typeface="Times New Roman"/>
                <a:cs typeface="Times New Roman"/>
              </a:rPr>
              <a:t>the </a:t>
            </a:r>
            <a:r>
              <a:rPr sz="2118" spc="-119" dirty="0">
                <a:latin typeface="Times New Roman"/>
                <a:cs typeface="Times New Roman"/>
              </a:rPr>
              <a:t>following </a:t>
            </a:r>
            <a:r>
              <a:rPr sz="2118" spc="-132" dirty="0">
                <a:latin typeface="Times New Roman"/>
                <a:cs typeface="Times New Roman"/>
              </a:rPr>
              <a:t>if </a:t>
            </a:r>
            <a:r>
              <a:rPr sz="2118" spc="-84" dirty="0">
                <a:latin typeface="Times New Roman"/>
                <a:cs typeface="Times New Roman"/>
              </a:rPr>
              <a:t>–else </a:t>
            </a:r>
            <a:r>
              <a:rPr sz="2118" spc="-88" dirty="0">
                <a:latin typeface="Times New Roman"/>
                <a:cs typeface="Times New Roman"/>
              </a:rPr>
              <a:t>loop </a:t>
            </a:r>
            <a:r>
              <a:rPr sz="2118" spc="-66" dirty="0">
                <a:latin typeface="Times New Roman"/>
                <a:cs typeface="Times New Roman"/>
              </a:rPr>
              <a:t>into</a:t>
            </a:r>
            <a:r>
              <a:rPr sz="2118" spc="106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Times New Roman"/>
                <a:cs typeface="Times New Roman"/>
              </a:rPr>
              <a:t>switch…case.</a:t>
            </a:r>
            <a:endParaRPr sz="2118" dirty="0">
              <a:latin typeface="Times New Roman"/>
              <a:cs typeface="Times New Roman"/>
            </a:endParaRPr>
          </a:p>
          <a:p>
            <a:pPr marL="11206">
              <a:spcBef>
                <a:spcPts val="459"/>
              </a:spcBef>
            </a:pPr>
            <a:r>
              <a:rPr sz="1765" dirty="0">
                <a:latin typeface="Comic Sans MS"/>
                <a:cs typeface="Comic Sans MS"/>
              </a:rPr>
              <a:t>if ( </a:t>
            </a:r>
            <a:r>
              <a:rPr sz="1765" spc="-4" dirty="0">
                <a:latin typeface="Comic Sans MS"/>
                <a:cs typeface="Comic Sans MS"/>
              </a:rPr>
              <a:t>grade == </a:t>
            </a:r>
            <a:r>
              <a:rPr sz="1765" dirty="0">
                <a:latin typeface="Comic Sans MS"/>
                <a:cs typeface="Comic Sans MS"/>
              </a:rPr>
              <a:t>'A' </a:t>
            </a:r>
            <a:r>
              <a:rPr sz="1765" spc="-4" dirty="0">
                <a:latin typeface="Comic Sans MS"/>
                <a:cs typeface="Comic Sans MS"/>
              </a:rPr>
              <a:t>|| grade == </a:t>
            </a:r>
            <a:r>
              <a:rPr sz="1765" dirty="0">
                <a:latin typeface="Comic Sans MS"/>
                <a:cs typeface="Comic Sans MS"/>
              </a:rPr>
              <a:t>'a'</a:t>
            </a:r>
            <a:r>
              <a:rPr sz="1765" spc="-4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)</a:t>
            </a:r>
          </a:p>
          <a:p>
            <a:pPr marL="883630">
              <a:spcBef>
                <a:spcPts val="318"/>
              </a:spcBef>
            </a:pPr>
            <a:r>
              <a:rPr sz="1765" spc="-4" dirty="0">
                <a:latin typeface="Comic Sans MS"/>
                <a:cs typeface="Comic Sans MS"/>
              </a:rPr>
              <a:t>++aCount;</a:t>
            </a:r>
            <a:endParaRPr lang="en-IN" sz="1765" dirty="0">
              <a:latin typeface="Comic Sans MS"/>
              <a:cs typeface="Comic Sans MS"/>
            </a:endParaRPr>
          </a:p>
          <a:p>
            <a:pPr marL="883630">
              <a:spcBef>
                <a:spcPts val="318"/>
              </a:spcBef>
            </a:pPr>
            <a:r>
              <a:rPr sz="1765" spc="-4" dirty="0">
                <a:latin typeface="Comic Sans MS"/>
                <a:cs typeface="Comic Sans MS"/>
              </a:rPr>
              <a:t>else </a:t>
            </a:r>
            <a:r>
              <a:rPr sz="1765" dirty="0">
                <a:latin typeface="Comic Sans MS"/>
                <a:cs typeface="Comic Sans MS"/>
              </a:rPr>
              <a:t>if ( </a:t>
            </a:r>
            <a:r>
              <a:rPr sz="1765" spc="-4" dirty="0">
                <a:latin typeface="Comic Sans MS"/>
                <a:cs typeface="Comic Sans MS"/>
              </a:rPr>
              <a:t>grade == </a:t>
            </a:r>
            <a:r>
              <a:rPr sz="1765" dirty="0">
                <a:latin typeface="Comic Sans MS"/>
                <a:cs typeface="Comic Sans MS"/>
              </a:rPr>
              <a:t>'B' </a:t>
            </a:r>
            <a:r>
              <a:rPr sz="1765" spc="-4" dirty="0">
                <a:latin typeface="Comic Sans MS"/>
                <a:cs typeface="Comic Sans MS"/>
              </a:rPr>
              <a:t>|| grade == </a:t>
            </a:r>
            <a:r>
              <a:rPr sz="1765" dirty="0">
                <a:latin typeface="Comic Sans MS"/>
                <a:cs typeface="Comic Sans MS"/>
              </a:rPr>
              <a:t>'b'</a:t>
            </a:r>
            <a:r>
              <a:rPr sz="1765" spc="18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)</a:t>
            </a:r>
          </a:p>
          <a:p>
            <a:pPr marL="817513">
              <a:spcBef>
                <a:spcPts val="318"/>
              </a:spcBef>
            </a:pPr>
            <a:r>
              <a:rPr sz="1765" spc="-4" dirty="0">
                <a:latin typeface="Comic Sans MS"/>
                <a:cs typeface="Comic Sans MS"/>
              </a:rPr>
              <a:t>++bCount;</a:t>
            </a:r>
            <a:endParaRPr sz="1765" dirty="0">
              <a:latin typeface="Comic Sans MS"/>
              <a:cs typeface="Comic Sans MS"/>
            </a:endParaRPr>
          </a:p>
          <a:p>
            <a:pPr marL="614675">
              <a:spcBef>
                <a:spcPts val="318"/>
              </a:spcBef>
            </a:pPr>
            <a:r>
              <a:rPr sz="1765" spc="-4" dirty="0">
                <a:latin typeface="Comic Sans MS"/>
                <a:cs typeface="Comic Sans MS"/>
              </a:rPr>
              <a:t>else </a:t>
            </a:r>
            <a:r>
              <a:rPr sz="1765" dirty="0">
                <a:latin typeface="Comic Sans MS"/>
                <a:cs typeface="Comic Sans MS"/>
              </a:rPr>
              <a:t>if ( </a:t>
            </a:r>
            <a:r>
              <a:rPr sz="1765" spc="-4" dirty="0">
                <a:latin typeface="Comic Sans MS"/>
                <a:cs typeface="Comic Sans MS"/>
              </a:rPr>
              <a:t>grade == </a:t>
            </a:r>
            <a:r>
              <a:rPr sz="1765" dirty="0">
                <a:latin typeface="Comic Sans MS"/>
                <a:cs typeface="Comic Sans MS"/>
              </a:rPr>
              <a:t>'C' </a:t>
            </a:r>
            <a:r>
              <a:rPr sz="1765" spc="-4" dirty="0">
                <a:latin typeface="Comic Sans MS"/>
                <a:cs typeface="Comic Sans MS"/>
              </a:rPr>
              <a:t>|| grade == </a:t>
            </a:r>
            <a:r>
              <a:rPr sz="1765" dirty="0">
                <a:latin typeface="Comic Sans MS"/>
                <a:cs typeface="Comic Sans MS"/>
              </a:rPr>
              <a:t>'c'</a:t>
            </a:r>
            <a:r>
              <a:rPr sz="1765" spc="13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)</a:t>
            </a:r>
          </a:p>
          <a:p>
            <a:pPr marL="883630">
              <a:spcBef>
                <a:spcPts val="318"/>
              </a:spcBef>
            </a:pPr>
            <a:r>
              <a:rPr sz="1765" dirty="0">
                <a:latin typeface="Comic Sans MS"/>
                <a:cs typeface="Comic Sans MS"/>
              </a:rPr>
              <a:t>++cCount;</a:t>
            </a:r>
          </a:p>
          <a:p>
            <a:pPr marL="547437">
              <a:spcBef>
                <a:spcPts val="318"/>
              </a:spcBef>
            </a:pPr>
            <a:r>
              <a:rPr sz="1765" spc="-4" dirty="0">
                <a:latin typeface="Comic Sans MS"/>
                <a:cs typeface="Comic Sans MS"/>
              </a:rPr>
              <a:t>else </a:t>
            </a:r>
            <a:r>
              <a:rPr sz="1765" dirty="0">
                <a:latin typeface="Comic Sans MS"/>
                <a:cs typeface="Comic Sans MS"/>
              </a:rPr>
              <a:t>if ( </a:t>
            </a:r>
            <a:r>
              <a:rPr sz="1765" spc="-4" dirty="0">
                <a:latin typeface="Comic Sans MS"/>
                <a:cs typeface="Comic Sans MS"/>
              </a:rPr>
              <a:t>grade == </a:t>
            </a:r>
            <a:r>
              <a:rPr sz="1765" dirty="0">
                <a:latin typeface="Comic Sans MS"/>
                <a:cs typeface="Comic Sans MS"/>
              </a:rPr>
              <a:t>'D' </a:t>
            </a:r>
            <a:r>
              <a:rPr sz="1765" spc="-4" dirty="0">
                <a:latin typeface="Comic Sans MS"/>
                <a:cs typeface="Comic Sans MS"/>
              </a:rPr>
              <a:t>|| grade == </a:t>
            </a:r>
            <a:r>
              <a:rPr sz="1765" dirty="0">
                <a:latin typeface="Comic Sans MS"/>
                <a:cs typeface="Comic Sans MS"/>
              </a:rPr>
              <a:t>'d'</a:t>
            </a:r>
            <a:r>
              <a:rPr sz="1765" spc="13" dirty="0">
                <a:latin typeface="Comic Sans MS"/>
                <a:cs typeface="Comic Sans MS"/>
              </a:rPr>
              <a:t> </a:t>
            </a:r>
            <a:r>
              <a:rPr sz="1765" dirty="0">
                <a:latin typeface="Comic Sans MS"/>
                <a:cs typeface="Comic Sans MS"/>
              </a:rPr>
              <a:t>)</a:t>
            </a:r>
          </a:p>
          <a:p>
            <a:pPr marL="412959" marR="3689734" indent="404554">
              <a:lnSpc>
                <a:spcPct val="114999"/>
              </a:lnSpc>
            </a:pPr>
            <a:r>
              <a:rPr sz="1765" spc="-4" dirty="0">
                <a:latin typeface="Comic Sans MS"/>
                <a:cs typeface="Comic Sans MS"/>
              </a:rPr>
              <a:t>++d</a:t>
            </a:r>
            <a:r>
              <a:rPr sz="1765" spc="4" dirty="0">
                <a:latin typeface="Comic Sans MS"/>
                <a:cs typeface="Comic Sans MS"/>
              </a:rPr>
              <a:t>C</a:t>
            </a:r>
            <a:r>
              <a:rPr sz="1765" dirty="0">
                <a:latin typeface="Comic Sans MS"/>
                <a:cs typeface="Comic Sans MS"/>
              </a:rPr>
              <a:t>ou</a:t>
            </a:r>
            <a:r>
              <a:rPr sz="1765" spc="-9" dirty="0">
                <a:latin typeface="Comic Sans MS"/>
                <a:cs typeface="Comic Sans MS"/>
              </a:rPr>
              <a:t>n</a:t>
            </a:r>
            <a:r>
              <a:rPr sz="1765" dirty="0">
                <a:latin typeface="Comic Sans MS"/>
                <a:cs typeface="Comic Sans MS"/>
              </a:rPr>
              <a:t>t;  </a:t>
            </a:r>
            <a:r>
              <a:rPr sz="1765" spc="-4" dirty="0">
                <a:latin typeface="Comic Sans MS"/>
                <a:cs typeface="Comic Sans MS"/>
              </a:rPr>
              <a:t>else </a:t>
            </a:r>
            <a:r>
              <a:rPr sz="1765" dirty="0">
                <a:latin typeface="Comic Sans MS"/>
                <a:cs typeface="Comic Sans MS"/>
              </a:rPr>
              <a:t>{</a:t>
            </a:r>
          </a:p>
          <a:p>
            <a:pPr marL="818073" marR="172580">
              <a:lnSpc>
                <a:spcPct val="114999"/>
              </a:lnSpc>
            </a:pPr>
            <a:r>
              <a:rPr sz="1765" spc="-4" dirty="0">
                <a:latin typeface="Comic Sans MS"/>
                <a:cs typeface="Comic Sans MS"/>
              </a:rPr>
              <a:t>printf( "Incorrect letter grade entered." );  printf( </a:t>
            </a:r>
            <a:r>
              <a:rPr sz="1765" dirty="0">
                <a:latin typeface="Comic Sans MS"/>
                <a:cs typeface="Comic Sans MS"/>
              </a:rPr>
              <a:t>" </a:t>
            </a:r>
            <a:r>
              <a:rPr sz="1765" spc="-4" dirty="0">
                <a:latin typeface="Comic Sans MS"/>
                <a:cs typeface="Comic Sans MS"/>
              </a:rPr>
              <a:t>Enter </a:t>
            </a:r>
            <a:r>
              <a:rPr sz="1765" dirty="0">
                <a:latin typeface="Comic Sans MS"/>
                <a:cs typeface="Comic Sans MS"/>
              </a:rPr>
              <a:t>a </a:t>
            </a:r>
            <a:r>
              <a:rPr sz="1765" spc="-4" dirty="0">
                <a:latin typeface="Comic Sans MS"/>
                <a:cs typeface="Comic Sans MS"/>
              </a:rPr>
              <a:t>new grade.\n"</a:t>
            </a:r>
            <a:r>
              <a:rPr sz="1765" spc="4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);</a:t>
            </a:r>
            <a:endParaRPr sz="1765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206"/>
            <a:r>
              <a:rPr lang="en-US" sz="6000" b="0" i="0" kern="1200" spc="128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Operators </a:t>
            </a:r>
            <a:r>
              <a:rPr lang="en-US" sz="6000" b="0" i="0" kern="1200" spc="5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</a:t>
            </a:r>
            <a:r>
              <a:rPr lang="en-US" sz="6000" b="0" i="0" kern="1200" spc="132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6000" b="0" i="0" kern="1200" spc="-48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spc="9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Conditions</a:t>
            </a: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5681"/>
              </p:ext>
            </p:extLst>
          </p:nvPr>
        </p:nvGraphicFramePr>
        <p:xfrm>
          <a:off x="643854" y="1477970"/>
          <a:ext cx="5450559" cy="3901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1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1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7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0" marR="0" marT="29279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sz="2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279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0" marR="0" marT="2815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1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279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 </a:t>
                      </a: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sz="25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279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591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 </a:t>
                      </a: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sz="2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59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591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sz="2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15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591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</a:t>
                      </a:r>
                      <a:r>
                        <a:rPr sz="2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59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591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322" y="583526"/>
            <a:ext cx="5540058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212" dirty="0"/>
              <a:t>Examples </a:t>
            </a:r>
            <a:r>
              <a:rPr sz="3530" spc="-202" dirty="0"/>
              <a:t>of</a:t>
            </a:r>
            <a:r>
              <a:rPr sz="3530" spc="-40" dirty="0"/>
              <a:t> </a:t>
            </a:r>
            <a:r>
              <a:rPr sz="3530" spc="-150" dirty="0"/>
              <a:t>Conditions</a:t>
            </a:r>
            <a:endParaRPr sz="353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76467"/>
              </p:ext>
            </p:extLst>
          </p:nvPr>
        </p:nvGraphicFramePr>
        <p:xfrm>
          <a:off x="2318715" y="1803250"/>
          <a:ext cx="7530352" cy="39213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4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5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marL="1109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13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&lt;=</a:t>
                      </a:r>
                      <a:r>
                        <a:rPr sz="25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134" marB="0"/>
                </a:tc>
                <a:tc>
                  <a:txBody>
                    <a:bodyPr/>
                    <a:lstStyle/>
                    <a:p>
                      <a:pPr marL="90170" marR="224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less than </a:t>
                      </a: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sz="25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 to</a:t>
                      </a:r>
                      <a:r>
                        <a:rPr sz="2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13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0" marR="0" marT="2913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sz="2500" spc="-10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MAX_POW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3329"/>
                        </a:lnSpc>
                        <a:spcBef>
                          <a:spcPts val="9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sz="2500" spc="-10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ts val="3329"/>
                        </a:lnSpc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MAX_POW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13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mom_or_dad</a:t>
                      </a:r>
                      <a:r>
                        <a:rPr sz="2500" spc="-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IN"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mom_or_dad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  <a:r>
                        <a:rPr sz="25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IN"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13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sz="2500" spc="-1019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 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IN"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TINEL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3329"/>
                        </a:lnSpc>
                        <a:spcBef>
                          <a:spcPts val="90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sz="2500" spc="-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ts val="3329"/>
                        </a:lnSpc>
                      </a:pP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IN"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TINEL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4F4F8-C4BF-4333-B0BF-3B0A6F71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188"/>
          </a:xfrm>
        </p:spPr>
        <p:txBody>
          <a:bodyPr/>
          <a:lstStyle/>
          <a:p>
            <a:r>
              <a:rPr lang="en-IN" sz="4400" spc="13" dirty="0"/>
              <a:t>Logical</a:t>
            </a:r>
            <a:r>
              <a:rPr lang="en-IN" sz="4400" spc="-150" dirty="0"/>
              <a:t> </a:t>
            </a:r>
            <a:r>
              <a:rPr lang="en-IN" sz="4400" spc="128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68D5A-E51D-404D-B156-8A5EC741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464906"/>
            <a:ext cx="9266082" cy="4783493"/>
          </a:xfrm>
        </p:spPr>
        <p:txBody>
          <a:bodyPr/>
          <a:lstStyle/>
          <a:p>
            <a:pPr marL="253266" indent="-242060">
              <a:spcBef>
                <a:spcPts val="459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</a:t>
            </a:r>
            <a:r>
              <a:rPr lang="en-US"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800" spc="49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2800" spc="11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97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800" spc="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26" lvl="1" indent="-202277">
              <a:spcBef>
                <a:spcPts val="371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b="1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26" lvl="1" indent="-202277">
              <a:spcBef>
                <a:spcPts val="349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b="1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26" lvl="1" indent="-202277">
              <a:spcBef>
                <a:spcPts val="349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b="1" spc="13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4483" indent="-242060">
              <a:spcBef>
                <a:spcPts val="521"/>
              </a:spcBef>
              <a:buSzPct val="84615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lang="en-US" sz="2800" spc="13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800" spc="7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lang="en-US"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operators,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26" lvl="1" indent="-202277">
              <a:spcBef>
                <a:spcPts val="371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(temperature</a:t>
            </a:r>
            <a:r>
              <a:rPr lang="en-US"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90.0</a:t>
            </a:r>
            <a:r>
              <a:rPr lang="en-US"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800" b="1" spc="-852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0.90)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26" lvl="1" indent="-202277">
              <a:spcBef>
                <a:spcPts val="349"/>
              </a:spcBef>
              <a:buSzPct val="84615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lang="en-US" sz="2800" b="1" spc="-7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spc="-7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800" b="1" spc="-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8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0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39" y="285827"/>
            <a:ext cx="9458914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40" dirty="0"/>
              <a:t>The</a:t>
            </a:r>
            <a:r>
              <a:rPr sz="3530" spc="-521" dirty="0"/>
              <a:t> </a:t>
            </a:r>
            <a:r>
              <a:rPr sz="3530" spc="106" dirty="0"/>
              <a:t>Truth</a:t>
            </a:r>
            <a:r>
              <a:rPr sz="3530" spc="-499" dirty="0"/>
              <a:t> </a:t>
            </a:r>
            <a:r>
              <a:rPr sz="3530" spc="-35" dirty="0"/>
              <a:t>Table</a:t>
            </a:r>
            <a:r>
              <a:rPr sz="3530" spc="-88" dirty="0"/>
              <a:t> </a:t>
            </a:r>
            <a:r>
              <a:rPr sz="3530" spc="31" dirty="0"/>
              <a:t>of</a:t>
            </a:r>
            <a:r>
              <a:rPr sz="3530" spc="-97" dirty="0"/>
              <a:t> </a:t>
            </a:r>
            <a:r>
              <a:rPr sz="3530" spc="13" dirty="0"/>
              <a:t>Logical</a:t>
            </a:r>
            <a:r>
              <a:rPr sz="3530" spc="-97" dirty="0"/>
              <a:t> </a:t>
            </a:r>
            <a:r>
              <a:rPr sz="3530" spc="128" dirty="0"/>
              <a:t>Operators</a:t>
            </a:r>
            <a:endParaRPr sz="353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98189"/>
              </p:ext>
            </p:extLst>
          </p:nvPr>
        </p:nvGraphicFramePr>
        <p:xfrm>
          <a:off x="2318715" y="1574651"/>
          <a:ext cx="7639611" cy="22859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7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5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7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88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sz="2500" b="1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sz="2500" b="1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500" b="1" spc="-1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</a:t>
                      </a:r>
                      <a:r>
                        <a:rPr sz="2500" b="1" spc="-5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&amp;&amp;</a:t>
                      </a:r>
                      <a:r>
                        <a:rPr sz="2500" b="1" spc="-1019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sz="25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500" b="1" spc="-1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</a:t>
                      </a:r>
                      <a:r>
                        <a:rPr sz="2500" b="1" spc="-5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||</a:t>
                      </a:r>
                      <a:r>
                        <a:rPr sz="2500" b="1" spc="-1035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1" spc="-1035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2500" b="1" spc="-5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sz="25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nonzero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nonzero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nonzero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nonzero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87888"/>
              </p:ext>
            </p:extLst>
          </p:nvPr>
        </p:nvGraphicFramePr>
        <p:xfrm>
          <a:off x="3394485" y="4243892"/>
          <a:ext cx="5378824" cy="158876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8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9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5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</a:t>
                      </a:r>
                      <a:r>
                        <a:rPr sz="25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1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b="1" spc="-5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sz="2500" b="1" spc="-99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</a:t>
                      </a:r>
                      <a:r>
                        <a:rPr sz="2500" b="1" spc="-5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5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8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9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nonzero</a:t>
                      </a:r>
                      <a:endParaRPr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745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9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280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801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37" y="136821"/>
            <a:ext cx="5577751" cy="553976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75" dirty="0"/>
              <a:t>Operator</a:t>
            </a:r>
            <a:r>
              <a:rPr sz="3530" spc="-154" dirty="0"/>
              <a:t> </a:t>
            </a:r>
            <a:r>
              <a:rPr sz="3530" spc="-150" dirty="0"/>
              <a:t>Precedence</a:t>
            </a:r>
            <a:endParaRPr sz="3530" dirty="0"/>
          </a:p>
        </p:txBody>
      </p:sp>
      <p:sp>
        <p:nvSpPr>
          <p:cNvPr id="4" name="object 4"/>
          <p:cNvSpPr txBox="1"/>
          <p:nvPr/>
        </p:nvSpPr>
        <p:spPr>
          <a:xfrm>
            <a:off x="755781" y="923731"/>
            <a:ext cx="4994176" cy="361173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52706" marR="112065" indent="-242060">
              <a:spcBef>
                <a:spcPts val="84"/>
              </a:spcBef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800" spc="-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operator’s </a:t>
            </a:r>
            <a:r>
              <a:rPr sz="28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06" marR="321626" indent="-242060">
              <a:spcBef>
                <a:spcPts val="529"/>
              </a:spcBef>
              <a:buSzPct val="83928"/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sz="28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</a:t>
            </a:r>
            <a:r>
              <a:rPr sz="28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766" marR="4483" lvl="1" indent="-201717">
              <a:spcBef>
                <a:spcPts val="415"/>
              </a:spcBef>
              <a:buSzPct val="83333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8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!,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+(plus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sign),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-(minus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sign), 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&amp;(address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766" marR="6724" lvl="1" indent="-201717">
              <a:spcBef>
                <a:spcPts val="340"/>
              </a:spcBef>
              <a:buSzPct val="83333"/>
              <a:buFont typeface="Arial"/>
              <a:buChar char="•"/>
              <a:tabLst>
                <a:tab pos="494766" algn="l"/>
                <a:tab pos="495326" algn="l"/>
              </a:tabLst>
            </a:pP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3352"/>
              </p:ext>
            </p:extLst>
          </p:nvPr>
        </p:nvGraphicFramePr>
        <p:xfrm>
          <a:off x="6016663" y="1063657"/>
          <a:ext cx="3892923" cy="485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116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500" b="1" spc="-5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500" b="1" spc="-15" dirty="0">
                          <a:latin typeface="Times New Roman"/>
                          <a:cs typeface="Times New Roman"/>
                        </a:rPr>
                        <a:t>Precedence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2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calls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5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highest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marL="90170" algn="l" defTabSz="457200" rtl="0" eaLnBrk="1" latinLnBrk="0" hangingPunct="1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500" kern="1200" spc="-5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! + - &amp;</a:t>
                      </a:r>
                    </a:p>
                  </a:txBody>
                  <a:tcPr marL="0" marR="0" marT="28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543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* /</a:t>
                      </a:r>
                      <a:r>
                        <a:rPr sz="25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latin typeface="Courier New"/>
                          <a:cs typeface="Courier New"/>
                        </a:rPr>
                        <a:t>%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224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latin typeface="Courier New"/>
                          <a:cs typeface="Courier New"/>
                        </a:rPr>
                        <a:t>-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33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0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&lt; &lt;= &gt;=</a:t>
                      </a:r>
                      <a:r>
                        <a:rPr sz="25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latin typeface="Courier New"/>
                          <a:cs typeface="Courier New"/>
                        </a:rPr>
                        <a:t>&gt;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224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latin typeface="Courier New"/>
                          <a:cs typeface="Courier New"/>
                        </a:rPr>
                        <a:t>!=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33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28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33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28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lowest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0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785412" y="3429000"/>
            <a:ext cx="168088" cy="1840005"/>
          </a:xfrm>
          <a:custGeom>
            <a:avLst/>
            <a:gdLst/>
            <a:ahLst/>
            <a:cxnLst/>
            <a:rect l="l" t="t" r="r" b="b"/>
            <a:pathLst>
              <a:path w="190500" h="2085339">
                <a:moveTo>
                  <a:pt x="96012" y="1970532"/>
                </a:moveTo>
                <a:lnTo>
                  <a:pt x="0" y="1894332"/>
                </a:lnTo>
                <a:lnTo>
                  <a:pt x="76200" y="2045522"/>
                </a:lnTo>
                <a:lnTo>
                  <a:pt x="76200" y="1970532"/>
                </a:lnTo>
                <a:lnTo>
                  <a:pt x="96012" y="1970532"/>
                </a:lnTo>
                <a:close/>
              </a:path>
              <a:path w="190500" h="2085339">
                <a:moveTo>
                  <a:pt x="114300" y="1955784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954808"/>
                </a:lnTo>
                <a:lnTo>
                  <a:pt x="96012" y="1970532"/>
                </a:lnTo>
                <a:lnTo>
                  <a:pt x="114300" y="1955784"/>
                </a:lnTo>
                <a:close/>
              </a:path>
              <a:path w="190500" h="2085339">
                <a:moveTo>
                  <a:pt x="114300" y="2047961"/>
                </a:moveTo>
                <a:lnTo>
                  <a:pt x="114300" y="1970532"/>
                </a:lnTo>
                <a:lnTo>
                  <a:pt x="76200" y="1970532"/>
                </a:lnTo>
                <a:lnTo>
                  <a:pt x="76200" y="2045522"/>
                </a:lnTo>
                <a:lnTo>
                  <a:pt x="96012" y="2084832"/>
                </a:lnTo>
                <a:lnTo>
                  <a:pt x="114300" y="2047961"/>
                </a:lnTo>
                <a:close/>
              </a:path>
              <a:path w="190500" h="2085339">
                <a:moveTo>
                  <a:pt x="190500" y="1894332"/>
                </a:moveTo>
                <a:lnTo>
                  <a:pt x="96012" y="1970532"/>
                </a:lnTo>
                <a:lnTo>
                  <a:pt x="114300" y="1970532"/>
                </a:lnTo>
                <a:lnTo>
                  <a:pt x="114300" y="2047961"/>
                </a:lnTo>
                <a:lnTo>
                  <a:pt x="190500" y="1894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515</TotalTime>
  <Words>2535</Words>
  <Application>Microsoft Office PowerPoint</Application>
  <PresentationFormat>Custom</PresentationFormat>
  <Paragraphs>534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Ion</vt:lpstr>
      <vt:lpstr>19CSE102 Computer Programming</vt:lpstr>
      <vt:lpstr>Agenda</vt:lpstr>
      <vt:lpstr>Control Structures</vt:lpstr>
      <vt:lpstr>Conditions</vt:lpstr>
      <vt:lpstr>Operators Used in Conditions</vt:lpstr>
      <vt:lpstr>Examples of Conditions</vt:lpstr>
      <vt:lpstr>Logical Operators</vt:lpstr>
      <vt:lpstr>The Truth Table of Logical Operators</vt:lpstr>
      <vt:lpstr>Operator Precedence</vt:lpstr>
      <vt:lpstr>Evaluation for !flag ||</vt:lpstr>
      <vt:lpstr>Comparing Characters</vt:lpstr>
      <vt:lpstr>De Morgan’s Theorem</vt:lpstr>
      <vt:lpstr>Conditional Statements</vt:lpstr>
      <vt:lpstr>Flowchart of if statement</vt:lpstr>
      <vt:lpstr>Single way selection if         Statement</vt:lpstr>
      <vt:lpstr>Two way selection if else Statement</vt:lpstr>
      <vt:lpstr>e.g. 2</vt:lpstr>
      <vt:lpstr>Single way selection if Statement</vt:lpstr>
      <vt:lpstr>Two way selection if else Statement</vt:lpstr>
      <vt:lpstr>Two way selection if else Statement</vt:lpstr>
      <vt:lpstr>if/else Selection Structure</vt:lpstr>
      <vt:lpstr>Combining condition with logical  operators</vt:lpstr>
      <vt:lpstr>Combining condition with logical  operators</vt:lpstr>
      <vt:lpstr>Nested if Statements</vt:lpstr>
      <vt:lpstr>An Example for the Flowchart of Nested if Statements</vt:lpstr>
      <vt:lpstr>Multiway  Decision Making statements</vt:lpstr>
      <vt:lpstr>Multiway Decision Making statements  if else if ladder</vt:lpstr>
      <vt:lpstr>Multiway Decision-Making statements  if else if ladder</vt:lpstr>
      <vt:lpstr>Multiway-Selection Structure</vt:lpstr>
      <vt:lpstr>The switch Statement</vt:lpstr>
      <vt:lpstr>switch case and if else if ladder</vt:lpstr>
      <vt:lpstr>Flowchart switch case</vt:lpstr>
      <vt:lpstr>An Example of a switch Statement with Type</vt:lpstr>
      <vt:lpstr>An Example of a switch Statement with Type char Case Labels</vt:lpstr>
      <vt:lpstr>An Example of a switch Statement with Type char Case Labels</vt:lpstr>
      <vt:lpstr>Rules to be followed for switch case</vt:lpstr>
      <vt:lpstr>Predict the output</vt:lpstr>
      <vt:lpstr>Predict the output</vt:lpstr>
      <vt:lpstr>Predict the output</vt:lpstr>
      <vt:lpstr>Predict the output</vt:lpstr>
      <vt:lpstr>Try it yourself</vt:lpstr>
      <vt:lpstr>Try itYourself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19CSE102 Computer Programming</dc:title>
  <dc:creator>Dr. Vijayachandrakala K.R.M (EEE)</dc:creator>
  <cp:lastModifiedBy>admin</cp:lastModifiedBy>
  <cp:revision>49</cp:revision>
  <dcterms:created xsi:type="dcterms:W3CDTF">2021-04-06T14:09:31Z</dcterms:created>
  <dcterms:modified xsi:type="dcterms:W3CDTF">2021-04-16T16:42:10Z</dcterms:modified>
</cp:coreProperties>
</file>