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7" r:id="rId9"/>
    <p:sldId id="268" r:id="rId10"/>
    <p:sldId id="298" r:id="rId11"/>
    <p:sldId id="269" r:id="rId12"/>
    <p:sldId id="270" r:id="rId13"/>
    <p:sldId id="271" r:id="rId14"/>
    <p:sldId id="272" r:id="rId15"/>
    <p:sldId id="273" r:id="rId16"/>
    <p:sldId id="278" r:id="rId17"/>
    <p:sldId id="274" r:id="rId18"/>
    <p:sldId id="261" r:id="rId19"/>
    <p:sldId id="299" r:id="rId20"/>
    <p:sldId id="262" r:id="rId21"/>
    <p:sldId id="275" r:id="rId22"/>
    <p:sldId id="276" r:id="rId23"/>
    <p:sldId id="277" r:id="rId24"/>
    <p:sldId id="263" r:id="rId25"/>
    <p:sldId id="301" r:id="rId26"/>
    <p:sldId id="281" r:id="rId27"/>
    <p:sldId id="280" r:id="rId28"/>
    <p:sldId id="279" r:id="rId29"/>
    <p:sldId id="284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58DB2-E31D-47A5-8C4E-AFFB9DF269AF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50088-A43A-4AA9-A959-41B1D6CE57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1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50088-A43A-4AA9-A959-41B1D6CE57C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50088-A43A-4AA9-A959-41B1D6CE57C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52400" y="6477000"/>
            <a:ext cx="457200" cy="266700"/>
          </a:xfrm>
          <a:solidFill>
            <a:schemeClr val="bg1"/>
          </a:solidFill>
        </p:spPr>
        <p:txBody>
          <a:bodyPr lIns="0" tIns="0" rIns="0" bIns="0">
            <a:noAutofit/>
          </a:bodyPr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16B630EB-F987-45A6-8A46-FAB463B7F3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4400" baseline="0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762000"/>
            <a:ext cx="8763000" cy="685800"/>
          </a:xfrm>
        </p:spPr>
        <p:txBody>
          <a:bodyPr/>
          <a:lstStyle>
            <a:lvl1pPr>
              <a:defRPr i="1"/>
            </a:lvl1pPr>
          </a:lstStyle>
          <a:p>
            <a:r>
              <a:rPr lang="en-US" dirty="0" smtClean="0"/>
              <a:t>What has been described?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763000" cy="38100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867400" y="5257800"/>
            <a:ext cx="31242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050" b="1" i="1" dirty="0" smtClean="0"/>
              <a:t>Credits</a:t>
            </a:r>
          </a:p>
          <a:p>
            <a:pPr>
              <a:buFont typeface="Wingdings" pitchFamily="2" charset="2"/>
              <a:buChar char="§"/>
            </a:pPr>
            <a:r>
              <a:rPr lang="en-US" sz="1050" i="1" dirty="0" smtClean="0"/>
              <a:t>Ref1</a:t>
            </a:r>
          </a:p>
          <a:p>
            <a:pPr>
              <a:buFont typeface="Wingdings" pitchFamily="2" charset="2"/>
              <a:buChar char="§"/>
            </a:pPr>
            <a:r>
              <a:rPr lang="en-US" sz="1050" i="1" dirty="0" smtClean="0"/>
              <a:t>Ref2</a:t>
            </a:r>
          </a:p>
          <a:p>
            <a:pPr>
              <a:buFont typeface="Wingdings" pitchFamily="2" charset="2"/>
              <a:buChar char="§"/>
            </a:pPr>
            <a:r>
              <a:rPr lang="en-US" sz="1050" i="1" dirty="0" smtClean="0"/>
              <a:t>D</a:t>
            </a:r>
          </a:p>
          <a:p>
            <a:pPr>
              <a:buFont typeface="Wingdings" pitchFamily="2" charset="2"/>
              <a:buChar char="§"/>
            </a:pPr>
            <a:r>
              <a:rPr lang="en-US" sz="1050" i="1" dirty="0" smtClean="0"/>
              <a:t>D</a:t>
            </a:r>
          </a:p>
          <a:p>
            <a:pPr>
              <a:buFont typeface="Wingdings" pitchFamily="2" charset="2"/>
              <a:buChar char="§"/>
            </a:pPr>
            <a:r>
              <a:rPr lang="en-US" sz="1050" i="1" dirty="0" smtClean="0"/>
              <a:t>d</a:t>
            </a:r>
            <a:endParaRPr lang="en-US" sz="1050" i="1" dirty="0"/>
          </a:p>
        </p:txBody>
      </p: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533400" cy="615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066800"/>
            <a:ext cx="87630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1219200" cy="90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763000" cy="42672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/h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763000" cy="50292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8" name="Picture 7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228600"/>
            <a:ext cx="11525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e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905000"/>
            <a:ext cx="8763000" cy="44196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6" name="Picture 5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1" y="228600"/>
            <a:ext cx="190499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219200"/>
            <a:ext cx="8763000" cy="6858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763000" cy="44196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762000"/>
            <a:ext cx="3505200" cy="8382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Note/Remember</a:t>
            </a:r>
            <a:endParaRPr lang="en-US" dirty="0"/>
          </a:p>
        </p:txBody>
      </p:sp>
      <p:pic>
        <p:nvPicPr>
          <p:cNvPr id="8" name="Picture 7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762000"/>
            <a:ext cx="609600" cy="77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no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45720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ith_com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37338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038600" y="55626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 typeface="Wingdings" pitchFamily="2" charset="2"/>
              <a:buChar char="ü"/>
            </a:pPr>
            <a:r>
              <a:rPr lang="en-US" sz="2400" i="1" dirty="0" smtClean="0"/>
              <a:t>Comments / interactive</a:t>
            </a:r>
            <a:r>
              <a:rPr lang="en-US" sz="2400" i="1" baseline="0" dirty="0" smtClean="0"/>
              <a:t> query</a:t>
            </a:r>
            <a:endParaRPr lang="en-US" sz="2400" i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_double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3962400" cy="4572000"/>
          </a:xfrm>
        </p:spPr>
        <p:txBody>
          <a:bodyPr vert="horz"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343400" y="1447800"/>
            <a:ext cx="4339590" cy="4572000"/>
          </a:xfrm>
        </p:spPr>
        <p:txBody>
          <a:bodyPr vert="horz"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86868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3962400" cy="2286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100"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2400" y="6400800"/>
            <a:ext cx="457200" cy="3429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977A0-4F64-4993-AE65-2CC71A205D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9" r:id="rId3"/>
    <p:sldLayoutId id="2147483700" r:id="rId4"/>
    <p:sldLayoutId id="2147483701" r:id="rId5"/>
    <p:sldLayoutId id="2147483686" r:id="rId6"/>
    <p:sldLayoutId id="2147483696" r:id="rId7"/>
    <p:sldLayoutId id="2147483688" r:id="rId8"/>
    <p:sldLayoutId id="2147483690" r:id="rId9"/>
    <p:sldLayoutId id="2147483691" r:id="rId10"/>
    <p:sldLayoutId id="2147483698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tx1"/>
        </a:buClr>
        <a:buSzPct val="85000"/>
        <a:buFont typeface="Arial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tx1"/>
        </a:buClr>
        <a:buSzPct val="85000"/>
        <a:buFont typeface="Arial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tx1"/>
        </a:buClr>
        <a:buSzPct val="85000"/>
        <a:buFont typeface="Arial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tx1"/>
        </a:buClr>
        <a:buSzPct val="80000"/>
        <a:buFont typeface="Arial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tx1"/>
        </a:buClr>
        <a:buFont typeface="Arial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ntut.com/c-tutorial/c-structure/" TargetMode="External"/><Relationship Id="rId2" Type="http://schemas.openxmlformats.org/officeDocument/2006/relationships/hyperlink" Target="http://www.zentut.com/c-tutorial/c-data-types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hyperlink" Target="http://www.zentut.com/c-tutorial/c-variables/" TargetMode="External"/><Relationship Id="rId4" Type="http://schemas.openxmlformats.org/officeDocument/2006/relationships/hyperlink" Target="http://www.zentut.com/c-tutorial/c-union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4400" smtClean="0">
                <a:solidFill>
                  <a:schemeClr val="tx1"/>
                </a:solidFill>
                <a:latin typeface="+mn-lt"/>
              </a:rPr>
              <a:t>2.1 Arrays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4710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404188"/>
            <a:ext cx="8686800" cy="265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28600" y="1524000"/>
            <a:ext cx="845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Starting from a given memory location, the successive array </a:t>
            </a:r>
          </a:p>
          <a:p>
            <a:r>
              <a:rPr lang="en-US" sz="2800" dirty="0" smtClean="0"/>
              <a:t>elements are allocated space in consecutive memory locations.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Times New Roman" pitchFamily="18" charset="0"/>
              </a:rPr>
              <a:t>One Dimensional Array: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5029200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None/>
            </a:pPr>
            <a:r>
              <a:rPr lang="en-US" sz="5800" dirty="0" smtClean="0">
                <a:solidFill>
                  <a:srgbClr val="FF0066"/>
                </a:solidFill>
                <a:cs typeface="Times New Roman" pitchFamily="18" charset="0"/>
              </a:rPr>
              <a:t>Method 1--</a:t>
            </a:r>
            <a:r>
              <a:rPr lang="en-US" sz="3600" dirty="0" smtClean="0">
                <a:solidFill>
                  <a:srgbClr val="FF0066"/>
                </a:solidFill>
                <a:cs typeface="Times New Roman" pitchFamily="18" charset="0"/>
              </a:rPr>
              <a:t>Initialization at the time of declaration 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>
                <a:cs typeface="Times New Roman" pitchFamily="18" charset="0"/>
              </a:rPr>
              <a:t>Giving initial values to an array.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>
                <a:cs typeface="Times New Roman" pitchFamily="18" charset="0"/>
              </a:rPr>
              <a:t>Initialization of an array may take the following form,</a:t>
            </a:r>
            <a:endParaRPr lang="en-US" sz="3200" dirty="0" smtClean="0"/>
          </a:p>
          <a:p>
            <a:pPr marL="1371600" lvl="2" indent="-457200">
              <a:buNone/>
            </a:pPr>
            <a:r>
              <a:rPr lang="en-US" sz="3800" b="1" dirty="0" smtClean="0">
                <a:solidFill>
                  <a:srgbClr val="FF0000"/>
                </a:solidFill>
                <a:cs typeface="Times New Roman" pitchFamily="18" charset="0"/>
              </a:rPr>
              <a:t>  type</a:t>
            </a:r>
            <a:r>
              <a:rPr lang="en-US" sz="3800" b="1" dirty="0" smtClean="0">
                <a:solidFill>
                  <a:srgbClr val="CC0099"/>
                </a:solidFill>
                <a:cs typeface="Times New Roman" pitchFamily="18" charset="0"/>
              </a:rPr>
              <a:t>   </a:t>
            </a:r>
            <a:r>
              <a:rPr lang="en-US" sz="3800" b="1" dirty="0" err="1" smtClean="0">
                <a:solidFill>
                  <a:srgbClr val="CC0099"/>
                </a:solidFill>
                <a:cs typeface="Times New Roman" pitchFamily="18" charset="0"/>
              </a:rPr>
              <a:t>array_name</a:t>
            </a:r>
            <a:r>
              <a:rPr lang="en-US" sz="3800" b="1" dirty="0" smtClean="0">
                <a:solidFill>
                  <a:srgbClr val="CC0099"/>
                </a:solidFill>
                <a:cs typeface="Times New Roman" pitchFamily="18" charset="0"/>
              </a:rPr>
              <a:t>[size] = {</a:t>
            </a:r>
            <a:r>
              <a:rPr lang="en-US" sz="3800" b="1" dirty="0" err="1" smtClean="0">
                <a:solidFill>
                  <a:srgbClr val="0070C0"/>
                </a:solidFill>
                <a:cs typeface="Times New Roman" pitchFamily="18" charset="0"/>
              </a:rPr>
              <a:t>a_list_of_value</a:t>
            </a:r>
            <a:r>
              <a:rPr lang="en-US" sz="3800" b="1" dirty="0" smtClean="0">
                <a:solidFill>
                  <a:srgbClr val="CC0099"/>
                </a:solidFill>
                <a:cs typeface="Times New Roman" pitchFamily="18" charset="0"/>
              </a:rPr>
              <a:t>};</a:t>
            </a:r>
            <a:endParaRPr lang="en-US" sz="3800" b="1" dirty="0" smtClean="0">
              <a:solidFill>
                <a:srgbClr val="CC0099"/>
              </a:solidFill>
              <a:cs typeface="Courier New" pitchFamily="49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>
                <a:cs typeface="Times New Roman" pitchFamily="18" charset="0"/>
              </a:rPr>
              <a:t>For example:</a:t>
            </a:r>
            <a:endParaRPr lang="en-US" sz="3200" dirty="0" smtClean="0"/>
          </a:p>
          <a:p>
            <a:pPr marL="1371600" lvl="2" indent="-457200">
              <a:buNone/>
            </a:pPr>
            <a:r>
              <a:rPr lang="en-US" sz="3200" dirty="0" err="1" smtClean="0">
                <a:solidFill>
                  <a:srgbClr val="FF0000"/>
                </a:solidFill>
                <a:cs typeface="Times New Roman" pitchFamily="18" charset="0"/>
              </a:rPr>
              <a:t>int</a:t>
            </a:r>
            <a:r>
              <a:rPr lang="en-US" sz="3200" dirty="0" smtClean="0">
                <a:solidFill>
                  <a:srgbClr val="FF0000"/>
                </a:solidFill>
                <a:cs typeface="Times New Roman" pitchFamily="18" charset="0"/>
              </a:rPr>
              <a:t> </a:t>
            </a:r>
            <a:r>
              <a:rPr lang="en-US" sz="3200" dirty="0" smtClean="0">
                <a:solidFill>
                  <a:srgbClr val="0070C0"/>
                </a:solidFill>
                <a:cs typeface="Times New Roman" pitchFamily="18" charset="0"/>
              </a:rPr>
              <a:t>   </a:t>
            </a:r>
            <a:r>
              <a:rPr lang="en-US" sz="3200" dirty="0" err="1" smtClean="0">
                <a:solidFill>
                  <a:srgbClr val="0070C0"/>
                </a:solidFill>
                <a:cs typeface="Times New Roman" pitchFamily="18" charset="0"/>
              </a:rPr>
              <a:t>idNum</a:t>
            </a:r>
            <a:r>
              <a:rPr lang="en-US" sz="3200" dirty="0" smtClean="0">
                <a:solidFill>
                  <a:srgbClr val="0070C0"/>
                </a:solidFill>
                <a:cs typeface="Times New Roman" pitchFamily="18" charset="0"/>
              </a:rPr>
              <a:t>[</a:t>
            </a:r>
            <a:r>
              <a:rPr lang="en-US" sz="3200" dirty="0" smtClean="0">
                <a:solidFill>
                  <a:srgbClr val="002060"/>
                </a:solidFill>
                <a:cs typeface="Times New Roman" pitchFamily="18" charset="0"/>
              </a:rPr>
              <a:t>7</a:t>
            </a:r>
            <a:r>
              <a:rPr lang="en-US" sz="3200" dirty="0" smtClean="0">
                <a:solidFill>
                  <a:srgbClr val="0070C0"/>
                </a:solidFill>
                <a:cs typeface="Times New Roman" pitchFamily="18" charset="0"/>
              </a:rPr>
              <a:t>] = {</a:t>
            </a:r>
            <a:r>
              <a:rPr lang="en-US" sz="3200" dirty="0" smtClean="0">
                <a:solidFill>
                  <a:srgbClr val="FF0066"/>
                </a:solidFill>
                <a:cs typeface="Times New Roman" pitchFamily="18" charset="0"/>
              </a:rPr>
              <a:t>1, 2, 3, 4, 5, 6, 7</a:t>
            </a:r>
            <a:r>
              <a:rPr lang="en-US" sz="3200" dirty="0" smtClean="0">
                <a:solidFill>
                  <a:srgbClr val="0070C0"/>
                </a:solidFill>
                <a:cs typeface="Times New Roman" pitchFamily="18" charset="0"/>
              </a:rPr>
              <a:t>};</a:t>
            </a:r>
            <a:endParaRPr lang="en-US" sz="3200" dirty="0" smtClean="0">
              <a:solidFill>
                <a:srgbClr val="0070C0"/>
              </a:solidFill>
              <a:cs typeface="Courier New" pitchFamily="49" charset="0"/>
            </a:endParaRPr>
          </a:p>
          <a:p>
            <a:pPr marL="1371600" lvl="2" indent="-457200">
              <a:buNone/>
            </a:pPr>
            <a:r>
              <a:rPr lang="en-US" sz="3200" dirty="0" smtClean="0">
                <a:solidFill>
                  <a:srgbClr val="FF0000"/>
                </a:solidFill>
                <a:cs typeface="Times New Roman" pitchFamily="18" charset="0"/>
              </a:rPr>
              <a:t>float</a:t>
            </a:r>
            <a:r>
              <a:rPr lang="en-US" sz="3200" dirty="0" smtClean="0">
                <a:solidFill>
                  <a:srgbClr val="0070C0"/>
                </a:solidFill>
                <a:cs typeface="Times New Roman" pitchFamily="18" charset="0"/>
              </a:rPr>
              <a:t>  </a:t>
            </a:r>
            <a:r>
              <a:rPr lang="en-US" sz="3200" dirty="0" err="1" smtClean="0">
                <a:solidFill>
                  <a:srgbClr val="0070C0"/>
                </a:solidFill>
                <a:cs typeface="Times New Roman" pitchFamily="18" charset="0"/>
              </a:rPr>
              <a:t>fFloatNum</a:t>
            </a:r>
            <a:r>
              <a:rPr lang="en-US" sz="3200" dirty="0" smtClean="0">
                <a:solidFill>
                  <a:srgbClr val="0070C0"/>
                </a:solidFill>
                <a:cs typeface="Times New Roman" pitchFamily="18" charset="0"/>
              </a:rPr>
              <a:t>[</a:t>
            </a:r>
            <a:r>
              <a:rPr lang="en-US" sz="3200" dirty="0" smtClean="0">
                <a:solidFill>
                  <a:srgbClr val="002060"/>
                </a:solidFill>
                <a:cs typeface="Times New Roman" pitchFamily="18" charset="0"/>
              </a:rPr>
              <a:t>5</a:t>
            </a:r>
            <a:r>
              <a:rPr lang="en-US" sz="3200" dirty="0" smtClean="0">
                <a:solidFill>
                  <a:srgbClr val="0070C0"/>
                </a:solidFill>
                <a:cs typeface="Times New Roman" pitchFamily="18" charset="0"/>
              </a:rPr>
              <a:t>] = {</a:t>
            </a:r>
            <a:r>
              <a:rPr lang="en-US" sz="3200" dirty="0" smtClean="0">
                <a:solidFill>
                  <a:srgbClr val="FF0066"/>
                </a:solidFill>
                <a:cs typeface="Times New Roman" pitchFamily="18" charset="0"/>
              </a:rPr>
              <a:t>5.6, 5.7, 5.8, 5.9, 6.1</a:t>
            </a:r>
            <a:r>
              <a:rPr lang="en-US" sz="3200" dirty="0" smtClean="0">
                <a:solidFill>
                  <a:srgbClr val="0070C0"/>
                </a:solidFill>
                <a:cs typeface="Times New Roman" pitchFamily="18" charset="0"/>
              </a:rPr>
              <a:t>};</a:t>
            </a:r>
            <a:endParaRPr lang="en-US" sz="3200" dirty="0" smtClean="0">
              <a:solidFill>
                <a:srgbClr val="0070C0"/>
              </a:solidFill>
              <a:cs typeface="Courier New" pitchFamily="49" charset="0"/>
            </a:endParaRPr>
          </a:p>
          <a:p>
            <a:pPr marL="1371600" lvl="2" indent="-457200">
              <a:buNone/>
            </a:pPr>
            <a:r>
              <a:rPr lang="en-US" sz="3200" dirty="0" smtClean="0">
                <a:solidFill>
                  <a:srgbClr val="FF0000"/>
                </a:solidFill>
                <a:cs typeface="Times New Roman" pitchFamily="18" charset="0"/>
              </a:rPr>
              <a:t>char</a:t>
            </a:r>
            <a:r>
              <a:rPr lang="en-US" sz="3200" dirty="0" smtClean="0">
                <a:solidFill>
                  <a:srgbClr val="0070C0"/>
                </a:solidFill>
                <a:cs typeface="Times New Roman" pitchFamily="18" charset="0"/>
              </a:rPr>
              <a:t>   </a:t>
            </a:r>
            <a:r>
              <a:rPr lang="en-US" sz="3200" dirty="0" err="1" smtClean="0">
                <a:solidFill>
                  <a:srgbClr val="0070C0"/>
                </a:solidFill>
                <a:cs typeface="Times New Roman" pitchFamily="18" charset="0"/>
              </a:rPr>
              <a:t>chVowel</a:t>
            </a:r>
            <a:r>
              <a:rPr lang="en-US" sz="3200" dirty="0" smtClean="0">
                <a:solidFill>
                  <a:srgbClr val="0070C0"/>
                </a:solidFill>
                <a:cs typeface="Times New Roman" pitchFamily="18" charset="0"/>
              </a:rPr>
              <a:t>[</a:t>
            </a:r>
            <a:r>
              <a:rPr lang="en-US" sz="3200" dirty="0" smtClean="0">
                <a:solidFill>
                  <a:srgbClr val="002060"/>
                </a:solidFill>
                <a:cs typeface="Times New Roman" pitchFamily="18" charset="0"/>
              </a:rPr>
              <a:t>6</a:t>
            </a:r>
            <a:r>
              <a:rPr lang="en-US" sz="3200" dirty="0" smtClean="0">
                <a:solidFill>
                  <a:srgbClr val="0070C0"/>
                </a:solidFill>
                <a:cs typeface="Times New Roman" pitchFamily="18" charset="0"/>
              </a:rPr>
              <a:t>] = {</a:t>
            </a:r>
            <a:r>
              <a:rPr lang="en-US" sz="3200" dirty="0" smtClean="0">
                <a:solidFill>
                  <a:srgbClr val="FF0066"/>
                </a:solidFill>
                <a:cs typeface="Times New Roman" pitchFamily="18" charset="0"/>
              </a:rPr>
              <a:t>'a', 'e', '</a:t>
            </a:r>
            <a:r>
              <a:rPr lang="en-US" sz="3200" dirty="0" err="1" smtClean="0">
                <a:solidFill>
                  <a:srgbClr val="FF0066"/>
                </a:solidFill>
                <a:cs typeface="Times New Roman" pitchFamily="18" charset="0"/>
              </a:rPr>
              <a:t>i</a:t>
            </a:r>
            <a:r>
              <a:rPr lang="en-US" sz="3200" dirty="0" smtClean="0">
                <a:solidFill>
                  <a:srgbClr val="FF0066"/>
                </a:solidFill>
                <a:cs typeface="Times New Roman" pitchFamily="18" charset="0"/>
              </a:rPr>
              <a:t>', 'o', 'u', '\0'</a:t>
            </a:r>
            <a:r>
              <a:rPr lang="en-US" sz="3200" dirty="0" smtClean="0">
                <a:solidFill>
                  <a:srgbClr val="0070C0"/>
                </a:solidFill>
                <a:cs typeface="Times New Roman" pitchFamily="18" charset="0"/>
              </a:rPr>
              <a:t>};</a:t>
            </a:r>
            <a:endParaRPr lang="en-US" sz="3200" dirty="0" smtClean="0">
              <a:solidFill>
                <a:srgbClr val="0070C0"/>
              </a:solidFill>
              <a:cs typeface="Courier New" pitchFamily="49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>
                <a:cs typeface="Times New Roman" pitchFamily="18" charset="0"/>
              </a:rPr>
              <a:t>The first line declares an integer array </a:t>
            </a:r>
            <a:r>
              <a:rPr lang="en-US" sz="3200" dirty="0" err="1" smtClean="0">
                <a:cs typeface="Courier New" pitchFamily="49" charset="0"/>
              </a:rPr>
              <a:t>idNum</a:t>
            </a:r>
            <a:r>
              <a:rPr lang="en-US" sz="3200" dirty="0" smtClean="0">
                <a:cs typeface="Times New Roman" pitchFamily="18" charset="0"/>
              </a:rPr>
              <a:t> and it immediately assigns the values 1, 2, 3, ..., 7 to </a:t>
            </a:r>
            <a:r>
              <a:rPr lang="en-US" sz="3200" dirty="0" err="1" smtClean="0">
                <a:cs typeface="Courier New" pitchFamily="49" charset="0"/>
              </a:rPr>
              <a:t>idNum</a:t>
            </a:r>
            <a:r>
              <a:rPr lang="en-US" sz="3200" dirty="0" smtClean="0">
                <a:cs typeface="Courier New" pitchFamily="49" charset="0"/>
              </a:rPr>
              <a:t>[0]</a:t>
            </a:r>
            <a:r>
              <a:rPr lang="en-US" sz="3200" dirty="0" smtClean="0">
                <a:cs typeface="Times New Roman" pitchFamily="18" charset="0"/>
              </a:rPr>
              <a:t>, </a:t>
            </a:r>
            <a:r>
              <a:rPr lang="en-US" sz="3200" dirty="0" err="1" smtClean="0">
                <a:cs typeface="Courier New" pitchFamily="49" charset="0"/>
              </a:rPr>
              <a:t>idNum</a:t>
            </a:r>
            <a:r>
              <a:rPr lang="en-US" sz="3200" dirty="0" smtClean="0">
                <a:cs typeface="Courier New" pitchFamily="49" charset="0"/>
              </a:rPr>
              <a:t>[1]</a:t>
            </a:r>
            <a:r>
              <a:rPr lang="en-US" sz="3200" dirty="0" smtClean="0">
                <a:cs typeface="Times New Roman" pitchFamily="18" charset="0"/>
              </a:rPr>
              <a:t>, </a:t>
            </a:r>
            <a:r>
              <a:rPr lang="en-US" sz="3200" dirty="0" err="1" smtClean="0">
                <a:cs typeface="Courier New" pitchFamily="49" charset="0"/>
              </a:rPr>
              <a:t>idNum</a:t>
            </a:r>
            <a:r>
              <a:rPr lang="en-US" sz="3200" dirty="0" smtClean="0">
                <a:cs typeface="Courier New" pitchFamily="49" charset="0"/>
              </a:rPr>
              <a:t>[2]</a:t>
            </a:r>
            <a:r>
              <a:rPr lang="en-US" sz="3200" dirty="0" smtClean="0">
                <a:cs typeface="Times New Roman" pitchFamily="18" charset="0"/>
              </a:rPr>
              <a:t>,</a:t>
            </a:r>
            <a:r>
              <a:rPr lang="en-US" sz="3200" dirty="0" smtClean="0">
                <a:cs typeface="Courier New" pitchFamily="49" charset="0"/>
              </a:rPr>
              <a:t>...</a:t>
            </a:r>
            <a:r>
              <a:rPr lang="en-US" sz="3200" dirty="0" smtClean="0">
                <a:cs typeface="Times New Roman" pitchFamily="18" charset="0"/>
              </a:rPr>
              <a:t>, </a:t>
            </a:r>
            <a:r>
              <a:rPr lang="en-US" sz="3200" dirty="0" err="1" smtClean="0">
                <a:cs typeface="Courier New" pitchFamily="49" charset="0"/>
              </a:rPr>
              <a:t>idNum</a:t>
            </a:r>
            <a:r>
              <a:rPr lang="en-US" sz="3200" dirty="0" smtClean="0">
                <a:cs typeface="Courier New" pitchFamily="49" charset="0"/>
              </a:rPr>
              <a:t>[6]</a:t>
            </a:r>
            <a:r>
              <a:rPr lang="en-US" sz="3200" dirty="0" smtClean="0">
                <a:cs typeface="Times New Roman" pitchFamily="18" charset="0"/>
              </a:rPr>
              <a:t> respectively.</a:t>
            </a:r>
            <a:endParaRPr lang="en-US" sz="32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>
                <a:cs typeface="Times New Roman" pitchFamily="18" charset="0"/>
              </a:rPr>
              <a:t>The second line assigns the values 5.6 to </a:t>
            </a:r>
            <a:r>
              <a:rPr lang="en-US" sz="3200" dirty="0" err="1" smtClean="0">
                <a:cs typeface="Courier New" pitchFamily="49" charset="0"/>
              </a:rPr>
              <a:t>fFloatNum</a:t>
            </a:r>
            <a:r>
              <a:rPr lang="en-US" sz="3200" dirty="0" smtClean="0">
                <a:cs typeface="Courier New" pitchFamily="49" charset="0"/>
              </a:rPr>
              <a:t>[0]</a:t>
            </a:r>
            <a:r>
              <a:rPr lang="en-US" sz="3200" dirty="0" smtClean="0">
                <a:cs typeface="Times New Roman" pitchFamily="18" charset="0"/>
              </a:rPr>
              <a:t>, 5.7  to  </a:t>
            </a:r>
            <a:r>
              <a:rPr lang="en-US" sz="3200" dirty="0" err="1" smtClean="0">
                <a:cs typeface="Courier New" pitchFamily="49" charset="0"/>
              </a:rPr>
              <a:t>fFloatNum</a:t>
            </a:r>
            <a:r>
              <a:rPr lang="en-US" sz="3200" dirty="0" smtClean="0">
                <a:cs typeface="Courier New" pitchFamily="49" charset="0"/>
              </a:rPr>
              <a:t>[1]</a:t>
            </a:r>
            <a:r>
              <a:rPr lang="en-US" sz="3200" dirty="0" smtClean="0">
                <a:cs typeface="Times New Roman" pitchFamily="18" charset="0"/>
              </a:rPr>
              <a:t>, and so on.</a:t>
            </a:r>
            <a:endParaRPr lang="en-US" sz="32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>
                <a:cs typeface="Times New Roman" pitchFamily="18" charset="0"/>
              </a:rPr>
              <a:t>Similarly the third line assigns the characters '</a:t>
            </a:r>
            <a:r>
              <a:rPr lang="en-US" sz="3200" dirty="0" smtClean="0">
                <a:cs typeface="Courier New" pitchFamily="49" charset="0"/>
              </a:rPr>
              <a:t>a</a:t>
            </a:r>
            <a:r>
              <a:rPr lang="en-US" sz="3200" dirty="0" smtClean="0">
                <a:cs typeface="Times New Roman" pitchFamily="18" charset="0"/>
              </a:rPr>
              <a:t>' to </a:t>
            </a:r>
            <a:r>
              <a:rPr lang="en-US" sz="3200" dirty="0" err="1" smtClean="0">
                <a:cs typeface="Courier New" pitchFamily="49" charset="0"/>
              </a:rPr>
              <a:t>chVowel</a:t>
            </a:r>
            <a:r>
              <a:rPr lang="en-US" sz="3200" dirty="0" smtClean="0">
                <a:cs typeface="Courier New" pitchFamily="49" charset="0"/>
              </a:rPr>
              <a:t>[0]</a:t>
            </a:r>
            <a:r>
              <a:rPr lang="en-US" sz="3200" dirty="0" smtClean="0">
                <a:cs typeface="Times New Roman" pitchFamily="18" charset="0"/>
              </a:rPr>
              <a:t>, '</a:t>
            </a:r>
            <a:r>
              <a:rPr lang="en-US" sz="3200" dirty="0" smtClean="0">
                <a:cs typeface="Courier New" pitchFamily="49" charset="0"/>
              </a:rPr>
              <a:t>e</a:t>
            </a:r>
            <a:r>
              <a:rPr lang="en-US" sz="3200" dirty="0" smtClean="0">
                <a:cs typeface="Times New Roman" pitchFamily="18" charset="0"/>
              </a:rPr>
              <a:t>' to </a:t>
            </a:r>
            <a:r>
              <a:rPr lang="en-US" sz="3200" dirty="0" err="1" smtClean="0">
                <a:cs typeface="Courier New" pitchFamily="49" charset="0"/>
              </a:rPr>
              <a:t>chVowel</a:t>
            </a:r>
            <a:r>
              <a:rPr lang="en-US" sz="3200" dirty="0" smtClean="0">
                <a:cs typeface="Courier New" pitchFamily="49" charset="0"/>
              </a:rPr>
              <a:t>[1]</a:t>
            </a:r>
            <a:r>
              <a:rPr lang="en-US" sz="3200" dirty="0" smtClean="0">
                <a:cs typeface="Times New Roman" pitchFamily="18" charset="0"/>
              </a:rPr>
              <a:t>, and so on.  Note again, for characters we must use the single apostrophe/quote (') to enclose them.</a:t>
            </a:r>
            <a:endParaRPr lang="en-US" sz="32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>
                <a:cs typeface="Times New Roman" pitchFamily="18" charset="0"/>
              </a:rPr>
              <a:t>Also, the last character in </a:t>
            </a:r>
            <a:r>
              <a:rPr lang="en-US" sz="3200" dirty="0" err="1" smtClean="0">
                <a:cs typeface="Courier New" pitchFamily="49" charset="0"/>
              </a:rPr>
              <a:t>chVowel</a:t>
            </a:r>
            <a:r>
              <a:rPr lang="en-US" sz="3200" dirty="0" smtClean="0">
                <a:cs typeface="Times New Roman" pitchFamily="18" charset="0"/>
              </a:rPr>
              <a:t> is </a:t>
            </a:r>
            <a:r>
              <a:rPr lang="en-US" sz="3200" dirty="0" smtClean="0">
                <a:cs typeface="Courier New" pitchFamily="49" charset="0"/>
              </a:rPr>
              <a:t>NULL</a:t>
            </a:r>
            <a:r>
              <a:rPr lang="en-US" sz="3200" dirty="0" smtClean="0">
                <a:cs typeface="Times New Roman" pitchFamily="18" charset="0"/>
              </a:rPr>
              <a:t> character ('</a:t>
            </a:r>
            <a:r>
              <a:rPr lang="en-US" sz="3200" dirty="0" smtClean="0">
                <a:cs typeface="Courier New" pitchFamily="49" charset="0"/>
              </a:rPr>
              <a:t>\0</a:t>
            </a:r>
            <a:r>
              <a:rPr lang="en-US" sz="3200" dirty="0" smtClean="0">
                <a:cs typeface="Times New Roman" pitchFamily="18" charset="0"/>
              </a:rPr>
              <a:t>').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457200"/>
            <a:ext cx="8686800" cy="5486400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Initialization of an array of type char for holding strings may take the following form,</a:t>
            </a:r>
          </a:p>
          <a:p>
            <a:pPr marL="914400" lvl="1" indent="-457200">
              <a:buNone/>
            </a:pPr>
            <a:r>
              <a:rPr lang="en-US" sz="2400" dirty="0" smtClean="0">
                <a:solidFill>
                  <a:srgbClr val="00B0F0"/>
                </a:solidFill>
                <a:ea typeface="Times New Roman" pitchFamily="18" charset="0"/>
                <a:cs typeface="Courier New" pitchFamily="49" charset="0"/>
              </a:rPr>
              <a:t>char    </a:t>
            </a:r>
            <a:r>
              <a:rPr lang="en-US" sz="2400" dirty="0" err="1" smtClean="0">
                <a:solidFill>
                  <a:srgbClr val="00B0F0"/>
                </a:solidFill>
                <a:ea typeface="Times New Roman" pitchFamily="18" charset="0"/>
                <a:cs typeface="Courier New" pitchFamily="49" charset="0"/>
              </a:rPr>
              <a:t>array_name</a:t>
            </a:r>
            <a:r>
              <a:rPr lang="en-US" sz="2400" dirty="0" smtClean="0">
                <a:solidFill>
                  <a:srgbClr val="00B0F0"/>
                </a:solidFill>
                <a:ea typeface="Times New Roman" pitchFamily="18" charset="0"/>
                <a:cs typeface="Courier New" pitchFamily="49" charset="0"/>
              </a:rPr>
              <a:t>[size] = "</a:t>
            </a:r>
            <a:r>
              <a:rPr lang="en-US" sz="2400" dirty="0" err="1" smtClean="0">
                <a:solidFill>
                  <a:srgbClr val="00B0F0"/>
                </a:solidFill>
                <a:ea typeface="Times New Roman" pitchFamily="18" charset="0"/>
                <a:cs typeface="Courier New" pitchFamily="49" charset="0"/>
              </a:rPr>
              <a:t>string_lateral_constant</a:t>
            </a:r>
            <a:r>
              <a:rPr lang="en-US" sz="2400" dirty="0" smtClean="0">
                <a:solidFill>
                  <a:srgbClr val="00B0F0"/>
                </a:solidFill>
                <a:ea typeface="Times New Roman" pitchFamily="18" charset="0"/>
                <a:cs typeface="Courier New" pitchFamily="49" charset="0"/>
              </a:rPr>
              <a:t>";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For example, the array </a:t>
            </a:r>
            <a:r>
              <a:rPr lang="en-US" sz="2400" dirty="0" err="1" smtClean="0">
                <a:cs typeface="Courier New" pitchFamily="49" charset="0"/>
              </a:rPr>
              <a:t>chVowel</a:t>
            </a:r>
            <a:r>
              <a:rPr lang="en-US" sz="2400" dirty="0" smtClean="0">
                <a:cs typeface="Times New Roman" pitchFamily="18" charset="0"/>
              </a:rPr>
              <a:t> in the previous example could have been written more compactly as follows,</a:t>
            </a:r>
          </a:p>
          <a:p>
            <a:pPr marL="914400" lvl="1" indent="-457200">
              <a:buNone/>
            </a:pPr>
            <a:r>
              <a:rPr lang="en-US" sz="2400" dirty="0" smtClean="0">
                <a:solidFill>
                  <a:srgbClr val="00B0F0"/>
                </a:solidFill>
                <a:cs typeface="Times New Roman" pitchFamily="18" charset="0"/>
              </a:rPr>
              <a:t>char    </a:t>
            </a:r>
            <a:r>
              <a:rPr lang="en-US" sz="2400" dirty="0" err="1" smtClean="0">
                <a:solidFill>
                  <a:srgbClr val="00B0F0"/>
                </a:solidFill>
                <a:cs typeface="Times New Roman" pitchFamily="18" charset="0"/>
              </a:rPr>
              <a:t>chVowel</a:t>
            </a:r>
            <a:r>
              <a:rPr lang="en-US" sz="2400" dirty="0" smtClean="0">
                <a:solidFill>
                  <a:srgbClr val="00B0F0"/>
                </a:solidFill>
                <a:cs typeface="Times New Roman" pitchFamily="18" charset="0"/>
              </a:rPr>
              <a:t>[6] = "</a:t>
            </a:r>
            <a:r>
              <a:rPr lang="en-US" sz="2400" dirty="0" err="1" smtClean="0">
                <a:solidFill>
                  <a:srgbClr val="00B0F0"/>
                </a:solidFill>
                <a:cs typeface="Times New Roman" pitchFamily="18" charset="0"/>
              </a:rPr>
              <a:t>aeiou</a:t>
            </a:r>
            <a:r>
              <a:rPr lang="en-US" sz="2400" dirty="0" smtClean="0">
                <a:solidFill>
                  <a:srgbClr val="00B0F0"/>
                </a:solidFill>
                <a:cs typeface="Times New Roman" pitchFamily="18" charset="0"/>
              </a:rPr>
              <a:t>";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When the value assigned to a character array is a string (which must be enclosed in double quotes), the </a:t>
            </a:r>
            <a:r>
              <a:rPr lang="en-US" sz="2400" u="sng" dirty="0" smtClean="0">
                <a:cs typeface="Times New Roman" pitchFamily="18" charset="0"/>
              </a:rPr>
              <a:t>compiler automatically supplies the </a:t>
            </a:r>
            <a:r>
              <a:rPr lang="en-US" sz="2400" u="sng" dirty="0" smtClean="0">
                <a:cs typeface="Courier New" pitchFamily="49" charset="0"/>
              </a:rPr>
              <a:t>NULL</a:t>
            </a:r>
            <a:r>
              <a:rPr lang="en-US" sz="2400" u="sng" dirty="0" smtClean="0">
                <a:cs typeface="Times New Roman" pitchFamily="18" charset="0"/>
              </a:rPr>
              <a:t> character</a:t>
            </a:r>
            <a:r>
              <a:rPr lang="en-US" sz="2400" dirty="0" smtClean="0">
                <a:cs typeface="Times New Roman" pitchFamily="18" charset="0"/>
              </a:rPr>
              <a:t> but we still have to reserve one extra place for the </a:t>
            </a:r>
            <a:r>
              <a:rPr lang="en-US" sz="2400" dirty="0" smtClean="0">
                <a:cs typeface="Courier New" pitchFamily="49" charset="0"/>
              </a:rPr>
              <a:t>NULL</a:t>
            </a:r>
            <a:r>
              <a:rPr lang="en-US" sz="2400" dirty="0" smtClean="0">
                <a:cs typeface="Times New Roman" pitchFamily="18" charset="0"/>
              </a:rPr>
              <a:t>.</a:t>
            </a:r>
            <a:endParaRPr lang="en-US" sz="24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For </a:t>
            </a:r>
            <a:r>
              <a:rPr lang="en-US" sz="2400" dirty="0" err="1" smtClean="0">
                <a:cs typeface="Times New Roman" pitchFamily="18" charset="0"/>
              </a:rPr>
              <a:t>unsized</a:t>
            </a:r>
            <a:r>
              <a:rPr lang="en-US" sz="2400" dirty="0" smtClean="0">
                <a:cs typeface="Times New Roman" pitchFamily="18" charset="0"/>
              </a:rPr>
              <a:t> array (variable sized), we can declare as follow,</a:t>
            </a:r>
          </a:p>
          <a:p>
            <a:pPr marL="914400" lvl="1" indent="-457200">
              <a:buNone/>
            </a:pPr>
            <a:r>
              <a:rPr lang="en-US" sz="2400" dirty="0" smtClean="0">
                <a:solidFill>
                  <a:srgbClr val="00B0F0"/>
                </a:solidFill>
                <a:cs typeface="Times New Roman" pitchFamily="18" charset="0"/>
              </a:rPr>
              <a:t>char </a:t>
            </a:r>
            <a:r>
              <a:rPr lang="en-US" sz="2400" dirty="0" err="1" smtClean="0">
                <a:solidFill>
                  <a:srgbClr val="00B0F0"/>
                </a:solidFill>
                <a:cs typeface="Times New Roman" pitchFamily="18" charset="0"/>
              </a:rPr>
              <a:t>chName</a:t>
            </a:r>
            <a:r>
              <a:rPr lang="en-US" sz="2400" dirty="0" smtClean="0">
                <a:solidFill>
                  <a:srgbClr val="00B0F0"/>
                </a:solidFill>
                <a:cs typeface="Times New Roman" pitchFamily="18" charset="0"/>
              </a:rPr>
              <a:t>[ ] = "Mr. Dracula";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C compiler automatically creates an array which is big enough to hold all the </a:t>
            </a:r>
            <a:r>
              <a:rPr lang="en-US" sz="2400" dirty="0" err="1" smtClean="0"/>
              <a:t>initializer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To set every element to same value</a:t>
            </a:r>
          </a:p>
          <a:p>
            <a:pPr lvl="3">
              <a:buFontTx/>
              <a:buNone/>
            </a:pP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</a:rPr>
              <a:t> n[ 5 ] = { 0 };</a:t>
            </a:r>
            <a:endParaRPr lang="en-US" dirty="0" smtClean="0">
              <a:solidFill>
                <a:srgbClr val="00B0F0"/>
              </a:solidFill>
            </a:endParaRPr>
          </a:p>
          <a:p>
            <a:pPr lvl="1"/>
            <a:r>
              <a:rPr lang="en-US" dirty="0" smtClean="0"/>
              <a:t>If array size omitted, </a:t>
            </a:r>
            <a:r>
              <a:rPr lang="en-US" dirty="0" err="1" smtClean="0"/>
              <a:t>initializers</a:t>
            </a:r>
            <a:r>
              <a:rPr lang="en-US" dirty="0" smtClean="0"/>
              <a:t> determine size</a:t>
            </a:r>
          </a:p>
          <a:p>
            <a:pPr lvl="3">
              <a:buFontTx/>
              <a:buNone/>
            </a:pP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</a:rPr>
              <a:t> n[] = { 1, 2, 3, 4, 5 }; </a:t>
            </a:r>
          </a:p>
          <a:p>
            <a:pPr lvl="2"/>
            <a:r>
              <a:rPr lang="en-US" dirty="0" smtClean="0"/>
              <a:t>5 </a:t>
            </a:r>
            <a:r>
              <a:rPr lang="en-US" dirty="0" err="1" smtClean="0"/>
              <a:t>initializers</a:t>
            </a:r>
            <a:r>
              <a:rPr lang="en-US" dirty="0" smtClean="0"/>
              <a:t>, therefore 5 element array</a:t>
            </a:r>
          </a:p>
          <a:p>
            <a:pPr lvl="2">
              <a:buFontTx/>
              <a:buNone/>
            </a:pP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</a:rPr>
              <a:t> n[ 5 ] = { 1, 2, 3, 4, 5 }; </a:t>
            </a:r>
          </a:p>
          <a:p>
            <a:pPr lvl="2"/>
            <a:r>
              <a:rPr lang="en-US" dirty="0" smtClean="0"/>
              <a:t>If not enough </a:t>
            </a:r>
            <a:r>
              <a:rPr lang="en-US" dirty="0" err="1" smtClean="0"/>
              <a:t>initializers</a:t>
            </a:r>
            <a:r>
              <a:rPr lang="en-US" dirty="0" smtClean="0"/>
              <a:t>, rightmost elements 0</a:t>
            </a:r>
          </a:p>
          <a:p>
            <a:pPr lvl="2"/>
            <a:r>
              <a:rPr lang="en-US" dirty="0" smtClean="0"/>
              <a:t>If too many syntax error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Times New Roman" pitchFamily="18" charset="0"/>
              </a:rPr>
              <a:t>Different cases: </a:t>
            </a:r>
            <a:r>
              <a:rPr lang="en-US" dirty="0" smtClean="0"/>
              <a:t>Initialization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One Dimensional Array: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rgbClr val="FF0066"/>
                </a:solidFill>
              </a:rPr>
              <a:t>Method 2 – </a:t>
            </a:r>
            <a:r>
              <a:rPr lang="en-US" sz="2800" dirty="0" smtClean="0">
                <a:solidFill>
                  <a:srgbClr val="FF0066"/>
                </a:solidFill>
              </a:rPr>
              <a:t>Set the values using loop</a:t>
            </a:r>
          </a:p>
          <a:p>
            <a:pPr>
              <a:buNone/>
            </a:pPr>
            <a:r>
              <a:rPr lang="en-US" dirty="0" err="1" smtClean="0">
                <a:solidFill>
                  <a:srgbClr val="0000FF"/>
                </a:solidFill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 main()</a:t>
            </a:r>
            <a:endParaRPr lang="en-US" dirty="0" smtClean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    </a:t>
            </a:r>
            <a:r>
              <a:rPr lang="en-US" dirty="0" smtClean="0">
                <a:solidFill>
                  <a:srgbClr val="92D050"/>
                </a:solidFill>
                <a:cs typeface="Courier New" pitchFamily="49" charset="0"/>
              </a:rPr>
              <a:t>{</a:t>
            </a:r>
            <a:r>
              <a:rPr lang="en-US" dirty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 n[ </a:t>
            </a:r>
            <a:r>
              <a:rPr lang="en-US" dirty="0" smtClean="0">
                <a:solidFill>
                  <a:srgbClr val="0099FF"/>
                </a:solidFill>
                <a:cs typeface="Courier New" pitchFamily="49" charset="0"/>
              </a:rPr>
              <a:t>10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 ];  </a:t>
            </a:r>
            <a:r>
              <a:rPr lang="en-US" dirty="0" smtClean="0">
                <a:solidFill>
                  <a:srgbClr val="008000"/>
                </a:solidFill>
                <a:cs typeface="Courier New" pitchFamily="49" charset="0"/>
              </a:rPr>
              <a:t>// n is an array of 10 integers</a:t>
            </a:r>
            <a:endParaRPr lang="en-US" dirty="0" smtClean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       </a:t>
            </a:r>
            <a:r>
              <a:rPr lang="en-US" dirty="0" smtClean="0">
                <a:solidFill>
                  <a:srgbClr val="008000"/>
                </a:solidFill>
                <a:cs typeface="Courier New" pitchFamily="49" charset="0"/>
              </a:rPr>
              <a:t>   // initialize elements of array n to 0            </a:t>
            </a:r>
            <a:endParaRPr lang="en-US" dirty="0" smtClean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 ( </a:t>
            </a:r>
            <a:r>
              <a:rPr lang="en-US" dirty="0" err="1" smtClean="0">
                <a:solidFill>
                  <a:srgbClr val="0000FF"/>
                </a:solidFill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 = </a:t>
            </a:r>
            <a:r>
              <a:rPr lang="en-US" dirty="0" smtClean="0">
                <a:solidFill>
                  <a:srgbClr val="0099FF"/>
                </a:solidFill>
                <a:cs typeface="Courier New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; </a:t>
            </a:r>
            <a:r>
              <a:rPr lang="en-US" dirty="0" err="1" smtClean="0">
                <a:solidFill>
                  <a:srgbClr val="000000"/>
                </a:solidFill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 &lt; </a:t>
            </a:r>
            <a:r>
              <a:rPr lang="en-US" dirty="0" smtClean="0">
                <a:solidFill>
                  <a:srgbClr val="0099FF"/>
                </a:solidFill>
                <a:cs typeface="Courier New" pitchFamily="49" charset="0"/>
              </a:rPr>
              <a:t>10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; </a:t>
            </a:r>
            <a:r>
              <a:rPr lang="en-US" dirty="0" err="1" smtClean="0">
                <a:solidFill>
                  <a:srgbClr val="000000"/>
                </a:solidFill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++ )                    </a:t>
            </a:r>
            <a:endParaRPr lang="en-US" dirty="0" smtClean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      n[ </a:t>
            </a:r>
            <a:r>
              <a:rPr lang="en-US" dirty="0" err="1" smtClean="0">
                <a:solidFill>
                  <a:srgbClr val="000000"/>
                </a:solidFill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 ] = </a:t>
            </a:r>
            <a:r>
              <a:rPr lang="en-US" dirty="0" smtClean="0">
                <a:solidFill>
                  <a:srgbClr val="0099FF"/>
                </a:solidFill>
                <a:cs typeface="Courier New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;   </a:t>
            </a:r>
            <a:r>
              <a:rPr lang="en-US" dirty="0" smtClean="0">
                <a:solidFill>
                  <a:srgbClr val="008000"/>
                </a:solidFill>
                <a:cs typeface="Courier New" pitchFamily="49" charset="0"/>
              </a:rPr>
              <a:t>// set element at location </a:t>
            </a:r>
            <a:r>
              <a:rPr lang="en-US" dirty="0" err="1" smtClean="0">
                <a:solidFill>
                  <a:srgbClr val="008000"/>
                </a:solidFill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008000"/>
                </a:solidFill>
                <a:cs typeface="Courier New" pitchFamily="49" charset="0"/>
              </a:rPr>
              <a:t> to 0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urier" pitchFamily="49" charset="0"/>
                <a:cs typeface="Courier New" pitchFamily="49" charset="0"/>
              </a:rPr>
              <a:t>  }</a:t>
            </a:r>
            <a:endParaRPr lang="en-US" dirty="0" smtClean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Array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endParaRPr lang="en-US" dirty="0" smtClean="0"/>
          </a:p>
          <a:p>
            <a:pPr lvl="1"/>
            <a:r>
              <a:rPr lang="en-US" sz="3100" dirty="0" smtClean="0"/>
              <a:t>Can be specified with constant variable (</a:t>
            </a:r>
            <a:r>
              <a:rPr lang="en-US" sz="3100" b="1" dirty="0" smtClean="0">
                <a:latin typeface="Courier New" pitchFamily="49" charset="0"/>
              </a:rPr>
              <a:t>const</a:t>
            </a:r>
            <a:r>
              <a:rPr lang="en-US" sz="3100" dirty="0" smtClean="0"/>
              <a:t>)</a:t>
            </a:r>
          </a:p>
          <a:p>
            <a:pPr lvl="2">
              <a:buNone/>
            </a:pPr>
            <a:r>
              <a:rPr lang="en-US" sz="3100" dirty="0" smtClean="0">
                <a:solidFill>
                  <a:srgbClr val="00B050"/>
                </a:solidFill>
                <a:latin typeface="Courier New" pitchFamily="49" charset="0"/>
              </a:rPr>
              <a:t>const</a:t>
            </a:r>
            <a:r>
              <a:rPr lang="en-US" sz="3100" dirty="0" smtClean="0">
                <a:solidFill>
                  <a:srgbClr val="CC0099"/>
                </a:solidFill>
                <a:latin typeface="Courier New" pitchFamily="49" charset="0"/>
              </a:rPr>
              <a:t> </a:t>
            </a:r>
            <a:r>
              <a:rPr lang="en-US" sz="3100" dirty="0" err="1" smtClean="0">
                <a:solidFill>
                  <a:srgbClr val="00B0F0"/>
                </a:solidFill>
                <a:latin typeface="Courier New" pitchFamily="49" charset="0"/>
              </a:rPr>
              <a:t>int</a:t>
            </a:r>
            <a:r>
              <a:rPr lang="en-US" sz="3100" dirty="0" smtClean="0">
                <a:solidFill>
                  <a:srgbClr val="CC0099"/>
                </a:solidFill>
                <a:latin typeface="Courier New" pitchFamily="49" charset="0"/>
              </a:rPr>
              <a:t> size = </a:t>
            </a:r>
            <a:r>
              <a:rPr lang="en-US" sz="3100" dirty="0" smtClean="0">
                <a:solidFill>
                  <a:srgbClr val="002060"/>
                </a:solidFill>
                <a:latin typeface="Courier New" pitchFamily="49" charset="0"/>
              </a:rPr>
              <a:t>20</a:t>
            </a:r>
            <a:r>
              <a:rPr lang="en-US" sz="3100" dirty="0" smtClean="0">
                <a:solidFill>
                  <a:srgbClr val="CC0099"/>
                </a:solidFill>
                <a:latin typeface="Courier New" pitchFamily="49" charset="0"/>
              </a:rPr>
              <a:t>;</a:t>
            </a:r>
          </a:p>
          <a:p>
            <a:pPr lvl="1"/>
            <a:r>
              <a:rPr lang="en-US" sz="3100" dirty="0" smtClean="0"/>
              <a:t>Constants cannot be changed</a:t>
            </a:r>
          </a:p>
          <a:p>
            <a:pPr lvl="1"/>
            <a:r>
              <a:rPr lang="en-US" sz="3100" dirty="0" smtClean="0"/>
              <a:t>Constants must be initialized when declared</a:t>
            </a:r>
          </a:p>
          <a:p>
            <a:pPr lvl="1"/>
            <a:r>
              <a:rPr lang="en-US" sz="3100" dirty="0" smtClean="0"/>
              <a:t>Also called named constants or read-only variables</a:t>
            </a:r>
          </a:p>
          <a:p>
            <a:pPr lvl="1"/>
            <a:r>
              <a:rPr lang="en-US" altLang="zh-CN" sz="3200" dirty="0" smtClean="0">
                <a:latin typeface="Calibri" pitchFamily="34" charset="0"/>
              </a:rPr>
              <a:t>The </a:t>
            </a:r>
            <a:r>
              <a:rPr lang="en-US" altLang="zh-CN" sz="3200" b="1" i="1" dirty="0" err="1" smtClean="0">
                <a:latin typeface="Calibri" pitchFamily="34" charset="0"/>
              </a:rPr>
              <a:t>sizeof</a:t>
            </a:r>
            <a:r>
              <a:rPr lang="en-US" altLang="zh-CN" sz="3200" dirty="0" smtClean="0">
                <a:latin typeface="Calibri" pitchFamily="34" charset="0"/>
              </a:rPr>
              <a:t> operator can determine the size of an </a:t>
            </a:r>
          </a:p>
          <a:p>
            <a:pPr>
              <a:buNone/>
            </a:pPr>
            <a:r>
              <a:rPr lang="en-US" altLang="zh-CN" sz="3200" dirty="0" smtClean="0">
                <a:latin typeface="Calibri" pitchFamily="34" charset="0"/>
              </a:rPr>
              <a:t>		array (in bytes).</a:t>
            </a:r>
          </a:p>
          <a:p>
            <a:pPr>
              <a:buNone/>
            </a:pPr>
            <a:r>
              <a:rPr lang="en-US" altLang="zh-CN" sz="3200" dirty="0" smtClean="0">
                <a:latin typeface="Calibri" pitchFamily="34" charset="0"/>
              </a:rPr>
              <a:t>   			</a:t>
            </a:r>
            <a:r>
              <a:rPr lang="en-US" altLang="zh-CN" sz="2800" dirty="0" err="1" smtClean="0">
                <a:solidFill>
                  <a:srgbClr val="00B0F0"/>
                </a:solidFill>
                <a:latin typeface="Calibri" pitchFamily="34" charset="0"/>
              </a:rPr>
              <a:t>int</a:t>
            </a:r>
            <a:r>
              <a:rPr lang="en-US" altLang="zh-CN" sz="2800" dirty="0" smtClean="0">
                <a:solidFill>
                  <a:srgbClr val="00B0F0"/>
                </a:solidFill>
                <a:latin typeface="Calibri" pitchFamily="34" charset="0"/>
              </a:rPr>
              <a:t> a[10];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rgbClr val="00B0F0"/>
                </a:solidFill>
                <a:latin typeface="Calibri" pitchFamily="34" charset="0"/>
              </a:rPr>
              <a:t>			</a:t>
            </a:r>
            <a:r>
              <a:rPr lang="en-US" altLang="zh-CN" sz="2800" dirty="0" err="1" smtClean="0">
                <a:solidFill>
                  <a:srgbClr val="CC0099"/>
                </a:solidFill>
                <a:latin typeface="Calibri" pitchFamily="34" charset="0"/>
              </a:rPr>
              <a:t>sizeof</a:t>
            </a:r>
            <a:r>
              <a:rPr lang="en-US" altLang="zh-CN" sz="2800" dirty="0" smtClean="0">
                <a:solidFill>
                  <a:srgbClr val="CC0099"/>
                </a:solidFill>
                <a:latin typeface="Calibri" pitchFamily="34" charset="0"/>
              </a:rPr>
              <a:t>(a)</a:t>
            </a:r>
            <a:r>
              <a:rPr lang="en-US" altLang="zh-CN" sz="2800" dirty="0" smtClean="0">
                <a:solidFill>
                  <a:srgbClr val="00B0F0"/>
                </a:solidFill>
                <a:latin typeface="Calibri" pitchFamily="34" charset="0"/>
              </a:rPr>
              <a:t> = 40  (assuming each integer requires 			4 bytes)</a:t>
            </a:r>
          </a:p>
          <a:p>
            <a:endParaRPr lang="en-US" altLang="zh-CN" sz="2800" dirty="0" smtClean="0">
              <a:latin typeface="Calibri" pitchFamily="34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 smtClean="0">
                <a:cs typeface="Times New Roman" pitchFamily="18" charset="0"/>
              </a:rPr>
              <a:t>One Dimensional Array: </a:t>
            </a:r>
            <a:r>
              <a:rPr lang="en-US" dirty="0" smtClean="0"/>
              <a:t>Accessing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610600" cy="5029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200" dirty="0" smtClean="0"/>
              <a:t>Individual elements of the array can be accessed by using the array name followed by the element subscript enclosed in square brackets as follows:</a:t>
            </a:r>
          </a:p>
          <a:p>
            <a:pPr lvl="8">
              <a:buNone/>
            </a:pPr>
            <a:r>
              <a:rPr lang="en-US" sz="4400" dirty="0" err="1" smtClean="0">
                <a:solidFill>
                  <a:srgbClr val="CC0099"/>
                </a:solidFill>
              </a:rPr>
              <a:t>array_name</a:t>
            </a:r>
            <a:r>
              <a:rPr lang="en-US" sz="4400" dirty="0" smtClean="0">
                <a:solidFill>
                  <a:srgbClr val="CC0099"/>
                </a:solidFill>
              </a:rPr>
              <a:t>[</a:t>
            </a:r>
            <a:r>
              <a:rPr lang="en-US" sz="4400" dirty="0" smtClean="0">
                <a:solidFill>
                  <a:srgbClr val="0070C0"/>
                </a:solidFill>
              </a:rPr>
              <a:t>subscript</a:t>
            </a:r>
            <a:r>
              <a:rPr lang="en-US" sz="4400" dirty="0" smtClean="0">
                <a:solidFill>
                  <a:srgbClr val="CC0099"/>
                </a:solidFill>
              </a:rPr>
              <a:t>]</a:t>
            </a:r>
          </a:p>
          <a:p>
            <a:pPr>
              <a:buNone/>
            </a:pPr>
            <a:r>
              <a:rPr lang="en-US" sz="3200" dirty="0" smtClean="0"/>
              <a:t>Notice that the array elements start from 0, not 1, so the first element of the a array is a[0] and the last element is a[size-1] where size is the number of element in the a array.</a:t>
            </a:r>
          </a:p>
          <a:p>
            <a:pPr>
              <a:buNone/>
            </a:pPr>
            <a:r>
              <a:rPr lang="en-US" sz="3200" u="sng" dirty="0" smtClean="0"/>
              <a:t>The following program demonstrates how to access elements of an array:</a:t>
            </a:r>
          </a:p>
          <a:p>
            <a:pPr>
              <a:buNone/>
            </a:pPr>
            <a:r>
              <a:rPr lang="en-US" sz="3200" b="1" dirty="0" smtClean="0"/>
              <a:t>#include &lt;</a:t>
            </a:r>
            <a:r>
              <a:rPr lang="en-US" sz="3200" b="1" dirty="0" err="1" smtClean="0"/>
              <a:t>stdio.h</a:t>
            </a:r>
            <a:r>
              <a:rPr lang="en-US" sz="3200" b="1" dirty="0" smtClean="0"/>
              <a:t>&gt;</a:t>
            </a:r>
          </a:p>
          <a:p>
            <a:pPr>
              <a:buNone/>
            </a:pPr>
            <a:r>
              <a:rPr lang="en-US" sz="3200" b="1" dirty="0" smtClean="0"/>
              <a:t> </a:t>
            </a:r>
            <a:r>
              <a:rPr lang="en-US" sz="3200" b="1" dirty="0" err="1" smtClean="0"/>
              <a:t>int</a:t>
            </a:r>
            <a:r>
              <a:rPr lang="en-US" sz="3200" b="1" dirty="0" smtClean="0"/>
              <a:t> main()</a:t>
            </a:r>
          </a:p>
          <a:p>
            <a:pPr>
              <a:buNone/>
            </a:pPr>
            <a:r>
              <a:rPr lang="en-US" sz="3200" b="1" dirty="0" smtClean="0"/>
              <a:t>{</a:t>
            </a:r>
          </a:p>
          <a:p>
            <a:pPr>
              <a:buNone/>
            </a:pPr>
            <a:r>
              <a:rPr lang="en-US" sz="3200" b="1" dirty="0" smtClean="0"/>
              <a:t>   const </a:t>
            </a:r>
            <a:r>
              <a:rPr lang="en-US" sz="3200" b="1" dirty="0" err="1" smtClean="0"/>
              <a:t>int</a:t>
            </a:r>
            <a:r>
              <a:rPr lang="en-US" sz="3200" b="1" dirty="0" smtClean="0"/>
              <a:t> SIZE = 5;</a:t>
            </a:r>
          </a:p>
          <a:p>
            <a:pPr>
              <a:buNone/>
            </a:pPr>
            <a:r>
              <a:rPr lang="en-US" sz="3200" b="1" dirty="0" smtClean="0"/>
              <a:t>   </a:t>
            </a:r>
            <a:r>
              <a:rPr lang="en-US" sz="3200" b="1" dirty="0" err="1" smtClean="0"/>
              <a:t>int</a:t>
            </a:r>
            <a:r>
              <a:rPr lang="en-US" sz="3200" b="1" dirty="0" smtClean="0"/>
              <a:t> a[SIZE],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;</a:t>
            </a:r>
          </a:p>
          <a:p>
            <a:pPr>
              <a:buNone/>
            </a:pPr>
            <a:r>
              <a:rPr lang="en-US" sz="3200" b="1" dirty="0" smtClean="0"/>
              <a:t>   for(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 = 0;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 &lt; SIZE;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++)</a:t>
            </a:r>
          </a:p>
          <a:p>
            <a:pPr>
              <a:buNone/>
            </a:pPr>
            <a:r>
              <a:rPr lang="en-US" sz="3200" b="1" dirty="0" smtClean="0"/>
              <a:t>   {	      a[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] =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;</a:t>
            </a:r>
          </a:p>
          <a:p>
            <a:pPr>
              <a:buNone/>
            </a:pPr>
            <a:r>
              <a:rPr lang="en-US" sz="3200" b="1" dirty="0" smtClean="0"/>
              <a:t>       	       </a:t>
            </a:r>
            <a:r>
              <a:rPr lang="en-US" sz="3200" b="1" dirty="0" err="1" smtClean="0"/>
              <a:t>printf</a:t>
            </a:r>
            <a:r>
              <a:rPr lang="en-US" sz="3200" b="1" dirty="0" smtClean="0"/>
              <a:t>("a[%d] = %d\</a:t>
            </a:r>
            <a:r>
              <a:rPr lang="en-US" sz="3200" b="1" dirty="0" err="1" smtClean="0"/>
              <a:t>n",i,a</a:t>
            </a:r>
            <a:r>
              <a:rPr lang="en-US" sz="3200" b="1" dirty="0" smtClean="0"/>
              <a:t>[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]);   </a:t>
            </a:r>
          </a:p>
          <a:p>
            <a:pPr>
              <a:buNone/>
            </a:pPr>
            <a:r>
              <a:rPr lang="en-US" sz="3200" b="1" dirty="0" smtClean="0"/>
              <a:t>    }</a:t>
            </a:r>
          </a:p>
          <a:p>
            <a:pPr>
              <a:buNone/>
            </a:pPr>
            <a:r>
              <a:rPr lang="en-US" b="1" dirty="0" smtClean="0"/>
              <a:t>   }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cs typeface="Times New Roman" pitchFamily="18" charset="0"/>
              </a:rPr>
              <a:t>One Dimensional Array: </a:t>
            </a:r>
            <a:r>
              <a:rPr lang="en-US" dirty="0" smtClean="0"/>
              <a:t>Copying Arrays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i="1" dirty="0" smtClean="0">
                <a:solidFill>
                  <a:srgbClr val="CC0099"/>
                </a:solidFill>
              </a:rPr>
              <a:t>Can you copy array using a syntax like this?</a:t>
            </a:r>
            <a:endParaRPr lang="en-US" sz="2800" i="1" u="sng" dirty="0" smtClean="0">
              <a:solidFill>
                <a:srgbClr val="CC0099"/>
              </a:solidFill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u="sng" dirty="0" smtClean="0"/>
              <a:t>list = </a:t>
            </a:r>
            <a:r>
              <a:rPr lang="en-US" sz="2800" u="sng" dirty="0" err="1" smtClean="0"/>
              <a:t>myList</a:t>
            </a:r>
            <a:r>
              <a:rPr lang="en-US" sz="2800" u="sng" dirty="0" smtClean="0"/>
              <a:t>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sz="2800" dirty="0" smtClean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/>
              <a:t>This is not allowed in C.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/>
              <a:t>You have to copy individual elements from one array to the other as follows: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sz="2800" b="1" u="sng" dirty="0" smtClean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 smtClean="0">
                <a:solidFill>
                  <a:srgbClr val="00B0F0"/>
                </a:solidFill>
              </a:rPr>
              <a:t>for</a:t>
            </a:r>
            <a:r>
              <a:rPr lang="en-US" sz="2800" dirty="0" smtClean="0">
                <a:solidFill>
                  <a:srgbClr val="00B0F0"/>
                </a:solidFill>
              </a:rPr>
              <a:t> (</a:t>
            </a:r>
            <a:r>
              <a:rPr lang="en-US" sz="2800" b="1" dirty="0" err="1" smtClean="0">
                <a:solidFill>
                  <a:srgbClr val="00B0F0"/>
                </a:solidFill>
              </a:rPr>
              <a:t>int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i</a:t>
            </a:r>
            <a:r>
              <a:rPr lang="en-US" sz="2800" dirty="0" smtClean="0">
                <a:solidFill>
                  <a:srgbClr val="00B0F0"/>
                </a:solidFill>
              </a:rPr>
              <a:t> = 0; </a:t>
            </a:r>
            <a:r>
              <a:rPr lang="en-US" sz="2800" dirty="0" err="1" smtClean="0">
                <a:solidFill>
                  <a:srgbClr val="00B0F0"/>
                </a:solidFill>
              </a:rPr>
              <a:t>i</a:t>
            </a:r>
            <a:r>
              <a:rPr lang="en-US" sz="2800" dirty="0" smtClean="0">
                <a:solidFill>
                  <a:srgbClr val="00B0F0"/>
                </a:solidFill>
              </a:rPr>
              <a:t> &lt; ARRAY_SIZE; </a:t>
            </a:r>
            <a:r>
              <a:rPr lang="en-US" sz="2800" dirty="0" err="1" smtClean="0">
                <a:solidFill>
                  <a:srgbClr val="00B0F0"/>
                </a:solidFill>
              </a:rPr>
              <a:t>i</a:t>
            </a:r>
            <a:r>
              <a:rPr lang="en-US" sz="2800" dirty="0" smtClean="0">
                <a:solidFill>
                  <a:srgbClr val="00B0F0"/>
                </a:solidFill>
              </a:rPr>
              <a:t>++)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list[</a:t>
            </a:r>
            <a:r>
              <a:rPr lang="en-US" sz="2800" dirty="0" err="1" smtClean="0">
                <a:solidFill>
                  <a:srgbClr val="00B0F0"/>
                </a:solidFill>
              </a:rPr>
              <a:t>i</a:t>
            </a:r>
            <a:r>
              <a:rPr lang="en-US" sz="2800" dirty="0" smtClean="0">
                <a:solidFill>
                  <a:srgbClr val="00B0F0"/>
                </a:solidFill>
              </a:rPr>
              <a:t>] = </a:t>
            </a:r>
            <a:r>
              <a:rPr lang="en-US" sz="2800" dirty="0" err="1" smtClean="0">
                <a:solidFill>
                  <a:srgbClr val="00B0F0"/>
                </a:solidFill>
              </a:rPr>
              <a:t>myList</a:t>
            </a:r>
            <a:r>
              <a:rPr lang="en-US" sz="2800" dirty="0" smtClean="0">
                <a:solidFill>
                  <a:srgbClr val="00B0F0"/>
                </a:solidFill>
              </a:rPr>
              <a:t>[</a:t>
            </a:r>
            <a:r>
              <a:rPr lang="en-US" sz="2800" dirty="0" err="1" smtClean="0">
                <a:solidFill>
                  <a:srgbClr val="00B0F0"/>
                </a:solidFill>
              </a:rPr>
              <a:t>i</a:t>
            </a:r>
            <a:r>
              <a:rPr lang="en-US" sz="2800" dirty="0" smtClean="0">
                <a:solidFill>
                  <a:srgbClr val="00B0F0"/>
                </a:solidFill>
              </a:rPr>
              <a:t>];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  <p:pic>
        <p:nvPicPr>
          <p:cNvPr id="19459" name="Picture 3" descr="Image result for copying arr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3886200"/>
            <a:ext cx="3048000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to be followed when using arrays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data type can be any valid </a:t>
            </a:r>
            <a:r>
              <a:rPr lang="en-US" dirty="0" smtClean="0">
                <a:hlinkClick r:id="rId2" tooltip="C data types"/>
              </a:rPr>
              <a:t>data type</a:t>
            </a:r>
            <a:r>
              <a:rPr lang="en-US" dirty="0" smtClean="0"/>
              <a:t> such as </a:t>
            </a:r>
            <a:r>
              <a:rPr lang="en-US" dirty="0" err="1" smtClean="0"/>
              <a:t>int</a:t>
            </a:r>
            <a:r>
              <a:rPr lang="en-US" dirty="0" smtClean="0"/>
              <a:t>, float, char, etc. [</a:t>
            </a:r>
            <a:r>
              <a:rPr lang="en-US" dirty="0" smtClean="0">
                <a:solidFill>
                  <a:srgbClr val="00B050"/>
                </a:solidFill>
                <a:hlinkClick r:id="rId3" tooltip="C structure"/>
              </a:rPr>
              <a:t>structure </a:t>
            </a:r>
            <a:r>
              <a:rPr lang="en-US" dirty="0" smtClean="0">
                <a:solidFill>
                  <a:srgbClr val="00B050"/>
                </a:solidFill>
              </a:rPr>
              <a:t>or </a:t>
            </a:r>
            <a:r>
              <a:rPr lang="en-US" dirty="0" smtClean="0">
                <a:solidFill>
                  <a:srgbClr val="00B050"/>
                </a:solidFill>
                <a:hlinkClick r:id="rId4" tooltip="C Union"/>
              </a:rPr>
              <a:t>union</a:t>
            </a:r>
            <a:r>
              <a:rPr lang="en-US" dirty="0" smtClean="0">
                <a:solidFill>
                  <a:srgbClr val="00B050"/>
                </a:solidFill>
              </a:rPr>
              <a:t> – Will be dealt in later chapter].</a:t>
            </a:r>
          </a:p>
          <a:p>
            <a:r>
              <a:rPr lang="en-US" dirty="0" smtClean="0"/>
              <a:t>All elements of an array must always be of the same data type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The name of an array must follow </a:t>
            </a:r>
            <a:r>
              <a:rPr lang="en-US" dirty="0" smtClean="0">
                <a:hlinkClick r:id="rId5" tooltip="C variables"/>
              </a:rPr>
              <a:t>naming rules of variables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size of the array must be zero or a constant positive integer.</a:t>
            </a:r>
          </a:p>
          <a:p>
            <a:endParaRPr lang="en-US" dirty="0" smtClean="0"/>
          </a:p>
          <a:p>
            <a:r>
              <a:rPr lang="en-US" dirty="0" smtClean="0"/>
              <a:t>The array index must evaluate to an integer  between 0 and n-1 </a:t>
            </a:r>
          </a:p>
          <a:p>
            <a:pPr>
              <a:buNone/>
            </a:pPr>
            <a:r>
              <a:rPr lang="en-US" dirty="0" smtClean="0"/>
              <a:t>where n is the number of elements in the array.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96200" y="381000"/>
            <a:ext cx="105346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Do’s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You cannot</a:t>
            </a:r>
          </a:p>
          <a:p>
            <a:r>
              <a:rPr lang="en-US" dirty="0" smtClean="0"/>
              <a:t>	use = to assign one array variable to another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B0F0"/>
                </a:solidFill>
              </a:rPr>
              <a:t>a = b;</a:t>
            </a:r>
            <a:r>
              <a:rPr lang="en-US" dirty="0" smtClean="0"/>
              <a:t> /* a and b are arrays */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	use == to directly compare array variables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B0F0"/>
                </a:solidFill>
              </a:rPr>
              <a:t>if (a = = b) ...........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	directly </a:t>
            </a:r>
            <a:r>
              <a:rPr lang="en-US" dirty="0" err="1" smtClean="0"/>
              <a:t>scanf</a:t>
            </a:r>
            <a:r>
              <a:rPr lang="en-US" dirty="0" smtClean="0"/>
              <a:t> or </a:t>
            </a:r>
            <a:r>
              <a:rPr lang="en-US" dirty="0" err="1" smtClean="0"/>
              <a:t>printf</a:t>
            </a:r>
            <a:r>
              <a:rPr lang="en-US" dirty="0" smtClean="0"/>
              <a:t> arrays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rgbClr val="00B0F0"/>
                </a:solidFill>
              </a:rPr>
              <a:t>printf</a:t>
            </a:r>
            <a:r>
              <a:rPr lang="en-US" dirty="0" smtClean="0">
                <a:solidFill>
                  <a:srgbClr val="00B0F0"/>
                </a:solidFill>
              </a:rPr>
              <a:t> (“......”, a);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Times New Roman" pitchFamily="18" charset="0"/>
                <a:cs typeface="Goudy Sans Book" pitchFamily="34" charset="0"/>
              </a:rPr>
              <a:t>To define an array, initialize an array and refer to individual elements of an array.</a:t>
            </a:r>
          </a:p>
          <a:p>
            <a:r>
              <a:rPr lang="en-US" dirty="0" smtClean="0">
                <a:ea typeface="Times New Roman" pitchFamily="18" charset="0"/>
                <a:cs typeface="Goudy Sans Book" pitchFamily="34" charset="0"/>
              </a:rPr>
              <a:t>To define symbolic constants.</a:t>
            </a:r>
          </a:p>
          <a:p>
            <a:r>
              <a:rPr lang="en-US" dirty="0" smtClean="0">
                <a:ea typeface="Times New Roman" pitchFamily="18" charset="0"/>
                <a:cs typeface="Goudy Sans Book" pitchFamily="34" charset="0"/>
              </a:rPr>
              <a:t>To define and manipulate multiple-subscripted arrays.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Summing Elements in an array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/>
              <a:t>Use a variable named </a:t>
            </a:r>
            <a:r>
              <a:rPr lang="en-US" sz="2800" u="sng" dirty="0" smtClean="0"/>
              <a:t>total</a:t>
            </a:r>
            <a:r>
              <a:rPr lang="en-US" sz="2800" dirty="0" smtClean="0"/>
              <a:t> to store the sum. Initially </a:t>
            </a:r>
            <a:r>
              <a:rPr lang="en-US" sz="2800" u="sng" dirty="0" smtClean="0"/>
              <a:t>total</a:t>
            </a:r>
            <a:r>
              <a:rPr lang="en-US" sz="2800" dirty="0" smtClean="0"/>
              <a:t> is </a:t>
            </a:r>
            <a:r>
              <a:rPr lang="en-US" sz="2800" u="sng" dirty="0" smtClean="0"/>
              <a:t>0</a:t>
            </a:r>
            <a:r>
              <a:rPr lang="en-US" sz="2800" dirty="0" smtClean="0"/>
              <a:t>.  Add each element in the array to </a:t>
            </a:r>
            <a:r>
              <a:rPr lang="en-US" sz="2800" u="sng" dirty="0" smtClean="0"/>
              <a:t>total</a:t>
            </a:r>
            <a:r>
              <a:rPr lang="en-US" sz="2800" dirty="0" smtClean="0"/>
              <a:t> using a loop like this: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sz="2800" b="1" u="sng" dirty="0" smtClean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 smtClean="0"/>
              <a:t>double</a:t>
            </a:r>
            <a:r>
              <a:rPr lang="en-US" sz="2800" dirty="0" smtClean="0"/>
              <a:t> total = 0;</a:t>
            </a:r>
            <a:endParaRPr lang="en-US" sz="2800" b="1" dirty="0" smtClean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 smtClean="0">
                <a:solidFill>
                  <a:srgbClr val="FF0066"/>
                </a:solidFill>
              </a:rPr>
              <a:t>for</a:t>
            </a:r>
            <a:r>
              <a:rPr lang="en-US" sz="2800" dirty="0" smtClean="0">
                <a:solidFill>
                  <a:srgbClr val="FF0066"/>
                </a:solidFill>
              </a:rPr>
              <a:t> (</a:t>
            </a:r>
            <a:r>
              <a:rPr lang="en-US" sz="2800" b="1" dirty="0" err="1" smtClean="0">
                <a:solidFill>
                  <a:srgbClr val="FF0066"/>
                </a:solidFill>
              </a:rPr>
              <a:t>int</a:t>
            </a:r>
            <a:r>
              <a:rPr lang="en-US" sz="2800" dirty="0" smtClean="0">
                <a:solidFill>
                  <a:srgbClr val="FF0066"/>
                </a:solidFill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i</a:t>
            </a:r>
            <a:r>
              <a:rPr lang="en-US" sz="2800" dirty="0" smtClean="0">
                <a:solidFill>
                  <a:srgbClr val="FF0066"/>
                </a:solidFill>
              </a:rPr>
              <a:t> = 0; </a:t>
            </a:r>
            <a:r>
              <a:rPr lang="en-US" sz="2800" dirty="0" err="1" smtClean="0">
                <a:solidFill>
                  <a:srgbClr val="FF0066"/>
                </a:solidFill>
              </a:rPr>
              <a:t>i</a:t>
            </a:r>
            <a:r>
              <a:rPr lang="en-US" sz="2800" dirty="0" smtClean="0">
                <a:solidFill>
                  <a:srgbClr val="FF0066"/>
                </a:solidFill>
              </a:rPr>
              <a:t> &lt; ARRAY_SIZE; </a:t>
            </a:r>
            <a:r>
              <a:rPr lang="en-US" sz="2800" dirty="0" err="1" smtClean="0">
                <a:solidFill>
                  <a:srgbClr val="FF0066"/>
                </a:solidFill>
              </a:rPr>
              <a:t>i</a:t>
            </a:r>
            <a:r>
              <a:rPr lang="en-US" sz="2800" dirty="0" smtClean="0">
                <a:solidFill>
                  <a:srgbClr val="FF0066"/>
                </a:solidFill>
              </a:rPr>
              <a:t>++)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solidFill>
                  <a:srgbClr val="FF0066"/>
                </a:solidFill>
              </a:rPr>
              <a:t>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solidFill>
                  <a:srgbClr val="FF0066"/>
                </a:solidFill>
              </a:rPr>
              <a:t>  total += </a:t>
            </a:r>
            <a:r>
              <a:rPr lang="en-US" sz="2800" dirty="0" err="1" smtClean="0">
                <a:solidFill>
                  <a:srgbClr val="FF0066"/>
                </a:solidFill>
              </a:rPr>
              <a:t>myList</a:t>
            </a:r>
            <a:r>
              <a:rPr lang="en-US" sz="2800" dirty="0" smtClean="0">
                <a:solidFill>
                  <a:srgbClr val="FF0066"/>
                </a:solidFill>
              </a:rPr>
              <a:t>[</a:t>
            </a:r>
            <a:r>
              <a:rPr lang="en-US" sz="2800" dirty="0" err="1" smtClean="0">
                <a:solidFill>
                  <a:srgbClr val="FF0066"/>
                </a:solidFill>
              </a:rPr>
              <a:t>i</a:t>
            </a:r>
            <a:r>
              <a:rPr lang="en-US" sz="2800" dirty="0" smtClean="0">
                <a:solidFill>
                  <a:srgbClr val="FF0066"/>
                </a:solidFill>
              </a:rPr>
              <a:t>];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solidFill>
                  <a:srgbClr val="FF0066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Finding Maximum in an array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/>
              <a:t>Use a variable named </a:t>
            </a:r>
            <a:r>
              <a:rPr lang="en-US" sz="2800" u="sng" dirty="0" smtClean="0"/>
              <a:t>max</a:t>
            </a:r>
            <a:r>
              <a:rPr lang="en-US" sz="2800" dirty="0" smtClean="0"/>
              <a:t> to store the largest element. Initially </a:t>
            </a:r>
            <a:r>
              <a:rPr lang="en-US" sz="2800" u="sng" dirty="0" smtClean="0"/>
              <a:t>max</a:t>
            </a:r>
            <a:r>
              <a:rPr lang="en-US" sz="2800" dirty="0" smtClean="0"/>
              <a:t> is </a:t>
            </a:r>
            <a:r>
              <a:rPr lang="en-US" sz="2800" u="sng" dirty="0" err="1" smtClean="0"/>
              <a:t>myList</a:t>
            </a:r>
            <a:r>
              <a:rPr lang="en-US" sz="2800" u="sng" dirty="0" smtClean="0"/>
              <a:t>[0]</a:t>
            </a:r>
            <a:r>
              <a:rPr lang="en-US" sz="2800" dirty="0" smtClean="0"/>
              <a:t>. To find the largest element in the array </a:t>
            </a:r>
            <a:r>
              <a:rPr lang="en-US" sz="2800" u="sng" dirty="0" err="1" smtClean="0"/>
              <a:t>myList</a:t>
            </a:r>
            <a:r>
              <a:rPr lang="en-US" sz="2800" dirty="0" smtClean="0"/>
              <a:t>, compare each element in </a:t>
            </a:r>
            <a:r>
              <a:rPr lang="en-US" sz="2800" u="sng" dirty="0" err="1" smtClean="0"/>
              <a:t>myList</a:t>
            </a:r>
            <a:r>
              <a:rPr lang="en-US" sz="2800" dirty="0" smtClean="0"/>
              <a:t> with </a:t>
            </a:r>
            <a:r>
              <a:rPr lang="en-US" sz="2800" u="sng" dirty="0" smtClean="0"/>
              <a:t>max</a:t>
            </a:r>
            <a:r>
              <a:rPr lang="en-US" sz="2800" dirty="0" smtClean="0"/>
              <a:t>, update </a:t>
            </a:r>
            <a:r>
              <a:rPr lang="en-US" sz="2800" u="sng" dirty="0" smtClean="0"/>
              <a:t>max</a:t>
            </a:r>
            <a:r>
              <a:rPr lang="en-US" sz="2800" dirty="0" smtClean="0"/>
              <a:t> if the element is greater than </a:t>
            </a:r>
            <a:r>
              <a:rPr lang="en-US" sz="2800" u="sng" dirty="0" smtClean="0"/>
              <a:t>max</a:t>
            </a:r>
            <a:r>
              <a:rPr lang="en-US" sz="2800" dirty="0" smtClean="0"/>
              <a:t>.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sz="2800" dirty="0" smtClean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 smtClean="0">
                <a:solidFill>
                  <a:srgbClr val="FF0066"/>
                </a:solidFill>
              </a:rPr>
              <a:t>double</a:t>
            </a:r>
            <a:r>
              <a:rPr lang="en-US" sz="2800" dirty="0" smtClean="0">
                <a:solidFill>
                  <a:srgbClr val="FF0066"/>
                </a:solidFill>
              </a:rPr>
              <a:t> max = </a:t>
            </a:r>
            <a:r>
              <a:rPr lang="en-US" sz="2800" dirty="0" err="1" smtClean="0">
                <a:solidFill>
                  <a:srgbClr val="FF0066"/>
                </a:solidFill>
              </a:rPr>
              <a:t>myList</a:t>
            </a:r>
            <a:r>
              <a:rPr lang="en-US" sz="2800" dirty="0" smtClean="0">
                <a:solidFill>
                  <a:srgbClr val="FF0066"/>
                </a:solidFill>
              </a:rPr>
              <a:t>[0];</a:t>
            </a:r>
            <a:endParaRPr lang="en-US" sz="2800" b="1" dirty="0" smtClean="0">
              <a:solidFill>
                <a:srgbClr val="FF0066"/>
              </a:solidFill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 smtClean="0">
                <a:solidFill>
                  <a:srgbClr val="FF0066"/>
                </a:solidFill>
              </a:rPr>
              <a:t>for</a:t>
            </a:r>
            <a:r>
              <a:rPr lang="en-US" sz="2800" dirty="0" smtClean="0">
                <a:solidFill>
                  <a:srgbClr val="FF0066"/>
                </a:solidFill>
              </a:rPr>
              <a:t> (</a:t>
            </a:r>
            <a:r>
              <a:rPr lang="en-US" sz="2800" b="1" dirty="0" err="1" smtClean="0">
                <a:solidFill>
                  <a:srgbClr val="FF0066"/>
                </a:solidFill>
              </a:rPr>
              <a:t>int</a:t>
            </a:r>
            <a:r>
              <a:rPr lang="en-US" sz="2800" dirty="0" smtClean="0">
                <a:solidFill>
                  <a:srgbClr val="FF0066"/>
                </a:solidFill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i</a:t>
            </a:r>
            <a:r>
              <a:rPr lang="en-US" sz="2800" dirty="0" smtClean="0">
                <a:solidFill>
                  <a:srgbClr val="FF0066"/>
                </a:solidFill>
              </a:rPr>
              <a:t> = 1; </a:t>
            </a:r>
            <a:r>
              <a:rPr lang="en-US" sz="2800" dirty="0" err="1" smtClean="0">
                <a:solidFill>
                  <a:srgbClr val="FF0066"/>
                </a:solidFill>
              </a:rPr>
              <a:t>i</a:t>
            </a:r>
            <a:r>
              <a:rPr lang="en-US" sz="2800" dirty="0" smtClean="0">
                <a:solidFill>
                  <a:srgbClr val="FF0066"/>
                </a:solidFill>
              </a:rPr>
              <a:t> &lt; ARRAY_SIZE; </a:t>
            </a:r>
            <a:r>
              <a:rPr lang="en-US" sz="2800" dirty="0" err="1" smtClean="0">
                <a:solidFill>
                  <a:srgbClr val="FF0066"/>
                </a:solidFill>
              </a:rPr>
              <a:t>i</a:t>
            </a:r>
            <a:r>
              <a:rPr lang="en-US" sz="2800" dirty="0" smtClean="0">
                <a:solidFill>
                  <a:srgbClr val="FF0066"/>
                </a:solidFill>
              </a:rPr>
              <a:t>++)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solidFill>
                  <a:srgbClr val="FF0066"/>
                </a:solidFill>
              </a:rPr>
              <a:t>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solidFill>
                  <a:srgbClr val="FF0066"/>
                </a:solidFill>
              </a:rPr>
              <a:t>  </a:t>
            </a:r>
            <a:r>
              <a:rPr lang="en-US" sz="2800" b="1" dirty="0" smtClean="0">
                <a:solidFill>
                  <a:srgbClr val="FF0066"/>
                </a:solidFill>
              </a:rPr>
              <a:t>if</a:t>
            </a:r>
            <a:r>
              <a:rPr lang="en-US" sz="2800" dirty="0" smtClean="0">
                <a:solidFill>
                  <a:srgbClr val="FF0066"/>
                </a:solidFill>
              </a:rPr>
              <a:t> (</a:t>
            </a:r>
            <a:r>
              <a:rPr lang="en-US" sz="2800" dirty="0" err="1" smtClean="0">
                <a:solidFill>
                  <a:srgbClr val="FF0066"/>
                </a:solidFill>
              </a:rPr>
              <a:t>myList</a:t>
            </a:r>
            <a:r>
              <a:rPr lang="en-US" sz="2800" dirty="0" smtClean="0">
                <a:solidFill>
                  <a:srgbClr val="FF0066"/>
                </a:solidFill>
              </a:rPr>
              <a:t>[</a:t>
            </a:r>
            <a:r>
              <a:rPr lang="en-US" sz="2800" dirty="0" err="1" smtClean="0">
                <a:solidFill>
                  <a:srgbClr val="FF0066"/>
                </a:solidFill>
              </a:rPr>
              <a:t>i</a:t>
            </a:r>
            <a:r>
              <a:rPr lang="en-US" sz="2800" dirty="0" smtClean="0">
                <a:solidFill>
                  <a:srgbClr val="FF0066"/>
                </a:solidFill>
              </a:rPr>
              <a:t>] &gt; max) max = </a:t>
            </a:r>
            <a:r>
              <a:rPr lang="en-US" sz="2800" dirty="0" err="1" smtClean="0">
                <a:solidFill>
                  <a:srgbClr val="FF0066"/>
                </a:solidFill>
              </a:rPr>
              <a:t>myList</a:t>
            </a:r>
            <a:r>
              <a:rPr lang="en-US" sz="2800" dirty="0" smtClean="0">
                <a:solidFill>
                  <a:srgbClr val="FF0066"/>
                </a:solidFill>
              </a:rPr>
              <a:t>[</a:t>
            </a:r>
            <a:r>
              <a:rPr lang="en-US" sz="2800" dirty="0" err="1" smtClean="0">
                <a:solidFill>
                  <a:srgbClr val="FF0066"/>
                </a:solidFill>
              </a:rPr>
              <a:t>i</a:t>
            </a:r>
            <a:r>
              <a:rPr lang="en-US" sz="2800" dirty="0" smtClean="0">
                <a:solidFill>
                  <a:srgbClr val="FF0066"/>
                </a:solidFill>
              </a:rPr>
              <a:t>];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solidFill>
                  <a:srgbClr val="FF0066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Finding index of the largest element in the array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sz="2800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 smtClean="0">
                <a:solidFill>
                  <a:srgbClr val="00B0F0"/>
                </a:solidFill>
              </a:rPr>
              <a:t>double</a:t>
            </a:r>
            <a:r>
              <a:rPr lang="en-US" sz="2800" dirty="0" smtClean="0">
                <a:solidFill>
                  <a:srgbClr val="FF0066"/>
                </a:solidFill>
              </a:rPr>
              <a:t> max = </a:t>
            </a:r>
            <a:r>
              <a:rPr lang="en-US" sz="2800" dirty="0" err="1" smtClean="0">
                <a:solidFill>
                  <a:srgbClr val="FF0066"/>
                </a:solidFill>
              </a:rPr>
              <a:t>myList</a:t>
            </a:r>
            <a:r>
              <a:rPr lang="en-US" sz="2800" dirty="0" smtClean="0">
                <a:solidFill>
                  <a:srgbClr val="FF0066"/>
                </a:solidFill>
              </a:rPr>
              <a:t>[0];</a:t>
            </a:r>
            <a:endParaRPr lang="en-US" sz="2800" b="1" dirty="0" smtClean="0">
              <a:solidFill>
                <a:srgbClr val="FF0066"/>
              </a:solidFill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 err="1" smtClean="0">
                <a:solidFill>
                  <a:srgbClr val="00B0F0"/>
                </a:solidFill>
              </a:rPr>
              <a:t>int</a:t>
            </a:r>
            <a:r>
              <a:rPr lang="en-US" sz="2800" dirty="0" smtClean="0">
                <a:solidFill>
                  <a:srgbClr val="FF0066"/>
                </a:solidFill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indexOfMax</a:t>
            </a:r>
            <a:r>
              <a:rPr lang="en-US" sz="2800" dirty="0" smtClean="0">
                <a:solidFill>
                  <a:srgbClr val="FF0066"/>
                </a:solidFill>
              </a:rPr>
              <a:t> = 0;</a:t>
            </a:r>
            <a:endParaRPr lang="en-US" sz="2800" b="1" dirty="0" smtClean="0">
              <a:solidFill>
                <a:srgbClr val="FF0066"/>
              </a:solidFill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 smtClean="0">
                <a:solidFill>
                  <a:srgbClr val="FF0066"/>
                </a:solidFill>
              </a:rPr>
              <a:t>for</a:t>
            </a:r>
            <a:r>
              <a:rPr lang="en-US" sz="2800" dirty="0" smtClean="0">
                <a:solidFill>
                  <a:srgbClr val="FF0066"/>
                </a:solidFill>
              </a:rPr>
              <a:t> (</a:t>
            </a:r>
            <a:r>
              <a:rPr lang="en-US" sz="2800" b="1" dirty="0" err="1" smtClean="0">
                <a:solidFill>
                  <a:srgbClr val="FF0066"/>
                </a:solidFill>
              </a:rPr>
              <a:t>int</a:t>
            </a:r>
            <a:r>
              <a:rPr lang="en-US" sz="2800" dirty="0" smtClean="0">
                <a:solidFill>
                  <a:srgbClr val="FF0066"/>
                </a:solidFill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i</a:t>
            </a:r>
            <a:r>
              <a:rPr lang="en-US" sz="2800" dirty="0" smtClean="0">
                <a:solidFill>
                  <a:srgbClr val="FF0066"/>
                </a:solidFill>
              </a:rPr>
              <a:t> = 1; </a:t>
            </a:r>
            <a:r>
              <a:rPr lang="en-US" sz="2800" dirty="0" err="1" smtClean="0">
                <a:solidFill>
                  <a:srgbClr val="FF0066"/>
                </a:solidFill>
              </a:rPr>
              <a:t>i</a:t>
            </a:r>
            <a:r>
              <a:rPr lang="en-US" sz="2800" dirty="0" smtClean="0">
                <a:solidFill>
                  <a:srgbClr val="FF0066"/>
                </a:solidFill>
              </a:rPr>
              <a:t> &lt; ARRAY_SIZE; </a:t>
            </a:r>
            <a:r>
              <a:rPr lang="en-US" sz="2800" dirty="0" err="1" smtClean="0">
                <a:solidFill>
                  <a:srgbClr val="FF0066"/>
                </a:solidFill>
              </a:rPr>
              <a:t>i</a:t>
            </a:r>
            <a:r>
              <a:rPr lang="en-US" sz="2800" dirty="0" smtClean="0">
                <a:solidFill>
                  <a:srgbClr val="FF0066"/>
                </a:solidFill>
              </a:rPr>
              <a:t>++)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solidFill>
                  <a:srgbClr val="FF0066"/>
                </a:solidFill>
              </a:rPr>
              <a:t>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solidFill>
                  <a:srgbClr val="FF0066"/>
                </a:solidFill>
              </a:rPr>
              <a:t>  </a:t>
            </a:r>
            <a:r>
              <a:rPr lang="en-US" sz="2800" b="1" dirty="0" smtClean="0">
                <a:solidFill>
                  <a:srgbClr val="FF0066"/>
                </a:solidFill>
              </a:rPr>
              <a:t>if</a:t>
            </a:r>
            <a:r>
              <a:rPr lang="en-US" sz="2800" dirty="0" smtClean="0">
                <a:solidFill>
                  <a:srgbClr val="FF0066"/>
                </a:solidFill>
              </a:rPr>
              <a:t> (</a:t>
            </a:r>
            <a:r>
              <a:rPr lang="en-US" sz="2800" dirty="0" err="1" smtClean="0">
                <a:solidFill>
                  <a:srgbClr val="FF0066"/>
                </a:solidFill>
              </a:rPr>
              <a:t>myList</a:t>
            </a:r>
            <a:r>
              <a:rPr lang="en-US" sz="2800" dirty="0" smtClean="0">
                <a:solidFill>
                  <a:srgbClr val="FF0066"/>
                </a:solidFill>
              </a:rPr>
              <a:t>[</a:t>
            </a:r>
            <a:r>
              <a:rPr lang="en-US" sz="2800" dirty="0" err="1" smtClean="0">
                <a:solidFill>
                  <a:srgbClr val="FF0066"/>
                </a:solidFill>
              </a:rPr>
              <a:t>i</a:t>
            </a:r>
            <a:r>
              <a:rPr lang="en-US" sz="2800" dirty="0" smtClean="0">
                <a:solidFill>
                  <a:srgbClr val="FF0066"/>
                </a:solidFill>
              </a:rPr>
              <a:t>] &gt; max) </a:t>
            </a:r>
            <a:endParaRPr lang="en-US" sz="2800" b="1" dirty="0" smtClean="0">
              <a:solidFill>
                <a:srgbClr val="FF0066"/>
              </a:solidFill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 smtClean="0">
                <a:solidFill>
                  <a:srgbClr val="FF0066"/>
                </a:solidFill>
              </a:rPr>
              <a:t>  </a:t>
            </a:r>
            <a:r>
              <a:rPr lang="en-US" sz="2800" dirty="0" smtClean="0">
                <a:solidFill>
                  <a:srgbClr val="FF0066"/>
                </a:solidFill>
              </a:rPr>
              <a:t>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solidFill>
                  <a:srgbClr val="FF0066"/>
                </a:solidFill>
              </a:rPr>
              <a:t>    max = </a:t>
            </a:r>
            <a:r>
              <a:rPr lang="en-US" sz="2800" dirty="0" err="1" smtClean="0">
                <a:solidFill>
                  <a:srgbClr val="FF0066"/>
                </a:solidFill>
              </a:rPr>
              <a:t>myList</a:t>
            </a:r>
            <a:r>
              <a:rPr lang="en-US" sz="2800" dirty="0" smtClean="0">
                <a:solidFill>
                  <a:srgbClr val="FF0066"/>
                </a:solidFill>
              </a:rPr>
              <a:t>[</a:t>
            </a:r>
            <a:r>
              <a:rPr lang="en-US" sz="2800" dirty="0" err="1" smtClean="0">
                <a:solidFill>
                  <a:srgbClr val="FF0066"/>
                </a:solidFill>
              </a:rPr>
              <a:t>i</a:t>
            </a:r>
            <a:r>
              <a:rPr lang="en-US" sz="2800" dirty="0" smtClean="0">
                <a:solidFill>
                  <a:srgbClr val="FF0066"/>
                </a:solidFill>
              </a:rPr>
              <a:t>];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solidFill>
                  <a:srgbClr val="FF0066"/>
                </a:solidFill>
              </a:rPr>
              <a:t>    </a:t>
            </a:r>
            <a:r>
              <a:rPr lang="en-US" sz="2800" dirty="0" err="1" smtClean="0">
                <a:solidFill>
                  <a:srgbClr val="FF0066"/>
                </a:solidFill>
              </a:rPr>
              <a:t>indexOfMax</a:t>
            </a:r>
            <a:r>
              <a:rPr lang="en-US" sz="2800" dirty="0" smtClean="0">
                <a:solidFill>
                  <a:srgbClr val="FF0066"/>
                </a:solidFill>
              </a:rPr>
              <a:t> = </a:t>
            </a:r>
            <a:r>
              <a:rPr lang="en-US" sz="2800" dirty="0" err="1" smtClean="0">
                <a:solidFill>
                  <a:srgbClr val="FF0066"/>
                </a:solidFill>
              </a:rPr>
              <a:t>i</a:t>
            </a:r>
            <a:r>
              <a:rPr lang="en-US" sz="2800" dirty="0" smtClean="0">
                <a:solidFill>
                  <a:srgbClr val="FF0066"/>
                </a:solidFill>
              </a:rPr>
              <a:t>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solidFill>
                  <a:srgbClr val="FF0066"/>
                </a:solidFill>
              </a:rPr>
              <a:t>  }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solidFill>
                  <a:srgbClr val="FF0066"/>
                </a:solidFill>
              </a:rPr>
              <a:t>}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Shifting Elements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 smtClean="0">
                <a:solidFill>
                  <a:srgbClr val="FF0066"/>
                </a:solidFill>
              </a:rPr>
              <a:t>double</a:t>
            </a:r>
            <a:r>
              <a:rPr lang="en-US" sz="2800" dirty="0" smtClean="0">
                <a:solidFill>
                  <a:srgbClr val="FF0066"/>
                </a:solidFill>
              </a:rPr>
              <a:t> temp = </a:t>
            </a:r>
            <a:r>
              <a:rPr lang="en-US" sz="2800" dirty="0" err="1" smtClean="0">
                <a:solidFill>
                  <a:srgbClr val="FF0066"/>
                </a:solidFill>
              </a:rPr>
              <a:t>myList</a:t>
            </a:r>
            <a:r>
              <a:rPr lang="en-US" sz="2800" dirty="0" smtClean="0">
                <a:solidFill>
                  <a:srgbClr val="FF0066"/>
                </a:solidFill>
              </a:rPr>
              <a:t>[0]; // Retain the first element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solidFill>
                  <a:srgbClr val="FF0066"/>
                </a:solidFill>
              </a:rPr>
              <a:t>// Shift elements left</a:t>
            </a:r>
            <a:endParaRPr lang="en-US" sz="2800" b="1" dirty="0" smtClean="0">
              <a:solidFill>
                <a:srgbClr val="FF0066"/>
              </a:solidFill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 smtClean="0">
                <a:solidFill>
                  <a:srgbClr val="FF0066"/>
                </a:solidFill>
              </a:rPr>
              <a:t>for</a:t>
            </a:r>
            <a:r>
              <a:rPr lang="en-US" sz="2800" dirty="0" smtClean="0">
                <a:solidFill>
                  <a:srgbClr val="FF0066"/>
                </a:solidFill>
              </a:rPr>
              <a:t> (</a:t>
            </a:r>
            <a:r>
              <a:rPr lang="en-US" sz="2800" b="1" dirty="0" err="1" smtClean="0">
                <a:solidFill>
                  <a:srgbClr val="FF0066"/>
                </a:solidFill>
              </a:rPr>
              <a:t>int</a:t>
            </a:r>
            <a:r>
              <a:rPr lang="en-US" sz="2800" dirty="0" smtClean="0">
                <a:solidFill>
                  <a:srgbClr val="FF0066"/>
                </a:solidFill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i</a:t>
            </a:r>
            <a:r>
              <a:rPr lang="en-US" sz="2800" dirty="0" smtClean="0">
                <a:solidFill>
                  <a:srgbClr val="FF0066"/>
                </a:solidFill>
              </a:rPr>
              <a:t> = 1; </a:t>
            </a:r>
            <a:r>
              <a:rPr lang="en-US" sz="2800" dirty="0" err="1" smtClean="0">
                <a:solidFill>
                  <a:srgbClr val="FF0066"/>
                </a:solidFill>
              </a:rPr>
              <a:t>i</a:t>
            </a:r>
            <a:r>
              <a:rPr lang="en-US" sz="2800" dirty="0" smtClean="0">
                <a:solidFill>
                  <a:srgbClr val="FF0066"/>
                </a:solidFill>
              </a:rPr>
              <a:t> &lt; </a:t>
            </a:r>
            <a:r>
              <a:rPr lang="en-US" sz="2800" dirty="0" err="1" smtClean="0">
                <a:solidFill>
                  <a:srgbClr val="FF0066"/>
                </a:solidFill>
              </a:rPr>
              <a:t>myList.length</a:t>
            </a:r>
            <a:r>
              <a:rPr lang="en-US" sz="2800" dirty="0" smtClean="0">
                <a:solidFill>
                  <a:srgbClr val="FF0066"/>
                </a:solidFill>
              </a:rPr>
              <a:t>; </a:t>
            </a:r>
            <a:r>
              <a:rPr lang="en-US" sz="2800" dirty="0" err="1" smtClean="0">
                <a:solidFill>
                  <a:srgbClr val="FF0066"/>
                </a:solidFill>
              </a:rPr>
              <a:t>i</a:t>
            </a:r>
            <a:r>
              <a:rPr lang="en-US" sz="2800" dirty="0" smtClean="0">
                <a:solidFill>
                  <a:srgbClr val="FF0066"/>
                </a:solidFill>
              </a:rPr>
              <a:t>++)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solidFill>
                  <a:srgbClr val="FF0066"/>
                </a:solidFill>
              </a:rPr>
              <a:t>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solidFill>
                  <a:srgbClr val="FF0066"/>
                </a:solidFill>
              </a:rPr>
              <a:t>  </a:t>
            </a:r>
            <a:r>
              <a:rPr lang="en-US" sz="2800" dirty="0" err="1" smtClean="0">
                <a:solidFill>
                  <a:srgbClr val="FF0066"/>
                </a:solidFill>
              </a:rPr>
              <a:t>myList</a:t>
            </a:r>
            <a:r>
              <a:rPr lang="en-US" sz="2800" dirty="0" smtClean="0">
                <a:solidFill>
                  <a:srgbClr val="FF0066"/>
                </a:solidFill>
              </a:rPr>
              <a:t>[</a:t>
            </a:r>
            <a:r>
              <a:rPr lang="en-US" sz="2800" dirty="0" err="1" smtClean="0">
                <a:solidFill>
                  <a:srgbClr val="FF0066"/>
                </a:solidFill>
              </a:rPr>
              <a:t>i</a:t>
            </a:r>
            <a:r>
              <a:rPr lang="en-US" sz="2800" dirty="0" smtClean="0">
                <a:solidFill>
                  <a:srgbClr val="FF0066"/>
                </a:solidFill>
              </a:rPr>
              <a:t> - 1] = </a:t>
            </a:r>
            <a:r>
              <a:rPr lang="en-US" sz="2800" dirty="0" err="1" smtClean="0">
                <a:solidFill>
                  <a:srgbClr val="FF0066"/>
                </a:solidFill>
              </a:rPr>
              <a:t>myList</a:t>
            </a:r>
            <a:r>
              <a:rPr lang="en-US" sz="2800" dirty="0" smtClean="0">
                <a:solidFill>
                  <a:srgbClr val="FF0066"/>
                </a:solidFill>
              </a:rPr>
              <a:t>[</a:t>
            </a:r>
            <a:r>
              <a:rPr lang="en-US" sz="2800" dirty="0" err="1" smtClean="0">
                <a:solidFill>
                  <a:srgbClr val="FF0066"/>
                </a:solidFill>
              </a:rPr>
              <a:t>i</a:t>
            </a:r>
            <a:r>
              <a:rPr lang="en-US" sz="2800" dirty="0" smtClean="0">
                <a:solidFill>
                  <a:srgbClr val="FF0066"/>
                </a:solidFill>
              </a:rPr>
              <a:t>];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solidFill>
                  <a:srgbClr val="FF0066"/>
                </a:solidFill>
              </a:rPr>
              <a:t>}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solidFill>
                  <a:srgbClr val="FF0066"/>
                </a:solidFill>
              </a:rPr>
              <a:t>// Move the first element to fill in the last position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err="1" smtClean="0">
                <a:solidFill>
                  <a:srgbClr val="FF0066"/>
                </a:solidFill>
              </a:rPr>
              <a:t>myList</a:t>
            </a:r>
            <a:r>
              <a:rPr lang="en-US" sz="2800" dirty="0" smtClean="0">
                <a:solidFill>
                  <a:srgbClr val="FF0066"/>
                </a:solidFill>
              </a:rPr>
              <a:t>[</a:t>
            </a:r>
            <a:r>
              <a:rPr lang="en-US" sz="2800" dirty="0" err="1" smtClean="0">
                <a:solidFill>
                  <a:srgbClr val="FF0066"/>
                </a:solidFill>
              </a:rPr>
              <a:t>myList.length</a:t>
            </a:r>
            <a:r>
              <a:rPr lang="en-US" sz="2800" dirty="0" smtClean="0">
                <a:solidFill>
                  <a:srgbClr val="FF0066"/>
                </a:solidFill>
              </a:rPr>
              <a:t> - 1] = temp;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it Yourself - Predict the output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1. 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[5];</a:t>
            </a:r>
          </a:p>
          <a:p>
            <a:pPr>
              <a:buNone/>
            </a:pPr>
            <a:r>
              <a:rPr lang="en-US" dirty="0" smtClean="0"/>
              <a:t>     </a:t>
            </a:r>
          </a:p>
          <a:p>
            <a:pPr>
              <a:buNone/>
            </a:pPr>
            <a:r>
              <a:rPr lang="en-US" dirty="0" smtClean="0"/>
              <a:t>    // Assume that base address of </a:t>
            </a:r>
            <a:r>
              <a:rPr lang="en-US" dirty="0" err="1" smtClean="0"/>
              <a:t>arr</a:t>
            </a:r>
            <a:r>
              <a:rPr lang="en-US" dirty="0" smtClean="0"/>
              <a:t> is 2000 and size of integer</a:t>
            </a:r>
          </a:p>
          <a:p>
            <a:pPr>
              <a:buNone/>
            </a:pPr>
            <a:r>
              <a:rPr lang="en-US" dirty="0" smtClean="0"/>
              <a:t>        // is 32 bit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arr</a:t>
            </a:r>
            <a:r>
              <a:rPr lang="en-US" dirty="0" smtClean="0"/>
              <a:t>++;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printf</a:t>
            </a:r>
            <a:r>
              <a:rPr lang="en-US" dirty="0" smtClean="0"/>
              <a:t>("%u", </a:t>
            </a:r>
            <a:r>
              <a:rPr lang="en-US" dirty="0" err="1" smtClean="0"/>
              <a:t>arr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     </a:t>
            </a:r>
          </a:p>
          <a:p>
            <a:pPr>
              <a:buNone/>
            </a:pPr>
            <a:r>
              <a:rPr lang="en-US" dirty="0" smtClean="0"/>
              <a:t>    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 marL="514350" indent="-514350">
              <a:buAutoNum type="alphaUcParenBoth"/>
            </a:pPr>
            <a:r>
              <a:rPr lang="en-US" dirty="0" smtClean="0"/>
              <a:t>2002</a:t>
            </a:r>
          </a:p>
          <a:p>
            <a:pPr marL="514350" indent="-514350">
              <a:buAutoNum type="alphaUcParenBoth"/>
            </a:pPr>
            <a:r>
              <a:rPr lang="en-US" dirty="0" smtClean="0"/>
              <a:t>2004</a:t>
            </a:r>
          </a:p>
          <a:p>
            <a:pPr marL="514350" indent="-514350">
              <a:buAutoNum type="alphaUcParenBoth"/>
            </a:pPr>
            <a:r>
              <a:rPr lang="en-US" dirty="0" smtClean="0"/>
              <a:t>2020</a:t>
            </a:r>
          </a:p>
          <a:p>
            <a:pPr marL="514350" indent="-514350">
              <a:buAutoNum type="alphaUcParenBoth"/>
            </a:pPr>
            <a:r>
              <a:rPr lang="en-US" dirty="0" err="1" smtClean="0"/>
              <a:t>lvalue</a:t>
            </a:r>
            <a:r>
              <a:rPr lang="en-US" dirty="0" smtClean="0"/>
              <a:t> required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381000"/>
            <a:ext cx="16764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it Yourself - Predict the output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1. 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[5];</a:t>
            </a:r>
          </a:p>
          <a:p>
            <a:pPr>
              <a:buNone/>
            </a:pPr>
            <a:r>
              <a:rPr lang="en-US" dirty="0" smtClean="0"/>
              <a:t>     </a:t>
            </a:r>
          </a:p>
          <a:p>
            <a:pPr>
              <a:buNone/>
            </a:pPr>
            <a:r>
              <a:rPr lang="en-US" dirty="0" smtClean="0"/>
              <a:t>    // Assume that base address of </a:t>
            </a:r>
            <a:r>
              <a:rPr lang="en-US" dirty="0" err="1" smtClean="0"/>
              <a:t>arr</a:t>
            </a:r>
            <a:r>
              <a:rPr lang="en-US" dirty="0" smtClean="0"/>
              <a:t> is 2000 and size of integer</a:t>
            </a:r>
          </a:p>
          <a:p>
            <a:pPr>
              <a:buNone/>
            </a:pPr>
            <a:r>
              <a:rPr lang="en-US" dirty="0" smtClean="0"/>
              <a:t>        // is 32 bit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arr</a:t>
            </a:r>
            <a:r>
              <a:rPr lang="en-US" dirty="0" smtClean="0"/>
              <a:t>++;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printf</a:t>
            </a:r>
            <a:r>
              <a:rPr lang="en-US" dirty="0" smtClean="0"/>
              <a:t>("%u", </a:t>
            </a:r>
            <a:r>
              <a:rPr lang="en-US" dirty="0" err="1" smtClean="0"/>
              <a:t>arr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     </a:t>
            </a:r>
          </a:p>
          <a:p>
            <a:pPr>
              <a:buNone/>
            </a:pPr>
            <a:r>
              <a:rPr lang="en-US" dirty="0" smtClean="0"/>
              <a:t>    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 marL="514350" indent="-514350">
              <a:buAutoNum type="alphaUcParenBoth"/>
            </a:pPr>
            <a:r>
              <a:rPr lang="en-US" dirty="0" smtClean="0"/>
              <a:t>2002</a:t>
            </a:r>
          </a:p>
          <a:p>
            <a:pPr marL="514350" indent="-514350">
              <a:buAutoNum type="alphaUcParenBoth"/>
            </a:pPr>
            <a:r>
              <a:rPr lang="en-US" dirty="0" smtClean="0"/>
              <a:t>2004</a:t>
            </a:r>
          </a:p>
          <a:p>
            <a:pPr marL="514350" indent="-514350">
              <a:buAutoNum type="alphaUcParenBoth"/>
            </a:pPr>
            <a:r>
              <a:rPr lang="en-US" dirty="0" smtClean="0"/>
              <a:t>2020</a:t>
            </a:r>
          </a:p>
          <a:p>
            <a:pPr marL="514350" indent="-514350">
              <a:buAutoNum type="alphaUcParenBoth"/>
            </a:pPr>
            <a:r>
              <a:rPr lang="en-US" b="1" dirty="0" err="1" smtClean="0"/>
              <a:t>lvalue</a:t>
            </a:r>
            <a:r>
              <a:rPr lang="en-US" b="1" dirty="0" smtClean="0"/>
              <a:t> required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381000"/>
            <a:ext cx="16764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545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it Yourself - Predict the output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2. What will be the output of the program ?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#include&lt;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 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main() </a:t>
            </a:r>
          </a:p>
          <a:p>
            <a:pPr>
              <a:buNone/>
            </a:pPr>
            <a:r>
              <a:rPr lang="en-US" sz="2400" dirty="0" smtClean="0"/>
              <a:t>{ </a:t>
            </a:r>
            <a:r>
              <a:rPr lang="en-US" sz="2400" dirty="0" err="1" smtClean="0"/>
              <a:t>int</a:t>
            </a:r>
            <a:r>
              <a:rPr lang="en-US" sz="2400" dirty="0" smtClean="0"/>
              <a:t> a[5] = {5, 1, 15, 20, 25};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, j, m; </a:t>
            </a:r>
            <a:r>
              <a:rPr lang="en-US" sz="2400" dirty="0" err="1" smtClean="0"/>
              <a:t>i</a:t>
            </a:r>
            <a:r>
              <a:rPr lang="en-US" sz="2400" dirty="0" smtClean="0"/>
              <a:t> = ++a[1]; </a:t>
            </a:r>
          </a:p>
          <a:p>
            <a:pPr>
              <a:buNone/>
            </a:pPr>
            <a:r>
              <a:rPr lang="en-US" sz="2400" dirty="0" smtClean="0"/>
              <a:t>j = a[1]++; m = a[</a:t>
            </a:r>
            <a:r>
              <a:rPr lang="en-US" sz="2400" dirty="0" err="1" smtClean="0"/>
              <a:t>i</a:t>
            </a:r>
            <a:r>
              <a:rPr lang="en-US" sz="2400" dirty="0" smtClean="0"/>
              <a:t>++]; </a:t>
            </a:r>
          </a:p>
          <a:p>
            <a:pPr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("%d, %d, %d", </a:t>
            </a:r>
            <a:r>
              <a:rPr lang="en-US" sz="2400" dirty="0" err="1" smtClean="0"/>
              <a:t>i</a:t>
            </a:r>
            <a:r>
              <a:rPr lang="en-US" sz="2400" dirty="0" smtClean="0"/>
              <a:t>, j, m);</a:t>
            </a:r>
          </a:p>
          <a:p>
            <a:pPr>
              <a:buNone/>
            </a:pPr>
            <a:r>
              <a:rPr lang="en-US" sz="2400" dirty="0" smtClean="0"/>
              <a:t> return 0; 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A. 2, 1, 15</a:t>
            </a:r>
          </a:p>
          <a:p>
            <a:pPr>
              <a:buNone/>
            </a:pPr>
            <a:r>
              <a:rPr lang="en-US" dirty="0" smtClean="0"/>
              <a:t>B. 1, 2, 5</a:t>
            </a:r>
          </a:p>
          <a:p>
            <a:pPr>
              <a:buNone/>
            </a:pPr>
            <a:r>
              <a:rPr lang="en-US" dirty="0" smtClean="0"/>
              <a:t>C. 3, 2, 15</a:t>
            </a:r>
          </a:p>
          <a:p>
            <a:pPr>
              <a:buNone/>
            </a:pPr>
            <a:r>
              <a:rPr lang="en-US" dirty="0" smtClean="0"/>
              <a:t>D. 2, 3, 20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381000"/>
            <a:ext cx="16764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 --- Predict the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1. 	</a:t>
            </a:r>
            <a:r>
              <a:rPr lang="en-US" dirty="0" smtClean="0">
                <a:solidFill>
                  <a:srgbClr val="FF0066"/>
                </a:solidFill>
              </a:rPr>
              <a:t>D) </a:t>
            </a:r>
            <a:r>
              <a:rPr lang="en-US" dirty="0" err="1" smtClean="0">
                <a:solidFill>
                  <a:srgbClr val="FF0066"/>
                </a:solidFill>
              </a:rPr>
              <a:t>lvalue</a:t>
            </a:r>
            <a:r>
              <a:rPr lang="en-US" dirty="0" smtClean="0">
                <a:solidFill>
                  <a:srgbClr val="FF0066"/>
                </a:solidFill>
              </a:rPr>
              <a:t> required</a:t>
            </a:r>
          </a:p>
          <a:p>
            <a:pPr lvl="1">
              <a:buNone/>
            </a:pPr>
            <a:r>
              <a:rPr lang="en-US" dirty="0" smtClean="0"/>
              <a:t>			Array name in C is implemented by a constant pointer. 		It is not possible to apply increment and decrement on 		constant types.</a:t>
            </a:r>
          </a:p>
          <a:p>
            <a:pPr>
              <a:buNone/>
            </a:pPr>
            <a:r>
              <a:rPr lang="en-US" dirty="0" smtClean="0"/>
              <a:t>2.  </a:t>
            </a:r>
            <a:r>
              <a:rPr lang="en-US" dirty="0" smtClean="0">
                <a:solidFill>
                  <a:srgbClr val="FF0066"/>
                </a:solidFill>
              </a:rPr>
              <a:t>C) 3, 2, 15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Step 1</a:t>
            </a:r>
            <a:r>
              <a:rPr lang="en-US" dirty="0" smtClean="0"/>
              <a:t>: </a:t>
            </a:r>
            <a:r>
              <a:rPr lang="en-US" i="1" dirty="0" err="1" smtClean="0"/>
              <a:t>int</a:t>
            </a:r>
            <a:r>
              <a:rPr lang="en-US" i="1" dirty="0" smtClean="0"/>
              <a:t> a[5] = {5, 1, 15, 20, 25};</a:t>
            </a:r>
            <a:r>
              <a:rPr lang="en-US" dirty="0" smtClean="0"/>
              <a:t> The variable </a:t>
            </a:r>
            <a:r>
              <a:rPr lang="en-US" dirty="0" err="1" smtClean="0"/>
              <a:t>arr</a:t>
            </a:r>
            <a:r>
              <a:rPr lang="en-US" dirty="0" smtClean="0"/>
              <a:t> is declared as an integer array with a size of 5 and it is initialized to</a:t>
            </a:r>
          </a:p>
          <a:p>
            <a:pPr lvl="1">
              <a:buNone/>
            </a:pPr>
            <a:r>
              <a:rPr lang="en-US" i="1" dirty="0" smtClean="0"/>
              <a:t>a[0] = 5</a:t>
            </a:r>
            <a:r>
              <a:rPr lang="en-US" dirty="0" smtClean="0"/>
              <a:t>, </a:t>
            </a:r>
            <a:r>
              <a:rPr lang="en-US" i="1" dirty="0" smtClean="0"/>
              <a:t>a[1] = 1</a:t>
            </a:r>
            <a:r>
              <a:rPr lang="en-US" dirty="0" smtClean="0"/>
              <a:t>, </a:t>
            </a:r>
            <a:r>
              <a:rPr lang="en-US" i="1" dirty="0" smtClean="0"/>
              <a:t>a[2] = 15</a:t>
            </a:r>
            <a:r>
              <a:rPr lang="en-US" dirty="0" smtClean="0"/>
              <a:t>, </a:t>
            </a:r>
            <a:r>
              <a:rPr lang="en-US" i="1" dirty="0" smtClean="0"/>
              <a:t>a[3] = 20</a:t>
            </a:r>
            <a:r>
              <a:rPr lang="en-US" dirty="0" smtClean="0"/>
              <a:t>, </a:t>
            </a:r>
            <a:r>
              <a:rPr lang="en-US" i="1" dirty="0" smtClean="0"/>
              <a:t>a[4] = 25</a:t>
            </a:r>
            <a:r>
              <a:rPr lang="en-US" dirty="0" smtClean="0"/>
              <a:t> . </a:t>
            </a:r>
          </a:p>
          <a:p>
            <a:pPr lvl="1">
              <a:buNone/>
            </a:pPr>
            <a:r>
              <a:rPr lang="en-US" b="1" dirty="0" smtClean="0"/>
              <a:t>Step 2</a:t>
            </a:r>
            <a:r>
              <a:rPr lang="en-US" dirty="0" smtClean="0"/>
              <a:t>: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, j, m;</a:t>
            </a:r>
            <a:r>
              <a:rPr lang="en-US" dirty="0" smtClean="0"/>
              <a:t> The variable </a:t>
            </a:r>
            <a:r>
              <a:rPr lang="en-US" dirty="0" err="1" smtClean="0"/>
              <a:t>i,j,m</a:t>
            </a:r>
            <a:r>
              <a:rPr lang="en-US" dirty="0" smtClean="0"/>
              <a:t> are declared as an integer type. </a:t>
            </a:r>
          </a:p>
          <a:p>
            <a:pPr lvl="1">
              <a:buNone/>
            </a:pPr>
            <a:r>
              <a:rPr lang="en-US" b="1" dirty="0" smtClean="0"/>
              <a:t>Step 3</a:t>
            </a:r>
            <a:r>
              <a:rPr lang="en-US" dirty="0" smtClean="0"/>
              <a:t>: </a:t>
            </a:r>
            <a:r>
              <a:rPr lang="en-US" i="1" dirty="0" err="1" smtClean="0"/>
              <a:t>i</a:t>
            </a:r>
            <a:r>
              <a:rPr lang="en-US" i="1" dirty="0" smtClean="0"/>
              <a:t> = ++a[1];</a:t>
            </a:r>
            <a:r>
              <a:rPr lang="en-US" dirty="0" smtClean="0"/>
              <a:t> becomes </a:t>
            </a:r>
            <a:r>
              <a:rPr lang="en-US" i="1" dirty="0" err="1" smtClean="0"/>
              <a:t>i</a:t>
            </a:r>
            <a:r>
              <a:rPr lang="en-US" i="1" dirty="0" smtClean="0"/>
              <a:t> = ++1;</a:t>
            </a:r>
            <a:r>
              <a:rPr lang="en-US" dirty="0" smtClean="0"/>
              <a:t> Hence </a:t>
            </a:r>
            <a:r>
              <a:rPr lang="en-US" i="1" dirty="0" err="1" smtClean="0"/>
              <a:t>i</a:t>
            </a:r>
            <a:r>
              <a:rPr lang="en-US" i="1" dirty="0" smtClean="0"/>
              <a:t> = 2</a:t>
            </a:r>
            <a:r>
              <a:rPr lang="en-US" dirty="0" smtClean="0"/>
              <a:t> and </a:t>
            </a:r>
            <a:r>
              <a:rPr lang="en-US" i="1" dirty="0" smtClean="0"/>
              <a:t>a[1] = 2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b="1" dirty="0" smtClean="0"/>
              <a:t>Step 4</a:t>
            </a:r>
            <a:r>
              <a:rPr lang="en-US" dirty="0" smtClean="0"/>
              <a:t>: </a:t>
            </a:r>
            <a:r>
              <a:rPr lang="en-US" i="1" dirty="0" smtClean="0"/>
              <a:t>j = a[1]++;</a:t>
            </a:r>
            <a:r>
              <a:rPr lang="en-US" dirty="0" smtClean="0"/>
              <a:t> becomes </a:t>
            </a:r>
            <a:r>
              <a:rPr lang="en-US" i="1" dirty="0" smtClean="0"/>
              <a:t>j = 2++;</a:t>
            </a:r>
            <a:r>
              <a:rPr lang="en-US" dirty="0" smtClean="0"/>
              <a:t> Hence </a:t>
            </a:r>
            <a:r>
              <a:rPr lang="en-US" i="1" dirty="0" smtClean="0"/>
              <a:t>j = 2</a:t>
            </a:r>
            <a:r>
              <a:rPr lang="en-US" dirty="0" smtClean="0"/>
              <a:t> and </a:t>
            </a:r>
            <a:r>
              <a:rPr lang="en-US" i="1" dirty="0" smtClean="0"/>
              <a:t>a[1] = 3</a:t>
            </a:r>
            <a:r>
              <a:rPr lang="en-US" dirty="0" smtClean="0"/>
              <a:t>. </a:t>
            </a:r>
          </a:p>
          <a:p>
            <a:pPr lvl="1">
              <a:buNone/>
            </a:pPr>
            <a:r>
              <a:rPr lang="en-US" b="1" dirty="0" smtClean="0"/>
              <a:t>Step 5</a:t>
            </a:r>
            <a:r>
              <a:rPr lang="en-US" dirty="0" smtClean="0"/>
              <a:t>: </a:t>
            </a:r>
            <a:r>
              <a:rPr lang="en-US" i="1" dirty="0" smtClean="0"/>
              <a:t>m = a[</a:t>
            </a:r>
            <a:r>
              <a:rPr lang="en-US" i="1" dirty="0" err="1" smtClean="0"/>
              <a:t>i</a:t>
            </a:r>
            <a:r>
              <a:rPr lang="en-US" i="1" dirty="0" smtClean="0"/>
              <a:t>++];</a:t>
            </a:r>
            <a:r>
              <a:rPr lang="en-US" dirty="0" smtClean="0"/>
              <a:t> becomes </a:t>
            </a:r>
            <a:r>
              <a:rPr lang="en-US" i="1" dirty="0" smtClean="0"/>
              <a:t>m = a[2];</a:t>
            </a:r>
            <a:r>
              <a:rPr lang="en-US" dirty="0" smtClean="0"/>
              <a:t> Hence </a:t>
            </a:r>
            <a:r>
              <a:rPr lang="en-US" i="1" dirty="0" smtClean="0"/>
              <a:t>m = 15</a:t>
            </a:r>
            <a:r>
              <a:rPr lang="en-US" dirty="0" smtClean="0"/>
              <a:t> and </a:t>
            </a:r>
            <a:r>
              <a:rPr lang="en-US" i="1" dirty="0" err="1" smtClean="0"/>
              <a:t>i</a:t>
            </a:r>
            <a:r>
              <a:rPr lang="en-US" dirty="0" smtClean="0"/>
              <a:t> is incremented by 1(</a:t>
            </a:r>
            <a:r>
              <a:rPr lang="en-US" dirty="0" err="1" smtClean="0"/>
              <a:t>i</a:t>
            </a:r>
            <a:r>
              <a:rPr lang="en-US" dirty="0" smtClean="0"/>
              <a:t>++ means 2++ so </a:t>
            </a:r>
            <a:r>
              <a:rPr lang="en-US" dirty="0" err="1" smtClean="0"/>
              <a:t>i</a:t>
            </a:r>
            <a:r>
              <a:rPr lang="en-US" dirty="0" smtClean="0"/>
              <a:t>=3) </a:t>
            </a:r>
          </a:p>
          <a:p>
            <a:pPr lvl="1">
              <a:buNone/>
            </a:pPr>
            <a:r>
              <a:rPr lang="en-US" b="1" dirty="0" smtClean="0"/>
              <a:t>Step 6</a:t>
            </a:r>
            <a:r>
              <a:rPr lang="en-US" dirty="0" smtClean="0"/>
              <a:t>: </a:t>
            </a:r>
            <a:r>
              <a:rPr lang="en-US" i="1" dirty="0" err="1" smtClean="0"/>
              <a:t>printf</a:t>
            </a:r>
            <a:r>
              <a:rPr lang="en-US" i="1" dirty="0" smtClean="0"/>
              <a:t>("%d, %d, %d", </a:t>
            </a:r>
            <a:r>
              <a:rPr lang="en-US" i="1" dirty="0" err="1" smtClean="0"/>
              <a:t>i</a:t>
            </a:r>
            <a:r>
              <a:rPr lang="en-US" i="1" dirty="0" smtClean="0"/>
              <a:t>, j, m);</a:t>
            </a:r>
            <a:r>
              <a:rPr lang="en-US" dirty="0" smtClean="0"/>
              <a:t> It prints the value of the variables </a:t>
            </a:r>
            <a:r>
              <a:rPr lang="en-US" i="1" dirty="0" err="1" smtClean="0"/>
              <a:t>i</a:t>
            </a:r>
            <a:r>
              <a:rPr lang="en-US" i="1" dirty="0" smtClean="0"/>
              <a:t>, j, m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Hence the output of the program is 3, 2, 15</a:t>
            </a:r>
          </a:p>
          <a:p>
            <a:pPr>
              <a:buNone/>
            </a:pPr>
            <a:r>
              <a:rPr lang="en-US" dirty="0" smtClean="0"/>
              <a:t>3.  </a:t>
            </a:r>
            <a:r>
              <a:rPr lang="en-US" b="1" dirty="0" smtClean="0">
                <a:solidFill>
                  <a:srgbClr val="FF0066"/>
                </a:solidFill>
              </a:rPr>
              <a:t>D)</a:t>
            </a:r>
            <a:r>
              <a:rPr lang="en-US" dirty="0" smtClean="0">
                <a:solidFill>
                  <a:srgbClr val="FF0066"/>
                </a:solidFill>
              </a:rPr>
              <a:t> The program may print 0 five times followed by garbage value, or may crash if address (arr+5) is invalid.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Yourself – Code debugging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#define MAXSIZE 10 </a:t>
            </a:r>
          </a:p>
          <a:p>
            <a:pPr>
              <a:buNone/>
            </a:pPr>
            <a:r>
              <a:rPr lang="en-US" dirty="0" smtClean="0"/>
              <a:t>void main()</a:t>
            </a:r>
          </a:p>
          <a:p>
            <a:pPr>
              <a:buNone/>
            </a:pPr>
            <a:r>
              <a:rPr lang="en-US" dirty="0" smtClean="0"/>
              <a:t>{ </a:t>
            </a:r>
            <a:r>
              <a:rPr lang="en-US" dirty="0" err="1" smtClean="0"/>
              <a:t>int</a:t>
            </a:r>
            <a:r>
              <a:rPr lang="en-US" dirty="0" smtClean="0"/>
              <a:t> array[MAXSIZE];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num, </a:t>
            </a:r>
            <a:r>
              <a:rPr lang="en-US" dirty="0" err="1" smtClean="0"/>
              <a:t>negative_sum</a:t>
            </a:r>
            <a:r>
              <a:rPr lang="en-US" dirty="0" smtClean="0"/>
              <a:t> = 0; </a:t>
            </a:r>
          </a:p>
          <a:p>
            <a:pPr>
              <a:buNone/>
            </a:pPr>
            <a:r>
              <a:rPr lang="en-US" dirty="0" smtClean="0"/>
              <a:t>   </a:t>
            </a:r>
            <a:r>
              <a:rPr lang="en-US" dirty="0" err="1" smtClean="0"/>
              <a:t>printf</a:t>
            </a:r>
            <a:r>
              <a:rPr lang="en-US" dirty="0" smtClean="0"/>
              <a:t> ("Enter the value of N \n");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scanf</a:t>
            </a:r>
            <a:r>
              <a:rPr lang="en-US" dirty="0" smtClean="0"/>
              <a:t>("%d", &amp;num);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("Enter %d numbers \n", num); </a:t>
            </a:r>
          </a:p>
          <a:p>
            <a:pPr>
              <a:buNone/>
            </a:pPr>
            <a:r>
              <a:rPr lang="en-US" dirty="0" smtClean="0"/>
              <a:t>  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num;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pPr>
              <a:buNone/>
            </a:pPr>
            <a:r>
              <a:rPr lang="en-US" dirty="0" smtClean="0"/>
              <a:t> { </a:t>
            </a:r>
            <a:r>
              <a:rPr lang="en-US" dirty="0" err="1" smtClean="0"/>
              <a:t>scanf</a:t>
            </a:r>
            <a:r>
              <a:rPr lang="en-US" dirty="0" smtClean="0"/>
              <a:t>("%d", array[</a:t>
            </a:r>
            <a:r>
              <a:rPr lang="en-US" dirty="0" err="1" smtClean="0"/>
              <a:t>i</a:t>
            </a:r>
            <a:r>
              <a:rPr lang="en-US" dirty="0" smtClean="0"/>
              <a:t>]); } </a:t>
            </a:r>
          </a:p>
          <a:p>
            <a:pPr>
              <a:buNone/>
            </a:pPr>
            <a:r>
              <a:rPr lang="en-US" dirty="0" smtClean="0"/>
              <a:t>/* Summation starts */ </a:t>
            </a:r>
          </a:p>
          <a:p>
            <a:pPr>
              <a:buNone/>
            </a:pPr>
            <a:r>
              <a:rPr lang="en-US" dirty="0" smtClean="0"/>
              <a:t>  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num;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pPr>
              <a:buNone/>
            </a:pPr>
            <a:r>
              <a:rPr lang="en-US" dirty="0" smtClean="0"/>
              <a:t> { if (array[</a:t>
            </a:r>
            <a:r>
              <a:rPr lang="en-US" dirty="0" err="1" smtClean="0"/>
              <a:t>i</a:t>
            </a:r>
            <a:r>
              <a:rPr lang="en-US" dirty="0" smtClean="0"/>
              <a:t>] &lt; 0) { </a:t>
            </a:r>
            <a:r>
              <a:rPr lang="en-US" dirty="0" err="1" smtClean="0"/>
              <a:t>negative_sum</a:t>
            </a:r>
            <a:r>
              <a:rPr lang="en-US" dirty="0" smtClean="0"/>
              <a:t> = </a:t>
            </a:r>
            <a:r>
              <a:rPr lang="en-US" dirty="0" err="1" smtClean="0"/>
              <a:t>negative_sum</a:t>
            </a:r>
            <a:r>
              <a:rPr lang="en-US" dirty="0" smtClean="0"/>
              <a:t> + array[</a:t>
            </a:r>
            <a:r>
              <a:rPr lang="en-US" dirty="0" err="1" smtClean="0"/>
              <a:t>i</a:t>
            </a:r>
            <a:r>
              <a:rPr lang="en-US" dirty="0" smtClean="0"/>
              <a:t>]; </a:t>
            </a:r>
          </a:p>
          <a:p>
            <a:pPr>
              <a:buNone/>
            </a:pPr>
            <a:r>
              <a:rPr lang="en-US" dirty="0" smtClean="0"/>
              <a:t>  }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printf</a:t>
            </a:r>
            <a:r>
              <a:rPr lang="en-US" dirty="0" smtClean="0"/>
              <a:t>("\n Sum of all negative numbers = %d\n", </a:t>
            </a:r>
            <a:r>
              <a:rPr lang="en-US" dirty="0" err="1" smtClean="0"/>
              <a:t>negative_sum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457200"/>
            <a:ext cx="16764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Answers – Code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#define MAXSIZE 10 </a:t>
            </a:r>
          </a:p>
          <a:p>
            <a:pPr>
              <a:buNone/>
            </a:pPr>
            <a:r>
              <a:rPr lang="en-US" dirty="0" smtClean="0"/>
              <a:t>void main()</a:t>
            </a:r>
          </a:p>
          <a:p>
            <a:pPr>
              <a:buNone/>
            </a:pPr>
            <a:r>
              <a:rPr lang="en-US" dirty="0" smtClean="0"/>
              <a:t>{        </a:t>
            </a:r>
            <a:r>
              <a:rPr lang="en-US" dirty="0" err="1" smtClean="0"/>
              <a:t>int</a:t>
            </a:r>
            <a:r>
              <a:rPr lang="en-US" dirty="0" smtClean="0"/>
              <a:t> array[MAXSIZE]; </a:t>
            </a:r>
          </a:p>
          <a:p>
            <a:pPr lvl="1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num, </a:t>
            </a:r>
            <a:r>
              <a:rPr lang="en-US" dirty="0" err="1" smtClean="0"/>
              <a:t>negative_sum</a:t>
            </a:r>
            <a:r>
              <a:rPr lang="en-US" dirty="0" smtClean="0"/>
              <a:t> = 0; </a:t>
            </a:r>
          </a:p>
          <a:p>
            <a:pPr lvl="1">
              <a:buNone/>
            </a:pPr>
            <a:r>
              <a:rPr lang="en-US" dirty="0" smtClean="0"/>
              <a:t>   </a:t>
            </a:r>
            <a:r>
              <a:rPr lang="en-US" dirty="0" err="1" smtClean="0"/>
              <a:t>printf</a:t>
            </a:r>
            <a:r>
              <a:rPr lang="en-US" dirty="0" smtClean="0"/>
              <a:t> ("Enter the value of N \n");</a:t>
            </a:r>
          </a:p>
          <a:p>
            <a:pPr lvl="1">
              <a:buNone/>
            </a:pPr>
            <a:r>
              <a:rPr lang="en-US" dirty="0" smtClean="0"/>
              <a:t>   </a:t>
            </a:r>
            <a:r>
              <a:rPr lang="en-US" dirty="0" err="1" smtClean="0"/>
              <a:t>scanf</a:t>
            </a:r>
            <a:r>
              <a:rPr lang="en-US" dirty="0" smtClean="0"/>
              <a:t>("%d", &amp;num); </a:t>
            </a:r>
          </a:p>
          <a:p>
            <a:pPr lvl="1">
              <a:buNone/>
            </a:pP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("Enter %d numbers \n", num); </a:t>
            </a:r>
          </a:p>
          <a:p>
            <a:pPr lvl="1">
              <a:buNone/>
            </a:pPr>
            <a:r>
              <a:rPr lang="en-US" dirty="0" smtClean="0"/>
              <a:t>   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num;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pPr lvl="1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{ 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	 </a:t>
            </a:r>
            <a:r>
              <a:rPr lang="en-US" dirty="0" err="1" smtClean="0">
                <a:solidFill>
                  <a:srgbClr val="FF0000"/>
                </a:solidFill>
              </a:rPr>
              <a:t>scanf</a:t>
            </a:r>
            <a:r>
              <a:rPr lang="en-US" dirty="0" smtClean="0">
                <a:solidFill>
                  <a:srgbClr val="FF0000"/>
                </a:solidFill>
              </a:rPr>
              <a:t>("%d", &amp;array[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]);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   } </a:t>
            </a:r>
            <a:r>
              <a:rPr lang="en-US" dirty="0" smtClean="0"/>
              <a:t>   /* Summation starts */ </a:t>
            </a:r>
          </a:p>
          <a:p>
            <a:pPr lvl="1">
              <a:buNone/>
            </a:pPr>
            <a:r>
              <a:rPr lang="en-US" dirty="0" smtClean="0"/>
              <a:t>     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num;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pPr lvl="1">
              <a:buNone/>
            </a:pPr>
            <a:r>
              <a:rPr lang="en-US" dirty="0" smtClean="0"/>
              <a:t>      { </a:t>
            </a:r>
          </a:p>
          <a:p>
            <a:pPr lvl="1">
              <a:buNone/>
            </a:pPr>
            <a:r>
              <a:rPr lang="en-US" dirty="0" smtClean="0"/>
              <a:t>	    if (array[</a:t>
            </a:r>
            <a:r>
              <a:rPr lang="en-US" dirty="0" err="1" smtClean="0"/>
              <a:t>i</a:t>
            </a:r>
            <a:r>
              <a:rPr lang="en-US" dirty="0" smtClean="0"/>
              <a:t>] &lt; 0) { </a:t>
            </a:r>
            <a:r>
              <a:rPr lang="en-US" dirty="0" err="1" smtClean="0"/>
              <a:t>negative_sum</a:t>
            </a:r>
            <a:r>
              <a:rPr lang="en-US" dirty="0" smtClean="0"/>
              <a:t> = </a:t>
            </a:r>
            <a:r>
              <a:rPr lang="en-US" dirty="0" err="1" smtClean="0"/>
              <a:t>negative_sum</a:t>
            </a:r>
            <a:r>
              <a:rPr lang="en-US" dirty="0" smtClean="0"/>
              <a:t> + array[</a:t>
            </a:r>
            <a:r>
              <a:rPr lang="en-US" dirty="0" err="1" smtClean="0"/>
              <a:t>i</a:t>
            </a:r>
            <a:r>
              <a:rPr lang="en-US" dirty="0" smtClean="0"/>
              <a:t>]; </a:t>
            </a:r>
          </a:p>
          <a:p>
            <a:pPr lvl="1">
              <a:buNone/>
            </a:pPr>
            <a:r>
              <a:rPr lang="en-US" dirty="0" smtClean="0"/>
              <a:t>       } </a:t>
            </a:r>
          </a:p>
          <a:p>
            <a:pPr lvl="1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("\n Sum of all negative numbers = %d\n", </a:t>
            </a:r>
            <a:r>
              <a:rPr lang="en-US" dirty="0" err="1" smtClean="0"/>
              <a:t>negative_sum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Introducing Arrays</a:t>
            </a:r>
          </a:p>
          <a:p>
            <a:r>
              <a:rPr lang="en-US" dirty="0" smtClean="0"/>
              <a:t>Declaring Array Variables</a:t>
            </a:r>
          </a:p>
          <a:p>
            <a:r>
              <a:rPr lang="en-US" dirty="0" smtClean="0"/>
              <a:t>Initializing Arrays</a:t>
            </a:r>
          </a:p>
          <a:p>
            <a:r>
              <a:rPr lang="en-US" dirty="0" smtClean="0"/>
              <a:t>Accessing Array Elements</a:t>
            </a:r>
          </a:p>
          <a:p>
            <a:r>
              <a:rPr lang="en-US" dirty="0" smtClean="0"/>
              <a:t>Copying </a:t>
            </a:r>
            <a:r>
              <a:rPr lang="en-US" dirty="0" smtClean="0"/>
              <a:t>Arrays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200" y="-14468"/>
            <a:ext cx="8686800" cy="7002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it Yourself </a:t>
            </a:r>
            <a:r>
              <a:rPr lang="en-US" dirty="0"/>
              <a:t> </a:t>
            </a:r>
            <a:r>
              <a:rPr lang="en-US" dirty="0" smtClean="0"/>
              <a:t>- Write a Program to…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686800" cy="6096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latin typeface="Century" panose="02040604050505020304" pitchFamily="18" charset="0"/>
              </a:rPr>
              <a:t>Print </a:t>
            </a:r>
            <a:r>
              <a:rPr lang="en-US" dirty="0" smtClean="0">
                <a:latin typeface="Century" panose="02040604050505020304" pitchFamily="18" charset="0"/>
              </a:rPr>
              <a:t>the Alternate Elements in an Array </a:t>
            </a:r>
            <a:r>
              <a:rPr lang="en-US" dirty="0" smtClean="0">
                <a:latin typeface="Century" panose="020406040505050203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latin typeface="Century" panose="02040604050505020304" pitchFamily="18" charset="0"/>
              </a:rPr>
              <a:t>Find </a:t>
            </a:r>
            <a:r>
              <a:rPr lang="en-US" dirty="0" smtClean="0">
                <a:latin typeface="Century" panose="02040604050505020304" pitchFamily="18" charset="0"/>
              </a:rPr>
              <a:t>2 Elements in the Array such that Difference </a:t>
            </a:r>
            <a:r>
              <a:rPr lang="en-US" dirty="0" smtClean="0">
                <a:latin typeface="Century" panose="02040604050505020304" pitchFamily="18" charset="0"/>
              </a:rPr>
              <a:t>between them </a:t>
            </a:r>
            <a:r>
              <a:rPr lang="en-US" dirty="0" smtClean="0">
                <a:latin typeface="Century" panose="02040604050505020304" pitchFamily="18" charset="0"/>
              </a:rPr>
              <a:t>is Largest </a:t>
            </a:r>
            <a:r>
              <a:rPr lang="en-US" dirty="0" smtClean="0">
                <a:latin typeface="Century" panose="020406040505050203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latin typeface="Century" panose="02040604050505020304" pitchFamily="18" charset="0"/>
              </a:rPr>
              <a:t>Sort </a:t>
            </a:r>
            <a:r>
              <a:rPr lang="en-US" dirty="0" smtClean="0">
                <a:latin typeface="Century" panose="02040604050505020304" pitchFamily="18" charset="0"/>
              </a:rPr>
              <a:t>the Array in an Ascending Order </a:t>
            </a:r>
            <a:r>
              <a:rPr lang="en-US" dirty="0" smtClean="0">
                <a:latin typeface="Century" panose="020406040505050203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 smtClean="0">
                <a:latin typeface="Century" panose="02040604050505020304" pitchFamily="18" charset="0"/>
              </a:rPr>
              <a:t>Search </a:t>
            </a:r>
            <a:r>
              <a:rPr lang="en-IN" dirty="0">
                <a:latin typeface="Century" panose="02040604050505020304" pitchFamily="18" charset="0"/>
              </a:rPr>
              <a:t>the element </a:t>
            </a:r>
            <a:r>
              <a:rPr lang="en-IN" dirty="0" smtClean="0">
                <a:latin typeface="Century" panose="02040604050505020304" pitchFamily="18" charset="0"/>
              </a:rPr>
              <a:t>using</a:t>
            </a:r>
          </a:p>
          <a:p>
            <a:pPr marL="1062990" lvl="2" indent="-514350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IN" dirty="0" smtClean="0">
                <a:latin typeface="Century" panose="02040604050505020304" pitchFamily="18" charset="0"/>
              </a:rPr>
              <a:t>Linear search</a:t>
            </a:r>
          </a:p>
          <a:p>
            <a:pPr marL="1062990" lvl="2" indent="-514350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IN" dirty="0" smtClean="0">
                <a:latin typeface="Century" panose="02040604050505020304" pitchFamily="18" charset="0"/>
              </a:rPr>
              <a:t>Binary </a:t>
            </a:r>
            <a:r>
              <a:rPr lang="en-IN" dirty="0">
                <a:latin typeface="Century" panose="02040604050505020304" pitchFamily="18" charset="0"/>
              </a:rPr>
              <a:t>search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 smtClean="0">
                <a:latin typeface="Century" panose="02040604050505020304" pitchFamily="18" charset="0"/>
              </a:rPr>
              <a:t>Sort </a:t>
            </a:r>
            <a:r>
              <a:rPr lang="en-IN" dirty="0">
                <a:latin typeface="Century" panose="02040604050505020304" pitchFamily="18" charset="0"/>
              </a:rPr>
              <a:t>the array of elements using</a:t>
            </a:r>
          </a:p>
          <a:p>
            <a:pPr marL="1062990" lvl="2" indent="-514350">
              <a:lnSpc>
                <a:spcPct val="150000"/>
              </a:lnSpc>
              <a:spcBef>
                <a:spcPts val="0"/>
              </a:spcBef>
              <a:buAutoNum type="alphaLcParenR"/>
            </a:pPr>
            <a:r>
              <a:rPr lang="en-IN" dirty="0" smtClean="0">
                <a:latin typeface="Century" panose="02040604050505020304" pitchFamily="18" charset="0"/>
              </a:rPr>
              <a:t>Selection sort </a:t>
            </a:r>
          </a:p>
          <a:p>
            <a:pPr marL="1062990" lvl="2" indent="-514350">
              <a:lnSpc>
                <a:spcPct val="150000"/>
              </a:lnSpc>
              <a:spcBef>
                <a:spcPts val="0"/>
              </a:spcBef>
              <a:buAutoNum type="alphaLcParenR"/>
            </a:pPr>
            <a:r>
              <a:rPr lang="en-IN" dirty="0" smtClean="0">
                <a:latin typeface="Century" panose="02040604050505020304" pitchFamily="18" charset="0"/>
              </a:rPr>
              <a:t>Bubble Sort</a:t>
            </a:r>
          </a:p>
          <a:p>
            <a:pPr marL="1062990" lvl="2" indent="-514350">
              <a:lnSpc>
                <a:spcPct val="150000"/>
              </a:lnSpc>
              <a:spcBef>
                <a:spcPts val="0"/>
              </a:spcBef>
              <a:buAutoNum type="alphaLcParenR"/>
            </a:pPr>
            <a:r>
              <a:rPr lang="en-IN" dirty="0" smtClean="0">
                <a:latin typeface="Century" panose="02040604050505020304" pitchFamily="18" charset="0"/>
              </a:rPr>
              <a:t>Insertion </a:t>
            </a:r>
            <a:r>
              <a:rPr lang="en-IN" dirty="0">
                <a:latin typeface="Century" panose="02040604050505020304" pitchFamily="18" charset="0"/>
              </a:rPr>
              <a:t>Sort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2208" y="304800"/>
            <a:ext cx="16764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572000"/>
          </a:xfrm>
        </p:spPr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000" dirty="0" smtClean="0">
                <a:cs typeface="Times New Roman" pitchFamily="18" charset="0"/>
              </a:rPr>
              <a:t>An array is a </a:t>
            </a:r>
            <a:r>
              <a:rPr lang="en-US" sz="2000" u="sng" dirty="0" smtClean="0">
                <a:cs typeface="Times New Roman" pitchFamily="18" charset="0"/>
              </a:rPr>
              <a:t>collection of elements of the same type that are referenced by a common name</a:t>
            </a:r>
            <a:r>
              <a:rPr lang="en-US" sz="2000" dirty="0" smtClean="0">
                <a:cs typeface="Times New Roman" pitchFamily="18" charset="0"/>
              </a:rPr>
              <a:t>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dirty="0" smtClean="0">
                <a:cs typeface="Times New Roman" pitchFamily="18" charset="0"/>
              </a:rPr>
              <a:t>Compared to the basic data type (</a:t>
            </a:r>
            <a:r>
              <a:rPr lang="en-US" sz="2000" dirty="0" err="1" smtClean="0">
                <a:cs typeface="Times New Roman" pitchFamily="18" charset="0"/>
              </a:rPr>
              <a:t>int</a:t>
            </a:r>
            <a:r>
              <a:rPr lang="en-US" sz="2000" dirty="0" smtClean="0">
                <a:cs typeface="Times New Roman" pitchFamily="18" charset="0"/>
              </a:rPr>
              <a:t>, float &amp; char) it is an </a:t>
            </a:r>
            <a:r>
              <a:rPr lang="en-US" sz="2000" u="sng" dirty="0" smtClean="0">
                <a:cs typeface="Times New Roman" pitchFamily="18" charset="0"/>
              </a:rPr>
              <a:t>aggregate</a:t>
            </a:r>
            <a:r>
              <a:rPr lang="en-US" sz="2000" dirty="0" smtClean="0">
                <a:cs typeface="Times New Roman" pitchFamily="18" charset="0"/>
              </a:rPr>
              <a:t> or </a:t>
            </a:r>
            <a:r>
              <a:rPr lang="en-US" sz="2000" u="sng" dirty="0" smtClean="0">
                <a:cs typeface="Times New Roman" pitchFamily="18" charset="0"/>
              </a:rPr>
              <a:t>derived data type</a:t>
            </a:r>
            <a:r>
              <a:rPr lang="en-US" sz="2000" dirty="0" smtClean="0">
                <a:cs typeface="Times New Roman" pitchFamily="18" charset="0"/>
              </a:rPr>
              <a:t>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dirty="0" smtClean="0">
                <a:cs typeface="Times New Roman" pitchFamily="18" charset="0"/>
              </a:rPr>
              <a:t>All the elements of an array occupy a set of contiguous memory locations.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dirty="0" smtClean="0">
                <a:cs typeface="Times New Roman" pitchFamily="18" charset="0"/>
              </a:rPr>
              <a:t>Why need to use array type?    ….. Consider the following issue: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3886200"/>
            <a:ext cx="7696200" cy="19389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1" hangingPunct="1"/>
            <a:r>
              <a:rPr lang="en-US" sz="2000" i="1" dirty="0">
                <a:latin typeface="Courier New" pitchFamily="49" charset="0"/>
                <a:cs typeface="Courier New" pitchFamily="49" charset="0"/>
              </a:rPr>
              <a:t>"We have a list of 1000 students' marks of an integer type. If using the basic data type (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), we will declare something like the following…"</a:t>
            </a:r>
          </a:p>
          <a:p>
            <a:pPr eaLnBrk="1" hangingPunct="1"/>
            <a:endParaRPr lang="en-US" sz="2000" i="1" dirty="0">
              <a:cs typeface="Times New Roman" pitchFamily="18" charset="0"/>
            </a:endParaRPr>
          </a:p>
          <a:p>
            <a:pPr algn="ctr"/>
            <a:r>
              <a:rPr lang="de-DE" sz="2000" i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  studMark0, studMark1, studMark2, ..., studMark999;</a:t>
            </a:r>
            <a:endParaRPr lang="de-DE" sz="2000" i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2770" name="Picture 2" descr="Image result for array size in 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304800"/>
            <a:ext cx="1161143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4953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Wingdings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Declaration part by using normal variable declaration</a:t>
            </a:r>
          </a:p>
          <a:p>
            <a:pPr lvl="2">
              <a:buNone/>
            </a:pP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main(void)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	{</a:t>
            </a:r>
            <a:endParaRPr lang="en-US" sz="2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 studMark1, studMark2, studMark3, studMark4, …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…,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studMark998, stuMark999, studMark1000;</a:t>
            </a:r>
            <a:endParaRPr lang="en-US" sz="2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…</a:t>
            </a:r>
            <a:endParaRPr lang="en-US" sz="2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…</a:t>
            </a:r>
            <a:endParaRPr lang="en-US" sz="2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return 0;</a:t>
            </a:r>
            <a:endParaRPr lang="en-US" sz="2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	}</a:t>
            </a:r>
            <a:endParaRPr lang="en-US" sz="2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 smtClean="0">
                <a:cs typeface="Times New Roman" pitchFamily="18" charset="0"/>
              </a:rPr>
              <a:t>By using an array, one can declare like this,</a:t>
            </a:r>
          </a:p>
          <a:p>
            <a:pPr marL="1371600" lvl="2" indent="-457200">
              <a:buNone/>
            </a:pP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</a:t>
            </a:r>
            <a:r>
              <a:rPr lang="en-US" dirty="0" err="1" smtClean="0">
                <a:solidFill>
                  <a:schemeClr val="accent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studMark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rgbClr val="FFC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1000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 smtClean="0">
                <a:cs typeface="Times New Roman" pitchFamily="18" charset="0"/>
              </a:rPr>
              <a:t>This will reserve 1000 contiguous memory locations for storing the students’ marks.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7848600" cy="3962400"/>
          </a:xfrm>
        </p:spPr>
        <p:txBody>
          <a:bodyPr/>
          <a:lstStyle/>
          <a:p>
            <a:r>
              <a:rPr lang="en-US" sz="2800" dirty="0" smtClean="0">
                <a:cs typeface="Times New Roman" pitchFamily="18" charset="0"/>
              </a:rPr>
              <a:t>Graphically, this can be depicted as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057400"/>
            <a:ext cx="6096000" cy="35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5638800"/>
            <a:ext cx="731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000" dirty="0" smtClean="0">
                <a:cs typeface="Times New Roman" pitchFamily="18" charset="0"/>
              </a:rPr>
              <a:t>So… array has simplified our declaration and of course, manipulation of the data.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One Dimensional Array: Declaration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§"/>
            </a:pPr>
            <a:endParaRPr lang="en-US" sz="2400" dirty="0" smtClean="0"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Dimension refers to the </a:t>
            </a:r>
            <a:r>
              <a:rPr lang="en-US" sz="2400" u="sng" dirty="0" smtClean="0">
                <a:cs typeface="Times New Roman" pitchFamily="18" charset="0"/>
              </a:rPr>
              <a:t>array's size</a:t>
            </a:r>
            <a:r>
              <a:rPr lang="en-US" sz="2400" dirty="0" smtClean="0">
                <a:cs typeface="Times New Roman" pitchFamily="18" charset="0"/>
              </a:rPr>
              <a:t>, which is how big the array is.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A single or one dimensional array declaration has the following form,</a:t>
            </a:r>
            <a:endParaRPr lang="en-US" sz="2400" dirty="0" smtClean="0"/>
          </a:p>
          <a:p>
            <a:pPr marL="457200" indent="-457200"/>
            <a:endParaRPr lang="en-US" sz="1400" dirty="0" smtClean="0">
              <a:cs typeface="Times New Roman" pitchFamily="18" charset="0"/>
            </a:endParaRPr>
          </a:p>
          <a:p>
            <a:pPr marL="914400" lvl="1" indent="-457200">
              <a:buNone/>
            </a:pPr>
            <a:r>
              <a:rPr lang="en-US" sz="2000" b="1" dirty="0" smtClean="0">
                <a:solidFill>
                  <a:srgbClr val="CC0099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CC0099"/>
                </a:solidFill>
                <a:latin typeface="Courier New" pitchFamily="49" charset="0"/>
                <a:cs typeface="Times New Roman" pitchFamily="18" charset="0"/>
              </a:rPr>
              <a:t>array_element_data_type</a:t>
            </a:r>
            <a:r>
              <a:rPr lang="en-US" sz="2000" b="1" dirty="0" smtClean="0">
                <a:solidFill>
                  <a:srgbClr val="CC0099"/>
                </a:solidFill>
                <a:latin typeface="Courier New" pitchFamily="49" charset="0"/>
                <a:cs typeface="Times New Roman" pitchFamily="18" charset="0"/>
              </a:rPr>
              <a:t> </a:t>
            </a:r>
            <a:r>
              <a:rPr lang="en-US" sz="2000" b="1" dirty="0" err="1" smtClean="0">
                <a:solidFill>
                  <a:srgbClr val="FFC000"/>
                </a:solidFill>
                <a:latin typeface="Courier New" pitchFamily="49" charset="0"/>
                <a:cs typeface="Times New Roman" pitchFamily="18" charset="0"/>
              </a:rPr>
              <a:t>array_name</a:t>
            </a:r>
            <a:r>
              <a:rPr lang="en-US" sz="2000" b="1" dirty="0" smtClean="0">
                <a:solidFill>
                  <a:srgbClr val="CC0099"/>
                </a:solidFill>
                <a:latin typeface="Courier New" pitchFamily="49" charset="0"/>
                <a:cs typeface="Times New Roman" pitchFamily="18" charset="0"/>
              </a:rPr>
              <a:t>[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array_size</a:t>
            </a:r>
            <a:r>
              <a:rPr lang="en-US" sz="2000" b="1" dirty="0" smtClean="0">
                <a:solidFill>
                  <a:srgbClr val="CC0099"/>
                </a:solidFill>
                <a:latin typeface="Courier New" pitchFamily="49" charset="0"/>
                <a:cs typeface="Times New Roman" pitchFamily="18" charset="0"/>
              </a:rPr>
              <a:t>];</a:t>
            </a:r>
          </a:p>
          <a:p>
            <a:pPr marL="457200" indent="-457200"/>
            <a:endParaRPr lang="en-US" sz="14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Here, </a:t>
            </a:r>
            <a:r>
              <a:rPr lang="en-US" sz="2400" i="1" dirty="0" err="1" smtClean="0">
                <a:solidFill>
                  <a:srgbClr val="CC0099"/>
                </a:solidFill>
                <a:cs typeface="Times New Roman" pitchFamily="18" charset="0"/>
              </a:rPr>
              <a:t>array_element_data_type</a:t>
            </a:r>
            <a:r>
              <a:rPr lang="en-US" sz="2400" dirty="0" smtClean="0">
                <a:solidFill>
                  <a:srgbClr val="CC0099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define the base type of the array, which is the type of each element in the array.</a:t>
            </a:r>
            <a:endParaRPr lang="en-US" sz="24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i="1" dirty="0" err="1" smtClean="0">
                <a:solidFill>
                  <a:srgbClr val="FFC000"/>
                </a:solidFill>
                <a:cs typeface="Times New Roman" pitchFamily="18" charset="0"/>
              </a:rPr>
              <a:t>array_name</a:t>
            </a:r>
            <a:r>
              <a:rPr lang="en-US" sz="2400" dirty="0" smtClean="0">
                <a:cs typeface="Times New Roman" pitchFamily="18" charset="0"/>
              </a:rPr>
              <a:t> is any valid C identifier name that obeys the same rule for the identifier naming.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i="1" dirty="0" err="1" smtClean="0">
                <a:solidFill>
                  <a:srgbClr val="0070C0"/>
                </a:solidFill>
                <a:cs typeface="Times New Roman" pitchFamily="18" charset="0"/>
              </a:rPr>
              <a:t>array_size</a:t>
            </a:r>
            <a:r>
              <a:rPr lang="en-US" sz="2400" dirty="0" smtClean="0">
                <a:cs typeface="Times New Roman" pitchFamily="18" charset="0"/>
              </a:rPr>
              <a:t> defines how many elements the array will hold.</a:t>
            </a:r>
            <a:r>
              <a:rPr lang="en-US" sz="240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533400"/>
            <a:ext cx="8686800" cy="5638800"/>
          </a:xfrm>
        </p:spPr>
        <p:txBody>
          <a:bodyPr>
            <a:normAutofit fontScale="40000" lnSpcReduction="20000"/>
          </a:bodyPr>
          <a:lstStyle/>
          <a:p>
            <a:pPr marL="514350" indent="-514350">
              <a:buFont typeface="Wingdings" pitchFamily="2" charset="2"/>
              <a:buChar char="§"/>
            </a:pPr>
            <a:r>
              <a:rPr lang="en-US" sz="6200" dirty="0" smtClean="0">
                <a:cs typeface="Times New Roman" pitchFamily="18" charset="0"/>
              </a:rPr>
              <a:t>For example, to declare an array of 30 characters, that construct a people name, we could declare,</a:t>
            </a:r>
          </a:p>
          <a:p>
            <a:pPr marL="971550" lvl="1" indent="-514350">
              <a:buNone/>
            </a:pPr>
            <a:r>
              <a:rPr lang="en-US" sz="6200" dirty="0" smtClean="0">
                <a:solidFill>
                  <a:srgbClr val="0070C0"/>
                </a:solidFill>
                <a:ea typeface="Times New Roman" pitchFamily="18" charset="0"/>
                <a:cs typeface="Courier New" pitchFamily="49" charset="0"/>
              </a:rPr>
              <a:t>char   </a:t>
            </a:r>
            <a:r>
              <a:rPr lang="en-US" sz="6200" dirty="0" err="1" smtClean="0">
                <a:solidFill>
                  <a:srgbClr val="0070C0"/>
                </a:solidFill>
                <a:ea typeface="Times New Roman" pitchFamily="18" charset="0"/>
                <a:cs typeface="Courier New" pitchFamily="49" charset="0"/>
              </a:rPr>
              <a:t>cName</a:t>
            </a:r>
            <a:r>
              <a:rPr lang="en-US" sz="6200" dirty="0" smtClean="0">
                <a:solidFill>
                  <a:srgbClr val="0070C0"/>
                </a:solidFill>
                <a:ea typeface="Times New Roman" pitchFamily="18" charset="0"/>
                <a:cs typeface="Courier New" pitchFamily="49" charset="0"/>
              </a:rPr>
              <a:t>[30]; </a:t>
            </a:r>
          </a:p>
          <a:p>
            <a:pPr marL="971550" lvl="1" indent="-514350">
              <a:buNone/>
            </a:pPr>
            <a:endParaRPr lang="en-US" sz="6200" dirty="0" smtClean="0"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§"/>
            </a:pPr>
            <a:endParaRPr lang="en-US" sz="6200" dirty="0" smtClean="0"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§"/>
            </a:pPr>
            <a:endParaRPr lang="en-US" sz="6200" dirty="0" smtClean="0"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§"/>
            </a:pPr>
            <a:endParaRPr lang="en-US" sz="6200" dirty="0" smtClean="0"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§"/>
            </a:pPr>
            <a:endParaRPr lang="en-US" sz="6200" dirty="0" smtClean="0"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6200" dirty="0" smtClean="0">
                <a:cs typeface="Times New Roman" pitchFamily="18" charset="0"/>
              </a:rPr>
              <a:t>In this statement, the array character can store up to 30 characters with the first character occupying location </a:t>
            </a:r>
            <a:r>
              <a:rPr lang="en-US" sz="6200" dirty="0" err="1" smtClean="0">
                <a:cs typeface="Courier New" pitchFamily="49" charset="0"/>
              </a:rPr>
              <a:t>cName</a:t>
            </a:r>
            <a:r>
              <a:rPr lang="en-US" sz="6200" dirty="0" smtClean="0">
                <a:cs typeface="Courier New" pitchFamily="49" charset="0"/>
              </a:rPr>
              <a:t>[0]</a:t>
            </a:r>
            <a:r>
              <a:rPr lang="en-US" sz="6200" dirty="0" smtClean="0">
                <a:cs typeface="Times New Roman" pitchFamily="18" charset="0"/>
              </a:rPr>
              <a:t> and the last character occupying </a:t>
            </a:r>
            <a:r>
              <a:rPr lang="en-US" sz="6200" dirty="0" err="1" smtClean="0">
                <a:cs typeface="Courier New" pitchFamily="49" charset="0"/>
              </a:rPr>
              <a:t>cName</a:t>
            </a:r>
            <a:r>
              <a:rPr lang="en-US" sz="6200" dirty="0" smtClean="0">
                <a:cs typeface="Courier New" pitchFamily="49" charset="0"/>
              </a:rPr>
              <a:t>[29]</a:t>
            </a:r>
            <a:r>
              <a:rPr lang="en-US" sz="6200" dirty="0" smtClean="0">
                <a:cs typeface="Times New Roman" pitchFamily="18" charset="0"/>
              </a:rPr>
              <a:t>. 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6200" dirty="0" smtClean="0">
                <a:cs typeface="Times New Roman" pitchFamily="18" charset="0"/>
              </a:rPr>
              <a:t>Note that the </a:t>
            </a:r>
            <a:r>
              <a:rPr lang="en-US" sz="6200" u="sng" dirty="0" smtClean="0">
                <a:cs typeface="Times New Roman" pitchFamily="18" charset="0"/>
              </a:rPr>
              <a:t>index runs from </a:t>
            </a:r>
            <a:r>
              <a:rPr lang="en-US" sz="6200" u="sng" dirty="0" smtClean="0">
                <a:cs typeface="Courier New" pitchFamily="49" charset="0"/>
              </a:rPr>
              <a:t>0</a:t>
            </a:r>
            <a:r>
              <a:rPr lang="en-US" sz="6200" u="sng" dirty="0" smtClean="0">
                <a:cs typeface="Times New Roman" pitchFamily="18" charset="0"/>
              </a:rPr>
              <a:t> to </a:t>
            </a:r>
            <a:r>
              <a:rPr lang="en-US" sz="6200" u="sng" dirty="0" smtClean="0">
                <a:cs typeface="Courier New" pitchFamily="49" charset="0"/>
              </a:rPr>
              <a:t>29</a:t>
            </a:r>
            <a:r>
              <a:rPr lang="en-US" sz="6200" dirty="0" smtClean="0">
                <a:cs typeface="Times New Roman" pitchFamily="18" charset="0"/>
              </a:rPr>
              <a:t>.  In C, an index always </a:t>
            </a:r>
            <a:r>
              <a:rPr lang="en-US" sz="6200" u="sng" dirty="0" smtClean="0">
                <a:cs typeface="Times New Roman" pitchFamily="18" charset="0"/>
              </a:rPr>
              <a:t>starts from </a:t>
            </a:r>
            <a:r>
              <a:rPr lang="en-US" sz="6200" u="sng" dirty="0" smtClean="0">
                <a:cs typeface="Courier New" pitchFamily="49" charset="0"/>
              </a:rPr>
              <a:t>0</a:t>
            </a:r>
            <a:r>
              <a:rPr lang="en-US" sz="6200" dirty="0" smtClean="0">
                <a:cs typeface="Times New Roman" pitchFamily="18" charset="0"/>
              </a:rPr>
              <a:t> and ends with </a:t>
            </a:r>
            <a:r>
              <a:rPr lang="en-US" sz="6200" u="sng" dirty="0" smtClean="0">
                <a:cs typeface="Times New Roman" pitchFamily="18" charset="0"/>
              </a:rPr>
              <a:t>array's (size-1)</a:t>
            </a:r>
            <a:r>
              <a:rPr lang="en-US" sz="6200" dirty="0" smtClean="0">
                <a:cs typeface="Times New Roman" pitchFamily="18" charset="0"/>
              </a:rPr>
              <a:t>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6200" dirty="0" smtClean="0">
                <a:cs typeface="Times New Roman" pitchFamily="18" charset="0"/>
              </a:rPr>
              <a:t>So, take note the difference between the </a:t>
            </a:r>
            <a:r>
              <a:rPr lang="en-US" sz="6200" u="sng" dirty="0" smtClean="0">
                <a:cs typeface="Times New Roman" pitchFamily="18" charset="0"/>
              </a:rPr>
              <a:t>array size and subscript/index</a:t>
            </a:r>
            <a:r>
              <a:rPr lang="en-US" sz="6200" dirty="0" smtClean="0">
                <a:cs typeface="Times New Roman" pitchFamily="18" charset="0"/>
              </a:rPr>
              <a:t> terms. </a:t>
            </a:r>
          </a:p>
          <a:p>
            <a:pPr marL="514350" indent="-514350">
              <a:buFont typeface="Wingdings" pitchFamily="2" charset="2"/>
              <a:buChar char="§"/>
            </a:pPr>
            <a:endParaRPr lang="en-US" sz="6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1447800"/>
            <a:ext cx="1411564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04800"/>
            <a:ext cx="8686800" cy="6096000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Examples of the one-dimensional array declarations,</a:t>
            </a:r>
          </a:p>
          <a:p>
            <a:pPr marL="1371600" lvl="2" indent="-457200">
              <a:buNone/>
            </a:pPr>
            <a:r>
              <a:rPr lang="en-US" sz="2400" dirty="0" err="1" smtClean="0">
                <a:solidFill>
                  <a:srgbClr val="0070C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ea typeface="Times New Roman" pitchFamily="18" charset="0"/>
                <a:cs typeface="Courier New" pitchFamily="49" charset="0"/>
              </a:rPr>
              <a:t>      </a:t>
            </a:r>
            <a:r>
              <a:rPr lang="en-US" sz="2400" dirty="0" err="1" smtClean="0">
                <a:solidFill>
                  <a:srgbClr val="0070C0"/>
                </a:solidFill>
                <a:ea typeface="Times New Roman" pitchFamily="18" charset="0"/>
                <a:cs typeface="Courier New" pitchFamily="49" charset="0"/>
              </a:rPr>
              <a:t>xNum</a:t>
            </a:r>
            <a:r>
              <a:rPr lang="en-US" sz="2400" dirty="0" smtClean="0">
                <a:solidFill>
                  <a:srgbClr val="0070C0"/>
                </a:solidFill>
                <a:ea typeface="Times New Roman" pitchFamily="18" charset="0"/>
                <a:cs typeface="Courier New" pitchFamily="49" charset="0"/>
              </a:rPr>
              <a:t>[20], </a:t>
            </a:r>
            <a:r>
              <a:rPr lang="en-US" sz="2400" dirty="0" err="1" smtClean="0">
                <a:solidFill>
                  <a:srgbClr val="0070C0"/>
                </a:solidFill>
                <a:ea typeface="Times New Roman" pitchFamily="18" charset="0"/>
                <a:cs typeface="Courier New" pitchFamily="49" charset="0"/>
              </a:rPr>
              <a:t>yNum</a:t>
            </a:r>
            <a:r>
              <a:rPr lang="en-US" sz="2400" dirty="0" smtClean="0">
                <a:solidFill>
                  <a:srgbClr val="0070C0"/>
                </a:solidFill>
                <a:ea typeface="Times New Roman" pitchFamily="18" charset="0"/>
                <a:cs typeface="Courier New" pitchFamily="49" charset="0"/>
              </a:rPr>
              <a:t>[50];</a:t>
            </a:r>
          </a:p>
          <a:p>
            <a:pPr marL="1371600" lvl="2" indent="-457200">
              <a:buNone/>
            </a:pPr>
            <a:r>
              <a:rPr lang="en-US" sz="2400" dirty="0" smtClean="0">
                <a:solidFill>
                  <a:srgbClr val="0070C0"/>
                </a:solidFill>
                <a:ea typeface="Times New Roman" pitchFamily="18" charset="0"/>
                <a:cs typeface="Courier New" pitchFamily="49" charset="0"/>
              </a:rPr>
              <a:t>float    </a:t>
            </a:r>
            <a:r>
              <a:rPr lang="en-US" sz="2400" dirty="0" err="1" smtClean="0">
                <a:solidFill>
                  <a:srgbClr val="0070C0"/>
                </a:solidFill>
                <a:ea typeface="Times New Roman" pitchFamily="18" charset="0"/>
                <a:cs typeface="Courier New" pitchFamily="49" charset="0"/>
              </a:rPr>
              <a:t>fPrice</a:t>
            </a:r>
            <a:r>
              <a:rPr lang="en-US" sz="2400" dirty="0" smtClean="0">
                <a:solidFill>
                  <a:srgbClr val="0070C0"/>
                </a:solidFill>
                <a:ea typeface="Times New Roman" pitchFamily="18" charset="0"/>
                <a:cs typeface="Courier New" pitchFamily="49" charset="0"/>
              </a:rPr>
              <a:t>[10], </a:t>
            </a:r>
            <a:r>
              <a:rPr lang="en-US" sz="2400" dirty="0" err="1" smtClean="0">
                <a:solidFill>
                  <a:srgbClr val="0070C0"/>
                </a:solidFill>
                <a:ea typeface="Times New Roman" pitchFamily="18" charset="0"/>
                <a:cs typeface="Courier New" pitchFamily="49" charset="0"/>
              </a:rPr>
              <a:t>fYield</a:t>
            </a:r>
            <a:r>
              <a:rPr lang="en-US" sz="2400" dirty="0" smtClean="0">
                <a:solidFill>
                  <a:srgbClr val="0070C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1371600" lvl="2" indent="-457200">
              <a:buNone/>
            </a:pPr>
            <a:r>
              <a:rPr lang="en-US" sz="2400" dirty="0" smtClean="0">
                <a:solidFill>
                  <a:srgbClr val="0070C0"/>
                </a:solidFill>
                <a:ea typeface="Times New Roman" pitchFamily="18" charset="0"/>
                <a:cs typeface="Courier New" pitchFamily="49" charset="0"/>
              </a:rPr>
              <a:t>char     </a:t>
            </a:r>
            <a:r>
              <a:rPr lang="en-US" sz="2400" dirty="0" err="1" smtClean="0">
                <a:solidFill>
                  <a:srgbClr val="0070C0"/>
                </a:solidFill>
                <a:ea typeface="Times New Roman" pitchFamily="18" charset="0"/>
                <a:cs typeface="Courier New" pitchFamily="49" charset="0"/>
              </a:rPr>
              <a:t>chLetter</a:t>
            </a:r>
            <a:r>
              <a:rPr lang="en-US" sz="2400" dirty="0" smtClean="0">
                <a:solidFill>
                  <a:srgbClr val="0070C0"/>
                </a:solidFill>
                <a:ea typeface="Times New Roman" pitchFamily="18" charset="0"/>
                <a:cs typeface="Courier New" pitchFamily="49" charset="0"/>
              </a:rPr>
              <a:t>[70];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The first example declares two arrays named </a:t>
            </a:r>
            <a:r>
              <a:rPr lang="en-US" sz="2400" dirty="0" err="1" smtClean="0">
                <a:cs typeface="Courier New" pitchFamily="49" charset="0"/>
              </a:rPr>
              <a:t>xNum</a:t>
            </a:r>
            <a:r>
              <a:rPr lang="en-US" sz="2400" dirty="0" smtClean="0">
                <a:cs typeface="Times New Roman" pitchFamily="18" charset="0"/>
              </a:rPr>
              <a:t> and </a:t>
            </a:r>
            <a:r>
              <a:rPr lang="en-US" sz="2400" dirty="0" err="1" smtClean="0">
                <a:cs typeface="Courier New" pitchFamily="49" charset="0"/>
              </a:rPr>
              <a:t>yNum</a:t>
            </a:r>
            <a:r>
              <a:rPr lang="en-US" sz="2400" dirty="0" smtClean="0">
                <a:cs typeface="Times New Roman" pitchFamily="18" charset="0"/>
              </a:rPr>
              <a:t> of type </a:t>
            </a:r>
            <a:r>
              <a:rPr lang="en-US" sz="2400" dirty="0" smtClean="0">
                <a:cs typeface="Courier New" pitchFamily="49" charset="0"/>
              </a:rPr>
              <a:t>int</a:t>
            </a:r>
            <a:r>
              <a:rPr lang="en-US" sz="2400" dirty="0" smtClean="0">
                <a:cs typeface="Times New Roman" pitchFamily="18" charset="0"/>
              </a:rPr>
              <a:t>.  Array </a:t>
            </a:r>
            <a:r>
              <a:rPr lang="en-US" sz="2400" dirty="0" err="1" smtClean="0">
                <a:cs typeface="Courier New" pitchFamily="49" charset="0"/>
              </a:rPr>
              <a:t>xNum</a:t>
            </a:r>
            <a:r>
              <a:rPr lang="en-US" sz="2400" dirty="0" smtClean="0">
                <a:cs typeface="Times New Roman" pitchFamily="18" charset="0"/>
              </a:rPr>
              <a:t> can store up to 20 integer numbers while </a:t>
            </a:r>
            <a:r>
              <a:rPr lang="en-US" sz="2400" dirty="0" err="1" smtClean="0">
                <a:cs typeface="Courier New" pitchFamily="49" charset="0"/>
              </a:rPr>
              <a:t>yNum</a:t>
            </a:r>
            <a:r>
              <a:rPr lang="en-US" sz="2400" dirty="0" smtClean="0">
                <a:cs typeface="Times New Roman" pitchFamily="18" charset="0"/>
              </a:rPr>
              <a:t> can store up to 50 numbers. 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The second line declares the array </a:t>
            </a:r>
            <a:r>
              <a:rPr lang="en-US" sz="2400" dirty="0" err="1" smtClean="0">
                <a:cs typeface="Courier New" pitchFamily="49" charset="0"/>
              </a:rPr>
              <a:t>fPrice</a:t>
            </a:r>
            <a:r>
              <a:rPr lang="en-US" sz="2400" dirty="0" smtClean="0">
                <a:cs typeface="Times New Roman" pitchFamily="18" charset="0"/>
              </a:rPr>
              <a:t> of type </a:t>
            </a:r>
            <a:r>
              <a:rPr lang="en-US" sz="2400" dirty="0" smtClean="0">
                <a:cs typeface="Courier New" pitchFamily="49" charset="0"/>
              </a:rPr>
              <a:t>float</a:t>
            </a:r>
            <a:r>
              <a:rPr lang="en-US" sz="2400" dirty="0" smtClean="0">
                <a:cs typeface="Times New Roman" pitchFamily="18" charset="0"/>
              </a:rPr>
              <a:t>.  It can store up to 10 floating-point values.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err="1" smtClean="0">
                <a:cs typeface="Courier New" pitchFamily="49" charset="0"/>
              </a:rPr>
              <a:t>fYield</a:t>
            </a:r>
            <a:r>
              <a:rPr lang="en-US" sz="2400" dirty="0" smtClean="0">
                <a:cs typeface="Times New Roman" pitchFamily="18" charset="0"/>
              </a:rPr>
              <a:t> is basic variable which shows array type can be declared together with basic type provided the type is similar.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The third line declares the array </a:t>
            </a:r>
            <a:r>
              <a:rPr lang="en-US" sz="2400" dirty="0" err="1" smtClean="0">
                <a:cs typeface="Courier New" pitchFamily="49" charset="0"/>
              </a:rPr>
              <a:t>chLetter</a:t>
            </a:r>
            <a:r>
              <a:rPr lang="en-US" sz="2400" dirty="0" smtClean="0">
                <a:cs typeface="Times New Roman" pitchFamily="18" charset="0"/>
              </a:rPr>
              <a:t> of type char.  It can store a string up to 69 characters.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Why 69 instead of 70? Remember, a string has a </a:t>
            </a:r>
            <a:r>
              <a:rPr lang="en-US" sz="2400" u="sng" dirty="0" smtClean="0">
                <a:cs typeface="Times New Roman" pitchFamily="18" charset="0"/>
              </a:rPr>
              <a:t>null terminating character (</a:t>
            </a:r>
            <a:r>
              <a:rPr lang="en-US" sz="2400" u="sng" dirty="0" smtClean="0">
                <a:cs typeface="Courier New" pitchFamily="49" charset="0"/>
              </a:rPr>
              <a:t>\0</a:t>
            </a:r>
            <a:r>
              <a:rPr lang="en-US" sz="2400" u="sng" dirty="0" smtClean="0">
                <a:cs typeface="Times New Roman" pitchFamily="18" charset="0"/>
              </a:rPr>
              <a:t>) at the end</a:t>
            </a:r>
            <a:r>
              <a:rPr lang="en-US" sz="2400" dirty="0" smtClean="0">
                <a:cs typeface="Times New Roman" pitchFamily="18" charset="0"/>
              </a:rPr>
              <a:t>, so we must reserve for it.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TPSFont">
      <a:majorFont>
        <a:latin typeface="Perpetua"/>
        <a:ea typeface=""/>
        <a:cs typeface=""/>
      </a:majorFont>
      <a:minorFont>
        <a:latin typeface="Perpetua"/>
        <a:ea typeface="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3017</TotalTime>
  <Words>1294</Words>
  <Application>Microsoft Office PowerPoint</Application>
  <PresentationFormat>On-screen Show (4:3)</PresentationFormat>
  <Paragraphs>378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Equity</vt:lpstr>
      <vt:lpstr>2.1 Arrays </vt:lpstr>
      <vt:lpstr>Objectives</vt:lpstr>
      <vt:lpstr>Agenda</vt:lpstr>
      <vt:lpstr>Introduction</vt:lpstr>
      <vt:lpstr>Introduction cont…</vt:lpstr>
      <vt:lpstr>Introduction cont…</vt:lpstr>
      <vt:lpstr>One Dimensional Array: Declaration</vt:lpstr>
      <vt:lpstr>PowerPoint Presentation</vt:lpstr>
      <vt:lpstr>PowerPoint Presentation</vt:lpstr>
      <vt:lpstr>PowerPoint Presentation</vt:lpstr>
      <vt:lpstr>One Dimensional Array: Initialization</vt:lpstr>
      <vt:lpstr>PowerPoint Presentation</vt:lpstr>
      <vt:lpstr>Different cases: Initialization</vt:lpstr>
      <vt:lpstr>One Dimensional Array: Initialization</vt:lpstr>
      <vt:lpstr>   Array size</vt:lpstr>
      <vt:lpstr>One Dimensional Array: Accessing array elements</vt:lpstr>
      <vt:lpstr>One Dimensional Array: Copying Arrays </vt:lpstr>
      <vt:lpstr>Rules to be followed when using arrays</vt:lpstr>
      <vt:lpstr>Don’t Do’s </vt:lpstr>
      <vt:lpstr>Illustrations</vt:lpstr>
      <vt:lpstr>PowerPoint Presentation</vt:lpstr>
      <vt:lpstr>PowerPoint Presentation</vt:lpstr>
      <vt:lpstr>PowerPoint Presentation</vt:lpstr>
      <vt:lpstr>Try it Yourself - Predict the output</vt:lpstr>
      <vt:lpstr>Try it Yourself - Predict the output</vt:lpstr>
      <vt:lpstr>Try it Yourself - Predict the output</vt:lpstr>
      <vt:lpstr>Answers --- Predict the output</vt:lpstr>
      <vt:lpstr>Try it Yourself – Code debugging</vt:lpstr>
      <vt:lpstr>Answers – Code Debugging</vt:lpstr>
      <vt:lpstr>Try it Yourself  - Write a Program to…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</dc:title>
  <dc:creator>admins</dc:creator>
  <cp:lastModifiedBy>admin</cp:lastModifiedBy>
  <cp:revision>550</cp:revision>
  <dcterms:created xsi:type="dcterms:W3CDTF">2015-04-25T09:38:03Z</dcterms:created>
  <dcterms:modified xsi:type="dcterms:W3CDTF">2021-04-25T14:20:36Z</dcterms:modified>
</cp:coreProperties>
</file>