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sldIdLst>
    <p:sldId id="256" r:id="rId2"/>
    <p:sldId id="257" r:id="rId3"/>
    <p:sldId id="258" r:id="rId4"/>
    <p:sldId id="260" r:id="rId5"/>
    <p:sldId id="261" r:id="rId6"/>
    <p:sldId id="262" r:id="rId7"/>
    <p:sldId id="272" r:id="rId8"/>
    <p:sldId id="273" r:id="rId9"/>
    <p:sldId id="274" r:id="rId10"/>
    <p:sldId id="275" r:id="rId11"/>
    <p:sldId id="276" r:id="rId12"/>
    <p:sldId id="351" r:id="rId13"/>
    <p:sldId id="352" r:id="rId14"/>
    <p:sldId id="353" r:id="rId15"/>
    <p:sldId id="354" r:id="rId16"/>
    <p:sldId id="355" r:id="rId17"/>
    <p:sldId id="277" r:id="rId18"/>
    <p:sldId id="278" r:id="rId19"/>
    <p:sldId id="279" r:id="rId20"/>
    <p:sldId id="263" r:id="rId21"/>
    <p:sldId id="264" r:id="rId22"/>
    <p:sldId id="265" r:id="rId23"/>
    <p:sldId id="280" r:id="rId24"/>
    <p:sldId id="281" r:id="rId25"/>
    <p:sldId id="282" r:id="rId26"/>
    <p:sldId id="283" r:id="rId27"/>
    <p:sldId id="284" r:id="rId28"/>
    <p:sldId id="285" r:id="rId29"/>
    <p:sldId id="266" r:id="rId30"/>
    <p:sldId id="267" r:id="rId31"/>
    <p:sldId id="268" r:id="rId32"/>
    <p:sldId id="269" r:id="rId33"/>
    <p:sldId id="270" r:id="rId34"/>
    <p:sldId id="271"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56" r:id="rId85"/>
    <p:sldId id="357" r:id="rId86"/>
    <p:sldId id="358"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1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B8B084-13DE-498F-B3D1-8E34BB90FE81}" type="datetimeFigureOut">
              <a:rPr lang="en-IN" smtClean="0"/>
              <a:t>25-04-2021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969994-55A6-422F-9B6F-7CEDF8950DD7}" type="slidenum">
              <a:rPr lang="en-IN" smtClean="0"/>
              <a:t>‹#›</a:t>
            </a:fld>
            <a:endParaRPr lang="en-IN"/>
          </a:p>
        </p:txBody>
      </p:sp>
    </p:spTree>
    <p:extLst>
      <p:ext uri="{BB962C8B-B14F-4D97-AF65-F5344CB8AC3E}">
        <p14:creationId xmlns:p14="http://schemas.microsoft.com/office/powerpoint/2010/main" val="867777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A796AB-12EB-4A4F-9045-A7463F1951E3}" type="slidenum">
              <a:rPr lang="en-US" altLang="en-US" smtClean="0"/>
              <a:pPr eaLnBrk="1" hangingPunct="1"/>
              <a:t>39</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0AF1E7-D47E-445D-8BC0-57F8C9A6742D}" type="slidenum">
              <a:rPr lang="en-US" altLang="en-US"/>
              <a:pPr fontAlgn="base">
                <a:spcBef>
                  <a:spcPct val="0"/>
                </a:spcBef>
                <a:spcAft>
                  <a:spcPct val="0"/>
                </a:spcAft>
                <a:defRPr/>
              </a:pPr>
              <a:t>53</a:t>
            </a:fld>
            <a:endParaRPr lang="en-US" altLang="en-US"/>
          </a:p>
        </p:txBody>
      </p:sp>
      <p:sp>
        <p:nvSpPr>
          <p:cNvPr id="115714" name="Rectangle 2"/>
          <p:cNvSpPr>
            <a:spLocks noGrp="1" noRot="1" noChangeAspect="1" noChangeArrowheads="1" noTextEdit="1"/>
          </p:cNvSpPr>
          <p:nvPr>
            <p:ph type="sldImg"/>
          </p:nvPr>
        </p:nvSpPr>
        <p:spPr bwMode="auto">
          <a:xfrm>
            <a:off x="393700" y="692150"/>
            <a:ext cx="6070600" cy="3416300"/>
          </a:xfrm>
          <a:noFill/>
          <a:ln cap="flat">
            <a:solidFill>
              <a:srgbClr val="000000"/>
            </a:solidFill>
            <a:miter lim="800000"/>
            <a:headEnd/>
            <a:tailEnd/>
          </a:ln>
        </p:spPr>
      </p:sp>
      <p:sp>
        <p:nvSpPr>
          <p:cNvPr id="1157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2303" tIns="46152" rIns="92303" bIns="46152" anchor="b"/>
          <a:lstStyle/>
          <a:p>
            <a:pPr algn="r" defTabSz="923925" eaLnBrk="0" hangingPunct="0"/>
            <a:fld id="{27DB1E10-D424-4470-8A27-2B86E844E0FB}" type="slidenum">
              <a:rPr lang="en-US" sz="1200">
                <a:latin typeface="Times New Roman" pitchFamily="18" charset="0"/>
              </a:rPr>
              <a:pPr algn="r" defTabSz="923925" eaLnBrk="0" hangingPunct="0"/>
              <a:t>65</a:t>
            </a:fld>
            <a:endParaRPr lang="en-US" sz="1200">
              <a:latin typeface="Times New Roman" pitchFamily="18" charset="0"/>
            </a:endParaRPr>
          </a:p>
        </p:txBody>
      </p:sp>
      <p:sp>
        <p:nvSpPr>
          <p:cNvPr id="1290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9027" name="Rectangle 3"/>
          <p:cNvSpPr>
            <a:spLocks noGrp="1" noChangeArrowheads="1"/>
          </p:cNvSpPr>
          <p:nvPr>
            <p:ph type="body" idx="1"/>
          </p:nvPr>
        </p:nvSpPr>
        <p:spPr bwMode="auto">
          <a:xfrm>
            <a:off x="914400" y="4343400"/>
            <a:ext cx="5029200" cy="4114800"/>
          </a:xfrm>
          <a:noFill/>
        </p:spPr>
        <p:txBody>
          <a:bodyPr wrap="square" lIns="92303" tIns="46152" rIns="92303" bIns="46152"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2303" tIns="46152" rIns="92303" bIns="46152" anchor="b"/>
          <a:lstStyle/>
          <a:p>
            <a:pPr algn="r" defTabSz="923925" eaLnBrk="0" hangingPunct="0"/>
            <a:fld id="{3D71DBF2-B8C2-420D-A2EC-5C0767F83E09}" type="slidenum">
              <a:rPr lang="en-US" sz="1200">
                <a:latin typeface="Times New Roman" pitchFamily="18" charset="0"/>
              </a:rPr>
              <a:pPr algn="r" defTabSz="923925" eaLnBrk="0" hangingPunct="0"/>
              <a:t>70</a:t>
            </a:fld>
            <a:endParaRPr lang="en-US" sz="1200">
              <a:latin typeface="Times New Roman" pitchFamily="18" charset="0"/>
            </a:endParaRPr>
          </a:p>
        </p:txBody>
      </p:sp>
      <p:sp>
        <p:nvSpPr>
          <p:cNvPr id="1351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5171" name="Rectangle 3"/>
          <p:cNvSpPr>
            <a:spLocks noGrp="1" noChangeArrowheads="1"/>
          </p:cNvSpPr>
          <p:nvPr>
            <p:ph type="body" idx="1"/>
          </p:nvPr>
        </p:nvSpPr>
        <p:spPr bwMode="auto">
          <a:xfrm>
            <a:off x="914400" y="4343400"/>
            <a:ext cx="5029200" cy="4114800"/>
          </a:xfrm>
          <a:noFill/>
        </p:spPr>
        <p:txBody>
          <a:bodyPr wrap="square" lIns="92303" tIns="46152" rIns="92303" bIns="46152"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226DC5-54BA-43C1-BC3B-9494A474222D}" type="slidenum">
              <a:rPr lang="en-US" altLang="en-US"/>
              <a:pPr fontAlgn="base">
                <a:spcBef>
                  <a:spcPct val="0"/>
                </a:spcBef>
                <a:spcAft>
                  <a:spcPct val="0"/>
                </a:spcAft>
                <a:defRPr/>
              </a:pPr>
              <a:t>80</a:t>
            </a:fld>
            <a:endParaRPr lang="en-US" altLang="en-US"/>
          </a:p>
        </p:txBody>
      </p:sp>
      <p:sp>
        <p:nvSpPr>
          <p:cNvPr id="146434" name="Rectangle 2"/>
          <p:cNvSpPr>
            <a:spLocks noGrp="1" noRot="1" noChangeAspect="1" noChangeArrowheads="1" noTextEdit="1"/>
          </p:cNvSpPr>
          <p:nvPr>
            <p:ph type="sldImg"/>
          </p:nvPr>
        </p:nvSpPr>
        <p:spPr bwMode="auto">
          <a:xfrm>
            <a:off x="393700" y="692150"/>
            <a:ext cx="6070600" cy="3416300"/>
          </a:xfrm>
          <a:noFill/>
          <a:ln>
            <a:solidFill>
              <a:srgbClr val="000000"/>
            </a:solidFill>
            <a:miter lim="800000"/>
            <a:headEnd/>
            <a:tailEnd/>
          </a:ln>
        </p:spPr>
      </p:sp>
      <p:sp>
        <p:nvSpPr>
          <p:cNvPr id="146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BA250E-80DB-4755-BCD4-9EA95CF17444}" type="slidenum">
              <a:rPr lang="en-US" altLang="en-US"/>
              <a:pPr fontAlgn="base">
                <a:spcBef>
                  <a:spcPct val="0"/>
                </a:spcBef>
                <a:spcAft>
                  <a:spcPct val="0"/>
                </a:spcAft>
                <a:defRPr/>
              </a:pPr>
              <a:t>83</a:t>
            </a:fld>
            <a:endParaRPr lang="en-US" altLang="en-US"/>
          </a:p>
        </p:txBody>
      </p:sp>
      <p:sp>
        <p:nvSpPr>
          <p:cNvPr id="150530" name="Rectangle 2"/>
          <p:cNvSpPr>
            <a:spLocks noGrp="1" noRot="1" noChangeAspect="1" noChangeArrowheads="1" noTextEdit="1"/>
          </p:cNvSpPr>
          <p:nvPr>
            <p:ph type="sldImg"/>
          </p:nvPr>
        </p:nvSpPr>
        <p:spPr bwMode="auto">
          <a:xfrm>
            <a:off x="393700" y="692150"/>
            <a:ext cx="6070600" cy="3416300"/>
          </a:xfrm>
          <a:noFill/>
          <a:ln cap="flat">
            <a:solidFill>
              <a:srgbClr val="000000"/>
            </a:solidFill>
            <a:miter lim="800000"/>
            <a:headEnd/>
            <a:tailEnd/>
          </a:ln>
        </p:spPr>
      </p:sp>
      <p:sp>
        <p:nvSpPr>
          <p:cNvPr id="150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2303" tIns="46152" rIns="92303" bIns="46152" anchor="b"/>
          <a:lstStyle/>
          <a:p>
            <a:pPr algn="r" defTabSz="923925" eaLnBrk="0" hangingPunct="0"/>
            <a:fld id="{0F3A9133-8718-42A5-9F14-9EE4752F6B83}" type="slidenum">
              <a:rPr lang="en-US" sz="1200">
                <a:latin typeface="Times New Roman" pitchFamily="18" charset="0"/>
              </a:rPr>
              <a:pPr algn="r" defTabSz="923925" eaLnBrk="0" hangingPunct="0"/>
              <a:t>91</a:t>
            </a:fld>
            <a:endParaRPr lang="en-US" sz="1200">
              <a:latin typeface="Times New Roman" pitchFamily="18" charset="0"/>
            </a:endParaRPr>
          </a:p>
        </p:txBody>
      </p:sp>
      <p:sp>
        <p:nvSpPr>
          <p:cNvPr id="157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7699" name="Rectangle 3"/>
          <p:cNvSpPr>
            <a:spLocks noGrp="1" noChangeArrowheads="1"/>
          </p:cNvSpPr>
          <p:nvPr>
            <p:ph type="body" idx="1"/>
          </p:nvPr>
        </p:nvSpPr>
        <p:spPr bwMode="auto">
          <a:xfrm>
            <a:off x="914400" y="4343400"/>
            <a:ext cx="5029200" cy="4114800"/>
          </a:xfrm>
          <a:noFill/>
        </p:spPr>
        <p:txBody>
          <a:bodyPr wrap="square" lIns="92303" tIns="46152" rIns="92303" bIns="46152"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2303" tIns="46152" rIns="92303" bIns="46152" anchor="b"/>
          <a:lstStyle/>
          <a:p>
            <a:pPr algn="r" defTabSz="923925" eaLnBrk="0" hangingPunct="0"/>
            <a:fld id="{FB35C026-54D3-4105-9DF2-135D5F338EBF}" type="slidenum">
              <a:rPr lang="en-US" sz="1200">
                <a:latin typeface="Times New Roman" pitchFamily="18" charset="0"/>
              </a:rPr>
              <a:pPr algn="r" defTabSz="923925" eaLnBrk="0" hangingPunct="0"/>
              <a:t>99</a:t>
            </a:fld>
            <a:endParaRPr lang="en-US" sz="1200">
              <a:latin typeface="Times New Roman" pitchFamily="18" charset="0"/>
            </a:endParaRPr>
          </a:p>
        </p:txBody>
      </p:sp>
      <p:sp>
        <p:nvSpPr>
          <p:cNvPr id="168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8963" name="Rectangle 3"/>
          <p:cNvSpPr>
            <a:spLocks noGrp="1" noChangeArrowheads="1"/>
          </p:cNvSpPr>
          <p:nvPr>
            <p:ph type="body" idx="1"/>
          </p:nvPr>
        </p:nvSpPr>
        <p:spPr bwMode="auto">
          <a:xfrm>
            <a:off x="914400" y="4343400"/>
            <a:ext cx="5029200" cy="4114800"/>
          </a:xfrm>
          <a:noFill/>
        </p:spPr>
        <p:txBody>
          <a:bodyPr wrap="square" lIns="92303" tIns="46152" rIns="92303" bIns="46152"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D74B710-1E7C-410A-A081-2607585CCC6A}" type="datetimeFigureOut">
              <a:rPr lang="en-IN" smtClean="0"/>
              <a:t>25-04-2021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A655B44-9564-4D10-8219-0FECCFCF444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2988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4B710-1E7C-410A-A081-2607585CCC6A}"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55B44-9564-4D10-8219-0FECCFCF4440}" type="slidenum">
              <a:rPr lang="en-IN" smtClean="0"/>
              <a:t>‹#›</a:t>
            </a:fld>
            <a:endParaRPr lang="en-IN"/>
          </a:p>
        </p:txBody>
      </p:sp>
    </p:spTree>
    <p:extLst>
      <p:ext uri="{BB962C8B-B14F-4D97-AF65-F5344CB8AC3E}">
        <p14:creationId xmlns:p14="http://schemas.microsoft.com/office/powerpoint/2010/main" val="149817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4B710-1E7C-410A-A081-2607585CCC6A}"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55B44-9564-4D10-8219-0FECCFCF4440}" type="slidenum">
              <a:rPr lang="en-IN" smtClean="0"/>
              <a:t>‹#›</a:t>
            </a:fld>
            <a:endParaRPr lang="en-IN"/>
          </a:p>
        </p:txBody>
      </p:sp>
    </p:spTree>
    <p:extLst>
      <p:ext uri="{BB962C8B-B14F-4D97-AF65-F5344CB8AC3E}">
        <p14:creationId xmlns:p14="http://schemas.microsoft.com/office/powerpoint/2010/main" val="138691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4B710-1E7C-410A-A081-2607585CCC6A}"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55B44-9564-4D10-8219-0FECCFCF4440}" type="slidenum">
              <a:rPr lang="en-IN" smtClean="0"/>
              <a:t>‹#›</a:t>
            </a:fld>
            <a:endParaRPr lang="en-IN"/>
          </a:p>
        </p:txBody>
      </p:sp>
    </p:spTree>
    <p:extLst>
      <p:ext uri="{BB962C8B-B14F-4D97-AF65-F5344CB8AC3E}">
        <p14:creationId xmlns:p14="http://schemas.microsoft.com/office/powerpoint/2010/main" val="274693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4B710-1E7C-410A-A081-2607585CCC6A}"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55B44-9564-4D10-8219-0FECCFCF444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355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74B710-1E7C-410A-A081-2607585CCC6A}"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55B44-9564-4D10-8219-0FECCFCF4440}" type="slidenum">
              <a:rPr lang="en-IN" smtClean="0"/>
              <a:t>‹#›</a:t>
            </a:fld>
            <a:endParaRPr lang="en-IN"/>
          </a:p>
        </p:txBody>
      </p:sp>
    </p:spTree>
    <p:extLst>
      <p:ext uri="{BB962C8B-B14F-4D97-AF65-F5344CB8AC3E}">
        <p14:creationId xmlns:p14="http://schemas.microsoft.com/office/powerpoint/2010/main" val="238225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74B710-1E7C-410A-A081-2607585CCC6A}" type="datetimeFigureOut">
              <a:rPr lang="en-IN" smtClean="0"/>
              <a:t>25-04-2021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655B44-9564-4D10-8219-0FECCFCF4440}" type="slidenum">
              <a:rPr lang="en-IN" smtClean="0"/>
              <a:t>‹#›</a:t>
            </a:fld>
            <a:endParaRPr lang="en-IN"/>
          </a:p>
        </p:txBody>
      </p:sp>
    </p:spTree>
    <p:extLst>
      <p:ext uri="{BB962C8B-B14F-4D97-AF65-F5344CB8AC3E}">
        <p14:creationId xmlns:p14="http://schemas.microsoft.com/office/powerpoint/2010/main" val="378910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74B710-1E7C-410A-A081-2607585CCC6A}" type="datetimeFigureOut">
              <a:rPr lang="en-IN" smtClean="0"/>
              <a:t>25-04-2021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655B44-9564-4D10-8219-0FECCFCF4440}" type="slidenum">
              <a:rPr lang="en-IN" smtClean="0"/>
              <a:t>‹#›</a:t>
            </a:fld>
            <a:endParaRPr lang="en-IN"/>
          </a:p>
        </p:txBody>
      </p:sp>
    </p:spTree>
    <p:extLst>
      <p:ext uri="{BB962C8B-B14F-4D97-AF65-F5344CB8AC3E}">
        <p14:creationId xmlns:p14="http://schemas.microsoft.com/office/powerpoint/2010/main" val="225028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4B710-1E7C-410A-A081-2607585CCC6A}" type="datetimeFigureOut">
              <a:rPr lang="en-IN" smtClean="0"/>
              <a:t>25-04-2021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655B44-9564-4D10-8219-0FECCFCF4440}" type="slidenum">
              <a:rPr lang="en-IN" smtClean="0"/>
              <a:t>‹#›</a:t>
            </a:fld>
            <a:endParaRPr lang="en-IN"/>
          </a:p>
        </p:txBody>
      </p:sp>
    </p:spTree>
    <p:extLst>
      <p:ext uri="{BB962C8B-B14F-4D97-AF65-F5344CB8AC3E}">
        <p14:creationId xmlns:p14="http://schemas.microsoft.com/office/powerpoint/2010/main" val="392093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74B710-1E7C-410A-A081-2607585CCC6A}"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55B44-9564-4D10-8219-0FECCFCF4440}" type="slidenum">
              <a:rPr lang="en-IN" smtClean="0"/>
              <a:t>‹#›</a:t>
            </a:fld>
            <a:endParaRPr lang="en-IN"/>
          </a:p>
        </p:txBody>
      </p:sp>
    </p:spTree>
    <p:extLst>
      <p:ext uri="{BB962C8B-B14F-4D97-AF65-F5344CB8AC3E}">
        <p14:creationId xmlns:p14="http://schemas.microsoft.com/office/powerpoint/2010/main" val="163794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74B710-1E7C-410A-A081-2607585CCC6A}"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55B44-9564-4D10-8219-0FECCFCF4440}" type="slidenum">
              <a:rPr lang="en-IN" smtClean="0"/>
              <a:t>‹#›</a:t>
            </a:fld>
            <a:endParaRPr lang="en-IN"/>
          </a:p>
        </p:txBody>
      </p:sp>
    </p:spTree>
    <p:extLst>
      <p:ext uri="{BB962C8B-B14F-4D97-AF65-F5344CB8AC3E}">
        <p14:creationId xmlns:p14="http://schemas.microsoft.com/office/powerpoint/2010/main" val="93045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D74B710-1E7C-410A-A081-2607585CCC6A}" type="datetimeFigureOut">
              <a:rPr lang="en-IN" smtClean="0"/>
              <a:t>25-04-2021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A655B44-9564-4D10-8219-0FECCFCF4440}" type="slidenum">
              <a:rPr lang="en-IN" smtClean="0"/>
              <a:t>‹#›</a:t>
            </a:fld>
            <a:endParaRPr lang="en-IN"/>
          </a:p>
        </p:txBody>
      </p:sp>
    </p:spTree>
    <p:extLst>
      <p:ext uri="{BB962C8B-B14F-4D97-AF65-F5344CB8AC3E}">
        <p14:creationId xmlns:p14="http://schemas.microsoft.com/office/powerpoint/2010/main" val="3775656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11.wmf"/><Relationship Id="rId4" Type="http://schemas.openxmlformats.org/officeDocument/2006/relationships/oleObject" Target="../embeddings/oleObject1.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12.wmf"/></Relationships>
</file>

<file path=ppt/slides/_rels/slide9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6FEDF3-3593-4C8C-9042-A63860FBA065}"/>
              </a:ext>
            </a:extLst>
          </p:cNvPr>
          <p:cNvSpPr>
            <a:spLocks noGrp="1"/>
          </p:cNvSpPr>
          <p:nvPr>
            <p:ph type="ctrTitle"/>
          </p:nvPr>
        </p:nvSpPr>
        <p:spPr/>
        <p:txBody>
          <a:bodyPr/>
          <a:lstStyle/>
          <a:p>
            <a:r>
              <a:rPr lang="en-IN" sz="7200" spc="-5" dirty="0">
                <a:solidFill>
                  <a:srgbClr val="FFFF00"/>
                </a:solidFill>
              </a:rPr>
              <a:t>19CSE102</a:t>
            </a:r>
            <a:br>
              <a:rPr lang="en-IN" sz="7200" spc="-5" dirty="0">
                <a:solidFill>
                  <a:srgbClr val="FFFF00"/>
                </a:solidFill>
              </a:rPr>
            </a:br>
            <a:r>
              <a:rPr lang="en-IN" sz="7200" spc="-5" dirty="0">
                <a:solidFill>
                  <a:srgbClr val="FFFF00"/>
                </a:solidFill>
              </a:rPr>
              <a:t>Computer Programming</a:t>
            </a:r>
            <a:endParaRPr lang="en-IN" dirty="0"/>
          </a:p>
        </p:txBody>
      </p:sp>
      <p:sp>
        <p:nvSpPr>
          <p:cNvPr id="3" name="Subtitle 2">
            <a:extLst>
              <a:ext uri="{FF2B5EF4-FFF2-40B4-BE49-F238E27FC236}">
                <a16:creationId xmlns:a16="http://schemas.microsoft.com/office/drawing/2014/main" xmlns="" id="{62282B00-28EA-4373-999E-87C67AF0281C}"/>
              </a:ext>
            </a:extLst>
          </p:cNvPr>
          <p:cNvSpPr>
            <a:spLocks noGrp="1"/>
          </p:cNvSpPr>
          <p:nvPr>
            <p:ph type="subTitle" idx="1"/>
          </p:nvPr>
        </p:nvSpPr>
        <p:spPr>
          <a:xfrm>
            <a:off x="6570990" y="5425751"/>
            <a:ext cx="4834128" cy="928396"/>
          </a:xfrm>
        </p:spPr>
        <p:txBody>
          <a:bodyPr/>
          <a:lstStyle/>
          <a:p>
            <a:r>
              <a:rPr lang="en-IN" sz="4800" dirty="0">
                <a:solidFill>
                  <a:schemeClr val="tx1"/>
                </a:solidFill>
              </a:rPr>
              <a:t>Repetition</a:t>
            </a:r>
          </a:p>
          <a:p>
            <a:endParaRPr lang="en-IN" dirty="0"/>
          </a:p>
        </p:txBody>
      </p:sp>
    </p:spTree>
    <p:extLst>
      <p:ext uri="{BB962C8B-B14F-4D97-AF65-F5344CB8AC3E}">
        <p14:creationId xmlns:p14="http://schemas.microsoft.com/office/powerpoint/2010/main" val="568511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normAutofit fontScale="90000"/>
          </a:bodyPr>
          <a:lstStyle/>
          <a:p>
            <a:pPr eaLnBrk="1" fontAlgn="auto" hangingPunct="1">
              <a:spcAft>
                <a:spcPts val="0"/>
              </a:spcAft>
              <a:defRPr/>
            </a:pPr>
            <a:r>
              <a:rPr lang="en-US" dirty="0" smtClean="0"/>
              <a:t/>
            </a:r>
            <a:br>
              <a:rPr lang="en-US" dirty="0" smtClean="0"/>
            </a:br>
            <a:r>
              <a:rPr lang="en-US" dirty="0"/>
              <a:t/>
            </a:r>
            <a:br>
              <a:rPr lang="en-US" dirty="0"/>
            </a:br>
            <a:r>
              <a:rPr lang="en-US" dirty="0" smtClean="0"/>
              <a:t/>
            </a:r>
            <a:br>
              <a:rPr lang="en-US" dirty="0" smtClean="0"/>
            </a:br>
            <a:r>
              <a:rPr lang="en-US" dirty="0" smtClean="0"/>
              <a:t>Cases:3 and 4</a:t>
            </a:r>
            <a:br>
              <a:rPr lang="en-US" dirty="0" smtClean="0"/>
            </a:br>
            <a:r>
              <a:rPr lang="en-US" dirty="0" smtClean="0"/>
              <a:t> </a:t>
            </a:r>
            <a:endParaRPr lang="en-US" dirty="0"/>
          </a:p>
        </p:txBody>
      </p:sp>
      <p:sp>
        <p:nvSpPr>
          <p:cNvPr id="28674" name="Content Placeholder 2"/>
          <p:cNvSpPr>
            <a:spLocks noGrp="1"/>
          </p:cNvSpPr>
          <p:nvPr>
            <p:ph sz="quarter" idx="1"/>
          </p:nvPr>
        </p:nvSpPr>
        <p:spPr>
          <a:xfrm>
            <a:off x="139632" y="1026866"/>
            <a:ext cx="9693835" cy="5087063"/>
          </a:xfrm>
        </p:spPr>
        <p:txBody>
          <a:bodyPr/>
          <a:lstStyle/>
          <a:p>
            <a:pPr algn="just" eaLnBrk="1" hangingPunct="1">
              <a:buFont typeface="Arial" charset="0"/>
              <a:buChar char="•"/>
            </a:pPr>
            <a:r>
              <a:rPr lang="en-US" b="1" dirty="0" smtClean="0"/>
              <a:t>Case3 (Iteration in condition check expression)</a:t>
            </a:r>
            <a:r>
              <a:rPr lang="en-US" dirty="0" smtClean="0"/>
              <a:t> :</a:t>
            </a:r>
            <a:r>
              <a:rPr lang="en-US" i="1" dirty="0" smtClean="0"/>
              <a:t>Variable ‘</a:t>
            </a:r>
            <a:r>
              <a:rPr lang="en-US" i="1" dirty="0" err="1" smtClean="0"/>
              <a:t>i</a:t>
            </a:r>
            <a:r>
              <a:rPr lang="en-US" i="1" dirty="0" smtClean="0"/>
              <a:t>’ is initialized to 0 before ‘while’ loop; here note that iteration and condition is provided in same expression. Here, observe the condition is execute loop till ‘</a:t>
            </a:r>
            <a:r>
              <a:rPr lang="en-US" i="1" dirty="0" err="1" smtClean="0"/>
              <a:t>i</a:t>
            </a:r>
            <a:r>
              <a:rPr lang="en-US" i="1" dirty="0" smtClean="0"/>
              <a:t>’ is lesser than ‘5’ and loop iterates 5 times. </a:t>
            </a:r>
          </a:p>
          <a:p>
            <a:pPr algn="just" eaLnBrk="1" hangingPunct="1">
              <a:buFont typeface="Wingdings" pitchFamily="2" charset="2"/>
              <a:buChar char="ü"/>
            </a:pPr>
            <a:r>
              <a:rPr lang="en-US" i="1" dirty="0" smtClean="0"/>
              <a:t>Unlike ‘do-while’ loop, here condition is checked first then ‘while’ loop executes statements.</a:t>
            </a:r>
          </a:p>
          <a:p>
            <a:pPr algn="just" eaLnBrk="1" hangingPunct="1">
              <a:buFont typeface="Arial" charset="0"/>
              <a:buChar char="•"/>
            </a:pPr>
            <a:endParaRPr lang="en-US" i="1" dirty="0" smtClean="0"/>
          </a:p>
          <a:p>
            <a:pPr algn="just" eaLnBrk="1" hangingPunct="1">
              <a:buFont typeface="Arial" charset="0"/>
              <a:buChar char="•"/>
            </a:pPr>
            <a:endParaRPr lang="en-US" dirty="0" smtClean="0"/>
          </a:p>
          <a:p>
            <a:pPr algn="just" eaLnBrk="1" hangingPunct="1">
              <a:buFont typeface="Arial" charset="0"/>
              <a:buChar char="•"/>
            </a:pPr>
            <a:r>
              <a:rPr lang="en-US" b="1" dirty="0" smtClean="0"/>
              <a:t>Case4 (Using logical AND condition)</a:t>
            </a:r>
            <a:r>
              <a:rPr lang="en-US" dirty="0" smtClean="0"/>
              <a:t> :</a:t>
            </a:r>
            <a:r>
              <a:rPr lang="en-US" i="1" dirty="0" smtClean="0"/>
              <a:t>Variable ‘</a:t>
            </a:r>
            <a:r>
              <a:rPr lang="en-US" i="1" dirty="0" err="1" smtClean="0"/>
              <a:t>i</a:t>
            </a:r>
            <a:r>
              <a:rPr lang="en-US" i="1" dirty="0" smtClean="0"/>
              <a:t>’ is initialized before ‘while’ loop to ‘3’; iteration is increment of counter variable ‘</a:t>
            </a:r>
            <a:r>
              <a:rPr lang="en-US" i="1" dirty="0" err="1" smtClean="0"/>
              <a:t>i</a:t>
            </a:r>
            <a:r>
              <a:rPr lang="en-US" i="1" dirty="0" smtClean="0"/>
              <a:t>’; condition is execute loop when ‘</a:t>
            </a:r>
            <a:r>
              <a:rPr lang="en-US" i="1" dirty="0" err="1" smtClean="0"/>
              <a:t>i</a:t>
            </a:r>
            <a:r>
              <a:rPr lang="en-US" i="1" dirty="0" smtClean="0"/>
              <a:t>’ is lesser than ‘5’ AND ‘</a:t>
            </a:r>
            <a:r>
              <a:rPr lang="en-US" i="1" dirty="0" err="1" smtClean="0"/>
              <a:t>i</a:t>
            </a:r>
            <a:r>
              <a:rPr lang="en-US" i="1" dirty="0" smtClean="0"/>
              <a:t>’ is greater or equal to ‘2’.</a:t>
            </a:r>
          </a:p>
          <a:p>
            <a:pPr eaLnBrk="1" hangingPunct="1">
              <a:buFont typeface="Arial" charset="0"/>
              <a:buChar char="•"/>
            </a:pPr>
            <a:endParaRPr lang="en-US" dirty="0" smtClean="0"/>
          </a:p>
        </p:txBody>
      </p:sp>
      <p:sp>
        <p:nvSpPr>
          <p:cNvPr id="4" name="Slide Number Placeholder 3"/>
          <p:cNvSpPr>
            <a:spLocks noGrp="1"/>
          </p:cNvSpPr>
          <p:nvPr>
            <p:ph type="sldNum" sz="quarter" idx="11"/>
          </p:nvPr>
        </p:nvSpPr>
        <p:spPr/>
        <p:txBody>
          <a:bodyPr/>
          <a:lstStyle/>
          <a:p>
            <a:pPr>
              <a:defRPr/>
            </a:pPr>
            <a:fld id="{31D1B171-51D1-4D52-B7BF-B51FD0B686E1}" type="slidenum">
              <a:rPr lang="en-US"/>
              <a:pPr>
                <a:defRPr/>
              </a:pPr>
              <a:t>10</a:t>
            </a:fld>
            <a:endParaRPr lang="en-US"/>
          </a:p>
        </p:txBody>
      </p:sp>
      <p:sp>
        <p:nvSpPr>
          <p:cNvPr id="28676"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47231428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3"/>
          <p:cNvSpPr>
            <a:spLocks noGrp="1" noChangeArrowheads="1"/>
          </p:cNvSpPr>
          <p:nvPr>
            <p:ph type="body" sz="half" idx="1"/>
          </p:nvPr>
        </p:nvSpPr>
        <p:spPr>
          <a:xfrm>
            <a:off x="4267200" y="1295400"/>
            <a:ext cx="3759200" cy="5562600"/>
          </a:xfrm>
        </p:spPr>
        <p:txBody>
          <a:bodyPr>
            <a:normAutofit fontScale="85000" lnSpcReduction="20000"/>
          </a:bodyPr>
          <a:lstStyle/>
          <a:p>
            <a:pPr eaLnBrk="1" hangingPunct="1">
              <a:lnSpc>
                <a:spcPct val="90000"/>
              </a:lnSpc>
              <a:buFontTx/>
              <a:buNone/>
            </a:pPr>
            <a:r>
              <a:rPr lang="en-US" sz="2400" smtClean="0"/>
              <a:t>Size: 5</a:t>
            </a:r>
          </a:p>
          <a:p>
            <a:pPr eaLnBrk="1" hangingPunct="1">
              <a:lnSpc>
                <a:spcPct val="90000"/>
              </a:lnSpc>
              <a:buFontTx/>
              <a:buNone/>
            </a:pPr>
            <a:r>
              <a:rPr lang="en-US" sz="2400" smtClean="0"/>
              <a:t>*****</a:t>
            </a:r>
          </a:p>
          <a:p>
            <a:pPr eaLnBrk="1" hangingPunct="1">
              <a:lnSpc>
                <a:spcPct val="90000"/>
              </a:lnSpc>
              <a:buFontTx/>
              <a:buNone/>
            </a:pPr>
            <a:r>
              <a:rPr lang="en-US" sz="2400" smtClean="0"/>
              <a:t>****</a:t>
            </a:r>
          </a:p>
          <a:p>
            <a:pPr eaLnBrk="1" hangingPunct="1">
              <a:lnSpc>
                <a:spcPct val="90000"/>
              </a:lnSpc>
              <a:buFontTx/>
              <a:buNone/>
            </a:pPr>
            <a:r>
              <a:rPr lang="en-US" sz="2400" smtClean="0"/>
              <a:t>***</a:t>
            </a:r>
          </a:p>
          <a:p>
            <a:pPr eaLnBrk="1" hangingPunct="1">
              <a:lnSpc>
                <a:spcPct val="90000"/>
              </a:lnSpc>
              <a:buFontTx/>
              <a:buNone/>
            </a:pPr>
            <a:r>
              <a:rPr lang="en-US" sz="2400" smtClean="0"/>
              <a:t>**</a:t>
            </a:r>
          </a:p>
          <a:p>
            <a:pPr eaLnBrk="1" hangingPunct="1">
              <a:lnSpc>
                <a:spcPct val="90000"/>
              </a:lnSpc>
              <a:buFontTx/>
              <a:buNone/>
            </a:pPr>
            <a:r>
              <a:rPr lang="en-US" sz="2400" smtClean="0"/>
              <a:t>*</a:t>
            </a:r>
          </a:p>
          <a:p>
            <a:pPr eaLnBrk="1" hangingPunct="1">
              <a:lnSpc>
                <a:spcPct val="90000"/>
              </a:lnSpc>
              <a:buFontTx/>
              <a:buNone/>
            </a:pPr>
            <a:endParaRPr lang="en-US" sz="2400" smtClean="0"/>
          </a:p>
          <a:p>
            <a:pPr eaLnBrk="1" hangingPunct="1">
              <a:lnSpc>
                <a:spcPct val="90000"/>
              </a:lnSpc>
              <a:buFontTx/>
              <a:buNone/>
            </a:pPr>
            <a:r>
              <a:rPr lang="en-US" sz="2400" smtClean="0"/>
              <a:t>Size: 3</a:t>
            </a:r>
          </a:p>
          <a:p>
            <a:pPr eaLnBrk="1" hangingPunct="1">
              <a:lnSpc>
                <a:spcPct val="90000"/>
              </a:lnSpc>
              <a:buFontTx/>
              <a:buNone/>
            </a:pPr>
            <a:r>
              <a:rPr lang="en-US" sz="2400" smtClean="0"/>
              <a:t>***</a:t>
            </a:r>
          </a:p>
          <a:p>
            <a:pPr eaLnBrk="1" hangingPunct="1">
              <a:lnSpc>
                <a:spcPct val="90000"/>
              </a:lnSpc>
              <a:buFontTx/>
              <a:buNone/>
            </a:pPr>
            <a:r>
              <a:rPr lang="en-US" sz="2400" smtClean="0"/>
              <a:t>**</a:t>
            </a:r>
          </a:p>
          <a:p>
            <a:pPr eaLnBrk="1" hangingPunct="1">
              <a:lnSpc>
                <a:spcPct val="90000"/>
              </a:lnSpc>
              <a:buFontTx/>
              <a:buNone/>
            </a:pPr>
            <a:r>
              <a:rPr lang="en-US" sz="2400" smtClean="0"/>
              <a:t>*</a:t>
            </a:r>
          </a:p>
          <a:p>
            <a:pPr eaLnBrk="1" hangingPunct="1">
              <a:lnSpc>
                <a:spcPct val="90000"/>
              </a:lnSpc>
              <a:buFontTx/>
              <a:buNone/>
            </a:pPr>
            <a:endParaRPr lang="en-US" sz="2400" smtClean="0"/>
          </a:p>
          <a:p>
            <a:pPr eaLnBrk="1" hangingPunct="1">
              <a:lnSpc>
                <a:spcPct val="90000"/>
              </a:lnSpc>
              <a:buFontTx/>
              <a:buNone/>
            </a:pPr>
            <a:r>
              <a:rPr lang="en-US" sz="2400" smtClean="0"/>
              <a:t>Size: 0</a:t>
            </a:r>
          </a:p>
        </p:txBody>
      </p:sp>
      <p:sp>
        <p:nvSpPr>
          <p:cNvPr id="5" name="Title 4"/>
          <p:cNvSpPr>
            <a:spLocks noGrp="1"/>
          </p:cNvSpPr>
          <p:nvPr>
            <p:ph type="title"/>
          </p:nvPr>
        </p:nvSpPr>
        <p:spPr>
          <a:xfrm>
            <a:off x="406400" y="274638"/>
            <a:ext cx="11176000" cy="2163762"/>
          </a:xfrm>
        </p:spPr>
        <p:txBody>
          <a:bodyPr>
            <a:normAutofit fontScale="90000"/>
          </a:bodyPr>
          <a:lstStyle/>
          <a:p>
            <a:pPr eaLnBrk="1" fontAlgn="auto" hangingPunct="1">
              <a:spcAft>
                <a:spcPts val="0"/>
              </a:spcAft>
              <a:defRPr/>
            </a:pPr>
            <a:r>
              <a:rPr lang="en-US" dirty="0" smtClean="0"/>
              <a:t>Write C program to print the pattern after getting the size from the user</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5260567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body" sz="half" idx="2"/>
          </p:nvPr>
        </p:nvSpPr>
        <p:spPr>
          <a:xfrm>
            <a:off x="3454400" y="609600"/>
            <a:ext cx="7416800" cy="5486400"/>
          </a:xfrm>
        </p:spPr>
        <p:txBody>
          <a:bodyPr>
            <a:noAutofit/>
          </a:bodyPr>
          <a:lstStyle/>
          <a:p>
            <a:pPr marL="274320" indent="-274320" eaLnBrk="1" fontAlgn="auto" hangingPunct="1">
              <a:spcBef>
                <a:spcPts val="580"/>
              </a:spcBef>
              <a:spcAft>
                <a:spcPts val="0"/>
              </a:spcAft>
              <a:buFontTx/>
              <a:buNone/>
              <a:defRPr/>
            </a:pPr>
            <a:r>
              <a:rPr lang="en-US" sz="2800" dirty="0"/>
              <a:t>do {</a:t>
            </a:r>
          </a:p>
          <a:p>
            <a:pPr marL="274320" indent="-274320" eaLnBrk="1" fontAlgn="auto" hangingPunct="1">
              <a:spcBef>
                <a:spcPts val="580"/>
              </a:spcBef>
              <a:spcAft>
                <a:spcPts val="0"/>
              </a:spcAft>
              <a:buFontTx/>
              <a:buNone/>
              <a:defRPr/>
            </a:pPr>
            <a:r>
              <a:rPr lang="en-US" sz="2800" dirty="0"/>
              <a:t>  </a:t>
            </a:r>
            <a:r>
              <a:rPr lang="en-US" sz="2800" b="1" dirty="0" err="1">
                <a:solidFill>
                  <a:srgbClr val="00B0F0"/>
                </a:solidFill>
                <a:effectLst>
                  <a:outerShdw blurRad="38100" dist="38100" dir="2700000" algn="tl">
                    <a:srgbClr val="000000">
                      <a:alpha val="43137"/>
                    </a:srgbClr>
                  </a:outerShdw>
                </a:effectLst>
              </a:rPr>
              <a:t>printf</a:t>
            </a:r>
            <a:r>
              <a:rPr lang="en-US" sz="2800" b="1" dirty="0">
                <a:solidFill>
                  <a:srgbClr val="00B0F0"/>
                </a:solidFill>
                <a:effectLst>
                  <a:outerShdw blurRad="38100" dist="38100" dir="2700000" algn="tl">
                    <a:srgbClr val="000000">
                      <a:alpha val="43137"/>
                    </a:srgbClr>
                  </a:outerShdw>
                </a:effectLst>
              </a:rPr>
              <a:t>(“Size: “);</a:t>
            </a:r>
          </a:p>
          <a:p>
            <a:pPr marL="274320" indent="-274320" eaLnBrk="1" fontAlgn="auto" hangingPunct="1">
              <a:spcBef>
                <a:spcPts val="580"/>
              </a:spcBef>
              <a:spcAft>
                <a:spcPts val="0"/>
              </a:spcAft>
              <a:buFontTx/>
              <a:buNone/>
              <a:defRPr/>
            </a:pPr>
            <a:r>
              <a:rPr lang="en-US" sz="2800" b="1" dirty="0">
                <a:solidFill>
                  <a:srgbClr val="00B0F0"/>
                </a:solidFill>
                <a:effectLst>
                  <a:outerShdw blurRad="38100" dist="38100" dir="2700000" algn="tl">
                    <a:srgbClr val="000000">
                      <a:alpha val="43137"/>
                    </a:srgbClr>
                  </a:outerShdw>
                </a:effectLst>
              </a:rPr>
              <a:t>  </a:t>
            </a:r>
            <a:r>
              <a:rPr lang="en-US" sz="2800" b="1" dirty="0" err="1">
                <a:solidFill>
                  <a:srgbClr val="00B0F0"/>
                </a:solidFill>
                <a:effectLst>
                  <a:outerShdw blurRad="38100" dist="38100" dir="2700000" algn="tl">
                    <a:srgbClr val="000000">
                      <a:alpha val="43137"/>
                    </a:srgbClr>
                  </a:outerShdw>
                </a:effectLst>
              </a:rPr>
              <a:t>scanf</a:t>
            </a:r>
            <a:r>
              <a:rPr lang="en-US" sz="2800" b="1" dirty="0">
                <a:solidFill>
                  <a:srgbClr val="00B0F0"/>
                </a:solidFill>
                <a:effectLst>
                  <a:outerShdw blurRad="38100" dist="38100" dir="2700000" algn="tl">
                    <a:srgbClr val="000000">
                      <a:alpha val="43137"/>
                    </a:srgbClr>
                  </a:outerShdw>
                </a:effectLst>
              </a:rPr>
              <a:t>(“%</a:t>
            </a:r>
            <a:r>
              <a:rPr lang="en-US" sz="2800" b="1" dirty="0" err="1">
                <a:solidFill>
                  <a:srgbClr val="00B0F0"/>
                </a:solidFill>
                <a:effectLst>
                  <a:outerShdw blurRad="38100" dist="38100" dir="2700000" algn="tl">
                    <a:srgbClr val="000000">
                      <a:alpha val="43137"/>
                    </a:srgbClr>
                  </a:outerShdw>
                </a:effectLst>
              </a:rPr>
              <a:t>d”,&amp;Size</a:t>
            </a:r>
            <a:r>
              <a:rPr lang="en-US" sz="2800" b="1" dirty="0">
                <a:solidFill>
                  <a:srgbClr val="00B0F0"/>
                </a:solidFill>
                <a:effectLst>
                  <a:outerShdw blurRad="38100" dist="38100" dir="2700000" algn="tl">
                    <a:srgbClr val="000000">
                      <a:alpha val="43137"/>
                    </a:srgbClr>
                  </a:outerShdw>
                </a:effectLst>
              </a:rPr>
              <a:t>);</a:t>
            </a:r>
          </a:p>
          <a:p>
            <a:pPr marL="274320" indent="-274320" eaLnBrk="1" fontAlgn="auto" hangingPunct="1">
              <a:spcBef>
                <a:spcPts val="580"/>
              </a:spcBef>
              <a:spcAft>
                <a:spcPts val="0"/>
              </a:spcAft>
              <a:buFontTx/>
              <a:buNone/>
              <a:defRPr/>
            </a:pPr>
            <a:r>
              <a:rPr lang="en-US" sz="2800" dirty="0"/>
              <a:t>  if (</a:t>
            </a:r>
            <a:r>
              <a:rPr lang="en-US" sz="2800" b="1" dirty="0">
                <a:solidFill>
                  <a:srgbClr val="00B0F0"/>
                </a:solidFill>
                <a:effectLst>
                  <a:outerShdw blurRad="38100" dist="38100" dir="2700000" algn="tl">
                    <a:srgbClr val="000000">
                      <a:alpha val="43137"/>
                    </a:srgbClr>
                  </a:outerShdw>
                </a:effectLst>
              </a:rPr>
              <a:t>Size &gt; 0</a:t>
            </a:r>
            <a:r>
              <a:rPr lang="en-US" sz="2800" dirty="0"/>
              <a:t>) {</a:t>
            </a:r>
          </a:p>
          <a:p>
            <a:pPr marL="274320" indent="-274320" eaLnBrk="1" fontAlgn="auto" hangingPunct="1">
              <a:spcBef>
                <a:spcPts val="580"/>
              </a:spcBef>
              <a:spcAft>
                <a:spcPts val="0"/>
              </a:spcAft>
              <a:buFontTx/>
              <a:buNone/>
              <a:defRPr/>
            </a:pPr>
            <a:r>
              <a:rPr lang="en-US" sz="2800" dirty="0"/>
              <a:t>    for (</a:t>
            </a:r>
            <a:r>
              <a:rPr lang="en-US" sz="2800" b="1" dirty="0">
                <a:solidFill>
                  <a:srgbClr val="00B0F0"/>
                </a:solidFill>
                <a:effectLst>
                  <a:outerShdw blurRad="38100" dist="38100" dir="2700000" algn="tl">
                    <a:srgbClr val="000000">
                      <a:alpha val="43137"/>
                    </a:srgbClr>
                  </a:outerShdw>
                </a:effectLst>
              </a:rPr>
              <a:t>I = Size</a:t>
            </a:r>
            <a:r>
              <a:rPr lang="en-US" sz="2800" dirty="0"/>
              <a:t>; I &gt;= 1; I--) {</a:t>
            </a:r>
          </a:p>
          <a:p>
            <a:pPr marL="274320" indent="-274320" eaLnBrk="1" fontAlgn="auto" hangingPunct="1">
              <a:spcBef>
                <a:spcPts val="580"/>
              </a:spcBef>
              <a:spcAft>
                <a:spcPts val="0"/>
              </a:spcAft>
              <a:buFontTx/>
              <a:buNone/>
              <a:defRPr/>
            </a:pPr>
            <a:r>
              <a:rPr lang="en-US" sz="2800" dirty="0"/>
              <a:t>      for (J = 1; J &lt;= I; J++)</a:t>
            </a:r>
          </a:p>
          <a:p>
            <a:pPr marL="274320" indent="-274320" eaLnBrk="1" fontAlgn="auto" hangingPunct="1">
              <a:spcBef>
                <a:spcPts val="580"/>
              </a:spcBef>
              <a:spcAft>
                <a:spcPts val="0"/>
              </a:spcAft>
              <a:buFontTx/>
              <a:buNone/>
              <a:defRPr/>
            </a:pPr>
            <a:r>
              <a:rPr lang="en-US" sz="2800" dirty="0"/>
              <a:t>        </a:t>
            </a:r>
            <a:r>
              <a:rPr lang="en-US" sz="2800" dirty="0" err="1"/>
              <a:t>printf</a:t>
            </a:r>
            <a:r>
              <a:rPr lang="en-US" sz="2800" dirty="0"/>
              <a:t>(“*”);</a:t>
            </a:r>
          </a:p>
          <a:p>
            <a:pPr marL="274320" indent="-274320" eaLnBrk="1" fontAlgn="auto" hangingPunct="1">
              <a:spcBef>
                <a:spcPts val="580"/>
              </a:spcBef>
              <a:spcAft>
                <a:spcPts val="0"/>
              </a:spcAft>
              <a:buFontTx/>
              <a:buNone/>
              <a:defRPr/>
            </a:pPr>
            <a:r>
              <a:rPr lang="en-US" sz="2800" dirty="0"/>
              <a:t>      </a:t>
            </a:r>
            <a:r>
              <a:rPr lang="en-US" sz="2800" dirty="0" err="1"/>
              <a:t>printf</a:t>
            </a:r>
            <a:r>
              <a:rPr lang="en-US" sz="2800" dirty="0"/>
              <a:t>(“\n”);</a:t>
            </a:r>
          </a:p>
          <a:p>
            <a:pPr marL="274320" indent="-274320" eaLnBrk="1" fontAlgn="auto" hangingPunct="1">
              <a:spcBef>
                <a:spcPts val="580"/>
              </a:spcBef>
              <a:spcAft>
                <a:spcPts val="0"/>
              </a:spcAft>
              <a:buFontTx/>
              <a:buNone/>
              <a:defRPr/>
            </a:pPr>
            <a:r>
              <a:rPr lang="en-US" sz="2800" dirty="0"/>
              <a:t>    }</a:t>
            </a:r>
          </a:p>
          <a:p>
            <a:pPr marL="274320" indent="-274320" eaLnBrk="1" fontAlgn="auto" hangingPunct="1">
              <a:spcBef>
                <a:spcPts val="580"/>
              </a:spcBef>
              <a:spcAft>
                <a:spcPts val="0"/>
              </a:spcAft>
              <a:buFontTx/>
              <a:buNone/>
              <a:defRPr/>
            </a:pPr>
            <a:r>
              <a:rPr lang="en-US" sz="2800" dirty="0"/>
              <a:t>  }</a:t>
            </a:r>
          </a:p>
          <a:p>
            <a:pPr marL="274320" indent="-274320" eaLnBrk="1" fontAlgn="auto" hangingPunct="1">
              <a:spcBef>
                <a:spcPts val="580"/>
              </a:spcBef>
              <a:spcAft>
                <a:spcPts val="0"/>
              </a:spcAft>
              <a:buFontTx/>
              <a:buNone/>
              <a:defRPr/>
            </a:pPr>
            <a:r>
              <a:rPr lang="en-US" sz="2800" dirty="0"/>
              <a:t>} while (</a:t>
            </a:r>
            <a:r>
              <a:rPr lang="en-US" sz="2800" b="1" dirty="0">
                <a:solidFill>
                  <a:srgbClr val="00B0F0"/>
                </a:solidFill>
                <a:effectLst>
                  <a:outerShdw blurRad="38100" dist="38100" dir="2700000" algn="tl">
                    <a:srgbClr val="000000">
                      <a:alpha val="43137"/>
                    </a:srgbClr>
                  </a:outerShdw>
                </a:effectLst>
              </a:rPr>
              <a:t>Size &gt; 0</a:t>
            </a:r>
            <a:r>
              <a:rPr lang="en-US" sz="2800" dirty="0"/>
              <a:t>);</a:t>
            </a:r>
          </a:p>
        </p:txBody>
      </p:sp>
    </p:spTree>
    <p:extLst>
      <p:ext uri="{BB962C8B-B14F-4D97-AF65-F5344CB8AC3E}">
        <p14:creationId xmlns:p14="http://schemas.microsoft.com/office/powerpoint/2010/main" val="322401883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5"/>
          <p:cNvSpPr>
            <a:spLocks noGrp="1"/>
          </p:cNvSpPr>
          <p:nvPr>
            <p:ph type="title"/>
          </p:nvPr>
        </p:nvSpPr>
        <p:spPr>
          <a:xfrm>
            <a:off x="0" y="0"/>
            <a:ext cx="8056299" cy="722811"/>
          </a:xfrm>
        </p:spPr>
        <p:txBody>
          <a:bodyPr/>
          <a:lstStyle/>
          <a:p>
            <a:pPr eaLnBrk="1" hangingPunct="1"/>
            <a:r>
              <a:rPr lang="en-US" dirty="0" smtClean="0"/>
              <a:t>Summary</a:t>
            </a:r>
          </a:p>
        </p:txBody>
      </p:sp>
      <p:sp>
        <p:nvSpPr>
          <p:cNvPr id="4" name="Slide Number Placeholder 3"/>
          <p:cNvSpPr>
            <a:spLocks noGrp="1"/>
          </p:cNvSpPr>
          <p:nvPr>
            <p:ph type="sldNum" sz="quarter" idx="11"/>
          </p:nvPr>
        </p:nvSpPr>
        <p:spPr/>
        <p:txBody>
          <a:bodyPr/>
          <a:lstStyle/>
          <a:p>
            <a:pPr>
              <a:defRPr/>
            </a:pPr>
            <a:fld id="{F293FEA6-DCF4-4A32-B82D-9FB1F374D66C}" type="slidenum">
              <a:rPr lang="en-US"/>
              <a:pPr>
                <a:defRPr/>
              </a:pPr>
              <a:t>102</a:t>
            </a:fld>
            <a:endParaRPr lang="en-US" dirty="0"/>
          </a:p>
        </p:txBody>
      </p:sp>
      <p:sp>
        <p:nvSpPr>
          <p:cNvPr id="172035" name="Footer Placeholder 2"/>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8" name="Content Placeholder 6"/>
          <p:cNvSpPr>
            <a:spLocks noGrp="1"/>
          </p:cNvSpPr>
          <p:nvPr>
            <p:ph sz="quarter" idx="1"/>
          </p:nvPr>
        </p:nvSpPr>
        <p:spPr>
          <a:xfrm>
            <a:off x="70757" y="936172"/>
            <a:ext cx="7941129" cy="4572000"/>
          </a:xfrm>
        </p:spPr>
        <p:txBody>
          <a:bodyPr>
            <a:noAutofit/>
          </a:bodyPr>
          <a:lstStyle/>
          <a:p>
            <a:pPr marL="274320" indent="-274320" eaLnBrk="1" fontAlgn="auto" hangingPunct="1">
              <a:spcBef>
                <a:spcPts val="580"/>
              </a:spcBef>
              <a:spcAft>
                <a:spcPts val="0"/>
              </a:spcAft>
              <a:buFont typeface="Wingdings" pitchFamily="2" charset="2"/>
              <a:buChar char="ü"/>
              <a:defRPr/>
            </a:pPr>
            <a:r>
              <a:rPr lang="en-US" sz="2800" i="1" dirty="0" smtClean="0"/>
              <a:t>Introduction to iterative construct</a:t>
            </a:r>
          </a:p>
          <a:p>
            <a:pPr marL="274320" indent="-274320" eaLnBrk="1" fontAlgn="auto" hangingPunct="1">
              <a:spcBef>
                <a:spcPts val="580"/>
              </a:spcBef>
              <a:spcAft>
                <a:spcPts val="0"/>
              </a:spcAft>
              <a:buFont typeface="Wingdings" pitchFamily="2" charset="2"/>
              <a:buChar char="ü"/>
              <a:defRPr/>
            </a:pPr>
            <a:r>
              <a:rPr lang="en-US" sz="2800" i="1" dirty="0" smtClean="0"/>
              <a:t>Counter controlled loops</a:t>
            </a:r>
          </a:p>
          <a:p>
            <a:pPr marL="548640" lvl="1" eaLnBrk="1" fontAlgn="auto" hangingPunct="1">
              <a:spcBef>
                <a:spcPts val="370"/>
              </a:spcBef>
              <a:spcAft>
                <a:spcPts val="0"/>
              </a:spcAft>
              <a:buFont typeface="Wingdings" pitchFamily="2" charset="2"/>
              <a:buChar char="ü"/>
              <a:defRPr/>
            </a:pPr>
            <a:r>
              <a:rPr lang="en-US" sz="2400" i="1" dirty="0" smtClean="0"/>
              <a:t>While loop</a:t>
            </a:r>
          </a:p>
          <a:p>
            <a:pPr marL="548640" lvl="1" eaLnBrk="1" fontAlgn="auto" hangingPunct="1">
              <a:spcBef>
                <a:spcPts val="370"/>
              </a:spcBef>
              <a:spcAft>
                <a:spcPts val="0"/>
              </a:spcAft>
              <a:buFont typeface="Wingdings" pitchFamily="2" charset="2"/>
              <a:buChar char="ü"/>
              <a:defRPr/>
            </a:pPr>
            <a:r>
              <a:rPr lang="en-US" sz="2400" i="1" dirty="0" smtClean="0"/>
              <a:t>Do-while loop</a:t>
            </a:r>
          </a:p>
          <a:p>
            <a:pPr marL="548640" lvl="1" eaLnBrk="1" fontAlgn="auto" hangingPunct="1">
              <a:spcBef>
                <a:spcPts val="370"/>
              </a:spcBef>
              <a:spcAft>
                <a:spcPts val="0"/>
              </a:spcAft>
              <a:buFont typeface="Wingdings" pitchFamily="2" charset="2"/>
              <a:buChar char="ü"/>
              <a:defRPr/>
            </a:pPr>
            <a:r>
              <a:rPr lang="en-US" sz="2400" i="1" dirty="0" smtClean="0"/>
              <a:t>For loop</a:t>
            </a:r>
          </a:p>
          <a:p>
            <a:pPr marL="274320" indent="-274320" eaLnBrk="1" fontAlgn="auto" hangingPunct="1">
              <a:spcBef>
                <a:spcPts val="580"/>
              </a:spcBef>
              <a:spcAft>
                <a:spcPts val="0"/>
              </a:spcAft>
              <a:buFont typeface="Wingdings" pitchFamily="2" charset="2"/>
              <a:buChar char="ü"/>
              <a:defRPr/>
            </a:pPr>
            <a:r>
              <a:rPr lang="en-US" sz="2800" i="1" dirty="0" smtClean="0"/>
              <a:t>Nesting of loops</a:t>
            </a:r>
          </a:p>
          <a:p>
            <a:pPr marL="274320" indent="-274320" eaLnBrk="1" fontAlgn="auto" hangingPunct="1">
              <a:spcBef>
                <a:spcPts val="580"/>
              </a:spcBef>
              <a:spcAft>
                <a:spcPts val="0"/>
              </a:spcAft>
              <a:buFont typeface="Wingdings" pitchFamily="2" charset="2"/>
              <a:buChar char="ü"/>
              <a:defRPr/>
            </a:pPr>
            <a:r>
              <a:rPr lang="en-US" sz="2800" i="1" dirty="0" smtClean="0"/>
              <a:t>Control of loop execution</a:t>
            </a:r>
          </a:p>
          <a:p>
            <a:pPr marL="274320" indent="-274320" eaLnBrk="1" fontAlgn="auto" hangingPunct="1">
              <a:spcBef>
                <a:spcPts val="580"/>
              </a:spcBef>
              <a:spcAft>
                <a:spcPts val="0"/>
              </a:spcAft>
              <a:buFont typeface="Wingdings" pitchFamily="2" charset="2"/>
              <a:buChar char="ü"/>
              <a:defRPr/>
            </a:pPr>
            <a:r>
              <a:rPr lang="en-US" sz="2800" i="1" dirty="0" smtClean="0"/>
              <a:t>Infinite loops</a:t>
            </a:r>
          </a:p>
          <a:p>
            <a:pPr marL="274320" indent="-274320" eaLnBrk="1" fontAlgn="auto" hangingPunct="1">
              <a:spcBef>
                <a:spcPts val="580"/>
              </a:spcBef>
              <a:spcAft>
                <a:spcPts val="0"/>
              </a:spcAft>
              <a:buFont typeface="Wingdings" pitchFamily="2" charset="2"/>
              <a:buChar char="ü"/>
              <a:defRPr/>
            </a:pPr>
            <a:r>
              <a:rPr lang="en-US" sz="2800" i="1" dirty="0" smtClean="0"/>
              <a:t>Event controlled loops</a:t>
            </a:r>
          </a:p>
          <a:p>
            <a:pPr marL="548640" lvl="1" eaLnBrk="1" fontAlgn="auto" hangingPunct="1">
              <a:spcBef>
                <a:spcPts val="370"/>
              </a:spcBef>
              <a:spcAft>
                <a:spcPts val="0"/>
              </a:spcAft>
              <a:buFont typeface="Wingdings" pitchFamily="2" charset="2"/>
              <a:buChar char="ü"/>
              <a:defRPr/>
            </a:pPr>
            <a:r>
              <a:rPr lang="en-US" sz="2400" i="1" dirty="0" smtClean="0"/>
              <a:t>Sentinel controlled</a:t>
            </a:r>
          </a:p>
          <a:p>
            <a:pPr marL="548640" lvl="1" eaLnBrk="1" fontAlgn="auto" hangingPunct="1">
              <a:spcBef>
                <a:spcPts val="370"/>
              </a:spcBef>
              <a:spcAft>
                <a:spcPts val="0"/>
              </a:spcAft>
              <a:buFont typeface="Wingdings" pitchFamily="2" charset="2"/>
              <a:buChar char="ü"/>
              <a:defRPr/>
            </a:pPr>
            <a:r>
              <a:rPr lang="en-US" sz="2400" i="1" dirty="0" smtClean="0"/>
              <a:t>Flag controlled</a:t>
            </a:r>
          </a:p>
        </p:txBody>
      </p:sp>
    </p:spTree>
    <p:extLst>
      <p:ext uri="{BB962C8B-B14F-4D97-AF65-F5344CB8AC3E}">
        <p14:creationId xmlns:p14="http://schemas.microsoft.com/office/powerpoint/2010/main" val="2557309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b="1" dirty="0" smtClean="0">
                <a:solidFill>
                  <a:srgbClr val="0070C0"/>
                </a:solidFill>
                <a:effectLst>
                  <a:outerShdw blurRad="38100" dist="38100" dir="2700000" algn="tl">
                    <a:srgbClr val="000000">
                      <a:alpha val="43137"/>
                    </a:srgbClr>
                  </a:outerShdw>
                </a:effectLst>
              </a:rPr>
              <a:t># ./</a:t>
            </a:r>
            <a:r>
              <a:rPr lang="en-US" b="1" dirty="0" err="1" smtClean="0">
                <a:solidFill>
                  <a:srgbClr val="0070C0"/>
                </a:solidFill>
                <a:effectLst>
                  <a:outerShdw blurRad="38100" dist="38100" dir="2700000" algn="tl">
                    <a:srgbClr val="000000">
                      <a:alpha val="43137"/>
                    </a:srgbClr>
                  </a:outerShdw>
                </a:effectLst>
              </a:rPr>
              <a:t>a.out</a:t>
            </a:r>
            <a:r>
              <a:rPr lang="en-US" b="1" dirty="0" smtClean="0">
                <a:solidFill>
                  <a:srgbClr val="0070C0"/>
                </a:solidFill>
                <a:effectLst>
                  <a:outerShdw blurRad="38100" dist="38100" dir="2700000" algn="tl">
                    <a:srgbClr val="000000">
                      <a:alpha val="43137"/>
                    </a:srgbClr>
                  </a:outerShdw>
                </a:effectLst>
              </a:rPr>
              <a:t/>
            </a:r>
            <a:br>
              <a:rPr lang="en-US" b="1" dirty="0" smtClean="0">
                <a:solidFill>
                  <a:srgbClr val="0070C0"/>
                </a:solidFill>
                <a:effectLst>
                  <a:outerShdw blurRad="38100" dist="38100" dir="2700000" algn="tl">
                    <a:srgbClr val="000000">
                      <a:alpha val="43137"/>
                    </a:srgbClr>
                  </a:outerShdw>
                </a:effectLst>
              </a:rPr>
            </a:br>
            <a:r>
              <a:rPr lang="en-US" dirty="0" smtClean="0"/>
              <a:t> </a:t>
            </a:r>
            <a:endParaRPr lang="en-US" dirty="0"/>
          </a:p>
        </p:txBody>
      </p:sp>
      <p:sp>
        <p:nvSpPr>
          <p:cNvPr id="29698" name="Content Placeholder 2"/>
          <p:cNvSpPr>
            <a:spLocks noGrp="1"/>
          </p:cNvSpPr>
          <p:nvPr>
            <p:ph sz="quarter" idx="1"/>
          </p:nvPr>
        </p:nvSpPr>
        <p:spPr>
          <a:xfrm>
            <a:off x="2641600" y="990600"/>
            <a:ext cx="5181600" cy="4572000"/>
          </a:xfrm>
        </p:spPr>
        <p:txBody>
          <a:bodyPr/>
          <a:lstStyle/>
          <a:p>
            <a:pPr eaLnBrk="1" hangingPunct="1">
              <a:buFont typeface="Arial" charset="0"/>
              <a:buChar char="•"/>
            </a:pPr>
            <a:r>
              <a:rPr lang="en-US" smtClean="0"/>
              <a:t>Case1: 0 1 2 3 4</a:t>
            </a:r>
          </a:p>
          <a:p>
            <a:pPr eaLnBrk="1" hangingPunct="1">
              <a:buFont typeface="Arial" charset="0"/>
              <a:buChar char="•"/>
            </a:pPr>
            <a:endParaRPr lang="en-US" smtClean="0"/>
          </a:p>
          <a:p>
            <a:pPr eaLnBrk="1" hangingPunct="1">
              <a:buFont typeface="Arial" charset="0"/>
              <a:buChar char="•"/>
            </a:pPr>
            <a:r>
              <a:rPr lang="en-US" smtClean="0"/>
              <a:t> Case2: </a:t>
            </a:r>
          </a:p>
          <a:p>
            <a:pPr eaLnBrk="1" hangingPunct="1">
              <a:buFont typeface="Arial" charset="0"/>
              <a:buChar char="•"/>
            </a:pPr>
            <a:endParaRPr lang="en-US" smtClean="0"/>
          </a:p>
          <a:p>
            <a:pPr eaLnBrk="1" hangingPunct="1">
              <a:buFont typeface="Arial" charset="0"/>
              <a:buChar char="•"/>
            </a:pPr>
            <a:r>
              <a:rPr lang="en-US" smtClean="0"/>
              <a:t>Case3: 1 2 3 4 5 </a:t>
            </a:r>
          </a:p>
          <a:p>
            <a:pPr eaLnBrk="1" hangingPunct="1">
              <a:buFont typeface="Arial" charset="0"/>
              <a:buChar char="•"/>
            </a:pPr>
            <a:endParaRPr lang="en-US" smtClean="0"/>
          </a:p>
          <a:p>
            <a:pPr eaLnBrk="1" hangingPunct="1">
              <a:buFont typeface="Arial" charset="0"/>
              <a:buChar char="•"/>
            </a:pPr>
            <a:r>
              <a:rPr lang="en-US" smtClean="0"/>
              <a:t>Case4: 3 4 #</a:t>
            </a:r>
          </a:p>
        </p:txBody>
      </p:sp>
      <p:sp>
        <p:nvSpPr>
          <p:cNvPr id="4" name="Slide Number Placeholder 3"/>
          <p:cNvSpPr>
            <a:spLocks noGrp="1"/>
          </p:cNvSpPr>
          <p:nvPr>
            <p:ph type="sldNum" sz="quarter" idx="11"/>
          </p:nvPr>
        </p:nvSpPr>
        <p:spPr/>
        <p:txBody>
          <a:bodyPr/>
          <a:lstStyle/>
          <a:p>
            <a:pPr>
              <a:defRPr/>
            </a:pPr>
            <a:fld id="{74CC98A3-DA70-4CDA-833F-20136C0FCA65}" type="slidenum">
              <a:rPr lang="en-US"/>
              <a:pPr>
                <a:defRPr/>
              </a:pPr>
              <a:t>11</a:t>
            </a:fld>
            <a:endParaRPr lang="en-US"/>
          </a:p>
        </p:txBody>
      </p:sp>
      <p:sp>
        <p:nvSpPr>
          <p:cNvPr id="29700"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2443836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970" y="0"/>
            <a:ext cx="9692640" cy="1325562"/>
          </a:xfrm>
        </p:spPr>
        <p:txBody>
          <a:bodyPr/>
          <a:lstStyle/>
          <a:p>
            <a:pPr eaLnBrk="1" hangingPunct="1"/>
            <a:r>
              <a:rPr lang="en-US" altLang="en-US" dirty="0" smtClean="0"/>
              <a:t>Postfix Expressions</a:t>
            </a:r>
          </a:p>
        </p:txBody>
      </p:sp>
      <p:sp>
        <p:nvSpPr>
          <p:cNvPr id="10243" name="Content Placeholder 2"/>
          <p:cNvSpPr>
            <a:spLocks noGrp="1"/>
          </p:cNvSpPr>
          <p:nvPr>
            <p:ph sz="quarter" idx="1"/>
          </p:nvPr>
        </p:nvSpPr>
        <p:spPr/>
        <p:txBody>
          <a:bodyPr/>
          <a:lstStyle/>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r>
              <a:rPr lang="en-US" altLang="en-US" dirty="0" smtClean="0"/>
              <a:t>Postfix expression consists of one operand followed by one operator</a:t>
            </a:r>
          </a:p>
          <a:p>
            <a:pPr eaLnBrk="1" hangingPunct="1"/>
            <a:r>
              <a:rPr lang="en-US" altLang="en-US" dirty="0" smtClean="0"/>
              <a:t>Postfix Increment: value is increased by 1.Thus a++ results in the variable a being increased by 1.The effect is the same as a=a+1.</a:t>
            </a:r>
          </a:p>
          <a:p>
            <a:pPr eaLnBrk="1" hangingPunct="1"/>
            <a:r>
              <a:rPr lang="en-US" altLang="en-US" dirty="0" smtClean="0"/>
              <a:t>The difference is that the value of the postfix increment expression is determined before the variable is increased</a:t>
            </a:r>
          </a:p>
          <a:p>
            <a:pPr eaLnBrk="1" hangingPunct="1"/>
            <a:endParaRPr lang="en-US" altLang="en-US" dirty="0" smtClean="0"/>
          </a:p>
          <a:p>
            <a:pPr eaLnBrk="1" hangingPunct="1"/>
            <a:endParaRPr lang="en-US" altLang="en-US" dirty="0" smtClean="0"/>
          </a:p>
        </p:txBody>
      </p:sp>
      <p:sp>
        <p:nvSpPr>
          <p:cNvPr id="4" name="Rectangle 3"/>
          <p:cNvSpPr/>
          <p:nvPr/>
        </p:nvSpPr>
        <p:spPr>
          <a:xfrm>
            <a:off x="2641600" y="1524000"/>
            <a:ext cx="2844800" cy="1066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rPr>
              <a:t>Operand</a:t>
            </a:r>
          </a:p>
        </p:txBody>
      </p:sp>
      <p:sp>
        <p:nvSpPr>
          <p:cNvPr id="5" name="Oval 4"/>
          <p:cNvSpPr/>
          <p:nvPr/>
        </p:nvSpPr>
        <p:spPr>
          <a:xfrm>
            <a:off x="5689600" y="1524000"/>
            <a:ext cx="3149600" cy="990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dirty="0">
                <a:solidFill>
                  <a:schemeClr val="tx1"/>
                </a:solidFill>
              </a:rPr>
              <a:t>Operator</a:t>
            </a:r>
          </a:p>
        </p:txBody>
      </p:sp>
      <p:sp>
        <p:nvSpPr>
          <p:cNvPr id="6" name="Rectangle 5"/>
          <p:cNvSpPr/>
          <p:nvPr/>
        </p:nvSpPr>
        <p:spPr>
          <a:xfrm>
            <a:off x="2369457" y="5350329"/>
            <a:ext cx="690880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dirty="0">
                <a:solidFill>
                  <a:schemeClr val="tx1"/>
                </a:solidFill>
              </a:rPr>
              <a:t>a++  has the same effect as a=a+1</a:t>
            </a:r>
          </a:p>
        </p:txBody>
      </p:sp>
      <p:sp>
        <p:nvSpPr>
          <p:cNvPr id="7" name="Rectangle 6"/>
          <p:cNvSpPr/>
          <p:nvPr/>
        </p:nvSpPr>
        <p:spPr>
          <a:xfrm>
            <a:off x="1219200" y="5943600"/>
            <a:ext cx="10566400" cy="534988"/>
          </a:xfrm>
          <a:prstGeom prst="rect">
            <a:avLst/>
          </a:prstGeom>
        </p:spPr>
        <p:txBody>
          <a:bodyPr>
            <a:spAutoFit/>
          </a:bodyPr>
          <a:lstStyle/>
          <a:p>
            <a:pPr>
              <a:lnSpc>
                <a:spcPct val="80000"/>
              </a:lnSpc>
              <a:buFont typeface="Arial" charset="0"/>
              <a:buNone/>
              <a:defRPr/>
            </a:pPr>
            <a:r>
              <a:rPr lang="en-US" dirty="0">
                <a:latin typeface="Constantia" pitchFamily="18" charset="0"/>
              </a:rPr>
              <a:t>x++, where ++ appears after its operand, </a:t>
            </a:r>
            <a:r>
              <a:rPr lang="en-US" dirty="0">
                <a:solidFill>
                  <a:srgbClr val="CC00FF"/>
                </a:solidFill>
                <a:effectLst>
                  <a:outerShdw blurRad="38100" dist="38100" dir="2700000" algn="tl">
                    <a:srgbClr val="C0C0C0"/>
                  </a:outerShdw>
                </a:effectLst>
                <a:latin typeface="Constantia" pitchFamily="18" charset="0"/>
              </a:rPr>
              <a:t>post-increment operator</a:t>
            </a:r>
            <a:endParaRPr lang="en-US" dirty="0">
              <a:latin typeface="Constantia" pitchFamily="18" charset="0"/>
            </a:endParaRPr>
          </a:p>
          <a:p>
            <a:pPr>
              <a:lnSpc>
                <a:spcPct val="80000"/>
              </a:lnSpc>
              <a:buFont typeface="Arial" charset="0"/>
              <a:buNone/>
              <a:defRPr/>
            </a:pPr>
            <a:r>
              <a:rPr lang="en-US" dirty="0">
                <a:latin typeface="Constantia" pitchFamily="18" charset="0"/>
              </a:rPr>
              <a:t>x--, the decrement operator is called the </a:t>
            </a:r>
            <a:r>
              <a:rPr lang="en-US" dirty="0">
                <a:solidFill>
                  <a:srgbClr val="CC00FF"/>
                </a:solidFill>
                <a:effectLst>
                  <a:outerShdw blurRad="38100" dist="38100" dir="2700000" algn="tl">
                    <a:srgbClr val="C0C0C0"/>
                  </a:outerShdw>
                </a:effectLst>
                <a:latin typeface="Constantia" pitchFamily="18" charset="0"/>
              </a:rPr>
              <a:t>post-decrement operato</a:t>
            </a:r>
            <a:r>
              <a:rPr lang="en-US" dirty="0">
                <a:solidFill>
                  <a:srgbClr val="CC00FF"/>
                </a:solidFill>
                <a:effectLst>
                  <a:outerShdw blurRad="38100" dist="38100" dir="2700000" algn="tl">
                    <a:srgbClr val="C0C0C0"/>
                  </a:outerShdw>
                </a:effectLst>
              </a:rPr>
              <a:t>r</a:t>
            </a:r>
          </a:p>
        </p:txBody>
      </p:sp>
    </p:spTree>
    <p:extLst>
      <p:ext uri="{BB962C8B-B14F-4D97-AF65-F5344CB8AC3E}">
        <p14:creationId xmlns:p14="http://schemas.microsoft.com/office/powerpoint/2010/main" val="2863701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19200" y="274638"/>
            <a:ext cx="10363200" cy="563562"/>
          </a:xfrm>
        </p:spPr>
        <p:txBody>
          <a:bodyPr>
            <a:normAutofit fontScale="90000"/>
          </a:bodyPr>
          <a:lstStyle/>
          <a:p>
            <a:pPr eaLnBrk="1" hangingPunct="1"/>
            <a:r>
              <a:rPr lang="en-US" altLang="en-US" smtClean="0"/>
              <a:t>Postfix Increment and decrement</a:t>
            </a:r>
          </a:p>
        </p:txBody>
      </p:sp>
      <p:sp>
        <p:nvSpPr>
          <p:cNvPr id="11267" name="Content Placeholder 2"/>
          <p:cNvSpPr>
            <a:spLocks noGrp="1"/>
          </p:cNvSpPr>
          <p:nvPr>
            <p:ph sz="quarter" idx="1"/>
          </p:nvPr>
        </p:nvSpPr>
        <p:spPr>
          <a:xfrm>
            <a:off x="508000" y="914400"/>
            <a:ext cx="10535557" cy="5105400"/>
          </a:xfrm>
        </p:spPr>
        <p:txBody>
          <a:bodyPr/>
          <a:lstStyle/>
          <a:p>
            <a:pPr eaLnBrk="1" hangingPunct="1"/>
            <a:r>
              <a:rPr lang="en-US" altLang="en-US" sz="2000" dirty="0" smtClean="0"/>
              <a:t>Postfix increment and decrement has a value and a side effect</a:t>
            </a:r>
          </a:p>
          <a:p>
            <a:pPr eaLnBrk="1" hangingPunct="1"/>
            <a:r>
              <a:rPr lang="en-US" altLang="en-US" sz="2000" dirty="0" smtClean="0"/>
              <a:t>For instance, if a variable contains 4 before the expression is evaluated, the value of the expression is </a:t>
            </a:r>
            <a:r>
              <a:rPr lang="en-US" altLang="en-US" sz="2000" dirty="0" err="1" smtClean="0"/>
              <a:t>evaluated,i.e</a:t>
            </a:r>
            <a:r>
              <a:rPr lang="en-US" altLang="en-US" sz="2000" dirty="0" smtClean="0"/>
              <a:t>, the value of expression a++ is 4.As a result of evaluating the expression and it’s side effect, a contains 5</a:t>
            </a:r>
          </a:p>
          <a:p>
            <a:pPr eaLnBrk="1" hangingPunct="1"/>
            <a:r>
              <a:rPr lang="en-US" altLang="en-US" sz="2000" dirty="0" smtClean="0"/>
              <a:t>Postfix decrement (a--), the value of the expression is the value of a before the decrement; the side effect is the variable is decremented by 1</a:t>
            </a:r>
          </a:p>
          <a:p>
            <a:pPr eaLnBrk="1" hangingPunct="1"/>
            <a:endParaRPr lang="en-US" altLang="en-US" dirty="0" smtClean="0"/>
          </a:p>
          <a:p>
            <a:pPr eaLnBrk="1" hangingPunct="1"/>
            <a:endParaRPr lang="en-US" altLang="en-US" dirty="0" smtClean="0"/>
          </a:p>
          <a:p>
            <a:pPr eaLnBrk="1" hangingPunct="1"/>
            <a:endParaRPr lang="en-US" altLang="en-US" dirty="0" smtClean="0"/>
          </a:p>
        </p:txBody>
      </p:sp>
      <p:sp>
        <p:nvSpPr>
          <p:cNvPr id="11268" name="Rectangle 5"/>
          <p:cNvSpPr>
            <a:spLocks noChangeArrowheads="1"/>
          </p:cNvSpPr>
          <p:nvPr/>
        </p:nvSpPr>
        <p:spPr bwMode="auto">
          <a:xfrm>
            <a:off x="141514" y="4495800"/>
            <a:ext cx="10769600" cy="1600200"/>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t>y = x++;</a:t>
            </a:r>
          </a:p>
          <a:p>
            <a:pPr eaLnBrk="1" hangingPunct="1"/>
            <a:r>
              <a:rPr lang="en-US" altLang="en-US" dirty="0"/>
              <a:t>y is assigned the original value of x first,</a:t>
            </a:r>
          </a:p>
          <a:p>
            <a:pPr eaLnBrk="1" hangingPunct="1"/>
            <a:r>
              <a:rPr lang="en-US" altLang="en-US" dirty="0"/>
              <a:t>then x is increased by 1.</a:t>
            </a:r>
          </a:p>
          <a:p>
            <a:pPr eaLnBrk="1" hangingPunct="1"/>
            <a:r>
              <a:rPr lang="en-US" altLang="en-US" dirty="0"/>
              <a:t>y = x--; the assignment of y to the value of x takes place first, </a:t>
            </a:r>
          </a:p>
          <a:p>
            <a:pPr eaLnBrk="1" hangingPunct="1"/>
            <a:r>
              <a:rPr lang="en-US" altLang="en-US" dirty="0"/>
              <a:t>then x is decremented.</a:t>
            </a:r>
          </a:p>
        </p:txBody>
      </p:sp>
    </p:spTree>
    <p:extLst>
      <p:ext uri="{BB962C8B-B14F-4D97-AF65-F5344CB8AC3E}">
        <p14:creationId xmlns:p14="http://schemas.microsoft.com/office/powerpoint/2010/main" val="1848529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19200" y="274638"/>
            <a:ext cx="10363200" cy="411162"/>
          </a:xfrm>
        </p:spPr>
        <p:txBody>
          <a:bodyPr>
            <a:normAutofit fontScale="90000"/>
          </a:bodyPr>
          <a:lstStyle/>
          <a:p>
            <a:pPr eaLnBrk="1" hangingPunct="1"/>
            <a:r>
              <a:rPr lang="en-US" altLang="en-US" smtClean="0"/>
              <a:t>Prefix Expressions</a:t>
            </a:r>
          </a:p>
        </p:txBody>
      </p:sp>
      <p:sp>
        <p:nvSpPr>
          <p:cNvPr id="12291" name="Content Placeholder 2"/>
          <p:cNvSpPr>
            <a:spLocks noGrp="1"/>
          </p:cNvSpPr>
          <p:nvPr>
            <p:ph sz="quarter" idx="1"/>
          </p:nvPr>
        </p:nvSpPr>
        <p:spPr>
          <a:xfrm>
            <a:off x="508000" y="609600"/>
            <a:ext cx="11379200" cy="2438400"/>
          </a:xfrm>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Two prefix operators : Prefix increment and Prefix decrement</a:t>
            </a:r>
          </a:p>
          <a:p>
            <a:pPr eaLnBrk="1" hangingPunct="1"/>
            <a:r>
              <a:rPr lang="en-US" altLang="en-US" smtClean="0"/>
              <a:t>The operand of a prefix expression must be a variable</a:t>
            </a:r>
          </a:p>
          <a:p>
            <a:pPr eaLnBrk="1" hangingPunct="1">
              <a:lnSpc>
                <a:spcPct val="80000"/>
              </a:lnSpc>
              <a:buFont typeface="Arial" charset="0"/>
              <a:buNone/>
            </a:pPr>
            <a:endParaRPr lang="en-US" altLang="en-US" sz="2800" smtClean="0"/>
          </a:p>
          <a:p>
            <a:pPr eaLnBrk="1" hangingPunct="1">
              <a:lnSpc>
                <a:spcPct val="80000"/>
              </a:lnSpc>
              <a:buFont typeface="Arial" charset="0"/>
              <a:buNone/>
            </a:pPr>
            <a:endParaRPr lang="en-US" altLang="en-US" sz="2800" smtClean="0"/>
          </a:p>
        </p:txBody>
      </p:sp>
      <p:sp>
        <p:nvSpPr>
          <p:cNvPr id="4" name="Oval 3"/>
          <p:cNvSpPr/>
          <p:nvPr/>
        </p:nvSpPr>
        <p:spPr>
          <a:xfrm>
            <a:off x="1930400" y="838200"/>
            <a:ext cx="2540000" cy="990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Operator</a:t>
            </a:r>
          </a:p>
        </p:txBody>
      </p:sp>
      <p:sp>
        <p:nvSpPr>
          <p:cNvPr id="5" name="Rectangle 4"/>
          <p:cNvSpPr/>
          <p:nvPr/>
        </p:nvSpPr>
        <p:spPr>
          <a:xfrm>
            <a:off x="4876800" y="838200"/>
            <a:ext cx="2641600"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dirty="0">
                <a:solidFill>
                  <a:schemeClr val="tx1"/>
                </a:solidFill>
              </a:rPr>
              <a:t>Operand/</a:t>
            </a:r>
          </a:p>
          <a:p>
            <a:pPr algn="ctr"/>
            <a:r>
              <a:rPr lang="en-US" sz="2400" dirty="0">
                <a:solidFill>
                  <a:schemeClr val="tx1"/>
                </a:solidFill>
              </a:rPr>
              <a:t>Variable</a:t>
            </a:r>
          </a:p>
        </p:txBody>
      </p:sp>
      <p:sp>
        <p:nvSpPr>
          <p:cNvPr id="6" name="Rectangle 5"/>
          <p:cNvSpPr/>
          <p:nvPr/>
        </p:nvSpPr>
        <p:spPr>
          <a:xfrm>
            <a:off x="1524000" y="3200400"/>
            <a:ext cx="690880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dirty="0">
                <a:solidFill>
                  <a:schemeClr val="tx1"/>
                </a:solidFill>
              </a:rPr>
              <a:t>++ a  has the same effect as a =a+1</a:t>
            </a:r>
          </a:p>
        </p:txBody>
      </p:sp>
      <p:sp>
        <p:nvSpPr>
          <p:cNvPr id="8" name="Rectangle 5"/>
          <p:cNvSpPr>
            <a:spLocks noChangeArrowheads="1"/>
          </p:cNvSpPr>
          <p:nvPr/>
        </p:nvSpPr>
        <p:spPr bwMode="auto">
          <a:xfrm>
            <a:off x="446314" y="4114800"/>
            <a:ext cx="11034486" cy="20955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dirty="0"/>
              <a:t>++x , where ++ appears before its operand, pre-increment operator </a:t>
            </a:r>
          </a:p>
          <a:p>
            <a:pPr algn="ctr"/>
            <a:r>
              <a:rPr lang="en-US" sz="2400" dirty="0"/>
              <a:t>The operator first adds 1 to x, and then yields the new value of x</a:t>
            </a:r>
          </a:p>
          <a:p>
            <a:pPr algn="ctr"/>
            <a:endParaRPr lang="en-US" sz="2400" dirty="0"/>
          </a:p>
          <a:p>
            <a:pPr algn="ctr"/>
            <a:r>
              <a:rPr lang="en-US" sz="2400" dirty="0"/>
              <a:t>--x;, the pre-decrement operator first subtracts 1 from x and</a:t>
            </a:r>
          </a:p>
          <a:p>
            <a:pPr algn="ctr"/>
            <a:r>
              <a:rPr lang="en-US" sz="2400" dirty="0"/>
              <a:t>then yields the new value of x</a:t>
            </a:r>
          </a:p>
        </p:txBody>
      </p:sp>
    </p:spTree>
    <p:extLst>
      <p:ext uri="{BB962C8B-B14F-4D97-AF65-F5344CB8AC3E}">
        <p14:creationId xmlns:p14="http://schemas.microsoft.com/office/powerpoint/2010/main" val="3891901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a:xfrm>
            <a:off x="1219200" y="274638"/>
            <a:ext cx="10363200" cy="411162"/>
          </a:xfrm>
        </p:spPr>
        <p:txBody>
          <a:bodyPr>
            <a:normAutofit fontScale="90000"/>
          </a:bodyPr>
          <a:lstStyle/>
          <a:p>
            <a:r>
              <a:rPr lang="en-US" altLang="en-US" smtClean="0"/>
              <a:t>Example</a:t>
            </a:r>
          </a:p>
        </p:txBody>
      </p:sp>
      <p:pic>
        <p:nvPicPr>
          <p:cNvPr id="13315"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711200" y="914400"/>
            <a:ext cx="10871200" cy="5334000"/>
          </a:xfrm>
          <a:noFill/>
        </p:spPr>
      </p:pic>
    </p:spTree>
    <p:extLst>
      <p:ext uri="{BB962C8B-B14F-4D97-AF65-F5344CB8AC3E}">
        <p14:creationId xmlns:p14="http://schemas.microsoft.com/office/powerpoint/2010/main" val="4128149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0" y="685800"/>
            <a:ext cx="12192000" cy="3970338"/>
          </a:xfrm>
          <a:prstGeom prst="rect">
            <a:avLst/>
          </a:prstGeom>
          <a:noFill/>
          <a:ln w="9525">
            <a:noFill/>
            <a:miter lim="800000"/>
            <a:headEnd/>
            <a:tailEnd/>
          </a:ln>
          <a:effectLst/>
        </p:spPr>
        <p:txBody>
          <a:bodyPr>
            <a:spAutoFit/>
          </a:bodyPr>
          <a:lstStyle/>
          <a:p>
            <a:pPr>
              <a:defRPr/>
            </a:pPr>
            <a:r>
              <a:rPr lang="en-US" sz="2800" dirty="0" err="1">
                <a:latin typeface="Constantia" pitchFamily="18" charset="0"/>
              </a:rPr>
              <a:t>int</a:t>
            </a:r>
            <a:r>
              <a:rPr lang="en-US" sz="2800" dirty="0">
                <a:latin typeface="Constantia" pitchFamily="18" charset="0"/>
              </a:rPr>
              <a:t> w, x, y, z, result;		                 </a:t>
            </a:r>
          </a:p>
          <a:p>
            <a:pPr>
              <a:defRPr/>
            </a:pPr>
            <a:r>
              <a:rPr lang="en-US" sz="2800" dirty="0">
                <a:latin typeface="Constantia" pitchFamily="18" charset="0"/>
              </a:rPr>
              <a:t> w = x = y = z = 1; </a:t>
            </a:r>
          </a:p>
          <a:p>
            <a:pPr>
              <a:defRPr/>
            </a:pPr>
            <a:r>
              <a:rPr lang="en-US" sz="2800" dirty="0" err="1">
                <a:latin typeface="Constantia" pitchFamily="18" charset="0"/>
              </a:rPr>
              <a:t>printf</a:t>
            </a:r>
            <a:r>
              <a:rPr lang="en-US" sz="2800" dirty="0">
                <a:latin typeface="Constantia" pitchFamily="18" charset="0"/>
              </a:rPr>
              <a:t>(“ w = %d, x = %d, y = %d,  z = %d,\n”, w, x, y, z);</a:t>
            </a:r>
          </a:p>
          <a:p>
            <a:pPr>
              <a:defRPr/>
            </a:pPr>
            <a:endParaRPr lang="en-US" sz="2800" dirty="0">
              <a:latin typeface="Constantia" pitchFamily="18" charset="0"/>
            </a:endParaRPr>
          </a:p>
          <a:p>
            <a:pPr>
              <a:defRPr/>
            </a:pPr>
            <a:r>
              <a:rPr lang="en-US" sz="2800" dirty="0">
                <a:solidFill>
                  <a:srgbClr val="CC00FF"/>
                </a:solidFill>
                <a:effectLst>
                  <a:outerShdw blurRad="38100" dist="38100" dir="2700000" algn="tl">
                    <a:srgbClr val="C0C0C0"/>
                  </a:outerShdw>
                </a:effectLst>
                <a:latin typeface="Constantia" pitchFamily="18" charset="0"/>
              </a:rPr>
              <a:t>result = ++w;</a:t>
            </a:r>
          </a:p>
          <a:p>
            <a:pPr>
              <a:defRPr/>
            </a:pPr>
            <a:r>
              <a:rPr lang="en-US" sz="2800" dirty="0" err="1">
                <a:latin typeface="Constantia" pitchFamily="18" charset="0"/>
              </a:rPr>
              <a:t>printf</a:t>
            </a:r>
            <a:r>
              <a:rPr lang="en-US" sz="2800" dirty="0">
                <a:latin typeface="Constantia" pitchFamily="18" charset="0"/>
              </a:rPr>
              <a:t>(“++w evaluates to %d , w is now %d\n”, result, w);</a:t>
            </a:r>
          </a:p>
          <a:p>
            <a:pPr>
              <a:defRPr/>
            </a:pPr>
            <a:endParaRPr lang="en-US" sz="2800" dirty="0">
              <a:latin typeface="Constantia" pitchFamily="18" charset="0"/>
            </a:endParaRPr>
          </a:p>
          <a:p>
            <a:pPr>
              <a:defRPr/>
            </a:pPr>
            <a:r>
              <a:rPr lang="en-US" sz="2800" dirty="0">
                <a:solidFill>
                  <a:srgbClr val="CC00FF"/>
                </a:solidFill>
                <a:effectLst>
                  <a:outerShdw blurRad="38100" dist="38100" dir="2700000" algn="tl">
                    <a:srgbClr val="C0C0C0"/>
                  </a:outerShdw>
                </a:effectLst>
                <a:latin typeface="Constantia" pitchFamily="18" charset="0"/>
              </a:rPr>
              <a:t>result = x++;</a:t>
            </a:r>
          </a:p>
          <a:p>
            <a:pPr>
              <a:defRPr/>
            </a:pPr>
            <a:r>
              <a:rPr lang="en-US" sz="2800" dirty="0" err="1">
                <a:latin typeface="Constantia" pitchFamily="18" charset="0"/>
              </a:rPr>
              <a:t>printf</a:t>
            </a:r>
            <a:r>
              <a:rPr lang="en-US" sz="2800" dirty="0">
                <a:latin typeface="Constantia" pitchFamily="18" charset="0"/>
              </a:rPr>
              <a:t>(“x++ evaluates to %d , x is now %d\n”, result, x);</a:t>
            </a:r>
          </a:p>
        </p:txBody>
      </p:sp>
      <p:sp>
        <p:nvSpPr>
          <p:cNvPr id="14339" name="Title 2"/>
          <p:cNvSpPr>
            <a:spLocks noGrp="1"/>
          </p:cNvSpPr>
          <p:nvPr>
            <p:ph type="title"/>
          </p:nvPr>
        </p:nvSpPr>
        <p:spPr>
          <a:xfrm>
            <a:off x="406400" y="228601"/>
            <a:ext cx="10363200" cy="411163"/>
          </a:xfrm>
        </p:spPr>
        <p:txBody>
          <a:bodyPr>
            <a:normAutofit fontScale="90000"/>
          </a:bodyPr>
          <a:lstStyle/>
          <a:p>
            <a:r>
              <a:rPr lang="en-US" altLang="en-US" smtClean="0"/>
              <a:t>Example</a:t>
            </a:r>
          </a:p>
        </p:txBody>
      </p:sp>
      <p:sp>
        <p:nvSpPr>
          <p:cNvPr id="14340" name="Rectangle 4"/>
          <p:cNvSpPr>
            <a:spLocks noChangeArrowheads="1"/>
          </p:cNvSpPr>
          <p:nvPr/>
        </p:nvSpPr>
        <p:spPr bwMode="auto">
          <a:xfrm>
            <a:off x="304800" y="5257801"/>
            <a:ext cx="6096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buFont typeface="Arial" charset="0"/>
              <a:buNone/>
            </a:pPr>
            <a:r>
              <a:rPr lang="en-US" altLang="en-US">
                <a:latin typeface="Constantia" pitchFamily="18" charset="0"/>
              </a:rPr>
              <a:t>Given w = 1, x = 1, y = 1, and z = 1,</a:t>
            </a:r>
          </a:p>
          <a:p>
            <a:pPr algn="just" eaLnBrk="1" hangingPunct="1">
              <a:buFont typeface="Arial" charset="0"/>
              <a:buNone/>
            </a:pPr>
            <a:r>
              <a:rPr lang="en-US" altLang="en-US">
                <a:latin typeface="Constantia" pitchFamily="18" charset="0"/>
              </a:rPr>
              <a:t>++w evaluates to 2 and w is now 2</a:t>
            </a:r>
          </a:p>
          <a:p>
            <a:pPr algn="just" eaLnBrk="1" hangingPunct="1">
              <a:buFont typeface="Arial" charset="0"/>
              <a:buNone/>
            </a:pPr>
            <a:r>
              <a:rPr lang="en-US" altLang="en-US">
                <a:latin typeface="Constantia" pitchFamily="18" charset="0"/>
              </a:rPr>
              <a:t>x++ evaluates to 1 and x is now 2</a:t>
            </a:r>
          </a:p>
        </p:txBody>
      </p:sp>
    </p:spTree>
    <p:extLst>
      <p:ext uri="{BB962C8B-B14F-4D97-AF65-F5344CB8AC3E}">
        <p14:creationId xmlns:p14="http://schemas.microsoft.com/office/powerpoint/2010/main" val="2478556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i="1" dirty="0" smtClean="0"/>
              <a:t>Find any differences ? </a:t>
            </a:r>
            <a:br>
              <a:rPr lang="en-US" i="1" dirty="0" smtClean="0"/>
            </a:br>
            <a:endParaRPr lang="en-US" i="1" dirty="0"/>
          </a:p>
        </p:txBody>
      </p:sp>
      <p:sp>
        <p:nvSpPr>
          <p:cNvPr id="3" name="Content Placeholder 2"/>
          <p:cNvSpPr>
            <a:spLocks noGrp="1"/>
          </p:cNvSpPr>
          <p:nvPr>
            <p:ph sz="quarter" idx="1"/>
          </p:nvPr>
        </p:nvSpPr>
        <p:spPr>
          <a:xfrm>
            <a:off x="0" y="1295400"/>
            <a:ext cx="5791200" cy="4572000"/>
          </a:xfrm>
        </p:spPr>
        <p:txBody>
          <a:bodyPr>
            <a:normAutofit/>
          </a:bodyPr>
          <a:lstStyle/>
          <a:p>
            <a:pPr marL="274320" indent="-274320" eaLnBrk="1" fontAlgn="auto" hangingPunct="1">
              <a:spcBef>
                <a:spcPts val="580"/>
              </a:spcBef>
              <a:spcAft>
                <a:spcPts val="0"/>
              </a:spcAft>
              <a:buFont typeface="Arial" pitchFamily="34" charset="0"/>
              <a:buNone/>
              <a:defRPr/>
            </a:pPr>
            <a:r>
              <a:rPr lang="en-US" sz="2400" b="1" dirty="0" smtClean="0">
                <a:solidFill>
                  <a:srgbClr val="0070C0"/>
                </a:solidFill>
              </a:rPr>
              <a:t>	</a:t>
            </a:r>
            <a:r>
              <a:rPr lang="en-US" b="1" dirty="0" err="1" smtClean="0">
                <a:solidFill>
                  <a:srgbClr val="0070C0"/>
                </a:solidFill>
              </a:rPr>
              <a:t>int</a:t>
            </a:r>
            <a:r>
              <a:rPr lang="en-US" b="1" dirty="0" smtClean="0">
                <a:solidFill>
                  <a:srgbClr val="0070C0"/>
                </a:solidFill>
              </a:rPr>
              <a:t> x = 3;</a:t>
            </a:r>
            <a:endParaRPr lang="en-US" i="1" dirty="0" smtClean="0">
              <a:solidFill>
                <a:srgbClr val="0070C0"/>
              </a:solidFill>
            </a:endParaRPr>
          </a:p>
          <a:p>
            <a:pPr marL="274320" indent="-274320" eaLnBrk="1" fontAlgn="auto" hangingPunct="1">
              <a:spcBef>
                <a:spcPts val="580"/>
              </a:spcBef>
              <a:spcAft>
                <a:spcPts val="0"/>
              </a:spcAft>
              <a:buFont typeface="Arial" pitchFamily="34" charset="0"/>
              <a:buNone/>
              <a:defRPr/>
            </a:pPr>
            <a:r>
              <a:rPr lang="en-US" b="1" dirty="0" smtClean="0">
                <a:solidFill>
                  <a:srgbClr val="0070C0"/>
                </a:solidFill>
              </a:rPr>
              <a:t> 	while (x-- &gt; 0)</a:t>
            </a:r>
            <a:endParaRPr lang="en-US" i="1" dirty="0" smtClean="0">
              <a:solidFill>
                <a:srgbClr val="0070C0"/>
              </a:solidFill>
            </a:endParaRPr>
          </a:p>
          <a:p>
            <a:pPr marL="274320" indent="-274320" eaLnBrk="1" fontAlgn="auto" hangingPunct="1">
              <a:spcBef>
                <a:spcPts val="580"/>
              </a:spcBef>
              <a:spcAft>
                <a:spcPts val="0"/>
              </a:spcAft>
              <a:buFont typeface="Arial" pitchFamily="34" charset="0"/>
              <a:buNone/>
              <a:defRPr/>
            </a:pPr>
            <a:r>
              <a:rPr lang="en-US" b="1" dirty="0" smtClean="0">
                <a:solidFill>
                  <a:srgbClr val="0070C0"/>
                </a:solidFill>
              </a:rPr>
              <a:t>	  </a:t>
            </a:r>
            <a:r>
              <a:rPr lang="en-US" b="1" dirty="0" err="1" smtClean="0">
                <a:solidFill>
                  <a:srgbClr val="0070C0"/>
                </a:solidFill>
              </a:rPr>
              <a:t>printf</a:t>
            </a:r>
            <a:r>
              <a:rPr lang="en-US" b="1" dirty="0" smtClean="0">
                <a:solidFill>
                  <a:srgbClr val="0070C0"/>
                </a:solidFill>
              </a:rPr>
              <a:t>("Hello World!\n");</a:t>
            </a:r>
            <a:endParaRPr lang="en-US" i="1" dirty="0" smtClean="0">
              <a:solidFill>
                <a:srgbClr val="0070C0"/>
              </a:solidFill>
            </a:endParaRPr>
          </a:p>
          <a:p>
            <a:pPr marL="274320" indent="-274320" eaLnBrk="1" fontAlgn="auto" hangingPunct="1">
              <a:spcBef>
                <a:spcPts val="580"/>
              </a:spcBef>
              <a:spcAft>
                <a:spcPts val="0"/>
              </a:spcAft>
              <a:buFont typeface="Arial" pitchFamily="34" charset="0"/>
              <a:buNone/>
              <a:defRPr/>
            </a:pPr>
            <a:endParaRPr lang="en-US" b="1" dirty="0" smtClean="0">
              <a:solidFill>
                <a:srgbClr val="0070C0"/>
              </a:solidFill>
            </a:endParaRPr>
          </a:p>
          <a:p>
            <a:pPr marL="274320" indent="-274320" algn="just" eaLnBrk="1" fontAlgn="auto" hangingPunct="1">
              <a:spcBef>
                <a:spcPts val="580"/>
              </a:spcBef>
              <a:spcAft>
                <a:spcPts val="0"/>
              </a:spcAft>
              <a:buFont typeface="Wingdings" pitchFamily="2" charset="2"/>
              <a:buChar char="ü"/>
              <a:defRPr/>
            </a:pPr>
            <a:r>
              <a:rPr lang="en-US" i="1" dirty="0" smtClean="0">
                <a:solidFill>
                  <a:srgbClr val="0070C0"/>
                </a:solidFill>
              </a:rPr>
              <a:t>Here, since the decrement operator is placed after the variable, the old value of the variable is used to compare against 0.</a:t>
            </a:r>
          </a:p>
          <a:p>
            <a:pPr marL="274320" indent="-274320" algn="just" eaLnBrk="1" fontAlgn="auto" hangingPunct="1">
              <a:spcBef>
                <a:spcPts val="580"/>
              </a:spcBef>
              <a:spcAft>
                <a:spcPts val="0"/>
              </a:spcAft>
              <a:buFont typeface="Wingdings" pitchFamily="2" charset="2"/>
              <a:buChar char="ü"/>
              <a:defRPr/>
            </a:pPr>
            <a:r>
              <a:rPr lang="en-US" i="1" dirty="0" smtClean="0">
                <a:solidFill>
                  <a:srgbClr val="0070C0"/>
                </a:solidFill>
              </a:rPr>
              <a:t>  The first time through, this value is 3, then 2, then 1.  </a:t>
            </a:r>
          </a:p>
          <a:p>
            <a:pPr marL="274320" indent="-274320" algn="just" eaLnBrk="1" fontAlgn="auto" hangingPunct="1">
              <a:spcBef>
                <a:spcPts val="580"/>
              </a:spcBef>
              <a:spcAft>
                <a:spcPts val="0"/>
              </a:spcAft>
              <a:buFont typeface="Wingdings" pitchFamily="2" charset="2"/>
              <a:buChar char="ü"/>
              <a:defRPr/>
            </a:pPr>
            <a:r>
              <a:rPr lang="en-US" i="1" dirty="0" smtClean="0">
                <a:solidFill>
                  <a:srgbClr val="0070C0"/>
                </a:solidFill>
              </a:rPr>
              <a:t>The fourth time, it is 0 so we exit the loop.</a:t>
            </a:r>
          </a:p>
          <a:p>
            <a:pPr marL="274320" indent="-274320" eaLnBrk="1" fontAlgn="auto" hangingPunct="1">
              <a:spcBef>
                <a:spcPts val="580"/>
              </a:spcBef>
              <a:spcAft>
                <a:spcPts val="0"/>
              </a:spcAft>
              <a:buFont typeface="Arial" pitchFamily="34" charset="0"/>
              <a:buNone/>
              <a:defRPr/>
            </a:pPr>
            <a:endParaRPr lang="en-US" i="1" dirty="0" smtClean="0"/>
          </a:p>
          <a:p>
            <a:pPr marL="274320" indent="-274320" eaLnBrk="1" fontAlgn="auto" hangingPunct="1">
              <a:spcBef>
                <a:spcPts val="580"/>
              </a:spcBef>
              <a:spcAft>
                <a:spcPts val="0"/>
              </a:spcAft>
              <a:defRPr/>
            </a:pPr>
            <a:endParaRPr lang="en-US" dirty="0"/>
          </a:p>
        </p:txBody>
      </p:sp>
      <p:sp>
        <p:nvSpPr>
          <p:cNvPr id="4" name="Slide Number Placeholder 3"/>
          <p:cNvSpPr>
            <a:spLocks noGrp="1"/>
          </p:cNvSpPr>
          <p:nvPr>
            <p:ph type="sldNum" sz="quarter" idx="11"/>
          </p:nvPr>
        </p:nvSpPr>
        <p:spPr/>
        <p:txBody>
          <a:bodyPr/>
          <a:lstStyle/>
          <a:p>
            <a:pPr>
              <a:defRPr/>
            </a:pPr>
            <a:fld id="{EC21B025-DFD7-4955-A6E6-E614CDBC57A0}" type="slidenum">
              <a:rPr lang="en-US"/>
              <a:pPr>
                <a:defRPr/>
              </a:pPr>
              <a:t>17</a:t>
            </a:fld>
            <a:endParaRPr lang="en-US"/>
          </a:p>
        </p:txBody>
      </p:sp>
      <p:sp>
        <p:nvSpPr>
          <p:cNvPr id="30724"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30725" name="Rectangle 1"/>
          <p:cNvSpPr>
            <a:spLocks noChangeArrowheads="1"/>
          </p:cNvSpPr>
          <p:nvPr/>
        </p:nvSpPr>
        <p:spPr bwMode="auto">
          <a:xfrm>
            <a:off x="5791200" y="1925906"/>
            <a:ext cx="6197600" cy="3785652"/>
          </a:xfrm>
          <a:prstGeom prst="rect">
            <a:avLst/>
          </a:prstGeom>
          <a:noFill/>
          <a:ln w="9525">
            <a:noFill/>
            <a:miter lim="800000"/>
            <a:headEnd/>
            <a:tailEnd/>
          </a:ln>
        </p:spPr>
        <p:txBody>
          <a:bodyPr anchor="ctr">
            <a:spAutoFit/>
          </a:bodyPr>
          <a:lstStyle/>
          <a:p>
            <a:pPr eaLnBrk="0" hangingPunct="0"/>
            <a:r>
              <a:rPr lang="en-US" sz="2400" b="1">
                <a:solidFill>
                  <a:srgbClr val="C00000"/>
                </a:solidFill>
                <a:latin typeface="Perpetua" pitchFamily="18" charset="0"/>
                <a:cs typeface="Times New Roman" pitchFamily="18" charset="0"/>
              </a:rPr>
              <a:t>int x = 3;</a:t>
            </a:r>
            <a:endParaRPr lang="en-US" sz="2400">
              <a:solidFill>
                <a:srgbClr val="C00000"/>
              </a:solidFill>
              <a:latin typeface="Perpetua" pitchFamily="18" charset="0"/>
            </a:endParaRPr>
          </a:p>
          <a:p>
            <a:pPr eaLnBrk="0" hangingPunct="0"/>
            <a:r>
              <a:rPr lang="en-US" sz="2400" b="1">
                <a:solidFill>
                  <a:srgbClr val="C00000"/>
                </a:solidFill>
                <a:latin typeface="Perpetua" pitchFamily="18" charset="0"/>
                <a:cs typeface="Times New Roman" pitchFamily="18" charset="0"/>
              </a:rPr>
              <a:t>   while (--x &gt;= 0)</a:t>
            </a:r>
            <a:endParaRPr lang="en-US" sz="2400">
              <a:solidFill>
                <a:srgbClr val="C00000"/>
              </a:solidFill>
              <a:latin typeface="Perpetua" pitchFamily="18" charset="0"/>
            </a:endParaRPr>
          </a:p>
          <a:p>
            <a:pPr eaLnBrk="0" hangingPunct="0"/>
            <a:r>
              <a:rPr lang="en-US" sz="2400" b="1">
                <a:solidFill>
                  <a:srgbClr val="C00000"/>
                </a:solidFill>
                <a:latin typeface="Perpetua" pitchFamily="18" charset="0"/>
                <a:cs typeface="Times New Roman" pitchFamily="18" charset="0"/>
              </a:rPr>
              <a:t>      printf("Hello World!\n");</a:t>
            </a:r>
          </a:p>
          <a:p>
            <a:pPr eaLnBrk="0" hangingPunct="0"/>
            <a:endParaRPr lang="en-US" sz="2400" b="1">
              <a:solidFill>
                <a:srgbClr val="C00000"/>
              </a:solidFill>
              <a:latin typeface="Perpetua" pitchFamily="18" charset="0"/>
            </a:endParaRPr>
          </a:p>
          <a:p>
            <a:pPr eaLnBrk="0" hangingPunct="0"/>
            <a:endParaRPr lang="en-US" sz="2400">
              <a:solidFill>
                <a:srgbClr val="C00000"/>
              </a:solidFill>
              <a:latin typeface="Perpetua" pitchFamily="18" charset="0"/>
            </a:endParaRPr>
          </a:p>
          <a:p>
            <a:pPr algn="just" eaLnBrk="0" hangingPunct="0">
              <a:buFont typeface="Wingdings" pitchFamily="2" charset="2"/>
              <a:buChar char="ü"/>
            </a:pPr>
            <a:r>
              <a:rPr lang="en-US" sz="2400" i="1">
                <a:solidFill>
                  <a:srgbClr val="C00000"/>
                </a:solidFill>
                <a:latin typeface="Perpetua" pitchFamily="18" charset="0"/>
              </a:rPr>
              <a:t>Now, the decrement operator is placed before the variable, so the value of "x" is decreased and then its value is used.  </a:t>
            </a:r>
          </a:p>
          <a:p>
            <a:pPr algn="just" eaLnBrk="0" hangingPunct="0">
              <a:buFont typeface="Wingdings" pitchFamily="2" charset="2"/>
              <a:buChar char="ü"/>
            </a:pPr>
            <a:r>
              <a:rPr lang="en-US" sz="2400" i="1">
                <a:solidFill>
                  <a:srgbClr val="C00000"/>
                </a:solidFill>
                <a:latin typeface="Perpetua" pitchFamily="18" charset="0"/>
              </a:rPr>
              <a:t>The first time through, this value is 2, then 1, then 0.  </a:t>
            </a:r>
          </a:p>
          <a:p>
            <a:pPr algn="just" eaLnBrk="0" hangingPunct="0">
              <a:buFont typeface="Wingdings" pitchFamily="2" charset="2"/>
              <a:buChar char="ü"/>
            </a:pPr>
            <a:r>
              <a:rPr lang="en-US" sz="2400" i="1">
                <a:solidFill>
                  <a:srgbClr val="C00000"/>
                </a:solidFill>
                <a:latin typeface="Perpetua" pitchFamily="18" charset="0"/>
              </a:rPr>
              <a:t>The fourth time, it is –1 so we exit the loop.</a:t>
            </a:r>
          </a:p>
          <a:p>
            <a:pPr eaLnBrk="0" hangingPunct="0"/>
            <a:endParaRPr lang="en-US" sz="2400">
              <a:latin typeface="Perpetua" pitchFamily="18" charset="0"/>
            </a:endParaRPr>
          </a:p>
        </p:txBody>
      </p:sp>
      <p:pic>
        <p:nvPicPr>
          <p:cNvPr id="30726" name="Picture 1"/>
          <p:cNvPicPr>
            <a:picLocks noChangeAspect="1" noChangeArrowheads="1"/>
          </p:cNvPicPr>
          <p:nvPr/>
        </p:nvPicPr>
        <p:blipFill>
          <a:blip r:embed="rId2"/>
          <a:srcRect/>
          <a:stretch>
            <a:fillRect/>
          </a:stretch>
        </p:blipFill>
        <p:spPr bwMode="auto">
          <a:xfrm>
            <a:off x="9652000" y="152400"/>
            <a:ext cx="2235200" cy="1009650"/>
          </a:xfrm>
          <a:prstGeom prst="rect">
            <a:avLst/>
          </a:prstGeom>
          <a:noFill/>
          <a:ln w="9525">
            <a:noFill/>
            <a:miter lim="800000"/>
            <a:headEnd/>
            <a:tailEnd/>
          </a:ln>
        </p:spPr>
      </p:pic>
      <p:cxnSp>
        <p:nvCxnSpPr>
          <p:cNvPr id="9" name="Straight Connector 8"/>
          <p:cNvCxnSpPr/>
          <p:nvPr/>
        </p:nvCxnSpPr>
        <p:spPr>
          <a:xfrm rot="5400000">
            <a:off x="3353859" y="3656542"/>
            <a:ext cx="4876800" cy="2117"/>
          </a:xfrm>
          <a:prstGeom prst="line">
            <a:avLst/>
          </a:prstGeom>
          <a:ln w="41275" cap="sq">
            <a:solidFill>
              <a:schemeClr val="accent6">
                <a:lumMod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300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0" y="0"/>
            <a:ext cx="9349373" cy="699247"/>
          </a:xfrm>
        </p:spPr>
        <p:txBody>
          <a:bodyPr/>
          <a:lstStyle/>
          <a:p>
            <a:pPr eaLnBrk="1" hangingPunct="1"/>
            <a:r>
              <a:rPr lang="en-US" dirty="0" smtClean="0"/>
              <a:t>Write a program….</a:t>
            </a:r>
          </a:p>
        </p:txBody>
      </p:sp>
      <p:sp>
        <p:nvSpPr>
          <p:cNvPr id="3" name="Content Placeholder 2"/>
          <p:cNvSpPr>
            <a:spLocks noGrp="1"/>
          </p:cNvSpPr>
          <p:nvPr>
            <p:ph sz="quarter" idx="1"/>
          </p:nvPr>
        </p:nvSpPr>
        <p:spPr>
          <a:xfrm>
            <a:off x="171437" y="1065986"/>
            <a:ext cx="10635107" cy="5114771"/>
          </a:xfrm>
        </p:spPr>
        <p:txBody>
          <a:bodyPr>
            <a:normAutofit/>
          </a:bodyPr>
          <a:lstStyle/>
          <a:p>
            <a:pPr marL="274320" indent="-274320" eaLnBrk="1" fontAlgn="auto" hangingPunct="1">
              <a:spcBef>
                <a:spcPts val="580"/>
              </a:spcBef>
              <a:spcAft>
                <a:spcPts val="0"/>
              </a:spcAft>
              <a:defRPr/>
            </a:pPr>
            <a:r>
              <a:rPr lang="en-US" dirty="0" smtClean="0"/>
              <a:t>Ask the user to enter a number, and if it is positive, sum the digits.  </a:t>
            </a:r>
          </a:p>
          <a:p>
            <a:pPr marL="274320" indent="-274320" eaLnBrk="1" fontAlgn="auto" hangingPunct="1">
              <a:spcBef>
                <a:spcPts val="580"/>
              </a:spcBef>
              <a:spcAft>
                <a:spcPts val="0"/>
              </a:spcAft>
              <a:defRPr/>
            </a:pPr>
            <a:r>
              <a:rPr lang="en-US" dirty="0" smtClean="0"/>
              <a:t>The user enters a number, and the value is stored in "x". </a:t>
            </a:r>
          </a:p>
          <a:p>
            <a:pPr marL="274320" indent="-274320" eaLnBrk="1" fontAlgn="auto" hangingPunct="1">
              <a:spcBef>
                <a:spcPts val="580"/>
              </a:spcBef>
              <a:spcAft>
                <a:spcPts val="0"/>
              </a:spcAft>
              <a:defRPr/>
            </a:pPr>
            <a:r>
              <a:rPr lang="en-US" dirty="0" smtClean="0"/>
              <a:t>Store sum in the variable "</a:t>
            </a:r>
            <a:r>
              <a:rPr lang="en-US" dirty="0" err="1" smtClean="0"/>
              <a:t>sum_digits</a:t>
            </a:r>
            <a:r>
              <a:rPr lang="en-US" dirty="0" smtClean="0"/>
              <a:t>", which is initialized to zero.  </a:t>
            </a:r>
          </a:p>
          <a:p>
            <a:pPr marL="274320" indent="-274320" eaLnBrk="1" fontAlgn="auto" hangingPunct="1">
              <a:spcBef>
                <a:spcPts val="580"/>
              </a:spcBef>
              <a:spcAft>
                <a:spcPts val="0"/>
              </a:spcAft>
              <a:defRPr/>
            </a:pPr>
            <a:endParaRPr lang="en-US" i="1" dirty="0" smtClean="0"/>
          </a:p>
          <a:p>
            <a:pPr marL="274320" indent="-274320" eaLnBrk="1" fontAlgn="auto" hangingPunct="1">
              <a:spcBef>
                <a:spcPts val="580"/>
              </a:spcBef>
              <a:spcAft>
                <a:spcPts val="0"/>
              </a:spcAft>
              <a:defRPr/>
            </a:pPr>
            <a:endParaRPr lang="en-US" i="1" dirty="0" smtClean="0"/>
          </a:p>
          <a:p>
            <a:pPr marL="274320" indent="-274320" eaLnBrk="1" fontAlgn="auto" hangingPunct="1">
              <a:spcBef>
                <a:spcPts val="580"/>
              </a:spcBef>
              <a:spcAft>
                <a:spcPts val="0"/>
              </a:spcAft>
              <a:buFont typeface="Wingdings" pitchFamily="2" charset="2"/>
              <a:buChar char="v"/>
              <a:defRPr/>
            </a:pPr>
            <a:r>
              <a:rPr lang="en-US" i="1" dirty="0" smtClean="0"/>
              <a:t>Hint:</a:t>
            </a:r>
          </a:p>
          <a:p>
            <a:pPr marL="274320" indent="-274320" eaLnBrk="1" fontAlgn="auto" hangingPunct="1">
              <a:spcBef>
                <a:spcPts val="580"/>
              </a:spcBef>
              <a:spcAft>
                <a:spcPts val="0"/>
              </a:spcAft>
              <a:buFont typeface="Wingdings" pitchFamily="2" charset="2"/>
              <a:buChar char="ü"/>
              <a:defRPr/>
            </a:pPr>
            <a:r>
              <a:rPr lang="en-US" i="1" dirty="0" smtClean="0"/>
              <a:t>As long as "x" is greater than zero, we mod it by 10, which gets the right-most digit of the number, and we add this digit to "</a:t>
            </a:r>
            <a:r>
              <a:rPr lang="en-US" i="1" dirty="0" err="1" smtClean="0"/>
              <a:t>sum_digits</a:t>
            </a:r>
            <a:r>
              <a:rPr lang="en-US" i="1" dirty="0" smtClean="0"/>
              <a:t>".  </a:t>
            </a:r>
          </a:p>
          <a:p>
            <a:pPr marL="274320" indent="-274320" algn="just" eaLnBrk="1" fontAlgn="auto" hangingPunct="1">
              <a:spcBef>
                <a:spcPts val="580"/>
              </a:spcBef>
              <a:spcAft>
                <a:spcPts val="0"/>
              </a:spcAft>
              <a:buFont typeface="Wingdings" pitchFamily="2" charset="2"/>
              <a:buChar char="ü"/>
              <a:defRPr/>
            </a:pPr>
            <a:r>
              <a:rPr lang="en-US" i="1" dirty="0" smtClean="0"/>
              <a:t>Then we divide "x" by 10.  Remember, when we do integer division, the fractional part is cut off, so in effect, we are removing the right-most digit of "x" (which we have already added to the sum).</a:t>
            </a:r>
          </a:p>
          <a:p>
            <a:pPr marL="274320" indent="-274320" eaLnBrk="1" fontAlgn="auto" hangingPunct="1">
              <a:spcBef>
                <a:spcPts val="580"/>
              </a:spcBef>
              <a:spcAft>
                <a:spcPts val="0"/>
              </a:spcAft>
              <a:defRPr/>
            </a:pPr>
            <a:endParaRPr lang="en-US" dirty="0"/>
          </a:p>
        </p:txBody>
      </p:sp>
      <p:sp>
        <p:nvSpPr>
          <p:cNvPr id="4" name="Slide Number Placeholder 3"/>
          <p:cNvSpPr>
            <a:spLocks noGrp="1"/>
          </p:cNvSpPr>
          <p:nvPr>
            <p:ph type="sldNum" sz="quarter" idx="11"/>
          </p:nvPr>
        </p:nvSpPr>
        <p:spPr/>
        <p:txBody>
          <a:bodyPr/>
          <a:lstStyle/>
          <a:p>
            <a:pPr>
              <a:defRPr/>
            </a:pPr>
            <a:fld id="{16D9B6D0-DBAE-4AE4-B0E9-CF996CA1A0C3}" type="slidenum">
              <a:rPr lang="en-US"/>
              <a:pPr>
                <a:defRPr/>
              </a:pPr>
              <a:t>18</a:t>
            </a:fld>
            <a:endParaRPr lang="en-US"/>
          </a:p>
        </p:txBody>
      </p:sp>
      <p:sp>
        <p:nvSpPr>
          <p:cNvPr id="31748"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pic>
        <p:nvPicPr>
          <p:cNvPr id="31749" name="Picture 1"/>
          <p:cNvPicPr>
            <a:picLocks noChangeAspect="1" noChangeArrowheads="1"/>
          </p:cNvPicPr>
          <p:nvPr/>
        </p:nvPicPr>
        <p:blipFill>
          <a:blip r:embed="rId2"/>
          <a:srcRect/>
          <a:stretch>
            <a:fillRect/>
          </a:stretch>
        </p:blipFill>
        <p:spPr bwMode="auto">
          <a:xfrm>
            <a:off x="9652000" y="152400"/>
            <a:ext cx="2235200" cy="1009650"/>
          </a:xfrm>
          <a:prstGeom prst="rect">
            <a:avLst/>
          </a:prstGeom>
          <a:noFill/>
          <a:ln w="9525">
            <a:noFill/>
            <a:miter lim="800000"/>
            <a:headEnd/>
            <a:tailEnd/>
          </a:ln>
        </p:spPr>
      </p:pic>
    </p:spTree>
    <p:extLst>
      <p:ext uri="{BB962C8B-B14F-4D97-AF65-F5344CB8AC3E}">
        <p14:creationId xmlns:p14="http://schemas.microsoft.com/office/powerpoint/2010/main" val="3823877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Content Placeholder 2"/>
          <p:cNvSpPr>
            <a:spLocks noGrp="1"/>
          </p:cNvSpPr>
          <p:nvPr>
            <p:ph sz="quarter" idx="1"/>
          </p:nvPr>
        </p:nvSpPr>
        <p:spPr>
          <a:xfrm>
            <a:off x="2032000" y="457200"/>
            <a:ext cx="10058400" cy="5943600"/>
          </a:xfrm>
        </p:spPr>
        <p:txBody>
          <a:bodyPr>
            <a:normAutofit fontScale="92500" lnSpcReduction="20000"/>
          </a:bodyPr>
          <a:lstStyle/>
          <a:p>
            <a:pPr eaLnBrk="1" hangingPunct="1">
              <a:buFont typeface="Arial" charset="0"/>
              <a:buNone/>
            </a:pPr>
            <a:endParaRPr lang="en-US" sz="2000" b="1" dirty="0" smtClean="0"/>
          </a:p>
          <a:p>
            <a:pPr eaLnBrk="1" hangingPunct="1">
              <a:buFont typeface="Arial" charset="0"/>
              <a:buNone/>
            </a:pPr>
            <a:r>
              <a:rPr lang="en-US" sz="2000" b="1" dirty="0" smtClean="0"/>
              <a:t>	</a:t>
            </a:r>
            <a:r>
              <a:rPr lang="en-US" sz="2400" b="1" dirty="0" err="1" smtClean="0"/>
              <a:t>int</a:t>
            </a:r>
            <a:r>
              <a:rPr lang="en-US" sz="2400" b="1" dirty="0" smtClean="0"/>
              <a:t> x, digit, </a:t>
            </a:r>
            <a:r>
              <a:rPr lang="en-US" sz="2400" b="1" dirty="0" err="1" smtClean="0"/>
              <a:t>sum_digits</a:t>
            </a:r>
            <a:r>
              <a:rPr lang="en-US" sz="2400" b="1" dirty="0" smtClean="0"/>
              <a:t>;</a:t>
            </a:r>
            <a:endParaRPr lang="en-US" sz="2400" b="1" i="1" dirty="0" smtClean="0"/>
          </a:p>
          <a:p>
            <a:pPr eaLnBrk="1" hangingPunct="1">
              <a:buFont typeface="Arial" charset="0"/>
              <a:buNone/>
            </a:pPr>
            <a:r>
              <a:rPr lang="en-US" sz="2400" b="1" dirty="0" smtClean="0"/>
              <a:t> 	</a:t>
            </a:r>
            <a:r>
              <a:rPr lang="en-US" sz="2400" b="1" dirty="0" err="1" smtClean="0"/>
              <a:t>printf</a:t>
            </a:r>
            <a:r>
              <a:rPr lang="en-US" sz="2400" b="1" dirty="0" smtClean="0"/>
              <a:t>("Enter a positive integer: ");</a:t>
            </a:r>
            <a:endParaRPr lang="en-US" sz="2400" b="1" i="1" dirty="0" smtClean="0"/>
          </a:p>
          <a:p>
            <a:pPr eaLnBrk="1" hangingPunct="1">
              <a:buFont typeface="Arial" charset="0"/>
              <a:buNone/>
            </a:pPr>
            <a:r>
              <a:rPr lang="en-US" sz="2400" b="1" dirty="0" smtClean="0"/>
              <a:t>	</a:t>
            </a:r>
            <a:r>
              <a:rPr lang="en-US" sz="2400" b="1" dirty="0" err="1" smtClean="0"/>
              <a:t>scanf</a:t>
            </a:r>
            <a:r>
              <a:rPr lang="en-US" sz="2400" b="1" dirty="0" smtClean="0"/>
              <a:t>("%d", &amp;x);</a:t>
            </a:r>
            <a:endParaRPr lang="en-US" sz="2400" b="1" i="1" dirty="0" smtClean="0"/>
          </a:p>
          <a:p>
            <a:pPr eaLnBrk="1" hangingPunct="1">
              <a:buFont typeface="Arial" charset="0"/>
              <a:buNone/>
            </a:pPr>
            <a:r>
              <a:rPr lang="en-US" sz="2400" b="1" dirty="0" smtClean="0"/>
              <a:t> 	</a:t>
            </a:r>
            <a:r>
              <a:rPr lang="en-US" sz="2400" b="1" dirty="0" err="1" smtClean="0"/>
              <a:t>sum_digits</a:t>
            </a:r>
            <a:r>
              <a:rPr lang="en-US" sz="2400" b="1" dirty="0" smtClean="0"/>
              <a:t> = 0;</a:t>
            </a:r>
            <a:endParaRPr lang="en-US" sz="2400" b="1" i="1" dirty="0" smtClean="0"/>
          </a:p>
          <a:p>
            <a:pPr eaLnBrk="1" hangingPunct="1">
              <a:buFont typeface="Arial" charset="0"/>
              <a:buNone/>
            </a:pPr>
            <a:r>
              <a:rPr lang="en-US" sz="2400" b="1" dirty="0" smtClean="0"/>
              <a:t>	</a:t>
            </a:r>
            <a:r>
              <a:rPr lang="en-US" sz="2400" b="1" dirty="0" smtClean="0">
                <a:solidFill>
                  <a:srgbClr val="0070C0"/>
                </a:solidFill>
              </a:rPr>
              <a:t>while (x &gt; 0)</a:t>
            </a:r>
            <a:endParaRPr lang="en-US" sz="2400" b="1" i="1" dirty="0" smtClean="0">
              <a:solidFill>
                <a:srgbClr val="0070C0"/>
              </a:solidFill>
            </a:endParaRPr>
          </a:p>
          <a:p>
            <a:pPr eaLnBrk="1" hangingPunct="1">
              <a:buFont typeface="Arial" charset="0"/>
              <a:buNone/>
            </a:pPr>
            <a:r>
              <a:rPr lang="en-US" sz="2400" b="1" dirty="0" smtClean="0">
                <a:solidFill>
                  <a:srgbClr val="0070C0"/>
                </a:solidFill>
              </a:rPr>
              <a:t>	{</a:t>
            </a:r>
            <a:endParaRPr lang="en-US" sz="2400" b="1" i="1" dirty="0" smtClean="0">
              <a:solidFill>
                <a:srgbClr val="0070C0"/>
              </a:solidFill>
            </a:endParaRPr>
          </a:p>
          <a:p>
            <a:pPr eaLnBrk="1" hangingPunct="1">
              <a:buFont typeface="Arial" charset="0"/>
              <a:buNone/>
            </a:pPr>
            <a:r>
              <a:rPr lang="en-US" sz="2400" b="1" dirty="0" smtClean="0">
                <a:solidFill>
                  <a:srgbClr val="0070C0"/>
                </a:solidFill>
              </a:rPr>
              <a:t>		digit = x % 10;</a:t>
            </a:r>
            <a:endParaRPr lang="en-US" sz="2400" b="1" i="1" dirty="0" smtClean="0">
              <a:solidFill>
                <a:srgbClr val="0070C0"/>
              </a:solidFill>
            </a:endParaRPr>
          </a:p>
          <a:p>
            <a:pPr eaLnBrk="1" hangingPunct="1">
              <a:buFont typeface="Arial" charset="0"/>
              <a:buNone/>
            </a:pPr>
            <a:r>
              <a:rPr lang="en-US" sz="2400" b="1" dirty="0" smtClean="0">
                <a:solidFill>
                  <a:srgbClr val="0070C0"/>
                </a:solidFill>
              </a:rPr>
              <a:t>		</a:t>
            </a:r>
            <a:r>
              <a:rPr lang="en-US" sz="2400" b="1" dirty="0" err="1" smtClean="0">
                <a:solidFill>
                  <a:srgbClr val="0070C0"/>
                </a:solidFill>
              </a:rPr>
              <a:t>sum_digits</a:t>
            </a:r>
            <a:r>
              <a:rPr lang="en-US" sz="2400" b="1" dirty="0" smtClean="0">
                <a:solidFill>
                  <a:srgbClr val="0070C0"/>
                </a:solidFill>
              </a:rPr>
              <a:t> = </a:t>
            </a:r>
            <a:r>
              <a:rPr lang="en-US" sz="2400" b="1" dirty="0" err="1" smtClean="0">
                <a:solidFill>
                  <a:srgbClr val="0070C0"/>
                </a:solidFill>
              </a:rPr>
              <a:t>sum_digits</a:t>
            </a:r>
            <a:r>
              <a:rPr lang="en-US" sz="2400" b="1" dirty="0" smtClean="0">
                <a:solidFill>
                  <a:srgbClr val="0070C0"/>
                </a:solidFill>
              </a:rPr>
              <a:t> + digit;</a:t>
            </a:r>
            <a:endParaRPr lang="en-US" sz="2400" b="1" i="1" dirty="0" smtClean="0">
              <a:solidFill>
                <a:srgbClr val="0070C0"/>
              </a:solidFill>
            </a:endParaRPr>
          </a:p>
          <a:p>
            <a:pPr eaLnBrk="1" hangingPunct="1">
              <a:buFont typeface="Arial" charset="0"/>
              <a:buNone/>
            </a:pPr>
            <a:r>
              <a:rPr lang="en-US" sz="2400" b="1" dirty="0" smtClean="0">
                <a:solidFill>
                  <a:srgbClr val="0070C0"/>
                </a:solidFill>
              </a:rPr>
              <a:t>		x = x / 10;</a:t>
            </a:r>
            <a:endParaRPr lang="en-US" sz="2400" b="1" i="1" dirty="0" smtClean="0">
              <a:solidFill>
                <a:srgbClr val="0070C0"/>
              </a:solidFill>
            </a:endParaRPr>
          </a:p>
          <a:p>
            <a:pPr eaLnBrk="1" hangingPunct="1">
              <a:buFont typeface="Arial" charset="0"/>
              <a:buNone/>
            </a:pPr>
            <a:r>
              <a:rPr lang="en-US" sz="2400" b="1" dirty="0" smtClean="0">
                <a:solidFill>
                  <a:srgbClr val="0070C0"/>
                </a:solidFill>
              </a:rPr>
              <a:t>	}</a:t>
            </a:r>
            <a:endParaRPr lang="en-US" sz="2400" b="1" i="1" dirty="0" smtClean="0">
              <a:solidFill>
                <a:srgbClr val="0070C0"/>
              </a:solidFill>
            </a:endParaRPr>
          </a:p>
          <a:p>
            <a:pPr eaLnBrk="1" hangingPunct="1">
              <a:buFont typeface="Arial" charset="0"/>
              <a:buNone/>
            </a:pPr>
            <a:r>
              <a:rPr lang="en-US" sz="2400" b="1" dirty="0" smtClean="0"/>
              <a:t> 	</a:t>
            </a:r>
            <a:r>
              <a:rPr lang="en-US" sz="2400" b="1" dirty="0" err="1" smtClean="0"/>
              <a:t>printf</a:t>
            </a:r>
            <a:r>
              <a:rPr lang="en-US" sz="2400" b="1" dirty="0" smtClean="0"/>
              <a:t>("The sum of the digits is %d!\n", </a:t>
            </a:r>
            <a:r>
              <a:rPr lang="en-US" sz="2400" b="1" dirty="0" err="1" smtClean="0"/>
              <a:t>sum_digits</a:t>
            </a:r>
            <a:r>
              <a:rPr lang="en-US" sz="2400" b="1" dirty="0" smtClean="0"/>
              <a:t>);</a:t>
            </a:r>
            <a:endParaRPr lang="en-US" sz="2400" b="1" i="1" dirty="0" smtClean="0"/>
          </a:p>
          <a:p>
            <a:pPr eaLnBrk="1" hangingPunct="1">
              <a:buFont typeface="Arial" charset="0"/>
              <a:buNone/>
            </a:pPr>
            <a:r>
              <a:rPr lang="en-US" sz="2400" b="1" dirty="0" smtClean="0"/>
              <a:t> </a:t>
            </a:r>
          </a:p>
        </p:txBody>
      </p:sp>
      <p:sp>
        <p:nvSpPr>
          <p:cNvPr id="4" name="Slide Number Placeholder 3"/>
          <p:cNvSpPr>
            <a:spLocks noGrp="1"/>
          </p:cNvSpPr>
          <p:nvPr>
            <p:ph type="sldNum" sz="quarter" idx="11"/>
          </p:nvPr>
        </p:nvSpPr>
        <p:spPr/>
        <p:txBody>
          <a:bodyPr/>
          <a:lstStyle/>
          <a:p>
            <a:pPr>
              <a:defRPr/>
            </a:pPr>
            <a:fld id="{BCA87A80-03B0-47B3-8C52-2675CDE3022E}" type="slidenum">
              <a:rPr lang="en-US"/>
              <a:pPr>
                <a:defRPr/>
              </a:pPr>
              <a:t>19</a:t>
            </a:fld>
            <a:endParaRPr lang="en-US"/>
          </a:p>
        </p:txBody>
      </p:sp>
      <p:sp>
        <p:nvSpPr>
          <p:cNvPr id="32771"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32772" name="Rectangle 5"/>
          <p:cNvSpPr>
            <a:spLocks noChangeArrowheads="1"/>
          </p:cNvSpPr>
          <p:nvPr/>
        </p:nvSpPr>
        <p:spPr bwMode="auto">
          <a:xfrm>
            <a:off x="304800" y="304800"/>
            <a:ext cx="1513556" cy="584775"/>
          </a:xfrm>
          <a:prstGeom prst="rect">
            <a:avLst/>
          </a:prstGeom>
          <a:noFill/>
          <a:ln w="9525">
            <a:noFill/>
            <a:miter lim="800000"/>
            <a:headEnd/>
            <a:tailEnd/>
          </a:ln>
        </p:spPr>
        <p:txBody>
          <a:bodyPr wrap="none">
            <a:spAutoFit/>
          </a:bodyPr>
          <a:lstStyle/>
          <a:p>
            <a:r>
              <a:rPr lang="en-US" sz="3200">
                <a:latin typeface="Perpetua" pitchFamily="18" charset="0"/>
              </a:rPr>
              <a:t>Solution </a:t>
            </a:r>
          </a:p>
        </p:txBody>
      </p:sp>
    </p:spTree>
    <p:extLst>
      <p:ext uri="{BB962C8B-B14F-4D97-AF65-F5344CB8AC3E}">
        <p14:creationId xmlns:p14="http://schemas.microsoft.com/office/powerpoint/2010/main" val="2795878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2B2D0E-9D60-47A8-AD86-16D0E4082031}"/>
              </a:ext>
            </a:extLst>
          </p:cNvPr>
          <p:cNvSpPr>
            <a:spLocks noGrp="1"/>
          </p:cNvSpPr>
          <p:nvPr>
            <p:ph type="title"/>
          </p:nvPr>
        </p:nvSpPr>
        <p:spPr/>
        <p:txBody>
          <a:bodyPr/>
          <a:lstStyle/>
          <a:p>
            <a:r>
              <a:rPr lang="en-IN" sz="4400" spc="30" dirty="0">
                <a:solidFill>
                  <a:srgbClr val="006FC0"/>
                </a:solidFill>
              </a:rPr>
              <a:t>Lo</a:t>
            </a:r>
            <a:r>
              <a:rPr lang="en-IN" sz="4400" spc="290" dirty="0">
                <a:solidFill>
                  <a:srgbClr val="006FC0"/>
                </a:solidFill>
              </a:rPr>
              <a:t>o</a:t>
            </a:r>
            <a:r>
              <a:rPr lang="en-IN" sz="4400" spc="245" dirty="0">
                <a:solidFill>
                  <a:srgbClr val="006FC0"/>
                </a:solidFill>
              </a:rPr>
              <a:t>ps</a:t>
            </a:r>
            <a:endParaRPr lang="en-IN" dirty="0"/>
          </a:p>
        </p:txBody>
      </p:sp>
      <p:sp>
        <p:nvSpPr>
          <p:cNvPr id="3" name="Content Placeholder 2">
            <a:extLst>
              <a:ext uri="{FF2B5EF4-FFF2-40B4-BE49-F238E27FC236}">
                <a16:creationId xmlns:a16="http://schemas.microsoft.com/office/drawing/2014/main" xmlns="" id="{7EEB04C6-D7A4-4510-A7D1-F317C417FFD3}"/>
              </a:ext>
            </a:extLst>
          </p:cNvPr>
          <p:cNvSpPr>
            <a:spLocks noGrp="1"/>
          </p:cNvSpPr>
          <p:nvPr>
            <p:ph idx="1"/>
          </p:nvPr>
        </p:nvSpPr>
        <p:spPr>
          <a:xfrm>
            <a:off x="1261872" y="2140903"/>
            <a:ext cx="8595360" cy="4351337"/>
          </a:xfrm>
        </p:spPr>
        <p:txBody>
          <a:bodyPr/>
          <a:lstStyle/>
          <a:p>
            <a:pPr marL="287020" marR="36830" indent="-274955" algn="just">
              <a:lnSpc>
                <a:spcPts val="2590"/>
              </a:lnSpc>
              <a:spcBef>
                <a:spcPts val="425"/>
              </a:spcBef>
              <a:buSzPct val="85416"/>
              <a:buFont typeface="Arial"/>
              <a:buChar char="•"/>
              <a:tabLst>
                <a:tab pos="287655" algn="l"/>
              </a:tabLst>
            </a:pPr>
            <a:r>
              <a:rPr lang="en-US" sz="2400" spc="-85" dirty="0">
                <a:latin typeface="Century" panose="02040604050505020304" pitchFamily="18" charset="0"/>
                <a:cs typeface="Times New Roman" panose="02020603050405020304" pitchFamily="18" charset="0"/>
              </a:rPr>
              <a:t>A </a:t>
            </a:r>
            <a:r>
              <a:rPr lang="en-US" sz="2400" spc="145" dirty="0">
                <a:latin typeface="Century" panose="02040604050505020304" pitchFamily="18" charset="0"/>
                <a:cs typeface="Times New Roman" panose="02020603050405020304" pitchFamily="18" charset="0"/>
              </a:rPr>
              <a:t>loop </a:t>
            </a:r>
            <a:r>
              <a:rPr lang="en-US" sz="2400" spc="80" dirty="0">
                <a:latin typeface="Century" panose="02040604050505020304" pitchFamily="18" charset="0"/>
                <a:cs typeface="Times New Roman" panose="02020603050405020304" pitchFamily="18" charset="0"/>
              </a:rPr>
              <a:t>is </a:t>
            </a:r>
            <a:r>
              <a:rPr lang="en-US" sz="2400" spc="120" dirty="0">
                <a:latin typeface="Century" panose="02040604050505020304" pitchFamily="18" charset="0"/>
                <a:cs typeface="Times New Roman" panose="02020603050405020304" pitchFamily="18" charset="0"/>
              </a:rPr>
              <a:t>a </a:t>
            </a:r>
            <a:r>
              <a:rPr lang="en-US" sz="2400" spc="155" dirty="0">
                <a:latin typeface="Century" panose="02040604050505020304" pitchFamily="18" charset="0"/>
                <a:cs typeface="Times New Roman" panose="02020603050405020304" pitchFamily="18" charset="0"/>
              </a:rPr>
              <a:t>sequence </a:t>
            </a:r>
            <a:r>
              <a:rPr lang="en-US" sz="2400" spc="80" dirty="0">
                <a:latin typeface="Century" panose="02040604050505020304" pitchFamily="18" charset="0"/>
                <a:cs typeface="Times New Roman" panose="02020603050405020304" pitchFamily="18" charset="0"/>
              </a:rPr>
              <a:t>of </a:t>
            </a:r>
            <a:r>
              <a:rPr lang="en-US" sz="2400" spc="90" dirty="0">
                <a:latin typeface="Century" panose="02040604050505020304" pitchFamily="18" charset="0"/>
                <a:cs typeface="Times New Roman" panose="02020603050405020304" pitchFamily="18" charset="0"/>
              </a:rPr>
              <a:t>statements </a:t>
            </a:r>
            <a:r>
              <a:rPr lang="en-US" sz="2400" spc="65" dirty="0">
                <a:latin typeface="Century" panose="02040604050505020304" pitchFamily="18" charset="0"/>
                <a:cs typeface="Times New Roman" panose="02020603050405020304" pitchFamily="18" charset="0"/>
              </a:rPr>
              <a:t>that </a:t>
            </a:r>
            <a:r>
              <a:rPr lang="en-US" sz="2400" spc="100" dirty="0">
                <a:latin typeface="Century" panose="02040604050505020304" pitchFamily="18" charset="0"/>
                <a:cs typeface="Times New Roman" panose="02020603050405020304" pitchFamily="18" charset="0"/>
              </a:rPr>
              <a:t>will </a:t>
            </a:r>
            <a:r>
              <a:rPr lang="en-US" sz="2400" spc="165" dirty="0">
                <a:latin typeface="Century" panose="02040604050505020304" pitchFamily="18" charset="0"/>
                <a:cs typeface="Times New Roman" panose="02020603050405020304" pitchFamily="18" charset="0"/>
              </a:rPr>
              <a:t>be </a:t>
            </a:r>
            <a:r>
              <a:rPr lang="en-US" sz="2400" spc="150" dirty="0">
                <a:latin typeface="Century" panose="02040604050505020304" pitchFamily="18" charset="0"/>
                <a:cs typeface="Times New Roman" panose="02020603050405020304" pitchFamily="18" charset="0"/>
              </a:rPr>
              <a:t>executed  </a:t>
            </a:r>
            <a:r>
              <a:rPr lang="en-US" sz="2400" spc="125" dirty="0">
                <a:latin typeface="Century" panose="02040604050505020304" pitchFamily="18" charset="0"/>
                <a:cs typeface="Times New Roman" panose="02020603050405020304" pitchFamily="18" charset="0"/>
              </a:rPr>
              <a:t>repeatedly</a:t>
            </a:r>
            <a:r>
              <a:rPr lang="en-US" sz="2400" spc="-90" dirty="0">
                <a:latin typeface="Century" panose="02040604050505020304" pitchFamily="18" charset="0"/>
                <a:cs typeface="Times New Roman" panose="02020603050405020304" pitchFamily="18" charset="0"/>
              </a:rPr>
              <a:t> </a:t>
            </a:r>
            <a:r>
              <a:rPr lang="en-US" sz="2400" spc="125" dirty="0">
                <a:latin typeface="Century" panose="02040604050505020304" pitchFamily="18" charset="0"/>
                <a:cs typeface="Times New Roman" panose="02020603050405020304" pitchFamily="18" charset="0"/>
              </a:rPr>
              <a:t>more</a:t>
            </a:r>
            <a:r>
              <a:rPr lang="en-US" sz="2400" spc="-80" dirty="0">
                <a:latin typeface="Century" panose="02040604050505020304" pitchFamily="18" charset="0"/>
                <a:cs typeface="Times New Roman" panose="02020603050405020304" pitchFamily="18" charset="0"/>
              </a:rPr>
              <a:t> </a:t>
            </a:r>
            <a:r>
              <a:rPr lang="en-US" sz="2400" spc="70" dirty="0">
                <a:latin typeface="Century" panose="02040604050505020304" pitchFamily="18" charset="0"/>
                <a:cs typeface="Times New Roman" panose="02020603050405020304" pitchFamily="18" charset="0"/>
              </a:rPr>
              <a:t>times.</a:t>
            </a:r>
            <a:endParaRPr lang="en-US" sz="2400" dirty="0">
              <a:latin typeface="Century" panose="02040604050505020304" pitchFamily="18" charset="0"/>
              <a:cs typeface="Times New Roman" panose="02020603050405020304" pitchFamily="18" charset="0"/>
            </a:endParaRPr>
          </a:p>
          <a:p>
            <a:pPr>
              <a:lnSpc>
                <a:spcPct val="100000"/>
              </a:lnSpc>
              <a:spcBef>
                <a:spcPts val="10"/>
              </a:spcBef>
              <a:buFont typeface="Arial"/>
              <a:buChar char="•"/>
            </a:pPr>
            <a:endParaRPr lang="en-US" sz="2400" dirty="0">
              <a:latin typeface="Century" panose="02040604050505020304" pitchFamily="18" charset="0"/>
              <a:cs typeface="Times New Roman" panose="02020603050405020304" pitchFamily="18" charset="0"/>
            </a:endParaRPr>
          </a:p>
          <a:p>
            <a:pPr marL="344805" indent="-332740">
              <a:lnSpc>
                <a:spcPts val="2735"/>
              </a:lnSpc>
              <a:buSzPct val="85416"/>
              <a:buFont typeface="Arial"/>
              <a:buChar char="•"/>
              <a:tabLst>
                <a:tab pos="344805" algn="l"/>
                <a:tab pos="345440" algn="l"/>
              </a:tabLst>
            </a:pPr>
            <a:r>
              <a:rPr lang="en-US" sz="2400" spc="-85" dirty="0">
                <a:latin typeface="Century" panose="02040604050505020304" pitchFamily="18" charset="0"/>
                <a:cs typeface="Times New Roman" panose="02020603050405020304" pitchFamily="18" charset="0"/>
              </a:rPr>
              <a:t>A </a:t>
            </a:r>
            <a:r>
              <a:rPr lang="en-US" sz="2400" spc="150" dirty="0">
                <a:latin typeface="Century" panose="02040604050505020304" pitchFamily="18" charset="0"/>
                <a:cs typeface="Times New Roman" panose="02020603050405020304" pitchFamily="18" charset="0"/>
              </a:rPr>
              <a:t>loop </a:t>
            </a:r>
            <a:r>
              <a:rPr lang="en-US" sz="2400" spc="145" dirty="0">
                <a:latin typeface="Century" panose="02040604050505020304" pitchFamily="18" charset="0"/>
                <a:cs typeface="Times New Roman" panose="02020603050405020304" pitchFamily="18" charset="0"/>
              </a:rPr>
              <a:t>can </a:t>
            </a:r>
            <a:r>
              <a:rPr lang="en-US" sz="2400" spc="165" dirty="0">
                <a:latin typeface="Century" panose="02040604050505020304" pitchFamily="18" charset="0"/>
                <a:cs typeface="Times New Roman" panose="02020603050405020304" pitchFamily="18" charset="0"/>
              </a:rPr>
              <a:t>be </a:t>
            </a:r>
            <a:r>
              <a:rPr lang="en-US" sz="2400" spc="150" dirty="0">
                <a:latin typeface="Century" panose="02040604050505020304" pitchFamily="18" charset="0"/>
                <a:cs typeface="Times New Roman" panose="02020603050405020304" pitchFamily="18" charset="0"/>
              </a:rPr>
              <a:t>executed </a:t>
            </a:r>
            <a:r>
              <a:rPr lang="en-US" sz="2400" spc="120" dirty="0">
                <a:latin typeface="Century" panose="02040604050505020304" pitchFamily="18" charset="0"/>
                <a:cs typeface="Times New Roman" panose="02020603050405020304" pitchFamily="18" charset="0"/>
              </a:rPr>
              <a:t>any </a:t>
            </a:r>
            <a:r>
              <a:rPr lang="en-US" sz="2400" spc="100" dirty="0">
                <a:latin typeface="Century" panose="02040604050505020304" pitchFamily="18" charset="0"/>
                <a:cs typeface="Times New Roman" panose="02020603050405020304" pitchFamily="18" charset="0"/>
              </a:rPr>
              <a:t>number </a:t>
            </a:r>
            <a:r>
              <a:rPr lang="en-US" sz="2400" spc="80" dirty="0">
                <a:latin typeface="Century" panose="02040604050505020304" pitchFamily="18" charset="0"/>
                <a:cs typeface="Times New Roman" panose="02020603050405020304" pitchFamily="18" charset="0"/>
              </a:rPr>
              <a:t>of </a:t>
            </a:r>
            <a:r>
              <a:rPr lang="en-US" sz="2400" spc="70" dirty="0">
                <a:latin typeface="Century" panose="02040604050505020304" pitchFamily="18" charset="0"/>
                <a:cs typeface="Times New Roman" panose="02020603050405020304" pitchFamily="18" charset="0"/>
              </a:rPr>
              <a:t>times, </a:t>
            </a:r>
            <a:r>
              <a:rPr lang="en-US" sz="2400" spc="110" dirty="0">
                <a:latin typeface="Century" panose="02040604050505020304" pitchFamily="18" charset="0"/>
                <a:cs typeface="Times New Roman" panose="02020603050405020304" pitchFamily="18" charset="0"/>
              </a:rPr>
              <a:t>or </a:t>
            </a:r>
            <a:r>
              <a:rPr lang="en-US" sz="2400" spc="95" dirty="0">
                <a:latin typeface="Century" panose="02040604050505020304" pitchFamily="18" charset="0"/>
                <a:cs typeface="Times New Roman" panose="02020603050405020304" pitchFamily="18" charset="0"/>
              </a:rPr>
              <a:t>as </a:t>
            </a:r>
            <a:r>
              <a:rPr lang="en-US" sz="2400" spc="105" dirty="0">
                <a:latin typeface="Century" panose="02040604050505020304" pitchFamily="18" charset="0"/>
                <a:cs typeface="Times New Roman" panose="02020603050405020304" pitchFamily="18" charset="0"/>
              </a:rPr>
              <a:t>long</a:t>
            </a:r>
            <a:r>
              <a:rPr lang="en-US" sz="2400" spc="325" dirty="0">
                <a:latin typeface="Century" panose="02040604050505020304" pitchFamily="18" charset="0"/>
                <a:cs typeface="Times New Roman" panose="02020603050405020304" pitchFamily="18" charset="0"/>
              </a:rPr>
              <a:t> </a:t>
            </a:r>
            <a:r>
              <a:rPr lang="en-US" sz="2400" spc="85" dirty="0">
                <a:latin typeface="Century" panose="02040604050505020304" pitchFamily="18" charset="0"/>
                <a:cs typeface="Times New Roman" panose="02020603050405020304" pitchFamily="18" charset="0"/>
              </a:rPr>
              <a:t>as</a:t>
            </a:r>
            <a:r>
              <a:rPr lang="en-US" sz="2400" dirty="0">
                <a:latin typeface="Century" panose="02040604050505020304" pitchFamily="18" charset="0"/>
                <a:cs typeface="Times New Roman" panose="02020603050405020304" pitchFamily="18" charset="0"/>
              </a:rPr>
              <a:t> </a:t>
            </a:r>
            <a:r>
              <a:rPr lang="en-US" sz="2400" spc="135" dirty="0">
                <a:latin typeface="Century" panose="02040604050505020304" pitchFamily="18" charset="0"/>
                <a:cs typeface="Times New Roman" panose="02020603050405020304" pitchFamily="18" charset="0"/>
              </a:rPr>
              <a:t>some </a:t>
            </a:r>
            <a:r>
              <a:rPr lang="en-US" sz="2400" spc="120" dirty="0">
                <a:latin typeface="Century" panose="02040604050505020304" pitchFamily="18" charset="0"/>
                <a:cs typeface="Times New Roman" panose="02020603050405020304" pitchFamily="18" charset="0"/>
              </a:rPr>
              <a:t>condition</a:t>
            </a:r>
            <a:r>
              <a:rPr lang="en-US" sz="2400" spc="-430" dirty="0">
                <a:latin typeface="Century" panose="02040604050505020304" pitchFamily="18" charset="0"/>
                <a:cs typeface="Times New Roman" panose="02020603050405020304" pitchFamily="18" charset="0"/>
              </a:rPr>
              <a:t> </a:t>
            </a:r>
            <a:r>
              <a:rPr lang="en-US" sz="2400" spc="80" dirty="0">
                <a:latin typeface="Century" panose="02040604050505020304" pitchFamily="18" charset="0"/>
                <a:cs typeface="Times New Roman" panose="02020603050405020304" pitchFamily="18" charset="0"/>
              </a:rPr>
              <a:t>is </a:t>
            </a:r>
            <a:r>
              <a:rPr lang="en-US" sz="2400" spc="65" dirty="0">
                <a:latin typeface="Century" panose="02040604050505020304" pitchFamily="18" charset="0"/>
                <a:cs typeface="Times New Roman" panose="02020603050405020304" pitchFamily="18" charset="0"/>
              </a:rPr>
              <a:t>met.</a:t>
            </a:r>
            <a:endParaRPr lang="en-US" sz="2400" dirty="0">
              <a:latin typeface="Century" panose="02040604050505020304" pitchFamily="18" charset="0"/>
              <a:cs typeface="Times New Roman" panose="02020603050405020304" pitchFamily="18" charset="0"/>
            </a:endParaRPr>
          </a:p>
          <a:p>
            <a:pPr>
              <a:lnSpc>
                <a:spcPct val="100000"/>
              </a:lnSpc>
              <a:spcBef>
                <a:spcPts val="20"/>
              </a:spcBef>
            </a:pPr>
            <a:endParaRPr lang="en-US" sz="2400" dirty="0">
              <a:latin typeface="Century" panose="02040604050505020304" pitchFamily="18" charset="0"/>
              <a:cs typeface="Times New Roman" panose="02020603050405020304" pitchFamily="18" charset="0"/>
            </a:endParaRPr>
          </a:p>
          <a:p>
            <a:pPr marL="287020" marR="37465" indent="-274955" algn="just">
              <a:lnSpc>
                <a:spcPts val="2590"/>
              </a:lnSpc>
              <a:buSzPct val="85416"/>
              <a:buFont typeface="Arial"/>
              <a:buChar char="•"/>
              <a:tabLst>
                <a:tab pos="287655" algn="l"/>
              </a:tabLst>
            </a:pPr>
            <a:r>
              <a:rPr lang="en-US" sz="2400" spc="65" dirty="0">
                <a:latin typeface="Century" panose="02040604050505020304" pitchFamily="18" charset="0"/>
                <a:cs typeface="Times New Roman" panose="02020603050405020304" pitchFamily="18" charset="0"/>
              </a:rPr>
              <a:t>Each </a:t>
            </a:r>
            <a:r>
              <a:rPr lang="en-US" sz="2400" spc="100" dirty="0">
                <a:latin typeface="Century" panose="02040604050505020304" pitchFamily="18" charset="0"/>
                <a:cs typeface="Times New Roman" panose="02020603050405020304" pitchFamily="18" charset="0"/>
              </a:rPr>
              <a:t>single </a:t>
            </a:r>
            <a:r>
              <a:rPr lang="en-US" sz="2400" spc="105" dirty="0">
                <a:latin typeface="Century" panose="02040604050505020304" pitchFamily="18" charset="0"/>
                <a:cs typeface="Times New Roman" panose="02020603050405020304" pitchFamily="18" charset="0"/>
              </a:rPr>
              <a:t>repetition </a:t>
            </a:r>
            <a:r>
              <a:rPr lang="en-US" sz="2400" spc="80" dirty="0">
                <a:latin typeface="Century" panose="02040604050505020304" pitchFamily="18" charset="0"/>
                <a:cs typeface="Times New Roman" panose="02020603050405020304" pitchFamily="18" charset="0"/>
              </a:rPr>
              <a:t>of </a:t>
            </a:r>
            <a:r>
              <a:rPr lang="en-US" sz="2400" spc="105" dirty="0">
                <a:latin typeface="Century" panose="02040604050505020304" pitchFamily="18" charset="0"/>
                <a:cs typeface="Times New Roman" panose="02020603050405020304" pitchFamily="18" charset="0"/>
              </a:rPr>
              <a:t>the </a:t>
            </a:r>
            <a:r>
              <a:rPr lang="en-US" sz="2400" spc="145" dirty="0">
                <a:latin typeface="Century" panose="02040604050505020304" pitchFamily="18" charset="0"/>
                <a:cs typeface="Times New Roman" panose="02020603050405020304" pitchFamily="18" charset="0"/>
              </a:rPr>
              <a:t>loop </a:t>
            </a:r>
            <a:r>
              <a:rPr lang="en-US" sz="2400" spc="80" dirty="0">
                <a:latin typeface="Century" panose="02040604050505020304" pitchFamily="18" charset="0"/>
                <a:cs typeface="Times New Roman" panose="02020603050405020304" pitchFamily="18" charset="0"/>
              </a:rPr>
              <a:t>is </a:t>
            </a:r>
            <a:r>
              <a:rPr lang="en-US" sz="2400" spc="130" dirty="0">
                <a:latin typeface="Century" panose="02040604050505020304" pitchFamily="18" charset="0"/>
                <a:cs typeface="Times New Roman" panose="02020603050405020304" pitchFamily="18" charset="0"/>
              </a:rPr>
              <a:t>known </a:t>
            </a:r>
            <a:r>
              <a:rPr lang="en-US" sz="2400" spc="105" dirty="0">
                <a:latin typeface="Century" panose="02040604050505020304" pitchFamily="18" charset="0"/>
                <a:cs typeface="Times New Roman" panose="02020603050405020304" pitchFamily="18" charset="0"/>
              </a:rPr>
              <a:t>as </a:t>
            </a:r>
            <a:r>
              <a:rPr lang="en-US" sz="2400" spc="110" dirty="0">
                <a:latin typeface="Century" panose="02040604050505020304" pitchFamily="18" charset="0"/>
                <a:cs typeface="Times New Roman" panose="02020603050405020304" pitchFamily="18" charset="0"/>
              </a:rPr>
              <a:t>an </a:t>
            </a:r>
            <a:r>
              <a:rPr lang="en-US" sz="2400" spc="90" dirty="0">
                <a:latin typeface="Century" panose="02040604050505020304" pitchFamily="18" charset="0"/>
                <a:cs typeface="Times New Roman" panose="02020603050405020304" pitchFamily="18" charset="0"/>
              </a:rPr>
              <a:t>iteration </a:t>
            </a:r>
            <a:r>
              <a:rPr lang="en-US" sz="2400" spc="80" dirty="0">
                <a:latin typeface="Century" panose="02040604050505020304" pitchFamily="18" charset="0"/>
                <a:cs typeface="Times New Roman" panose="02020603050405020304" pitchFamily="18" charset="0"/>
              </a:rPr>
              <a:t>of  </a:t>
            </a:r>
            <a:r>
              <a:rPr lang="en-US" sz="2400" spc="105" dirty="0">
                <a:latin typeface="Century" panose="02040604050505020304" pitchFamily="18" charset="0"/>
                <a:cs typeface="Times New Roman" panose="02020603050405020304" pitchFamily="18" charset="0"/>
              </a:rPr>
              <a:t>the</a:t>
            </a:r>
            <a:r>
              <a:rPr lang="en-US" sz="2400" spc="-85" dirty="0">
                <a:latin typeface="Century" panose="02040604050505020304" pitchFamily="18" charset="0"/>
                <a:cs typeface="Times New Roman" panose="02020603050405020304" pitchFamily="18" charset="0"/>
              </a:rPr>
              <a:t> </a:t>
            </a:r>
            <a:r>
              <a:rPr lang="en-US" sz="2400" spc="95" dirty="0">
                <a:latin typeface="Century" panose="02040604050505020304" pitchFamily="18" charset="0"/>
                <a:cs typeface="Times New Roman" panose="02020603050405020304" pitchFamily="18" charset="0"/>
              </a:rPr>
              <a:t>loop.</a:t>
            </a:r>
            <a:endParaRPr lang="en-US" sz="2400" dirty="0">
              <a:latin typeface="Century" panose="02040604050505020304" pitchFamily="18" charset="0"/>
              <a:cs typeface="Times New Roman" panose="02020603050405020304" pitchFamily="18" charset="0"/>
            </a:endParaRPr>
          </a:p>
          <a:p>
            <a:pPr>
              <a:lnSpc>
                <a:spcPct val="100000"/>
              </a:lnSpc>
              <a:spcBef>
                <a:spcPts val="5"/>
              </a:spcBef>
            </a:pPr>
            <a:endParaRPr lang="en-US" sz="2400" dirty="0">
              <a:latin typeface="Century" panose="02040604050505020304" pitchFamily="18" charset="0"/>
              <a:cs typeface="Alfios"/>
            </a:endParaRPr>
          </a:p>
          <a:p>
            <a:endParaRPr lang="en-IN" dirty="0"/>
          </a:p>
        </p:txBody>
      </p:sp>
    </p:spTree>
    <p:extLst>
      <p:ext uri="{BB962C8B-B14F-4D97-AF65-F5344CB8AC3E}">
        <p14:creationId xmlns:p14="http://schemas.microsoft.com/office/powerpoint/2010/main" val="7470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48EC3E-2DD1-4711-9CEE-D3079D744374}"/>
              </a:ext>
            </a:extLst>
          </p:cNvPr>
          <p:cNvSpPr>
            <a:spLocks noGrp="1"/>
          </p:cNvSpPr>
          <p:nvPr>
            <p:ph type="title"/>
          </p:nvPr>
        </p:nvSpPr>
        <p:spPr>
          <a:xfrm>
            <a:off x="0" y="110774"/>
            <a:ext cx="9692640" cy="833799"/>
          </a:xfrm>
        </p:spPr>
        <p:txBody>
          <a:bodyPr/>
          <a:lstStyle/>
          <a:p>
            <a:r>
              <a:rPr lang="en-IN" sz="4400" spc="120" dirty="0">
                <a:solidFill>
                  <a:srgbClr val="006FC0"/>
                </a:solidFill>
              </a:rPr>
              <a:t>Iterative</a:t>
            </a:r>
            <a:r>
              <a:rPr lang="en-IN" sz="4400" spc="-100" dirty="0">
                <a:solidFill>
                  <a:srgbClr val="006FC0"/>
                </a:solidFill>
              </a:rPr>
              <a:t> </a:t>
            </a:r>
            <a:r>
              <a:rPr lang="en-IN" sz="4400" spc="175" dirty="0">
                <a:solidFill>
                  <a:srgbClr val="006FC0"/>
                </a:solidFill>
              </a:rPr>
              <a:t>construct:	</a:t>
            </a:r>
            <a:r>
              <a:rPr lang="en-IN" sz="4400" spc="315" dirty="0">
                <a:solidFill>
                  <a:srgbClr val="006FC0"/>
                </a:solidFill>
              </a:rPr>
              <a:t>do </a:t>
            </a:r>
            <a:r>
              <a:rPr lang="en-IN" sz="4400" spc="-25" dirty="0">
                <a:solidFill>
                  <a:srgbClr val="006FC0"/>
                </a:solidFill>
              </a:rPr>
              <a:t>- </a:t>
            </a:r>
            <a:r>
              <a:rPr lang="en-IN" sz="4400" spc="200" dirty="0">
                <a:solidFill>
                  <a:srgbClr val="006FC0"/>
                </a:solidFill>
              </a:rPr>
              <a:t>while</a:t>
            </a:r>
            <a:endParaRPr lang="en-IN" dirty="0"/>
          </a:p>
        </p:txBody>
      </p:sp>
      <p:sp>
        <p:nvSpPr>
          <p:cNvPr id="5" name="Content Placeholder 4">
            <a:extLst>
              <a:ext uri="{FF2B5EF4-FFF2-40B4-BE49-F238E27FC236}">
                <a16:creationId xmlns:a16="http://schemas.microsoft.com/office/drawing/2014/main" xmlns="" id="{9EBB0DF1-3F2F-43D0-85D7-9F3F6EAFEAE2}"/>
              </a:ext>
            </a:extLst>
          </p:cNvPr>
          <p:cNvSpPr>
            <a:spLocks noGrp="1"/>
          </p:cNvSpPr>
          <p:nvPr>
            <p:ph sz="half" idx="1"/>
          </p:nvPr>
        </p:nvSpPr>
        <p:spPr>
          <a:xfrm>
            <a:off x="525647" y="1750968"/>
            <a:ext cx="4749412" cy="4351337"/>
          </a:xfrm>
        </p:spPr>
        <p:txBody>
          <a:bodyPr>
            <a:normAutofit lnSpcReduction="10000"/>
          </a:bodyPr>
          <a:lstStyle/>
          <a:p>
            <a:pPr marL="0" indent="0" algn="just">
              <a:lnSpc>
                <a:spcPct val="107000"/>
              </a:lnSpc>
              <a:spcBef>
                <a:spcPts val="0"/>
              </a:spcBef>
              <a:spcAft>
                <a:spcPts val="800"/>
              </a:spcAft>
              <a:buNone/>
            </a:pPr>
            <a:r>
              <a:rPr lang="en-IN" sz="2400" spc="260" dirty="0">
                <a:solidFill>
                  <a:srgbClr val="006FC0"/>
                </a:solidFill>
                <a:latin typeface="Times New Roman" panose="02020603050405020304" pitchFamily="18" charset="0"/>
                <a:cs typeface="Times New Roman" panose="020206030504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loop          </a:t>
            </a:r>
            <a:r>
              <a:rPr lang="en-IN" sz="2000" dirty="0">
                <a:solidFill>
                  <a:srgbClr val="C00000"/>
                </a:solidFill>
                <a:effectLst/>
                <a:latin typeface="Century" panose="02040604050505020304" pitchFamily="18" charset="0"/>
                <a:ea typeface="Calibri" panose="020F0502020204030204" pitchFamily="34" charset="0"/>
                <a:cs typeface="Times New Roman" panose="02020603050405020304" pitchFamily="18" charset="0"/>
              </a:rPr>
              <a:t>do</a:t>
            </a:r>
          </a:p>
          <a:p>
            <a:pPr marL="0" indent="0" algn="just">
              <a:lnSpc>
                <a:spcPct val="107000"/>
              </a:lnSpc>
              <a:spcBef>
                <a:spcPts val="0"/>
              </a:spcBef>
              <a:spcAft>
                <a:spcPts val="800"/>
              </a:spcAft>
              <a:buNone/>
            </a:pPr>
            <a:r>
              <a:rPr lang="en-IN" sz="2000" dirty="0">
                <a:solidFill>
                  <a:srgbClr val="C00000"/>
                </a:solidFill>
                <a:effectLst/>
                <a:latin typeface="Century" panose="02040604050505020304" pitchFamily="18" charset="0"/>
                <a:ea typeface="Calibri" panose="020F0502020204030204" pitchFamily="34" charset="0"/>
                <a:cs typeface="Times New Roman" panose="02020603050405020304" pitchFamily="18" charset="0"/>
              </a:rPr>
              <a:t>		Statement 		      </a:t>
            </a:r>
            <a:r>
              <a:rPr lang="en-US" sz="2000" dirty="0">
                <a:solidFill>
                  <a:srgbClr val="C00000"/>
                </a:solidFill>
                <a:effectLst/>
                <a:latin typeface="Century" panose="02040604050505020304" pitchFamily="18" charset="0"/>
                <a:ea typeface="Calibri" panose="020F0502020204030204" pitchFamily="34" charset="0"/>
                <a:cs typeface="Times New Roman" panose="02020603050405020304" pitchFamily="18" charset="0"/>
              </a:rPr>
              <a:t>while(condition);</a:t>
            </a:r>
            <a:endParaRPr lang="en-IN" sz="2000" dirty="0">
              <a:solidFill>
                <a:srgbClr val="C00000"/>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sz="2000" dirty="0">
                <a:effectLst/>
                <a:latin typeface="Century" panose="02040604050505020304" pitchFamily="18" charset="0"/>
                <a:ea typeface="Calibri" panose="020F0502020204030204" pitchFamily="34" charset="0"/>
                <a:cs typeface="Times New Roman" panose="02020603050405020304" pitchFamily="18" charset="0"/>
              </a:rPr>
              <a:t>It is similar to the "while" statement, but the condition is checked at the end</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sz="2000" dirty="0">
                <a:effectLst/>
                <a:latin typeface="Century" panose="02040604050505020304" pitchFamily="18" charset="0"/>
                <a:ea typeface="Calibri" panose="020F0502020204030204" pitchFamily="34" charset="0"/>
                <a:cs typeface="Times New Roman" panose="02020603050405020304" pitchFamily="18" charset="0"/>
              </a:rPr>
              <a:t>Statements inside the statement block are executed once,  and then expression is evaluated</a:t>
            </a:r>
            <a:r>
              <a:rPr lang="en-IN" sz="2000" dirty="0">
                <a:latin typeface="Century" panose="02040604050505020304" pitchFamily="18" charset="0"/>
                <a:ea typeface="Calibri" panose="020F0502020204030204" pitchFamily="34" charset="0"/>
                <a:cs typeface="Times New Roman" panose="02020603050405020304" pitchFamily="18" charset="0"/>
              </a:rPr>
              <a:t> </a:t>
            </a:r>
            <a:r>
              <a:rPr lang="en-US" sz="2000" dirty="0">
                <a:effectLst/>
                <a:latin typeface="Century" panose="02040604050505020304" pitchFamily="18" charset="0"/>
                <a:ea typeface="Calibri" panose="020F0502020204030204" pitchFamily="34" charset="0"/>
                <a:cs typeface="Times New Roman" panose="02020603050405020304" pitchFamily="18" charset="0"/>
              </a:rPr>
              <a:t>in order to determine whether the looping is to continue</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12065" marR="5080" indent="0">
              <a:lnSpc>
                <a:spcPct val="150000"/>
              </a:lnSpc>
              <a:spcBef>
                <a:spcPts val="100"/>
              </a:spcBef>
              <a:buNone/>
              <a:tabLst>
                <a:tab pos="4368165" algn="l"/>
              </a:tabLst>
            </a:pPr>
            <a:endParaRPr lang="en-IN" sz="2400" dirty="0">
              <a:latin typeface="Times New Roman" panose="02020603050405020304" pitchFamily="18" charset="0"/>
              <a:cs typeface="Times New Roman" panose="02020603050405020304" pitchFamily="18" charset="0"/>
            </a:endParaRPr>
          </a:p>
        </p:txBody>
      </p:sp>
      <p:sp>
        <p:nvSpPr>
          <p:cNvPr id="6" name="object 7">
            <a:extLst>
              <a:ext uri="{FF2B5EF4-FFF2-40B4-BE49-F238E27FC236}">
                <a16:creationId xmlns:a16="http://schemas.microsoft.com/office/drawing/2014/main" xmlns="" id="{4A622E9D-769C-4C53-83F2-48C0DA8E474D}"/>
              </a:ext>
            </a:extLst>
          </p:cNvPr>
          <p:cNvSpPr/>
          <p:nvPr/>
        </p:nvSpPr>
        <p:spPr>
          <a:xfrm>
            <a:off x="6135370" y="3300018"/>
            <a:ext cx="3750945" cy="1183640"/>
          </a:xfrm>
          <a:custGeom>
            <a:avLst/>
            <a:gdLst/>
            <a:ahLst/>
            <a:cxnLst/>
            <a:rect l="l" t="t" r="r" b="b"/>
            <a:pathLst>
              <a:path w="3750945" h="1183639">
                <a:moveTo>
                  <a:pt x="0" y="591693"/>
                </a:moveTo>
                <a:lnTo>
                  <a:pt x="1875408" y="0"/>
                </a:lnTo>
                <a:lnTo>
                  <a:pt x="3750691" y="591693"/>
                </a:lnTo>
                <a:lnTo>
                  <a:pt x="1875408" y="1183513"/>
                </a:lnTo>
                <a:lnTo>
                  <a:pt x="0" y="591693"/>
                </a:lnTo>
                <a:close/>
              </a:path>
            </a:pathLst>
          </a:custGeom>
          <a:ln w="12700">
            <a:solidFill>
              <a:srgbClr val="FF0000"/>
            </a:solidFill>
          </a:ln>
        </p:spPr>
        <p:txBody>
          <a:bodyPr wrap="square" lIns="0" tIns="0" rIns="0" bIns="0" rtlCol="0"/>
          <a:lstStyle/>
          <a:p>
            <a:endParaRPr/>
          </a:p>
        </p:txBody>
      </p:sp>
      <p:sp>
        <p:nvSpPr>
          <p:cNvPr id="7" name="object 8">
            <a:extLst>
              <a:ext uri="{FF2B5EF4-FFF2-40B4-BE49-F238E27FC236}">
                <a16:creationId xmlns:a16="http://schemas.microsoft.com/office/drawing/2014/main" xmlns="" id="{636B1037-70EF-4153-A51B-49BFBC31C6AA}"/>
              </a:ext>
            </a:extLst>
          </p:cNvPr>
          <p:cNvSpPr txBox="1"/>
          <p:nvPr/>
        </p:nvSpPr>
        <p:spPr>
          <a:xfrm>
            <a:off x="6607048" y="3642868"/>
            <a:ext cx="2809240" cy="454025"/>
          </a:xfrm>
          <a:prstGeom prst="rect">
            <a:avLst/>
          </a:prstGeom>
        </p:spPr>
        <p:txBody>
          <a:bodyPr vert="horz" wrap="square" lIns="0" tIns="13970" rIns="0" bIns="0" rtlCol="0">
            <a:spAutoFit/>
          </a:bodyPr>
          <a:lstStyle/>
          <a:p>
            <a:pPr marL="12700">
              <a:lnSpc>
                <a:spcPct val="100000"/>
              </a:lnSpc>
              <a:spcBef>
                <a:spcPts val="110"/>
              </a:spcBef>
            </a:pPr>
            <a:r>
              <a:rPr sz="2800" b="1" spc="-20" dirty="0">
                <a:latin typeface="Carlito"/>
                <a:cs typeface="Carlito"/>
              </a:rPr>
              <a:t>Evaluate</a:t>
            </a:r>
            <a:r>
              <a:rPr sz="2800" b="1" spc="-105" dirty="0">
                <a:latin typeface="Carlito"/>
                <a:cs typeface="Carlito"/>
              </a:rPr>
              <a:t> </a:t>
            </a:r>
            <a:r>
              <a:rPr sz="2800" b="1" spc="5" dirty="0">
                <a:latin typeface="Carlito"/>
                <a:cs typeface="Carlito"/>
              </a:rPr>
              <a:t>Condition</a:t>
            </a:r>
            <a:endParaRPr sz="2800" dirty="0">
              <a:latin typeface="Carlito"/>
              <a:cs typeface="Carlito"/>
            </a:endParaRPr>
          </a:p>
        </p:txBody>
      </p:sp>
      <p:sp>
        <p:nvSpPr>
          <p:cNvPr id="8" name="object 9">
            <a:extLst>
              <a:ext uri="{FF2B5EF4-FFF2-40B4-BE49-F238E27FC236}">
                <a16:creationId xmlns:a16="http://schemas.microsoft.com/office/drawing/2014/main" xmlns="" id="{76FF9315-BE97-478F-BE74-5A84288BB4B8}"/>
              </a:ext>
            </a:extLst>
          </p:cNvPr>
          <p:cNvSpPr txBox="1"/>
          <p:nvPr/>
        </p:nvSpPr>
        <p:spPr>
          <a:xfrm>
            <a:off x="6495414" y="1828800"/>
            <a:ext cx="3287395" cy="1026160"/>
          </a:xfrm>
          <a:prstGeom prst="rect">
            <a:avLst/>
          </a:prstGeom>
          <a:ln w="12700">
            <a:solidFill>
              <a:srgbClr val="FF0000"/>
            </a:solidFill>
          </a:ln>
        </p:spPr>
        <p:txBody>
          <a:bodyPr vert="horz" wrap="square" lIns="0" tIns="276860" rIns="0" bIns="0" rtlCol="0">
            <a:spAutoFit/>
          </a:bodyPr>
          <a:lstStyle/>
          <a:p>
            <a:pPr marL="95250">
              <a:lnSpc>
                <a:spcPct val="100000"/>
              </a:lnSpc>
              <a:spcBef>
                <a:spcPts val="2180"/>
              </a:spcBef>
            </a:pPr>
            <a:r>
              <a:rPr sz="2800" b="1" spc="-10" dirty="0">
                <a:latin typeface="Carlito"/>
                <a:cs typeface="Carlito"/>
              </a:rPr>
              <a:t>Execute </a:t>
            </a:r>
            <a:r>
              <a:rPr sz="2800" b="1" spc="5" dirty="0">
                <a:latin typeface="Carlito"/>
                <a:cs typeface="Carlito"/>
              </a:rPr>
              <a:t>body </a:t>
            </a:r>
            <a:r>
              <a:rPr sz="2800" b="1" dirty="0">
                <a:latin typeface="Carlito"/>
                <a:cs typeface="Carlito"/>
              </a:rPr>
              <a:t>of</a:t>
            </a:r>
            <a:r>
              <a:rPr sz="2800" b="1" spc="-145" dirty="0">
                <a:latin typeface="Carlito"/>
                <a:cs typeface="Carlito"/>
              </a:rPr>
              <a:t> </a:t>
            </a:r>
            <a:r>
              <a:rPr sz="2800" b="1" spc="5" dirty="0">
                <a:latin typeface="Carlito"/>
                <a:cs typeface="Carlito"/>
              </a:rPr>
              <a:t>loop</a:t>
            </a:r>
            <a:endParaRPr sz="2800" dirty="0">
              <a:latin typeface="Carlito"/>
              <a:cs typeface="Carlito"/>
            </a:endParaRPr>
          </a:p>
        </p:txBody>
      </p:sp>
      <p:sp>
        <p:nvSpPr>
          <p:cNvPr id="9" name="object 10">
            <a:extLst>
              <a:ext uri="{FF2B5EF4-FFF2-40B4-BE49-F238E27FC236}">
                <a16:creationId xmlns:a16="http://schemas.microsoft.com/office/drawing/2014/main" xmlns="" id="{7DC8A73C-2F4E-4B60-B211-5B031D43E46E}"/>
              </a:ext>
            </a:extLst>
          </p:cNvPr>
          <p:cNvSpPr/>
          <p:nvPr/>
        </p:nvSpPr>
        <p:spPr>
          <a:xfrm>
            <a:off x="7972679" y="2889046"/>
            <a:ext cx="76200" cy="2140585"/>
          </a:xfrm>
          <a:custGeom>
            <a:avLst/>
            <a:gdLst/>
            <a:ahLst/>
            <a:cxnLst/>
            <a:rect l="l" t="t" r="r" b="b"/>
            <a:pathLst>
              <a:path w="76200" h="2140585">
                <a:moveTo>
                  <a:pt x="76187" y="2064004"/>
                </a:moveTo>
                <a:lnTo>
                  <a:pt x="44437" y="2064004"/>
                </a:lnTo>
                <a:lnTo>
                  <a:pt x="44437" y="1587881"/>
                </a:lnTo>
                <a:lnTo>
                  <a:pt x="31737" y="1587881"/>
                </a:lnTo>
                <a:lnTo>
                  <a:pt x="31737" y="2064004"/>
                </a:lnTo>
                <a:lnTo>
                  <a:pt x="0" y="2064004"/>
                </a:lnTo>
                <a:lnTo>
                  <a:pt x="38087" y="2140204"/>
                </a:lnTo>
                <a:lnTo>
                  <a:pt x="69837" y="2076704"/>
                </a:lnTo>
                <a:lnTo>
                  <a:pt x="76187" y="2064004"/>
                </a:lnTo>
                <a:close/>
              </a:path>
              <a:path w="76200" h="2140585">
                <a:moveTo>
                  <a:pt x="76187" y="318389"/>
                </a:moveTo>
                <a:lnTo>
                  <a:pt x="44437" y="318389"/>
                </a:lnTo>
                <a:lnTo>
                  <a:pt x="44437" y="0"/>
                </a:lnTo>
                <a:lnTo>
                  <a:pt x="31737" y="0"/>
                </a:lnTo>
                <a:lnTo>
                  <a:pt x="31737" y="318389"/>
                </a:lnTo>
                <a:lnTo>
                  <a:pt x="0" y="318389"/>
                </a:lnTo>
                <a:lnTo>
                  <a:pt x="38087" y="394589"/>
                </a:lnTo>
                <a:lnTo>
                  <a:pt x="69837" y="331089"/>
                </a:lnTo>
                <a:lnTo>
                  <a:pt x="76187" y="318389"/>
                </a:lnTo>
                <a:close/>
              </a:path>
            </a:pathLst>
          </a:custGeom>
          <a:solidFill>
            <a:srgbClr val="FF0000"/>
          </a:solidFill>
        </p:spPr>
        <p:txBody>
          <a:bodyPr wrap="square" lIns="0" tIns="0" rIns="0" bIns="0" rtlCol="0"/>
          <a:lstStyle/>
          <a:p>
            <a:endParaRPr/>
          </a:p>
        </p:txBody>
      </p:sp>
      <p:sp>
        <p:nvSpPr>
          <p:cNvPr id="10" name="object 11">
            <a:extLst>
              <a:ext uri="{FF2B5EF4-FFF2-40B4-BE49-F238E27FC236}">
                <a16:creationId xmlns:a16="http://schemas.microsoft.com/office/drawing/2014/main" xmlns="" id="{FE76F216-CDD4-49F4-B7E0-901D3C6426C8}"/>
              </a:ext>
            </a:extLst>
          </p:cNvPr>
          <p:cNvSpPr txBox="1"/>
          <p:nvPr/>
        </p:nvSpPr>
        <p:spPr>
          <a:xfrm>
            <a:off x="10056495" y="3487725"/>
            <a:ext cx="718820" cy="453390"/>
          </a:xfrm>
          <a:prstGeom prst="rect">
            <a:avLst/>
          </a:prstGeom>
        </p:spPr>
        <p:txBody>
          <a:bodyPr vert="horz" wrap="square" lIns="0" tIns="13335" rIns="0" bIns="0" rtlCol="0">
            <a:spAutoFit/>
          </a:bodyPr>
          <a:lstStyle/>
          <a:p>
            <a:pPr marL="12700">
              <a:lnSpc>
                <a:spcPct val="100000"/>
              </a:lnSpc>
              <a:spcBef>
                <a:spcPts val="105"/>
              </a:spcBef>
            </a:pPr>
            <a:r>
              <a:rPr sz="2800" b="1" spc="-50" dirty="0">
                <a:solidFill>
                  <a:srgbClr val="9B2C1F"/>
                </a:solidFill>
                <a:latin typeface="Carlito"/>
                <a:cs typeface="Carlito"/>
              </a:rPr>
              <a:t>f</a:t>
            </a:r>
            <a:r>
              <a:rPr sz="2800" b="1" dirty="0">
                <a:solidFill>
                  <a:srgbClr val="9B2C1F"/>
                </a:solidFill>
                <a:latin typeface="Carlito"/>
                <a:cs typeface="Carlito"/>
              </a:rPr>
              <a:t>a</a:t>
            </a:r>
            <a:r>
              <a:rPr sz="2800" b="1" spc="5" dirty="0">
                <a:solidFill>
                  <a:srgbClr val="9B2C1F"/>
                </a:solidFill>
                <a:latin typeface="Carlito"/>
                <a:cs typeface="Carlito"/>
              </a:rPr>
              <a:t>l</a:t>
            </a:r>
            <a:r>
              <a:rPr sz="2800" b="1" dirty="0">
                <a:solidFill>
                  <a:srgbClr val="9B2C1F"/>
                </a:solidFill>
                <a:latin typeface="Carlito"/>
                <a:cs typeface="Carlito"/>
              </a:rPr>
              <a:t>se</a:t>
            </a:r>
            <a:endParaRPr sz="2800" dirty="0">
              <a:latin typeface="Carlito"/>
              <a:cs typeface="Carlito"/>
            </a:endParaRPr>
          </a:p>
        </p:txBody>
      </p:sp>
      <p:grpSp>
        <p:nvGrpSpPr>
          <p:cNvPr id="11" name="object 12">
            <a:extLst>
              <a:ext uri="{FF2B5EF4-FFF2-40B4-BE49-F238E27FC236}">
                <a16:creationId xmlns:a16="http://schemas.microsoft.com/office/drawing/2014/main" xmlns="" id="{5C1EB46A-5DB0-4356-8555-042C7CD65F5D}"/>
              </a:ext>
            </a:extLst>
          </p:cNvPr>
          <p:cNvGrpSpPr/>
          <p:nvPr/>
        </p:nvGrpSpPr>
        <p:grpSpPr>
          <a:xfrm>
            <a:off x="5888863" y="2131365"/>
            <a:ext cx="5041265" cy="2884170"/>
            <a:chOff x="1136650" y="1750314"/>
            <a:chExt cx="5041265" cy="2884170"/>
          </a:xfrm>
        </p:grpSpPr>
        <p:sp>
          <p:nvSpPr>
            <p:cNvPr id="12" name="object 13">
              <a:extLst>
                <a:ext uri="{FF2B5EF4-FFF2-40B4-BE49-F238E27FC236}">
                  <a16:creationId xmlns:a16="http://schemas.microsoft.com/office/drawing/2014/main" xmlns="" id="{A4CAAA0A-46F0-418F-AE6D-1671F301B9FA}"/>
                </a:ext>
              </a:extLst>
            </p:cNvPr>
            <p:cNvSpPr/>
            <p:nvPr/>
          </p:nvSpPr>
          <p:spPr>
            <a:xfrm>
              <a:off x="5105908" y="3469386"/>
              <a:ext cx="1071880" cy="76200"/>
            </a:xfrm>
            <a:custGeom>
              <a:avLst/>
              <a:gdLst/>
              <a:ahLst/>
              <a:cxnLst/>
              <a:rect l="l" t="t" r="r" b="b"/>
              <a:pathLst>
                <a:path w="1071879" h="76200">
                  <a:moveTo>
                    <a:pt x="995426" y="0"/>
                  </a:moveTo>
                  <a:lnTo>
                    <a:pt x="995426" y="76200"/>
                  </a:lnTo>
                  <a:lnTo>
                    <a:pt x="1058926" y="44450"/>
                  </a:lnTo>
                  <a:lnTo>
                    <a:pt x="1008126" y="44450"/>
                  </a:lnTo>
                  <a:lnTo>
                    <a:pt x="1008126" y="31750"/>
                  </a:lnTo>
                  <a:lnTo>
                    <a:pt x="1058926" y="31750"/>
                  </a:lnTo>
                  <a:lnTo>
                    <a:pt x="995426" y="0"/>
                  </a:lnTo>
                  <a:close/>
                </a:path>
                <a:path w="1071879" h="76200">
                  <a:moveTo>
                    <a:pt x="995426" y="31750"/>
                  </a:moveTo>
                  <a:lnTo>
                    <a:pt x="0" y="31750"/>
                  </a:lnTo>
                  <a:lnTo>
                    <a:pt x="0" y="44450"/>
                  </a:lnTo>
                  <a:lnTo>
                    <a:pt x="995426" y="44450"/>
                  </a:lnTo>
                  <a:lnTo>
                    <a:pt x="995426" y="31750"/>
                  </a:lnTo>
                  <a:close/>
                </a:path>
                <a:path w="1071879" h="76200">
                  <a:moveTo>
                    <a:pt x="1058926" y="31750"/>
                  </a:moveTo>
                  <a:lnTo>
                    <a:pt x="1008126" y="31750"/>
                  </a:lnTo>
                  <a:lnTo>
                    <a:pt x="1008126" y="44450"/>
                  </a:lnTo>
                  <a:lnTo>
                    <a:pt x="1058926" y="44450"/>
                  </a:lnTo>
                  <a:lnTo>
                    <a:pt x="1071626" y="38100"/>
                  </a:lnTo>
                  <a:lnTo>
                    <a:pt x="1058926" y="31750"/>
                  </a:lnTo>
                  <a:close/>
                </a:path>
              </a:pathLst>
            </a:custGeom>
            <a:solidFill>
              <a:srgbClr val="FF0000"/>
            </a:solidFill>
          </p:spPr>
          <p:txBody>
            <a:bodyPr wrap="square" lIns="0" tIns="0" rIns="0" bIns="0" rtlCol="0"/>
            <a:lstStyle/>
            <a:p>
              <a:endParaRPr/>
            </a:p>
          </p:txBody>
        </p:sp>
        <p:sp>
          <p:nvSpPr>
            <p:cNvPr id="13" name="object 14">
              <a:extLst>
                <a:ext uri="{FF2B5EF4-FFF2-40B4-BE49-F238E27FC236}">
                  <a16:creationId xmlns:a16="http://schemas.microsoft.com/office/drawing/2014/main" xmlns="" id="{5C1301E8-8E76-4605-831B-2C6B528FBD00}"/>
                </a:ext>
              </a:extLst>
            </p:cNvPr>
            <p:cNvSpPr/>
            <p:nvPr/>
          </p:nvSpPr>
          <p:spPr>
            <a:xfrm>
              <a:off x="1143000" y="1800987"/>
              <a:ext cx="2101850" cy="2827020"/>
            </a:xfrm>
            <a:custGeom>
              <a:avLst/>
              <a:gdLst/>
              <a:ahLst/>
              <a:cxnLst/>
              <a:rect l="l" t="t" r="r" b="b"/>
              <a:pathLst>
                <a:path w="2101850" h="2827020">
                  <a:moveTo>
                    <a:pt x="0" y="2825369"/>
                  </a:moveTo>
                  <a:lnTo>
                    <a:pt x="2101596" y="2826639"/>
                  </a:lnTo>
                </a:path>
                <a:path w="2101850" h="2827020">
                  <a:moveTo>
                    <a:pt x="0" y="2825369"/>
                  </a:moveTo>
                  <a:lnTo>
                    <a:pt x="622" y="0"/>
                  </a:lnTo>
                </a:path>
              </a:pathLst>
            </a:custGeom>
            <a:ln w="12700">
              <a:solidFill>
                <a:srgbClr val="AE3408"/>
              </a:solidFill>
            </a:ln>
          </p:spPr>
          <p:txBody>
            <a:bodyPr wrap="square" lIns="0" tIns="0" rIns="0" bIns="0" rtlCol="0"/>
            <a:lstStyle/>
            <a:p>
              <a:endParaRPr/>
            </a:p>
          </p:txBody>
        </p:sp>
        <p:sp>
          <p:nvSpPr>
            <p:cNvPr id="14" name="object 15">
              <a:extLst>
                <a:ext uri="{FF2B5EF4-FFF2-40B4-BE49-F238E27FC236}">
                  <a16:creationId xmlns:a16="http://schemas.microsoft.com/office/drawing/2014/main" xmlns="" id="{EAADC0C1-CBB6-435B-82AE-C1306851538D}"/>
                </a:ext>
              </a:extLst>
            </p:cNvPr>
            <p:cNvSpPr/>
            <p:nvPr/>
          </p:nvSpPr>
          <p:spPr>
            <a:xfrm>
              <a:off x="1142987" y="1750314"/>
              <a:ext cx="600710" cy="103505"/>
            </a:xfrm>
            <a:custGeom>
              <a:avLst/>
              <a:gdLst/>
              <a:ahLst/>
              <a:cxnLst/>
              <a:rect l="l" t="t" r="r" b="b"/>
              <a:pathLst>
                <a:path w="600710" h="103505">
                  <a:moveTo>
                    <a:pt x="511949" y="0"/>
                  </a:moveTo>
                  <a:lnTo>
                    <a:pt x="508139" y="1015"/>
                  </a:lnTo>
                  <a:lnTo>
                    <a:pt x="504583" y="7112"/>
                  </a:lnTo>
                  <a:lnTo>
                    <a:pt x="505599" y="10922"/>
                  </a:lnTo>
                  <a:lnTo>
                    <a:pt x="564483" y="45420"/>
                  </a:lnTo>
                  <a:lnTo>
                    <a:pt x="587895" y="45465"/>
                  </a:lnTo>
                  <a:lnTo>
                    <a:pt x="587895" y="58165"/>
                  </a:lnTo>
                  <a:lnTo>
                    <a:pt x="564384" y="58165"/>
                  </a:lnTo>
                  <a:lnTo>
                    <a:pt x="505345" y="92456"/>
                  </a:lnTo>
                  <a:lnTo>
                    <a:pt x="504329" y="96265"/>
                  </a:lnTo>
                  <a:lnTo>
                    <a:pt x="507885" y="102362"/>
                  </a:lnTo>
                  <a:lnTo>
                    <a:pt x="511822" y="103377"/>
                  </a:lnTo>
                  <a:lnTo>
                    <a:pt x="589743" y="58165"/>
                  </a:lnTo>
                  <a:lnTo>
                    <a:pt x="587895" y="58165"/>
                  </a:lnTo>
                  <a:lnTo>
                    <a:pt x="589822" y="58120"/>
                  </a:lnTo>
                  <a:lnTo>
                    <a:pt x="600468" y="51943"/>
                  </a:lnTo>
                  <a:lnTo>
                    <a:pt x="511949" y="0"/>
                  </a:lnTo>
                  <a:close/>
                </a:path>
                <a:path w="600710" h="103505">
                  <a:moveTo>
                    <a:pt x="575359" y="51792"/>
                  </a:moveTo>
                  <a:lnTo>
                    <a:pt x="564463" y="58120"/>
                  </a:lnTo>
                  <a:lnTo>
                    <a:pt x="587895" y="58165"/>
                  </a:lnTo>
                  <a:lnTo>
                    <a:pt x="587895" y="57276"/>
                  </a:lnTo>
                  <a:lnTo>
                    <a:pt x="584720" y="57276"/>
                  </a:lnTo>
                  <a:lnTo>
                    <a:pt x="575359" y="51792"/>
                  </a:lnTo>
                  <a:close/>
                </a:path>
                <a:path w="600710" h="103505">
                  <a:moveTo>
                    <a:pt x="25" y="44323"/>
                  </a:moveTo>
                  <a:lnTo>
                    <a:pt x="0" y="57023"/>
                  </a:lnTo>
                  <a:lnTo>
                    <a:pt x="564463" y="58120"/>
                  </a:lnTo>
                  <a:lnTo>
                    <a:pt x="575359" y="51792"/>
                  </a:lnTo>
                  <a:lnTo>
                    <a:pt x="564483" y="45420"/>
                  </a:lnTo>
                  <a:lnTo>
                    <a:pt x="25" y="44323"/>
                  </a:lnTo>
                  <a:close/>
                </a:path>
                <a:path w="600710" h="103505">
                  <a:moveTo>
                    <a:pt x="584720" y="46355"/>
                  </a:moveTo>
                  <a:lnTo>
                    <a:pt x="575359" y="51792"/>
                  </a:lnTo>
                  <a:lnTo>
                    <a:pt x="584720" y="57276"/>
                  </a:lnTo>
                  <a:lnTo>
                    <a:pt x="584720" y="46355"/>
                  </a:lnTo>
                  <a:close/>
                </a:path>
                <a:path w="600710" h="103505">
                  <a:moveTo>
                    <a:pt x="587895" y="46355"/>
                  </a:moveTo>
                  <a:lnTo>
                    <a:pt x="584720" y="46355"/>
                  </a:lnTo>
                  <a:lnTo>
                    <a:pt x="584720" y="57276"/>
                  </a:lnTo>
                  <a:lnTo>
                    <a:pt x="587895" y="57276"/>
                  </a:lnTo>
                  <a:lnTo>
                    <a:pt x="587895" y="46355"/>
                  </a:lnTo>
                  <a:close/>
                </a:path>
                <a:path w="600710" h="103505">
                  <a:moveTo>
                    <a:pt x="564483" y="45420"/>
                  </a:moveTo>
                  <a:lnTo>
                    <a:pt x="575359" y="51792"/>
                  </a:lnTo>
                  <a:lnTo>
                    <a:pt x="584720" y="46355"/>
                  </a:lnTo>
                  <a:lnTo>
                    <a:pt x="587895" y="46355"/>
                  </a:lnTo>
                  <a:lnTo>
                    <a:pt x="587895" y="45465"/>
                  </a:lnTo>
                  <a:lnTo>
                    <a:pt x="564483" y="45420"/>
                  </a:lnTo>
                  <a:close/>
                </a:path>
              </a:pathLst>
            </a:custGeom>
            <a:solidFill>
              <a:srgbClr val="AE3408"/>
            </a:solidFill>
          </p:spPr>
          <p:txBody>
            <a:bodyPr wrap="square" lIns="0" tIns="0" rIns="0" bIns="0" rtlCol="0"/>
            <a:lstStyle/>
            <a:p>
              <a:endParaRPr/>
            </a:p>
          </p:txBody>
        </p:sp>
      </p:grpSp>
    </p:spTree>
    <p:extLst>
      <p:ext uri="{BB962C8B-B14F-4D97-AF65-F5344CB8AC3E}">
        <p14:creationId xmlns:p14="http://schemas.microsoft.com/office/powerpoint/2010/main" val="227926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D590B3-9CF7-4ECC-B348-6C4FD88B5AB5}"/>
              </a:ext>
            </a:extLst>
          </p:cNvPr>
          <p:cNvSpPr>
            <a:spLocks noGrp="1"/>
          </p:cNvSpPr>
          <p:nvPr>
            <p:ph type="title"/>
          </p:nvPr>
        </p:nvSpPr>
        <p:spPr>
          <a:xfrm>
            <a:off x="135082" y="602452"/>
            <a:ext cx="10515600" cy="763879"/>
          </a:xfrm>
        </p:spPr>
        <p:txBody>
          <a:bodyPr>
            <a:normAutofit fontScale="90000"/>
          </a:bodyPr>
          <a:lstStyle/>
          <a:p>
            <a:r>
              <a:rPr lang="en-IN" sz="4400" spc="145" dirty="0">
                <a:solidFill>
                  <a:schemeClr val="accent1"/>
                </a:solidFill>
                <a:latin typeface="Century" panose="02040604050505020304" pitchFamily="18" charset="0"/>
                <a:cs typeface="Alfios"/>
              </a:rPr>
              <a:t/>
            </a:r>
            <a:br>
              <a:rPr lang="en-IN" sz="4400" spc="145" dirty="0">
                <a:solidFill>
                  <a:schemeClr val="accent1"/>
                </a:solidFill>
                <a:latin typeface="Century" panose="02040604050505020304" pitchFamily="18" charset="0"/>
                <a:cs typeface="Alfios"/>
              </a:rPr>
            </a:br>
            <a:r>
              <a:rPr lang="en-IN" sz="4400" spc="145" dirty="0">
                <a:solidFill>
                  <a:schemeClr val="accent1"/>
                </a:solidFill>
                <a:latin typeface="Century" panose="02040604050505020304" pitchFamily="18" charset="0"/>
                <a:cs typeface="Alfios"/>
              </a:rPr>
              <a:t/>
            </a:r>
            <a:br>
              <a:rPr lang="en-IN" sz="4400" spc="145" dirty="0">
                <a:solidFill>
                  <a:schemeClr val="accent1"/>
                </a:solidFill>
                <a:latin typeface="Century" panose="02040604050505020304" pitchFamily="18" charset="0"/>
                <a:cs typeface="Alfios"/>
              </a:rPr>
            </a:br>
            <a:r>
              <a:rPr lang="en-IN" sz="4400" spc="145" dirty="0">
                <a:solidFill>
                  <a:schemeClr val="accent1"/>
                </a:solidFill>
                <a:latin typeface="Century" panose="02040604050505020304" pitchFamily="18" charset="0"/>
                <a:cs typeface="Alfios"/>
              </a:rPr>
              <a:t>Example</a:t>
            </a:r>
            <a:r>
              <a:rPr lang="en-IN" sz="4400" spc="-185" dirty="0">
                <a:solidFill>
                  <a:schemeClr val="accent1"/>
                </a:solidFill>
                <a:latin typeface="Century" panose="02040604050505020304" pitchFamily="18" charset="0"/>
                <a:cs typeface="Alfios"/>
              </a:rPr>
              <a:t> </a:t>
            </a:r>
            <a:r>
              <a:rPr lang="en-IN" sz="4400" spc="275" dirty="0">
                <a:solidFill>
                  <a:schemeClr val="accent1"/>
                </a:solidFill>
                <a:latin typeface="Century" panose="02040604050505020304" pitchFamily="18" charset="0"/>
                <a:cs typeface="Alfios"/>
              </a:rPr>
              <a:t>#1</a:t>
            </a:r>
            <a:r>
              <a:rPr lang="en-IN" sz="4400" dirty="0">
                <a:latin typeface="Alfios"/>
                <a:cs typeface="Alfios"/>
              </a:rPr>
              <a:t/>
            </a:r>
            <a:br>
              <a:rPr lang="en-IN" sz="4400" dirty="0">
                <a:latin typeface="Alfios"/>
                <a:cs typeface="Alfios"/>
              </a:rPr>
            </a:br>
            <a:endParaRPr lang="en-IN" dirty="0"/>
          </a:p>
        </p:txBody>
      </p:sp>
      <p:sp>
        <p:nvSpPr>
          <p:cNvPr id="3" name="Content Placeholder 2">
            <a:extLst>
              <a:ext uri="{FF2B5EF4-FFF2-40B4-BE49-F238E27FC236}">
                <a16:creationId xmlns:a16="http://schemas.microsoft.com/office/drawing/2014/main" xmlns="" id="{87DFCD3C-6C0D-4732-AAFC-2A835E7ED40E}"/>
              </a:ext>
            </a:extLst>
          </p:cNvPr>
          <p:cNvSpPr>
            <a:spLocks noGrp="1"/>
          </p:cNvSpPr>
          <p:nvPr>
            <p:ph sz="half" idx="1"/>
          </p:nvPr>
        </p:nvSpPr>
        <p:spPr>
          <a:xfrm>
            <a:off x="135082" y="1667740"/>
            <a:ext cx="6234546" cy="4673455"/>
          </a:xfrm>
        </p:spPr>
        <p:txBody>
          <a:bodyPr>
            <a:normAutofit/>
          </a:bodyPr>
          <a:lstStyle/>
          <a:p>
            <a:pPr marL="0" indent="0">
              <a:buNone/>
            </a:pPr>
            <a:r>
              <a:rPr lang="en-IN" sz="2400" spc="75" dirty="0">
                <a:solidFill>
                  <a:srgbClr val="0070C0"/>
                </a:solidFill>
                <a:latin typeface="Century" panose="02040604050505020304" pitchFamily="18" charset="0"/>
              </a:rPr>
              <a:t>int </a:t>
            </a:r>
            <a:r>
              <a:rPr lang="en-IN" sz="2400" spc="25" dirty="0" err="1">
                <a:solidFill>
                  <a:srgbClr val="0070C0"/>
                </a:solidFill>
                <a:latin typeface="Century" panose="02040604050505020304" pitchFamily="18" charset="0"/>
              </a:rPr>
              <a:t>i</a:t>
            </a:r>
            <a:r>
              <a:rPr lang="en-IN" sz="2400" spc="25" dirty="0">
                <a:solidFill>
                  <a:srgbClr val="0070C0"/>
                </a:solidFill>
                <a:latin typeface="Century" panose="02040604050505020304" pitchFamily="18" charset="0"/>
              </a:rPr>
              <a:t>;  </a:t>
            </a:r>
          </a:p>
          <a:p>
            <a:pPr marL="0" indent="0">
              <a:buNone/>
            </a:pPr>
            <a:r>
              <a:rPr lang="en-IN" sz="2400" spc="75" dirty="0" err="1">
                <a:solidFill>
                  <a:srgbClr val="0070C0"/>
                </a:solidFill>
                <a:latin typeface="Century" panose="02040604050505020304" pitchFamily="18" charset="0"/>
              </a:rPr>
              <a:t>i</a:t>
            </a:r>
            <a:r>
              <a:rPr lang="en-IN" sz="2400" spc="75" dirty="0">
                <a:solidFill>
                  <a:srgbClr val="0070C0"/>
                </a:solidFill>
                <a:latin typeface="Century" panose="02040604050505020304" pitchFamily="18" charset="0"/>
              </a:rPr>
              <a:t> </a:t>
            </a:r>
            <a:r>
              <a:rPr lang="en-IN" sz="2400" spc="15" dirty="0">
                <a:solidFill>
                  <a:srgbClr val="0070C0"/>
                </a:solidFill>
                <a:latin typeface="Century" panose="02040604050505020304" pitchFamily="18" charset="0"/>
              </a:rPr>
              <a:t>=</a:t>
            </a:r>
            <a:r>
              <a:rPr lang="en-IN" sz="2400" spc="-260" dirty="0">
                <a:solidFill>
                  <a:srgbClr val="0070C0"/>
                </a:solidFill>
                <a:latin typeface="Century" panose="02040604050505020304" pitchFamily="18" charset="0"/>
              </a:rPr>
              <a:t> </a:t>
            </a:r>
            <a:r>
              <a:rPr lang="en-IN" sz="2400" spc="-65" dirty="0">
                <a:solidFill>
                  <a:srgbClr val="0070C0"/>
                </a:solidFill>
                <a:latin typeface="Century" panose="02040604050505020304" pitchFamily="18" charset="0"/>
              </a:rPr>
              <a:t>0;</a:t>
            </a:r>
          </a:p>
          <a:p>
            <a:pPr marL="0" indent="0">
              <a:lnSpc>
                <a:spcPct val="100000"/>
              </a:lnSpc>
              <a:spcBef>
                <a:spcPts val="700"/>
              </a:spcBef>
              <a:buNone/>
            </a:pPr>
            <a:r>
              <a:rPr lang="en-US" sz="2400" spc="114" dirty="0">
                <a:solidFill>
                  <a:srgbClr val="0070C0"/>
                </a:solidFill>
                <a:latin typeface="Century" panose="02040604050505020304" pitchFamily="18" charset="0"/>
                <a:cs typeface="Alfios"/>
              </a:rPr>
              <a:t>do</a:t>
            </a:r>
          </a:p>
          <a:p>
            <a:pPr marL="0" indent="0">
              <a:lnSpc>
                <a:spcPct val="100000"/>
              </a:lnSpc>
              <a:spcBef>
                <a:spcPts val="700"/>
              </a:spcBef>
              <a:buNone/>
            </a:pPr>
            <a:r>
              <a:rPr lang="en-US" sz="2400" spc="114" dirty="0">
                <a:solidFill>
                  <a:srgbClr val="0070C0"/>
                </a:solidFill>
                <a:latin typeface="Century" panose="02040604050505020304" pitchFamily="18" charset="0"/>
                <a:cs typeface="Alfios"/>
              </a:rPr>
              <a:t>{</a:t>
            </a:r>
            <a:endParaRPr lang="en-US" sz="2400" dirty="0">
              <a:solidFill>
                <a:srgbClr val="0070C0"/>
              </a:solidFill>
              <a:latin typeface="Century" panose="02040604050505020304" pitchFamily="18" charset="0"/>
              <a:cs typeface="Alfios"/>
            </a:endParaRPr>
          </a:p>
          <a:p>
            <a:pPr marL="0" marR="22860" indent="0">
              <a:lnSpc>
                <a:spcPct val="119200"/>
              </a:lnSpc>
              <a:buNone/>
            </a:pPr>
            <a:r>
              <a:rPr lang="en-US" sz="2400" spc="105" dirty="0" err="1">
                <a:solidFill>
                  <a:srgbClr val="0070C0"/>
                </a:solidFill>
                <a:latin typeface="Century" panose="02040604050505020304" pitchFamily="18" charset="0"/>
                <a:cs typeface="Alfios"/>
              </a:rPr>
              <a:t>printf</a:t>
            </a:r>
            <a:r>
              <a:rPr lang="en-US" sz="2400" spc="105" dirty="0">
                <a:solidFill>
                  <a:srgbClr val="0070C0"/>
                </a:solidFill>
                <a:latin typeface="Century" panose="02040604050505020304" pitchFamily="18" charset="0"/>
                <a:cs typeface="Alfios"/>
              </a:rPr>
              <a:t>("The</a:t>
            </a:r>
            <a:r>
              <a:rPr lang="en-US" sz="2400" spc="-45" dirty="0">
                <a:solidFill>
                  <a:srgbClr val="0070C0"/>
                </a:solidFill>
                <a:latin typeface="Century" panose="02040604050505020304" pitchFamily="18" charset="0"/>
                <a:cs typeface="Alfios"/>
              </a:rPr>
              <a:t> </a:t>
            </a:r>
            <a:r>
              <a:rPr lang="en-US" sz="2400" spc="100" dirty="0">
                <a:solidFill>
                  <a:srgbClr val="0070C0"/>
                </a:solidFill>
                <a:latin typeface="Century" panose="02040604050505020304" pitchFamily="18" charset="0"/>
                <a:cs typeface="Alfios"/>
              </a:rPr>
              <a:t>value</a:t>
            </a:r>
            <a:r>
              <a:rPr lang="en-US" sz="2400" spc="-45" dirty="0">
                <a:solidFill>
                  <a:srgbClr val="0070C0"/>
                </a:solidFill>
                <a:latin typeface="Century" panose="02040604050505020304" pitchFamily="18" charset="0"/>
                <a:cs typeface="Alfios"/>
              </a:rPr>
              <a:t> </a:t>
            </a:r>
            <a:r>
              <a:rPr lang="en-US" sz="2400" spc="95" dirty="0">
                <a:solidFill>
                  <a:srgbClr val="0070C0"/>
                </a:solidFill>
                <a:latin typeface="Century" panose="02040604050505020304" pitchFamily="18" charset="0"/>
                <a:cs typeface="Alfios"/>
              </a:rPr>
              <a:t>of</a:t>
            </a:r>
            <a:r>
              <a:rPr lang="en-US" sz="2400" spc="-30" dirty="0">
                <a:solidFill>
                  <a:srgbClr val="0070C0"/>
                </a:solidFill>
                <a:latin typeface="Century" panose="02040604050505020304" pitchFamily="18" charset="0"/>
                <a:cs typeface="Alfios"/>
              </a:rPr>
              <a:t> </a:t>
            </a:r>
            <a:r>
              <a:rPr lang="en-US" sz="2400" spc="75" dirty="0" err="1">
                <a:solidFill>
                  <a:srgbClr val="0070C0"/>
                </a:solidFill>
                <a:latin typeface="Century" panose="02040604050505020304" pitchFamily="18" charset="0"/>
                <a:cs typeface="Alfios"/>
              </a:rPr>
              <a:t>i</a:t>
            </a:r>
            <a:r>
              <a:rPr lang="en-US" sz="2400" spc="-65" dirty="0">
                <a:solidFill>
                  <a:srgbClr val="0070C0"/>
                </a:solidFill>
                <a:latin typeface="Century" panose="02040604050505020304" pitchFamily="18" charset="0"/>
                <a:cs typeface="Alfios"/>
              </a:rPr>
              <a:t> </a:t>
            </a:r>
            <a:r>
              <a:rPr lang="en-US" sz="2400" spc="90" dirty="0">
                <a:solidFill>
                  <a:srgbClr val="0070C0"/>
                </a:solidFill>
                <a:latin typeface="Century" panose="02040604050505020304" pitchFamily="18" charset="0"/>
                <a:cs typeface="Alfios"/>
              </a:rPr>
              <a:t>is</a:t>
            </a:r>
            <a:r>
              <a:rPr lang="en-US" sz="2400" spc="-60" dirty="0">
                <a:solidFill>
                  <a:srgbClr val="0070C0"/>
                </a:solidFill>
                <a:latin typeface="Century" panose="02040604050505020304" pitchFamily="18" charset="0"/>
                <a:cs typeface="Alfios"/>
              </a:rPr>
              <a:t> </a:t>
            </a:r>
            <a:r>
              <a:rPr lang="en-US" sz="2400" spc="150" dirty="0">
                <a:solidFill>
                  <a:srgbClr val="0070C0"/>
                </a:solidFill>
                <a:latin typeface="Century" panose="02040604050505020304" pitchFamily="18" charset="0"/>
                <a:cs typeface="Alfios"/>
              </a:rPr>
              <a:t>now</a:t>
            </a:r>
            <a:r>
              <a:rPr lang="en-US" sz="2400" spc="-80" dirty="0">
                <a:solidFill>
                  <a:srgbClr val="0070C0"/>
                </a:solidFill>
                <a:latin typeface="Century" panose="02040604050505020304" pitchFamily="18" charset="0"/>
                <a:cs typeface="Alfios"/>
              </a:rPr>
              <a:t> </a:t>
            </a:r>
            <a:r>
              <a:rPr lang="en-US" sz="2400" spc="95" dirty="0">
                <a:solidFill>
                  <a:srgbClr val="0070C0"/>
                </a:solidFill>
                <a:latin typeface="Century" panose="02040604050505020304" pitchFamily="18" charset="0"/>
                <a:cs typeface="Alfios"/>
              </a:rPr>
              <a:t>%d\n",</a:t>
            </a:r>
            <a:r>
              <a:rPr lang="en-US" sz="2400" spc="95" dirty="0" err="1">
                <a:solidFill>
                  <a:srgbClr val="0070C0"/>
                </a:solidFill>
                <a:latin typeface="Century" panose="02040604050505020304" pitchFamily="18" charset="0"/>
                <a:cs typeface="Alfios"/>
              </a:rPr>
              <a:t>i</a:t>
            </a:r>
            <a:r>
              <a:rPr lang="en-US" sz="2400" spc="95" dirty="0">
                <a:solidFill>
                  <a:srgbClr val="0070C0"/>
                </a:solidFill>
                <a:latin typeface="Century" panose="02040604050505020304" pitchFamily="18" charset="0"/>
                <a:cs typeface="Alfios"/>
              </a:rPr>
              <a:t>);  </a:t>
            </a:r>
          </a:p>
          <a:p>
            <a:pPr marL="0" marR="22860" indent="0">
              <a:lnSpc>
                <a:spcPct val="119200"/>
              </a:lnSpc>
              <a:buNone/>
            </a:pPr>
            <a:r>
              <a:rPr lang="en-US" sz="2400" spc="75" dirty="0" err="1">
                <a:solidFill>
                  <a:srgbClr val="0070C0"/>
                </a:solidFill>
                <a:latin typeface="Century" panose="02040604050505020304" pitchFamily="18" charset="0"/>
                <a:cs typeface="Alfios"/>
              </a:rPr>
              <a:t>i</a:t>
            </a:r>
            <a:r>
              <a:rPr lang="en-US" sz="2400" spc="75" dirty="0">
                <a:solidFill>
                  <a:srgbClr val="0070C0"/>
                </a:solidFill>
                <a:latin typeface="Century" panose="02040604050505020304" pitchFamily="18" charset="0"/>
                <a:cs typeface="Alfios"/>
              </a:rPr>
              <a:t> </a:t>
            </a:r>
            <a:r>
              <a:rPr lang="en-US" sz="2400" spc="15" dirty="0">
                <a:solidFill>
                  <a:srgbClr val="0070C0"/>
                </a:solidFill>
                <a:latin typeface="Century" panose="02040604050505020304" pitchFamily="18" charset="0"/>
                <a:cs typeface="Alfios"/>
              </a:rPr>
              <a:t>= </a:t>
            </a:r>
            <a:r>
              <a:rPr lang="en-US" sz="2400" spc="75" dirty="0" err="1">
                <a:solidFill>
                  <a:srgbClr val="0070C0"/>
                </a:solidFill>
                <a:latin typeface="Century" panose="02040604050505020304" pitchFamily="18" charset="0"/>
                <a:cs typeface="Alfios"/>
              </a:rPr>
              <a:t>i</a:t>
            </a:r>
            <a:r>
              <a:rPr lang="en-US" sz="2400" spc="75" dirty="0">
                <a:solidFill>
                  <a:srgbClr val="0070C0"/>
                </a:solidFill>
                <a:latin typeface="Century" panose="02040604050505020304" pitchFamily="18" charset="0"/>
                <a:cs typeface="Alfios"/>
              </a:rPr>
              <a:t> </a:t>
            </a:r>
            <a:r>
              <a:rPr lang="en-US" sz="2400" spc="15" dirty="0">
                <a:solidFill>
                  <a:srgbClr val="0070C0"/>
                </a:solidFill>
                <a:latin typeface="Century" panose="02040604050505020304" pitchFamily="18" charset="0"/>
                <a:cs typeface="Alfios"/>
              </a:rPr>
              <a:t>+</a:t>
            </a:r>
            <a:r>
              <a:rPr lang="en-US" sz="2400" spc="-390" dirty="0">
                <a:solidFill>
                  <a:srgbClr val="0070C0"/>
                </a:solidFill>
                <a:latin typeface="Century" panose="02040604050505020304" pitchFamily="18" charset="0"/>
                <a:cs typeface="Alfios"/>
              </a:rPr>
              <a:t> </a:t>
            </a:r>
            <a:r>
              <a:rPr lang="en-US" sz="2400" spc="-65" dirty="0">
                <a:solidFill>
                  <a:srgbClr val="0070C0"/>
                </a:solidFill>
                <a:latin typeface="Century" panose="02040604050505020304" pitchFamily="18" charset="0"/>
                <a:cs typeface="Alfios"/>
              </a:rPr>
              <a:t>1;</a:t>
            </a:r>
            <a:endParaRPr lang="en-US" sz="2400" dirty="0">
              <a:solidFill>
                <a:srgbClr val="0070C0"/>
              </a:solidFill>
              <a:latin typeface="Century" panose="02040604050505020304" pitchFamily="18" charset="0"/>
              <a:cs typeface="Alfios"/>
            </a:endParaRPr>
          </a:p>
          <a:p>
            <a:pPr marL="0" indent="0">
              <a:lnSpc>
                <a:spcPct val="100000"/>
              </a:lnSpc>
              <a:spcBef>
                <a:spcPts val="605"/>
              </a:spcBef>
              <a:buNone/>
            </a:pPr>
            <a:r>
              <a:rPr lang="en-US" sz="2400" spc="-45" dirty="0">
                <a:solidFill>
                  <a:srgbClr val="0070C0"/>
                </a:solidFill>
                <a:latin typeface="Century" panose="02040604050505020304" pitchFamily="18" charset="0"/>
                <a:cs typeface="Alfios"/>
              </a:rPr>
              <a:t>} </a:t>
            </a:r>
            <a:r>
              <a:rPr lang="en-US" sz="2400" spc="125" dirty="0">
                <a:solidFill>
                  <a:srgbClr val="0070C0"/>
                </a:solidFill>
                <a:latin typeface="Century" panose="02040604050505020304" pitchFamily="18" charset="0"/>
                <a:cs typeface="Alfios"/>
              </a:rPr>
              <a:t>while </a:t>
            </a:r>
            <a:r>
              <a:rPr lang="en-US" sz="2400" spc="114" dirty="0">
                <a:solidFill>
                  <a:srgbClr val="0070C0"/>
                </a:solidFill>
                <a:latin typeface="Century" panose="02040604050505020304" pitchFamily="18" charset="0"/>
                <a:cs typeface="Alfios"/>
              </a:rPr>
              <a:t>(</a:t>
            </a:r>
            <a:r>
              <a:rPr lang="en-US" sz="2400" spc="114" dirty="0" err="1">
                <a:solidFill>
                  <a:srgbClr val="0070C0"/>
                </a:solidFill>
                <a:latin typeface="Century" panose="02040604050505020304" pitchFamily="18" charset="0"/>
                <a:cs typeface="Alfios"/>
              </a:rPr>
              <a:t>i</a:t>
            </a:r>
            <a:r>
              <a:rPr lang="en-US" sz="2400" spc="114" dirty="0">
                <a:solidFill>
                  <a:srgbClr val="0070C0"/>
                </a:solidFill>
                <a:latin typeface="Century" panose="02040604050505020304" pitchFamily="18" charset="0"/>
                <a:cs typeface="Alfios"/>
              </a:rPr>
              <a:t> </a:t>
            </a:r>
            <a:r>
              <a:rPr lang="en-US" sz="2400" spc="15" dirty="0">
                <a:solidFill>
                  <a:srgbClr val="0070C0"/>
                </a:solidFill>
                <a:latin typeface="Century" panose="02040604050505020304" pitchFamily="18" charset="0"/>
                <a:cs typeface="Alfios"/>
              </a:rPr>
              <a:t>&lt;</a:t>
            </a:r>
            <a:r>
              <a:rPr lang="en-US" sz="2400" spc="-430" dirty="0">
                <a:solidFill>
                  <a:srgbClr val="0070C0"/>
                </a:solidFill>
                <a:latin typeface="Century" panose="02040604050505020304" pitchFamily="18" charset="0"/>
                <a:cs typeface="Alfios"/>
              </a:rPr>
              <a:t> </a:t>
            </a:r>
            <a:r>
              <a:rPr lang="en-US" sz="2400" dirty="0">
                <a:solidFill>
                  <a:srgbClr val="0070C0"/>
                </a:solidFill>
                <a:latin typeface="Century" panose="02040604050505020304" pitchFamily="18" charset="0"/>
                <a:cs typeface="Alfios"/>
              </a:rPr>
              <a:t>5);</a:t>
            </a:r>
          </a:p>
          <a:p>
            <a:pPr marL="0" indent="0">
              <a:buNone/>
            </a:pPr>
            <a:endParaRPr lang="en-IN" dirty="0"/>
          </a:p>
        </p:txBody>
      </p:sp>
      <p:sp>
        <p:nvSpPr>
          <p:cNvPr id="4" name="Content Placeholder 3">
            <a:extLst>
              <a:ext uri="{FF2B5EF4-FFF2-40B4-BE49-F238E27FC236}">
                <a16:creationId xmlns:a16="http://schemas.microsoft.com/office/drawing/2014/main" xmlns="" id="{8A03B54A-C47C-4574-877E-4BE0D03704C2}"/>
              </a:ext>
            </a:extLst>
          </p:cNvPr>
          <p:cNvSpPr>
            <a:spLocks noGrp="1"/>
          </p:cNvSpPr>
          <p:nvPr>
            <p:ph sz="half" idx="2"/>
          </p:nvPr>
        </p:nvSpPr>
        <p:spPr/>
        <p:txBody>
          <a:bodyPr>
            <a:normAutofit/>
          </a:bodyPr>
          <a:lstStyle/>
          <a:p>
            <a:pPr algn="just"/>
            <a:r>
              <a:rPr lang="en-US" dirty="0">
                <a:latin typeface="Century" panose="02040604050505020304" pitchFamily="18" charset="0"/>
              </a:rPr>
              <a:t>The body of the loop comes first, followed by the loop condition at the end</a:t>
            </a:r>
          </a:p>
          <a:p>
            <a:pPr algn="just"/>
            <a:r>
              <a:rPr lang="en-US" dirty="0">
                <a:latin typeface="Century" panose="02040604050505020304" pitchFamily="18" charset="0"/>
              </a:rPr>
              <a:t>The loop is entered into straightaway, and after the first execution of the loop body,  the loop condition is evaluated</a:t>
            </a:r>
          </a:p>
          <a:p>
            <a:pPr algn="just"/>
            <a:r>
              <a:rPr lang="en-US" dirty="0">
                <a:latin typeface="Century" panose="02040604050505020304" pitchFamily="18" charset="0"/>
              </a:rPr>
              <a:t>The body of the loop is guaranteed to execute at least once</a:t>
            </a:r>
          </a:p>
          <a:p>
            <a:pPr algn="just"/>
            <a:r>
              <a:rPr lang="en-US" dirty="0">
                <a:latin typeface="Century" panose="02040604050505020304" pitchFamily="18" charset="0"/>
              </a:rPr>
              <a:t>Subsequent executions of loop body would be subject to loop condition evaluating to true</a:t>
            </a:r>
          </a:p>
          <a:p>
            <a:endParaRPr lang="en-IN" dirty="0"/>
          </a:p>
        </p:txBody>
      </p:sp>
    </p:spTree>
    <p:extLst>
      <p:ext uri="{BB962C8B-B14F-4D97-AF65-F5344CB8AC3E}">
        <p14:creationId xmlns:p14="http://schemas.microsoft.com/office/powerpoint/2010/main" val="180915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5C0880-60C7-47F3-B748-A3C3B580373A}"/>
              </a:ext>
            </a:extLst>
          </p:cNvPr>
          <p:cNvSpPr>
            <a:spLocks noGrp="1"/>
          </p:cNvSpPr>
          <p:nvPr>
            <p:ph type="title"/>
          </p:nvPr>
        </p:nvSpPr>
        <p:spPr>
          <a:xfrm>
            <a:off x="1261872" y="365760"/>
            <a:ext cx="6071989" cy="1024501"/>
          </a:xfrm>
        </p:spPr>
        <p:txBody>
          <a:bodyPr/>
          <a:lstStyle/>
          <a:p>
            <a:r>
              <a:rPr lang="en-IN" spc="145" dirty="0">
                <a:solidFill>
                  <a:schemeClr val="accent1"/>
                </a:solidFill>
              </a:rPr>
              <a:t>Example</a:t>
            </a:r>
            <a:r>
              <a:rPr lang="en-IN" spc="-185" dirty="0">
                <a:solidFill>
                  <a:schemeClr val="accent1"/>
                </a:solidFill>
              </a:rPr>
              <a:t> </a:t>
            </a:r>
            <a:r>
              <a:rPr lang="en-IN" spc="275" dirty="0">
                <a:solidFill>
                  <a:schemeClr val="accent1"/>
                </a:solidFill>
              </a:rPr>
              <a:t>#2</a:t>
            </a:r>
            <a:endParaRPr lang="en-IN" dirty="0">
              <a:solidFill>
                <a:schemeClr val="accent1"/>
              </a:solidFill>
            </a:endParaRPr>
          </a:p>
        </p:txBody>
      </p:sp>
      <p:sp>
        <p:nvSpPr>
          <p:cNvPr id="3" name="Content Placeholder 2">
            <a:extLst>
              <a:ext uri="{FF2B5EF4-FFF2-40B4-BE49-F238E27FC236}">
                <a16:creationId xmlns:a16="http://schemas.microsoft.com/office/drawing/2014/main" xmlns="" id="{BCFB12D8-D4B4-44DB-9AC1-FA8172FED12E}"/>
              </a:ext>
            </a:extLst>
          </p:cNvPr>
          <p:cNvSpPr>
            <a:spLocks noGrp="1"/>
          </p:cNvSpPr>
          <p:nvPr>
            <p:ph sz="half" idx="1"/>
          </p:nvPr>
        </p:nvSpPr>
        <p:spPr/>
        <p:txBody>
          <a:bodyPr/>
          <a:lstStyle/>
          <a:p>
            <a:pPr marL="0" indent="0">
              <a:buNone/>
            </a:pPr>
            <a:r>
              <a:rPr lang="en-US" dirty="0">
                <a:solidFill>
                  <a:srgbClr val="0070C0"/>
                </a:solidFill>
              </a:rPr>
              <a:t>int x = 3;  </a:t>
            </a:r>
          </a:p>
          <a:p>
            <a:pPr marL="0" indent="0">
              <a:buNone/>
            </a:pPr>
            <a:r>
              <a:rPr lang="en-US" dirty="0">
                <a:solidFill>
                  <a:srgbClr val="0070C0"/>
                </a:solidFill>
              </a:rPr>
              <a:t>do</a:t>
            </a:r>
          </a:p>
          <a:p>
            <a:pPr marL="0" indent="0">
              <a:buNone/>
            </a:pPr>
            <a:r>
              <a:rPr lang="en-US" dirty="0">
                <a:solidFill>
                  <a:srgbClr val="0070C0"/>
                </a:solidFill>
              </a:rPr>
              <a:t>{</a:t>
            </a:r>
          </a:p>
          <a:p>
            <a:pPr marL="0" indent="0">
              <a:buNone/>
            </a:pPr>
            <a:r>
              <a:rPr lang="en-US" dirty="0" err="1">
                <a:solidFill>
                  <a:srgbClr val="0070C0"/>
                </a:solidFill>
              </a:rPr>
              <a:t>printf</a:t>
            </a:r>
            <a:r>
              <a:rPr lang="en-US" dirty="0">
                <a:solidFill>
                  <a:srgbClr val="0070C0"/>
                </a:solidFill>
              </a:rPr>
              <a:t>("Hello World!\n");  </a:t>
            </a:r>
          </a:p>
          <a:p>
            <a:pPr marL="0" indent="0">
              <a:buNone/>
            </a:pPr>
            <a:r>
              <a:rPr lang="en-US" dirty="0">
                <a:solidFill>
                  <a:srgbClr val="0070C0"/>
                </a:solidFill>
              </a:rPr>
              <a:t>x = x –1;</a:t>
            </a:r>
          </a:p>
          <a:p>
            <a:pPr marL="0" indent="0">
              <a:buNone/>
            </a:pPr>
            <a:r>
              <a:rPr lang="en-US" dirty="0">
                <a:solidFill>
                  <a:srgbClr val="0070C0"/>
                </a:solidFill>
              </a:rPr>
              <a:t>} while (x &gt; 0);</a:t>
            </a:r>
          </a:p>
          <a:p>
            <a:endParaRPr lang="en-IN" dirty="0"/>
          </a:p>
        </p:txBody>
      </p:sp>
      <p:sp>
        <p:nvSpPr>
          <p:cNvPr id="4" name="Content Placeholder 3">
            <a:extLst>
              <a:ext uri="{FF2B5EF4-FFF2-40B4-BE49-F238E27FC236}">
                <a16:creationId xmlns:a16="http://schemas.microsoft.com/office/drawing/2014/main" xmlns="" id="{A6E3FED0-CB0A-40E4-8A88-124DF6B639FD}"/>
              </a:ext>
            </a:extLst>
          </p:cNvPr>
          <p:cNvSpPr>
            <a:spLocks noGrp="1"/>
          </p:cNvSpPr>
          <p:nvPr>
            <p:ph sz="half" idx="2"/>
          </p:nvPr>
        </p:nvSpPr>
        <p:spPr>
          <a:xfrm>
            <a:off x="5742432" y="1828800"/>
            <a:ext cx="4480560" cy="4351337"/>
          </a:xfrm>
        </p:spPr>
        <p:txBody>
          <a:bodyPr/>
          <a:lstStyle/>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Notice now that there is a semicolon after the right parenthesis ending </a:t>
            </a:r>
            <a:r>
              <a:rPr lang="en-US" sz="1800" dirty="0" smtClean="0">
                <a:effectLst/>
                <a:latin typeface="Century" panose="02040604050505020304" pitchFamily="18" charset="0"/>
                <a:ea typeface="Calibri" panose="020F0502020204030204" pitchFamily="34" charset="0"/>
                <a:cs typeface="Times New Roman" panose="02020603050405020304" pitchFamily="18" charset="0"/>
              </a:rPr>
              <a:t>the</a:t>
            </a:r>
            <a:r>
              <a:rPr lang="en-IN" dirty="0">
                <a:latin typeface="Century" panose="02040604050505020304" pitchFamily="18" charset="0"/>
                <a:ea typeface="Calibri" panose="020F0502020204030204" pitchFamily="34" charset="0"/>
                <a:cs typeface="Times New Roman" panose="02020603050405020304" pitchFamily="18" charset="0"/>
              </a:rPr>
              <a:t> </a:t>
            </a:r>
            <a:r>
              <a:rPr lang="en-US" sz="1800" dirty="0" smtClean="0">
                <a:effectLst/>
                <a:latin typeface="Century" panose="02040604050505020304" pitchFamily="18" charset="0"/>
                <a:ea typeface="Calibri" panose="020F0502020204030204" pitchFamily="34" charset="0"/>
                <a:cs typeface="Times New Roman" panose="02020603050405020304" pitchFamily="18" charset="0"/>
              </a:rPr>
              <a:t>expression </a:t>
            </a:r>
            <a:r>
              <a:rPr lang="en-US" sz="1800" dirty="0">
                <a:effectLst/>
                <a:latin typeface="Century" panose="02040604050505020304" pitchFamily="18" charset="0"/>
                <a:ea typeface="Calibri" panose="020F0502020204030204" pitchFamily="34" charset="0"/>
                <a:cs typeface="Times New Roman" panose="02020603050405020304" pitchFamily="18" charset="0"/>
              </a:rPr>
              <a:t>while is checking.</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If you forget it, you will get a compiler error when you try to </a:t>
            </a:r>
            <a:r>
              <a:rPr lang="en-IN" sz="1800" dirty="0">
                <a:effectLst/>
                <a:latin typeface="Century" panose="02040604050505020304" pitchFamily="18" charset="0"/>
                <a:ea typeface="Calibri" panose="020F0502020204030204" pitchFamily="34" charset="0"/>
                <a:cs typeface="Times New Roman" panose="02020603050405020304" pitchFamily="18" charset="0"/>
              </a:rPr>
              <a:t>compile the  program.</a:t>
            </a:r>
          </a:p>
          <a:p>
            <a:pPr marL="253365" indent="-241300">
              <a:lnSpc>
                <a:spcPct val="100000"/>
              </a:lnSpc>
              <a:spcBef>
                <a:spcPts val="1510"/>
              </a:spcBef>
              <a:buSzPct val="95833"/>
              <a:buFont typeface="Wingdings"/>
              <a:buChar char=""/>
              <a:tabLst>
                <a:tab pos="254000" algn="l"/>
              </a:tabLst>
            </a:pPr>
            <a:endParaRPr lang="en-IN" dirty="0"/>
          </a:p>
        </p:txBody>
      </p:sp>
    </p:spTree>
    <p:extLst>
      <p:ext uri="{BB962C8B-B14F-4D97-AF65-F5344CB8AC3E}">
        <p14:creationId xmlns:p14="http://schemas.microsoft.com/office/powerpoint/2010/main" val="1961277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normAutofit/>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#3</a:t>
            </a:r>
            <a:br>
              <a:rPr lang="en-US" b="1" dirty="0" smtClean="0">
                <a:solidFill>
                  <a:srgbClr val="7030A0"/>
                </a:solidFill>
                <a:effectLst>
                  <a:outerShdw blurRad="38100" dist="38100" dir="2700000" algn="tl">
                    <a:srgbClr val="000000">
                      <a:alpha val="43137"/>
                    </a:srgbClr>
                  </a:outerShdw>
                </a:effectLst>
              </a:rPr>
            </a:br>
            <a:endParaRPr lang="en-US" b="1" dirty="0">
              <a:solidFill>
                <a:srgbClr val="7030A0"/>
              </a:solidFill>
              <a:effectLst>
                <a:outerShdw blurRad="38100" dist="38100" dir="2700000" algn="tl">
                  <a:srgbClr val="000000">
                    <a:alpha val="43137"/>
                  </a:srgbClr>
                </a:outerShdw>
              </a:effectLst>
            </a:endParaRPr>
          </a:p>
        </p:txBody>
      </p:sp>
      <p:sp>
        <p:nvSpPr>
          <p:cNvPr id="37890" name="Content Placeholder 2"/>
          <p:cNvSpPr>
            <a:spLocks noGrp="1"/>
          </p:cNvSpPr>
          <p:nvPr>
            <p:ph sz="quarter" idx="1"/>
          </p:nvPr>
        </p:nvSpPr>
        <p:spPr>
          <a:xfrm>
            <a:off x="2438400" y="990600"/>
            <a:ext cx="9550400" cy="2895600"/>
          </a:xfrm>
        </p:spPr>
        <p:txBody>
          <a:bodyPr>
            <a:normAutofit fontScale="92500" lnSpcReduction="20000"/>
          </a:bodyPr>
          <a:lstStyle/>
          <a:p>
            <a:pPr eaLnBrk="1" hangingPunct="1">
              <a:buFont typeface="Arial" charset="0"/>
              <a:buNone/>
            </a:pPr>
            <a:r>
              <a:rPr lang="en-US" sz="2800" b="1" dirty="0" smtClean="0">
                <a:solidFill>
                  <a:srgbClr val="0070C0"/>
                </a:solidFill>
              </a:rPr>
              <a:t>do</a:t>
            </a:r>
            <a:endParaRPr lang="en-US" sz="2800" i="1" dirty="0" smtClean="0">
              <a:solidFill>
                <a:srgbClr val="0070C0"/>
              </a:solidFill>
            </a:endParaRPr>
          </a:p>
          <a:p>
            <a:pPr eaLnBrk="1" hangingPunct="1">
              <a:buFont typeface="Arial" charset="0"/>
              <a:buNone/>
            </a:pPr>
            <a:r>
              <a:rPr lang="en-US" sz="2800" b="1" dirty="0" smtClean="0">
                <a:solidFill>
                  <a:srgbClr val="0070C0"/>
                </a:solidFill>
              </a:rPr>
              <a:t>{</a:t>
            </a:r>
            <a:endParaRPr lang="en-US" sz="2800" i="1" dirty="0" smtClean="0">
              <a:solidFill>
                <a:srgbClr val="0070C0"/>
              </a:solidFill>
            </a:endParaRPr>
          </a:p>
          <a:p>
            <a:pPr eaLnBrk="1" hangingPunct="1">
              <a:buFont typeface="Arial" charset="0"/>
              <a:buNone/>
            </a:pPr>
            <a:r>
              <a:rPr lang="en-US" sz="2800" b="1" dirty="0" smtClean="0">
                <a:solidFill>
                  <a:srgbClr val="0070C0"/>
                </a:solidFill>
              </a:rPr>
              <a:t>	</a:t>
            </a:r>
            <a:r>
              <a:rPr lang="en-US" sz="2800" b="1" dirty="0" err="1" smtClean="0">
                <a:solidFill>
                  <a:srgbClr val="0070C0"/>
                </a:solidFill>
              </a:rPr>
              <a:t>printf</a:t>
            </a:r>
            <a:r>
              <a:rPr lang="en-US" sz="2800" b="1" dirty="0" smtClean="0">
                <a:solidFill>
                  <a:srgbClr val="0070C0"/>
                </a:solidFill>
              </a:rPr>
              <a:t>(“Enter a number from 1 to 100: ”);</a:t>
            </a:r>
            <a:endParaRPr lang="en-US" sz="2800" i="1" dirty="0" smtClean="0">
              <a:solidFill>
                <a:srgbClr val="0070C0"/>
              </a:solidFill>
            </a:endParaRPr>
          </a:p>
          <a:p>
            <a:pPr eaLnBrk="1" hangingPunct="1">
              <a:buFont typeface="Arial" charset="0"/>
              <a:buNone/>
            </a:pPr>
            <a:r>
              <a:rPr lang="en-US" sz="2800" b="1" dirty="0" smtClean="0">
                <a:solidFill>
                  <a:srgbClr val="0070C0"/>
                </a:solidFill>
              </a:rPr>
              <a:t>	</a:t>
            </a:r>
            <a:r>
              <a:rPr lang="en-US" sz="2800" b="1" dirty="0" err="1" smtClean="0">
                <a:solidFill>
                  <a:srgbClr val="0070C0"/>
                </a:solidFill>
              </a:rPr>
              <a:t>scanf</a:t>
            </a:r>
            <a:r>
              <a:rPr lang="en-US" sz="2800" b="1" dirty="0" smtClean="0">
                <a:solidFill>
                  <a:srgbClr val="0070C0"/>
                </a:solidFill>
              </a:rPr>
              <a:t>(“%d”, &amp;x);</a:t>
            </a:r>
            <a:endParaRPr lang="en-US" sz="2800" i="1" dirty="0" smtClean="0">
              <a:solidFill>
                <a:srgbClr val="0070C0"/>
              </a:solidFill>
            </a:endParaRPr>
          </a:p>
          <a:p>
            <a:pPr eaLnBrk="1" hangingPunct="1">
              <a:buFont typeface="Arial" charset="0"/>
              <a:buNone/>
            </a:pPr>
            <a:r>
              <a:rPr lang="en-US" sz="2800" b="1" dirty="0" smtClean="0">
                <a:solidFill>
                  <a:srgbClr val="0070C0"/>
                </a:solidFill>
              </a:rPr>
              <a:t>} while ((x &lt; 1) || (x &gt; 100));</a:t>
            </a:r>
            <a:endParaRPr lang="en-US" sz="2800" i="1" dirty="0" smtClean="0">
              <a:solidFill>
                <a:srgbClr val="0070C0"/>
              </a:solidFill>
            </a:endParaRPr>
          </a:p>
          <a:p>
            <a:pPr eaLnBrk="1" hangingPunct="1">
              <a:buFont typeface="Arial" charset="0"/>
              <a:buNone/>
            </a:pPr>
            <a:r>
              <a:rPr lang="en-US" sz="2800" dirty="0" smtClean="0"/>
              <a:t> </a:t>
            </a:r>
            <a:endParaRPr lang="en-US" sz="2800" i="1" dirty="0" smtClean="0"/>
          </a:p>
        </p:txBody>
      </p:sp>
      <p:sp>
        <p:nvSpPr>
          <p:cNvPr id="4" name="Slide Number Placeholder 3"/>
          <p:cNvSpPr>
            <a:spLocks noGrp="1"/>
          </p:cNvSpPr>
          <p:nvPr>
            <p:ph type="sldNum" sz="quarter" idx="11"/>
          </p:nvPr>
        </p:nvSpPr>
        <p:spPr/>
        <p:txBody>
          <a:bodyPr/>
          <a:lstStyle/>
          <a:p>
            <a:pPr>
              <a:defRPr/>
            </a:pPr>
            <a:fld id="{D1DA4AEE-9E73-4064-B552-03ADF5B3897B}" type="slidenum">
              <a:rPr lang="en-US"/>
              <a:pPr>
                <a:defRPr/>
              </a:pPr>
              <a:t>23</a:t>
            </a:fld>
            <a:endParaRPr lang="en-US"/>
          </a:p>
        </p:txBody>
      </p:sp>
      <p:sp>
        <p:nvSpPr>
          <p:cNvPr id="37892"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37893" name="Rectangle 5"/>
          <p:cNvSpPr>
            <a:spLocks noChangeArrowheads="1"/>
          </p:cNvSpPr>
          <p:nvPr/>
        </p:nvSpPr>
        <p:spPr bwMode="auto">
          <a:xfrm>
            <a:off x="304800" y="3886200"/>
            <a:ext cx="11277600" cy="1846659"/>
          </a:xfrm>
          <a:prstGeom prst="rect">
            <a:avLst/>
          </a:prstGeom>
          <a:noFill/>
          <a:ln w="9525">
            <a:noFill/>
            <a:miter lim="800000"/>
            <a:headEnd/>
            <a:tailEnd/>
          </a:ln>
        </p:spPr>
        <p:txBody>
          <a:bodyPr>
            <a:spAutoFit/>
          </a:bodyPr>
          <a:lstStyle/>
          <a:p>
            <a:pPr>
              <a:buFont typeface="Wingdings" pitchFamily="2" charset="2"/>
              <a:buChar char="ü"/>
            </a:pPr>
            <a:r>
              <a:rPr lang="en-US" sz="2400" i="1">
                <a:latin typeface="Perpetua" pitchFamily="18" charset="0"/>
              </a:rPr>
              <a:t>If the user does not enter a number in the correct range, the “while” condition will be met, and the loop will undergo another iteration, prompting the user again.  </a:t>
            </a:r>
          </a:p>
          <a:p>
            <a:pPr>
              <a:buFont typeface="Wingdings" pitchFamily="2" charset="2"/>
              <a:buChar char="ü"/>
            </a:pPr>
            <a:endParaRPr lang="en-US" sz="2400" i="1">
              <a:latin typeface="Perpetua" pitchFamily="18" charset="0"/>
            </a:endParaRPr>
          </a:p>
          <a:p>
            <a:pPr>
              <a:buFont typeface="Wingdings" pitchFamily="2" charset="2"/>
              <a:buChar char="ü"/>
            </a:pPr>
            <a:r>
              <a:rPr lang="en-US" sz="2400" i="1">
                <a:latin typeface="Perpetua" pitchFamily="18" charset="0"/>
              </a:rPr>
              <a:t>Only after the user enters a number from 1 to 100 will the expression be false and the loop end.</a:t>
            </a:r>
          </a:p>
          <a:p>
            <a:endParaRPr lang="en-US">
              <a:latin typeface="Perpetua" pitchFamily="18" charset="0"/>
            </a:endParaRPr>
          </a:p>
        </p:txBody>
      </p:sp>
    </p:spTree>
    <p:extLst>
      <p:ext uri="{BB962C8B-B14F-4D97-AF65-F5344CB8AC3E}">
        <p14:creationId xmlns:p14="http://schemas.microsoft.com/office/powerpoint/2010/main" val="2264206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normAutofit/>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#4</a:t>
            </a:r>
            <a:br>
              <a:rPr lang="en-US" b="1" dirty="0" smtClean="0">
                <a:solidFill>
                  <a:srgbClr val="7030A0"/>
                </a:solidFill>
                <a:effectLst>
                  <a:outerShdw blurRad="38100" dist="38100" dir="2700000" algn="tl">
                    <a:srgbClr val="000000">
                      <a:alpha val="43137"/>
                    </a:srgbClr>
                  </a:outerShdw>
                </a:effectLst>
              </a:rPr>
            </a:br>
            <a:endParaRPr lang="en-US" b="1" dirty="0">
              <a:solidFill>
                <a:srgbClr val="7030A0"/>
              </a:solidFill>
              <a:effectLst>
                <a:outerShdw blurRad="38100" dist="38100" dir="2700000" algn="tl">
                  <a:srgbClr val="000000">
                    <a:alpha val="43137"/>
                  </a:srgbClr>
                </a:outerShdw>
              </a:effectLst>
            </a:endParaRPr>
          </a:p>
        </p:txBody>
      </p:sp>
      <p:sp>
        <p:nvSpPr>
          <p:cNvPr id="38914" name="Content Placeholder 2"/>
          <p:cNvSpPr>
            <a:spLocks noGrp="1"/>
          </p:cNvSpPr>
          <p:nvPr>
            <p:ph sz="quarter" idx="1"/>
          </p:nvPr>
        </p:nvSpPr>
        <p:spPr>
          <a:xfrm>
            <a:off x="3159379" y="860612"/>
            <a:ext cx="7994344" cy="5022680"/>
          </a:xfrm>
        </p:spPr>
        <p:txBody>
          <a:bodyPr>
            <a:normAutofit fontScale="92500" lnSpcReduction="10000"/>
          </a:bodyPr>
          <a:lstStyle/>
          <a:p>
            <a:pPr eaLnBrk="1" hangingPunct="1">
              <a:buFont typeface="Arial" charset="0"/>
              <a:buNone/>
            </a:pPr>
            <a:r>
              <a:rPr lang="en-US" dirty="0" err="1" smtClean="0"/>
              <a:t>int</a:t>
            </a:r>
            <a:r>
              <a:rPr lang="en-US" dirty="0" smtClean="0"/>
              <a:t> </a:t>
            </a:r>
            <a:r>
              <a:rPr lang="en-US" dirty="0" err="1" smtClean="0"/>
              <a:t>i</a:t>
            </a:r>
            <a:r>
              <a:rPr lang="en-US" dirty="0" smtClean="0"/>
              <a:t> = 0; </a:t>
            </a:r>
          </a:p>
          <a:p>
            <a:pPr eaLnBrk="1" hangingPunct="1">
              <a:buFont typeface="Arial" charset="0"/>
              <a:buNone/>
            </a:pPr>
            <a:r>
              <a:rPr lang="en-US" dirty="0" err="1" smtClean="0"/>
              <a:t>int</a:t>
            </a:r>
            <a:r>
              <a:rPr lang="en-US" dirty="0" smtClean="0"/>
              <a:t> </a:t>
            </a:r>
            <a:r>
              <a:rPr lang="en-US" dirty="0" err="1" smtClean="0"/>
              <a:t>loop_count</a:t>
            </a:r>
            <a:r>
              <a:rPr lang="en-US" dirty="0" smtClean="0"/>
              <a:t> = 5;</a:t>
            </a:r>
          </a:p>
          <a:p>
            <a:pPr eaLnBrk="1" hangingPunct="1">
              <a:buFont typeface="Arial" charset="0"/>
              <a:buNone/>
            </a:pPr>
            <a:r>
              <a:rPr lang="en-US" dirty="0" smtClean="0">
                <a:solidFill>
                  <a:srgbClr val="C00000"/>
                </a:solidFill>
              </a:rPr>
              <a:t> </a:t>
            </a:r>
            <a:r>
              <a:rPr lang="en-US" dirty="0" err="1" smtClean="0">
                <a:solidFill>
                  <a:srgbClr val="C00000"/>
                </a:solidFill>
              </a:rPr>
              <a:t>printf</a:t>
            </a:r>
            <a:r>
              <a:rPr lang="en-US" dirty="0" smtClean="0">
                <a:solidFill>
                  <a:srgbClr val="C00000"/>
                </a:solidFill>
              </a:rPr>
              <a:t>("Case1:\n"); </a:t>
            </a:r>
          </a:p>
          <a:p>
            <a:pPr eaLnBrk="1" hangingPunct="1">
              <a:buFont typeface="Arial" charset="0"/>
              <a:buNone/>
            </a:pPr>
            <a:r>
              <a:rPr lang="en-US" b="1" dirty="0" smtClean="0">
                <a:solidFill>
                  <a:srgbClr val="0070C0"/>
                </a:solidFill>
              </a:rPr>
              <a:t>do { </a:t>
            </a:r>
          </a:p>
          <a:p>
            <a:pPr eaLnBrk="1" hangingPunct="1">
              <a:buFont typeface="Arial" charset="0"/>
              <a:buNone/>
            </a:pPr>
            <a:r>
              <a:rPr lang="en-US" b="1" dirty="0" smtClean="0">
                <a:solidFill>
                  <a:srgbClr val="0070C0"/>
                </a:solidFill>
              </a:rPr>
              <a:t>		</a:t>
            </a:r>
            <a:r>
              <a:rPr lang="en-US" b="1" dirty="0" err="1" smtClean="0">
                <a:solidFill>
                  <a:srgbClr val="0070C0"/>
                </a:solidFill>
              </a:rPr>
              <a:t>printf</a:t>
            </a:r>
            <a:r>
              <a:rPr lang="en-US" b="1" dirty="0" smtClean="0">
                <a:solidFill>
                  <a:srgbClr val="0070C0"/>
                </a:solidFill>
              </a:rPr>
              <a:t>("%d\n",</a:t>
            </a:r>
            <a:r>
              <a:rPr lang="en-US" b="1" dirty="0" err="1" smtClean="0">
                <a:solidFill>
                  <a:srgbClr val="0070C0"/>
                </a:solidFill>
              </a:rPr>
              <a:t>i</a:t>
            </a:r>
            <a:r>
              <a:rPr lang="en-US" b="1" dirty="0" smtClean="0">
                <a:solidFill>
                  <a:srgbClr val="0070C0"/>
                </a:solidFill>
              </a:rPr>
              <a:t>); </a:t>
            </a:r>
            <a:r>
              <a:rPr lang="en-US" b="1" dirty="0" err="1" smtClean="0">
                <a:solidFill>
                  <a:srgbClr val="0070C0"/>
                </a:solidFill>
              </a:rPr>
              <a:t>i</a:t>
            </a:r>
            <a:r>
              <a:rPr lang="en-US" b="1" dirty="0" smtClean="0">
                <a:solidFill>
                  <a:srgbClr val="0070C0"/>
                </a:solidFill>
              </a:rPr>
              <a:t>++; </a:t>
            </a:r>
          </a:p>
          <a:p>
            <a:pPr eaLnBrk="1" hangingPunct="1">
              <a:buFont typeface="Arial" charset="0"/>
              <a:buNone/>
            </a:pPr>
            <a:r>
              <a:rPr lang="en-US" b="1" dirty="0" smtClean="0">
                <a:solidFill>
                  <a:srgbClr val="0070C0"/>
                </a:solidFill>
              </a:rPr>
              <a:t>      } while (</a:t>
            </a:r>
            <a:r>
              <a:rPr lang="en-US" b="1" dirty="0" err="1" smtClean="0">
                <a:solidFill>
                  <a:srgbClr val="0070C0"/>
                </a:solidFill>
              </a:rPr>
              <a:t>i</a:t>
            </a:r>
            <a:r>
              <a:rPr lang="en-US" b="1" dirty="0" smtClean="0">
                <a:solidFill>
                  <a:srgbClr val="0070C0"/>
                </a:solidFill>
              </a:rPr>
              <a:t>&lt;</a:t>
            </a:r>
            <a:r>
              <a:rPr lang="en-US" b="1" dirty="0" err="1" smtClean="0">
                <a:solidFill>
                  <a:srgbClr val="0070C0"/>
                </a:solidFill>
              </a:rPr>
              <a:t>loop_count</a:t>
            </a:r>
            <a:r>
              <a:rPr lang="en-US" b="1" dirty="0" smtClean="0">
                <a:solidFill>
                  <a:srgbClr val="0070C0"/>
                </a:solidFill>
              </a:rPr>
              <a:t>); </a:t>
            </a:r>
          </a:p>
          <a:p>
            <a:pPr eaLnBrk="1" hangingPunct="1">
              <a:buFont typeface="Arial" charset="0"/>
              <a:buNone/>
            </a:pPr>
            <a:endParaRPr lang="en-US" dirty="0" smtClean="0"/>
          </a:p>
          <a:p>
            <a:pPr eaLnBrk="1" hangingPunct="1">
              <a:buFont typeface="Arial" charset="0"/>
              <a:buNone/>
            </a:pPr>
            <a:r>
              <a:rPr lang="en-US" dirty="0" err="1" smtClean="0">
                <a:solidFill>
                  <a:srgbClr val="C00000"/>
                </a:solidFill>
              </a:rPr>
              <a:t>printf</a:t>
            </a:r>
            <a:r>
              <a:rPr lang="en-US" dirty="0" smtClean="0">
                <a:solidFill>
                  <a:srgbClr val="C00000"/>
                </a:solidFill>
              </a:rPr>
              <a:t>("Case2:\n"); </a:t>
            </a:r>
          </a:p>
          <a:p>
            <a:pPr eaLnBrk="1" hangingPunct="1">
              <a:buFont typeface="Arial" charset="0"/>
              <a:buNone/>
            </a:pPr>
            <a:r>
              <a:rPr lang="en-US" dirty="0" err="1" smtClean="0"/>
              <a:t>i</a:t>
            </a:r>
            <a:r>
              <a:rPr lang="en-US" dirty="0" smtClean="0"/>
              <a:t>=20; </a:t>
            </a:r>
          </a:p>
          <a:p>
            <a:pPr eaLnBrk="1" hangingPunct="1">
              <a:buFont typeface="Arial" charset="0"/>
              <a:buNone/>
            </a:pPr>
            <a:r>
              <a:rPr lang="en-US" b="1" dirty="0" smtClean="0">
                <a:solidFill>
                  <a:srgbClr val="0070C0"/>
                </a:solidFill>
              </a:rPr>
              <a:t>do {</a:t>
            </a:r>
          </a:p>
          <a:p>
            <a:pPr eaLnBrk="1" hangingPunct="1">
              <a:buFont typeface="Arial" charset="0"/>
              <a:buNone/>
            </a:pPr>
            <a:r>
              <a:rPr lang="en-US" b="1" dirty="0" smtClean="0">
                <a:solidFill>
                  <a:srgbClr val="0070C0"/>
                </a:solidFill>
              </a:rPr>
              <a:t> 		</a:t>
            </a:r>
            <a:r>
              <a:rPr lang="en-US" b="1" dirty="0" err="1" smtClean="0">
                <a:solidFill>
                  <a:srgbClr val="0070C0"/>
                </a:solidFill>
              </a:rPr>
              <a:t>printf</a:t>
            </a:r>
            <a:r>
              <a:rPr lang="en-US" b="1" dirty="0" smtClean="0">
                <a:solidFill>
                  <a:srgbClr val="0070C0"/>
                </a:solidFill>
              </a:rPr>
              <a:t>("%d\n",</a:t>
            </a:r>
            <a:r>
              <a:rPr lang="en-US" b="1" dirty="0" err="1" smtClean="0">
                <a:solidFill>
                  <a:srgbClr val="0070C0"/>
                </a:solidFill>
              </a:rPr>
              <a:t>i</a:t>
            </a:r>
            <a:r>
              <a:rPr lang="en-US" b="1" dirty="0" smtClean="0">
                <a:solidFill>
                  <a:srgbClr val="0070C0"/>
                </a:solidFill>
              </a:rPr>
              <a:t>); </a:t>
            </a:r>
            <a:r>
              <a:rPr lang="en-US" b="1" dirty="0" err="1" smtClean="0">
                <a:solidFill>
                  <a:srgbClr val="0070C0"/>
                </a:solidFill>
              </a:rPr>
              <a:t>i</a:t>
            </a:r>
            <a:r>
              <a:rPr lang="en-US" b="1" dirty="0" smtClean="0">
                <a:solidFill>
                  <a:srgbClr val="0070C0"/>
                </a:solidFill>
              </a:rPr>
              <a:t>++; </a:t>
            </a:r>
          </a:p>
          <a:p>
            <a:pPr eaLnBrk="1" hangingPunct="1">
              <a:buFont typeface="Arial" charset="0"/>
              <a:buNone/>
            </a:pPr>
            <a:r>
              <a:rPr lang="en-US" b="1" dirty="0" smtClean="0">
                <a:solidFill>
                  <a:srgbClr val="0070C0"/>
                </a:solidFill>
              </a:rPr>
              <a:t>      } while (0); </a:t>
            </a:r>
          </a:p>
          <a:p>
            <a:pPr eaLnBrk="1" hangingPunct="1">
              <a:buFont typeface="Arial" charset="0"/>
              <a:buNone/>
            </a:pPr>
            <a:endParaRPr lang="en-US" dirty="0" smtClean="0"/>
          </a:p>
        </p:txBody>
      </p:sp>
      <p:sp>
        <p:nvSpPr>
          <p:cNvPr id="4" name="Slide Number Placeholder 3"/>
          <p:cNvSpPr>
            <a:spLocks noGrp="1"/>
          </p:cNvSpPr>
          <p:nvPr>
            <p:ph type="sldNum" sz="quarter" idx="11"/>
          </p:nvPr>
        </p:nvSpPr>
        <p:spPr/>
        <p:txBody>
          <a:bodyPr/>
          <a:lstStyle/>
          <a:p>
            <a:pPr>
              <a:defRPr/>
            </a:pPr>
            <a:fld id="{DDF83CA5-946C-4220-8CC9-AD811DCD9F7C}" type="slidenum">
              <a:rPr lang="en-US"/>
              <a:pPr>
                <a:defRPr/>
              </a:pPr>
              <a:t>24</a:t>
            </a:fld>
            <a:endParaRPr lang="en-US"/>
          </a:p>
        </p:txBody>
      </p:sp>
      <p:sp>
        <p:nvSpPr>
          <p:cNvPr id="38916"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4010019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a:spLocks noGrp="1"/>
          </p:cNvSpPr>
          <p:nvPr>
            <p:ph sz="quarter" idx="1"/>
          </p:nvPr>
        </p:nvSpPr>
        <p:spPr>
          <a:xfrm>
            <a:off x="203200" y="904620"/>
            <a:ext cx="10867397" cy="4919179"/>
          </a:xfrm>
        </p:spPr>
        <p:txBody>
          <a:bodyPr/>
          <a:lstStyle/>
          <a:p>
            <a:pPr algn="just" eaLnBrk="1" hangingPunct="1">
              <a:buFont typeface="Arial" charset="0"/>
              <a:buChar char="•"/>
            </a:pPr>
            <a:r>
              <a:rPr lang="en-US" b="1" dirty="0" smtClean="0"/>
              <a:t>Case1 (Normal)</a:t>
            </a:r>
            <a:r>
              <a:rPr lang="en-US" dirty="0" smtClean="0"/>
              <a:t> :</a:t>
            </a:r>
            <a:r>
              <a:rPr lang="en-US" i="1" dirty="0" smtClean="0"/>
              <a:t>Variable ‘</a:t>
            </a:r>
            <a:r>
              <a:rPr lang="en-US" i="1" dirty="0" err="1" smtClean="0"/>
              <a:t>i</a:t>
            </a:r>
            <a:r>
              <a:rPr lang="en-US" i="1" dirty="0" smtClean="0"/>
              <a:t>’ is initialized to 0 before ‘do-while’ loop; iteration is increment of counter variable ‘</a:t>
            </a:r>
            <a:r>
              <a:rPr lang="en-US" i="1" dirty="0" err="1" smtClean="0"/>
              <a:t>i</a:t>
            </a:r>
            <a:r>
              <a:rPr lang="en-US" i="1" dirty="0" smtClean="0"/>
              <a:t>’; condition is to execute loop till ‘</a:t>
            </a:r>
            <a:r>
              <a:rPr lang="en-US" i="1" dirty="0" err="1" smtClean="0"/>
              <a:t>i</a:t>
            </a:r>
            <a:r>
              <a:rPr lang="en-US" i="1" dirty="0" smtClean="0"/>
              <a:t>’ is lesser than value of ‘</a:t>
            </a:r>
            <a:r>
              <a:rPr lang="en-US" i="1" dirty="0" err="1" smtClean="0"/>
              <a:t>loop_count</a:t>
            </a:r>
            <a:r>
              <a:rPr lang="en-US" i="1" dirty="0" smtClean="0"/>
              <a:t>’ variable i.e. 5.</a:t>
            </a:r>
          </a:p>
          <a:p>
            <a:pPr algn="just" eaLnBrk="1" hangingPunct="1">
              <a:buFont typeface="Arial" charset="0"/>
              <a:buChar char="•"/>
            </a:pPr>
            <a:endParaRPr lang="en-US" dirty="0" smtClean="0"/>
          </a:p>
          <a:p>
            <a:pPr algn="just" eaLnBrk="1" hangingPunct="1">
              <a:buFont typeface="Arial" charset="0"/>
              <a:buChar char="•"/>
            </a:pPr>
            <a:r>
              <a:rPr lang="en-US" b="1" dirty="0" smtClean="0"/>
              <a:t>Case2 (Always FALSE condition)</a:t>
            </a:r>
            <a:r>
              <a:rPr lang="en-US" dirty="0" smtClean="0"/>
              <a:t> : </a:t>
            </a:r>
            <a:r>
              <a:rPr lang="en-US" i="1" dirty="0" smtClean="0"/>
              <a:t>Variables ‘</a:t>
            </a:r>
            <a:r>
              <a:rPr lang="en-US" i="1" dirty="0" err="1" smtClean="0"/>
              <a:t>i</a:t>
            </a:r>
            <a:r>
              <a:rPr lang="en-US" i="1" dirty="0" smtClean="0"/>
              <a:t>’ is initialized before ‘do-while’ loop to ‘20’; iteration is increment of counter variable ‘</a:t>
            </a:r>
            <a:r>
              <a:rPr lang="en-US" i="1" dirty="0" err="1" smtClean="0"/>
              <a:t>i</a:t>
            </a:r>
            <a:r>
              <a:rPr lang="en-US" i="1" dirty="0" smtClean="0"/>
              <a:t>’; condition is FALSE always as ‘0’ is provided that causes NOT to execute loop statements.</a:t>
            </a:r>
          </a:p>
          <a:p>
            <a:pPr algn="just" eaLnBrk="1" hangingPunct="1">
              <a:buFont typeface="Arial" charset="0"/>
              <a:buChar char="•"/>
            </a:pPr>
            <a:endParaRPr lang="en-US" i="1" dirty="0" smtClean="0"/>
          </a:p>
          <a:p>
            <a:pPr algn="just" eaLnBrk="1" hangingPunct="1">
              <a:buFont typeface="Wingdings" pitchFamily="2" charset="2"/>
              <a:buChar char="ü"/>
            </a:pPr>
            <a:r>
              <a:rPr lang="en-US" i="1" dirty="0" smtClean="0"/>
              <a:t>But,  it is noted here in output that loop statement is executed once because do-while loop always executes its loop statements at least once even if condition fails at first iteration.</a:t>
            </a:r>
          </a:p>
          <a:p>
            <a:pPr algn="just" eaLnBrk="1" hangingPunct="1">
              <a:buFont typeface="Arial" charset="0"/>
              <a:buChar char="•"/>
            </a:pPr>
            <a:endParaRPr lang="en-US" dirty="0" smtClean="0"/>
          </a:p>
        </p:txBody>
      </p:sp>
      <p:sp>
        <p:nvSpPr>
          <p:cNvPr id="4" name="Slide Number Placeholder 3"/>
          <p:cNvSpPr>
            <a:spLocks noGrp="1"/>
          </p:cNvSpPr>
          <p:nvPr>
            <p:ph type="sldNum" sz="quarter" idx="11"/>
          </p:nvPr>
        </p:nvSpPr>
        <p:spPr/>
        <p:txBody>
          <a:bodyPr/>
          <a:lstStyle/>
          <a:p>
            <a:pPr>
              <a:defRPr/>
            </a:pPr>
            <a:fld id="{62686AAE-B8CF-4CF5-979B-BAAF9BFAD350}" type="slidenum">
              <a:rPr lang="en-US"/>
              <a:pPr>
                <a:defRPr/>
              </a:pPr>
              <a:t>25</a:t>
            </a:fld>
            <a:endParaRPr lang="en-US"/>
          </a:p>
        </p:txBody>
      </p:sp>
      <p:sp>
        <p:nvSpPr>
          <p:cNvPr id="39939"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6" name="Title 1"/>
          <p:cNvSpPr>
            <a:spLocks noGrp="1"/>
          </p:cNvSpPr>
          <p:nvPr>
            <p:ph type="title"/>
          </p:nvPr>
        </p:nvSpPr>
        <p:spPr>
          <a:xfrm>
            <a:off x="0" y="0"/>
            <a:ext cx="9692640" cy="1325562"/>
          </a:xfrm>
        </p:spPr>
        <p:txBody>
          <a:bodyPr>
            <a:normAutofit/>
          </a:bodyPr>
          <a:lstStyle/>
          <a:p>
            <a:pPr eaLnBrk="1" fontAlgn="auto" hangingPunct="1">
              <a:spcAft>
                <a:spcPts val="0"/>
              </a:spcAft>
              <a:defRPr/>
            </a:pPr>
            <a:r>
              <a:rPr lang="en-US" dirty="0" smtClean="0"/>
              <a:t>Cases: 1 and 2</a:t>
            </a:r>
            <a:br>
              <a:rPr lang="en-US" dirty="0" smtClean="0"/>
            </a:br>
            <a:endParaRPr lang="en-US" dirty="0"/>
          </a:p>
        </p:txBody>
      </p:sp>
    </p:spTree>
    <p:extLst>
      <p:ext uri="{BB962C8B-B14F-4D97-AF65-F5344CB8AC3E}">
        <p14:creationId xmlns:p14="http://schemas.microsoft.com/office/powerpoint/2010/main" val="2143227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normAutofit/>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#4 </a:t>
            </a:r>
            <a:r>
              <a:rPr lang="en-US" b="1" i="1" dirty="0" err="1" smtClean="0">
                <a:solidFill>
                  <a:srgbClr val="7030A0"/>
                </a:solidFill>
                <a:effectLst>
                  <a:outerShdw blurRad="38100" dist="38100" dir="2700000" algn="tl">
                    <a:srgbClr val="000000">
                      <a:alpha val="43137"/>
                    </a:srgbClr>
                  </a:outerShdw>
                </a:effectLst>
              </a:rPr>
              <a:t>Contd</a:t>
            </a:r>
            <a:r>
              <a:rPr lang="en-US" b="1" dirty="0" smtClean="0">
                <a:solidFill>
                  <a:srgbClr val="7030A0"/>
                </a:solidFill>
                <a:effectLst>
                  <a:outerShdw blurRad="38100" dist="38100" dir="2700000" algn="tl">
                    <a:srgbClr val="000000">
                      <a:alpha val="43137"/>
                    </a:srgbClr>
                  </a:outerShdw>
                </a:effectLst>
              </a:rPr>
              <a:t>…</a:t>
            </a:r>
            <a:br>
              <a:rPr lang="en-US" b="1" dirty="0" smtClean="0">
                <a:solidFill>
                  <a:srgbClr val="7030A0"/>
                </a:solidFill>
                <a:effectLst>
                  <a:outerShdw blurRad="38100" dist="38100" dir="2700000" algn="tl">
                    <a:srgbClr val="000000">
                      <a:alpha val="43137"/>
                    </a:srgbClr>
                  </a:outerShdw>
                </a:effectLst>
              </a:rPr>
            </a:br>
            <a:endParaRPr lang="en-US" b="1" dirty="0">
              <a:solidFill>
                <a:srgbClr val="7030A0"/>
              </a:solidFill>
              <a:effectLst>
                <a:outerShdw blurRad="38100" dist="38100" dir="2700000" algn="tl">
                  <a:srgbClr val="000000">
                    <a:alpha val="43137"/>
                  </a:srgbClr>
                </a:outerShdw>
              </a:effectLst>
            </a:endParaRPr>
          </a:p>
        </p:txBody>
      </p:sp>
      <p:sp>
        <p:nvSpPr>
          <p:cNvPr id="40962" name="Content Placeholder 2"/>
          <p:cNvSpPr>
            <a:spLocks noGrp="1"/>
          </p:cNvSpPr>
          <p:nvPr>
            <p:ph sz="quarter" idx="1"/>
          </p:nvPr>
        </p:nvSpPr>
        <p:spPr>
          <a:xfrm>
            <a:off x="2946400" y="838200"/>
            <a:ext cx="8940800" cy="5715000"/>
          </a:xfrm>
        </p:spPr>
        <p:txBody>
          <a:bodyPr/>
          <a:lstStyle/>
          <a:p>
            <a:pPr eaLnBrk="1" hangingPunct="1">
              <a:buFont typeface="Arial" charset="0"/>
              <a:buNone/>
            </a:pPr>
            <a:r>
              <a:rPr lang="en-US" dirty="0" err="1" smtClean="0">
                <a:solidFill>
                  <a:srgbClr val="C00000"/>
                </a:solidFill>
              </a:rPr>
              <a:t>printf</a:t>
            </a:r>
            <a:r>
              <a:rPr lang="en-US" dirty="0" smtClean="0">
                <a:solidFill>
                  <a:srgbClr val="C00000"/>
                </a:solidFill>
              </a:rPr>
              <a:t>("Case3:\n"); </a:t>
            </a:r>
          </a:p>
          <a:p>
            <a:pPr eaLnBrk="1" hangingPunct="1">
              <a:buFont typeface="Arial" charset="0"/>
              <a:buNone/>
            </a:pPr>
            <a:r>
              <a:rPr lang="en-US" dirty="0" err="1" smtClean="0"/>
              <a:t>i</a:t>
            </a:r>
            <a:r>
              <a:rPr lang="en-US" dirty="0" smtClean="0"/>
              <a:t>=0; </a:t>
            </a:r>
          </a:p>
          <a:p>
            <a:pPr eaLnBrk="1" hangingPunct="1">
              <a:buFont typeface="Arial" charset="0"/>
              <a:buNone/>
            </a:pPr>
            <a:r>
              <a:rPr lang="en-US" b="1" dirty="0" smtClean="0">
                <a:solidFill>
                  <a:srgbClr val="0070C0"/>
                </a:solidFill>
              </a:rPr>
              <a:t>do { </a:t>
            </a:r>
          </a:p>
          <a:p>
            <a:pPr eaLnBrk="1" hangingPunct="1">
              <a:buFont typeface="Arial" charset="0"/>
              <a:buNone/>
            </a:pPr>
            <a:r>
              <a:rPr lang="en-US" b="1" dirty="0" smtClean="0">
                <a:solidFill>
                  <a:srgbClr val="0070C0"/>
                </a:solidFill>
              </a:rPr>
              <a:t>		</a:t>
            </a:r>
            <a:r>
              <a:rPr lang="en-US" b="1" dirty="0" err="1" smtClean="0">
                <a:solidFill>
                  <a:srgbClr val="0070C0"/>
                </a:solidFill>
              </a:rPr>
              <a:t>printf</a:t>
            </a:r>
            <a:r>
              <a:rPr lang="en-US" b="1" dirty="0" smtClean="0">
                <a:solidFill>
                  <a:srgbClr val="0070C0"/>
                </a:solidFill>
              </a:rPr>
              <a:t>("%d\n",</a:t>
            </a:r>
            <a:r>
              <a:rPr lang="en-US" b="1" dirty="0" err="1" smtClean="0">
                <a:solidFill>
                  <a:srgbClr val="0070C0"/>
                </a:solidFill>
              </a:rPr>
              <a:t>i</a:t>
            </a:r>
            <a:r>
              <a:rPr lang="en-US" b="1" dirty="0" smtClean="0">
                <a:solidFill>
                  <a:srgbClr val="0070C0"/>
                </a:solidFill>
              </a:rPr>
              <a:t>); </a:t>
            </a:r>
          </a:p>
          <a:p>
            <a:pPr eaLnBrk="1" hangingPunct="1">
              <a:buFont typeface="Arial" charset="0"/>
              <a:buNone/>
            </a:pPr>
            <a:r>
              <a:rPr lang="en-US" b="1" dirty="0" smtClean="0">
                <a:solidFill>
                  <a:srgbClr val="0070C0"/>
                </a:solidFill>
              </a:rPr>
              <a:t>      } while (</a:t>
            </a:r>
            <a:r>
              <a:rPr lang="en-US" b="1" dirty="0" err="1" smtClean="0">
                <a:solidFill>
                  <a:srgbClr val="0070C0"/>
                </a:solidFill>
              </a:rPr>
              <a:t>i</a:t>
            </a:r>
            <a:r>
              <a:rPr lang="en-US" b="1" dirty="0" smtClean="0">
                <a:solidFill>
                  <a:srgbClr val="0070C0"/>
                </a:solidFill>
              </a:rPr>
              <a:t>++&lt;5); </a:t>
            </a:r>
          </a:p>
          <a:p>
            <a:pPr eaLnBrk="1" hangingPunct="1">
              <a:buFont typeface="Arial" charset="0"/>
              <a:buNone/>
            </a:pPr>
            <a:endParaRPr lang="en-US" dirty="0" smtClean="0"/>
          </a:p>
          <a:p>
            <a:pPr eaLnBrk="1" hangingPunct="1">
              <a:buFont typeface="Arial" charset="0"/>
              <a:buNone/>
            </a:pPr>
            <a:r>
              <a:rPr lang="en-US" dirty="0" err="1" smtClean="0">
                <a:solidFill>
                  <a:srgbClr val="C00000"/>
                </a:solidFill>
              </a:rPr>
              <a:t>printf</a:t>
            </a:r>
            <a:r>
              <a:rPr lang="en-US" dirty="0" smtClean="0">
                <a:solidFill>
                  <a:srgbClr val="C00000"/>
                </a:solidFill>
              </a:rPr>
              <a:t>("Case4:\n"); </a:t>
            </a:r>
          </a:p>
          <a:p>
            <a:pPr eaLnBrk="1" hangingPunct="1">
              <a:buFont typeface="Arial" charset="0"/>
              <a:buNone/>
            </a:pPr>
            <a:r>
              <a:rPr lang="en-US" dirty="0" err="1" smtClean="0"/>
              <a:t>i</a:t>
            </a:r>
            <a:r>
              <a:rPr lang="en-US" dirty="0" smtClean="0"/>
              <a:t>=3; </a:t>
            </a:r>
          </a:p>
          <a:p>
            <a:pPr eaLnBrk="1" hangingPunct="1">
              <a:buFont typeface="Arial" charset="0"/>
              <a:buNone/>
            </a:pPr>
            <a:r>
              <a:rPr lang="en-US" b="1" dirty="0" smtClean="0">
                <a:solidFill>
                  <a:srgbClr val="0070C0"/>
                </a:solidFill>
              </a:rPr>
              <a:t>do { </a:t>
            </a:r>
          </a:p>
          <a:p>
            <a:pPr eaLnBrk="1" hangingPunct="1">
              <a:buFont typeface="Arial" charset="0"/>
              <a:buNone/>
            </a:pPr>
            <a:r>
              <a:rPr lang="en-US" b="1" dirty="0" smtClean="0">
                <a:solidFill>
                  <a:srgbClr val="0070C0"/>
                </a:solidFill>
              </a:rPr>
              <a:t>           </a:t>
            </a:r>
            <a:r>
              <a:rPr lang="en-US" b="1" dirty="0" err="1" smtClean="0">
                <a:solidFill>
                  <a:srgbClr val="0070C0"/>
                </a:solidFill>
              </a:rPr>
              <a:t>printf</a:t>
            </a:r>
            <a:r>
              <a:rPr lang="en-US" b="1" dirty="0" smtClean="0">
                <a:solidFill>
                  <a:srgbClr val="0070C0"/>
                </a:solidFill>
              </a:rPr>
              <a:t>("%d\n",</a:t>
            </a:r>
            <a:r>
              <a:rPr lang="en-US" b="1" dirty="0" err="1" smtClean="0">
                <a:solidFill>
                  <a:srgbClr val="0070C0"/>
                </a:solidFill>
              </a:rPr>
              <a:t>i</a:t>
            </a:r>
            <a:r>
              <a:rPr lang="en-US" b="1" dirty="0" smtClean="0">
                <a:solidFill>
                  <a:srgbClr val="0070C0"/>
                </a:solidFill>
              </a:rPr>
              <a:t>); </a:t>
            </a:r>
            <a:r>
              <a:rPr lang="en-US" b="1" dirty="0" err="1" smtClean="0">
                <a:solidFill>
                  <a:srgbClr val="0070C0"/>
                </a:solidFill>
              </a:rPr>
              <a:t>i</a:t>
            </a:r>
            <a:r>
              <a:rPr lang="en-US" b="1" dirty="0" smtClean="0">
                <a:solidFill>
                  <a:srgbClr val="0070C0"/>
                </a:solidFill>
              </a:rPr>
              <a:t>++; </a:t>
            </a:r>
          </a:p>
          <a:p>
            <a:pPr eaLnBrk="1" hangingPunct="1">
              <a:buFont typeface="Arial" charset="0"/>
              <a:buNone/>
            </a:pPr>
            <a:r>
              <a:rPr lang="en-US" b="1" dirty="0" smtClean="0">
                <a:solidFill>
                  <a:srgbClr val="0070C0"/>
                </a:solidFill>
              </a:rPr>
              <a:t>     } while (</a:t>
            </a:r>
            <a:r>
              <a:rPr lang="en-US" b="1" dirty="0" err="1" smtClean="0">
                <a:solidFill>
                  <a:srgbClr val="0070C0"/>
                </a:solidFill>
              </a:rPr>
              <a:t>i</a:t>
            </a:r>
            <a:r>
              <a:rPr lang="en-US" b="1" dirty="0" smtClean="0">
                <a:solidFill>
                  <a:srgbClr val="0070C0"/>
                </a:solidFill>
              </a:rPr>
              <a:t> &lt; 5 &amp;&amp; </a:t>
            </a:r>
            <a:r>
              <a:rPr lang="en-US" b="1" dirty="0" err="1" smtClean="0">
                <a:solidFill>
                  <a:srgbClr val="0070C0"/>
                </a:solidFill>
              </a:rPr>
              <a:t>i</a:t>
            </a:r>
            <a:r>
              <a:rPr lang="en-US" b="1" dirty="0" smtClean="0">
                <a:solidFill>
                  <a:srgbClr val="0070C0"/>
                </a:solidFill>
              </a:rPr>
              <a:t> &gt;=2);</a:t>
            </a:r>
          </a:p>
        </p:txBody>
      </p:sp>
      <p:sp>
        <p:nvSpPr>
          <p:cNvPr id="4" name="Slide Number Placeholder 3"/>
          <p:cNvSpPr>
            <a:spLocks noGrp="1"/>
          </p:cNvSpPr>
          <p:nvPr>
            <p:ph type="sldNum" sz="quarter" idx="11"/>
          </p:nvPr>
        </p:nvSpPr>
        <p:spPr/>
        <p:txBody>
          <a:bodyPr/>
          <a:lstStyle/>
          <a:p>
            <a:pPr>
              <a:defRPr/>
            </a:pPr>
            <a:fld id="{BE063266-A502-4C4B-A18D-BAC156C91BDA}" type="slidenum">
              <a:rPr lang="en-US"/>
              <a:pPr>
                <a:defRPr/>
              </a:pPr>
              <a:t>26</a:t>
            </a:fld>
            <a:endParaRPr lang="en-US"/>
          </a:p>
        </p:txBody>
      </p:sp>
      <p:sp>
        <p:nvSpPr>
          <p:cNvPr id="40964"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17379039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914400"/>
            <a:ext cx="10579983" cy="4185703"/>
          </a:xfrm>
        </p:spPr>
        <p:txBody>
          <a:bodyPr>
            <a:normAutofit/>
          </a:bodyPr>
          <a:lstStyle/>
          <a:p>
            <a:pPr marL="274320" indent="-274320" algn="just" eaLnBrk="1" fontAlgn="auto" hangingPunct="1">
              <a:spcBef>
                <a:spcPts val="580"/>
              </a:spcBef>
              <a:spcAft>
                <a:spcPts val="0"/>
              </a:spcAft>
              <a:defRPr/>
            </a:pPr>
            <a:r>
              <a:rPr lang="en-US" b="1" dirty="0" smtClean="0"/>
              <a:t>Case3 (Iteration in condition check expression)</a:t>
            </a:r>
            <a:r>
              <a:rPr lang="en-US" dirty="0" smtClean="0"/>
              <a:t> : </a:t>
            </a:r>
            <a:r>
              <a:rPr lang="en-US" i="1" dirty="0" smtClean="0"/>
              <a:t>Variable ‘</a:t>
            </a:r>
            <a:r>
              <a:rPr lang="en-US" i="1" dirty="0" err="1" smtClean="0"/>
              <a:t>i</a:t>
            </a:r>
            <a:r>
              <a:rPr lang="en-US" i="1" dirty="0" smtClean="0"/>
              <a:t>’ is initialized to 0 before ‘do-while’ loop; here note that iteration and condition is provided in same expression. </a:t>
            </a:r>
          </a:p>
          <a:p>
            <a:pPr marL="274320" indent="-274320" algn="just" eaLnBrk="1" fontAlgn="auto" hangingPunct="1">
              <a:spcBef>
                <a:spcPts val="580"/>
              </a:spcBef>
              <a:spcAft>
                <a:spcPts val="0"/>
              </a:spcAft>
              <a:defRPr/>
            </a:pPr>
            <a:endParaRPr lang="en-US" i="1" dirty="0" smtClean="0"/>
          </a:p>
          <a:p>
            <a:pPr marL="514350" indent="-514350" algn="just" eaLnBrk="1" fontAlgn="auto" hangingPunct="1">
              <a:spcBef>
                <a:spcPts val="580"/>
              </a:spcBef>
              <a:spcAft>
                <a:spcPts val="0"/>
              </a:spcAft>
              <a:buFont typeface="Wingdings" pitchFamily="2" charset="2"/>
              <a:buChar char="ü"/>
              <a:defRPr/>
            </a:pPr>
            <a:r>
              <a:rPr lang="en-US" i="1" dirty="0" smtClean="0"/>
              <a:t>Here, observe the condition is to execute loop till ‘</a:t>
            </a:r>
            <a:r>
              <a:rPr lang="en-US" i="1" dirty="0" err="1" smtClean="0"/>
              <a:t>i</a:t>
            </a:r>
            <a:r>
              <a:rPr lang="en-US" i="1" dirty="0" smtClean="0"/>
              <a:t>’ is lesser than ‘5’, but in output 5 is also printed that is because, here iteration is being done at condition check expression, hence on each iteration ‘do-while’ loop executes statements ahead of condition check.</a:t>
            </a:r>
          </a:p>
          <a:p>
            <a:pPr marL="274320" indent="-274320" algn="just" eaLnBrk="1" fontAlgn="auto" hangingPunct="1">
              <a:spcBef>
                <a:spcPts val="580"/>
              </a:spcBef>
              <a:spcAft>
                <a:spcPts val="0"/>
              </a:spcAft>
              <a:defRPr/>
            </a:pPr>
            <a:endParaRPr lang="en-US" dirty="0" smtClean="0"/>
          </a:p>
          <a:p>
            <a:pPr marL="274320" indent="-274320" algn="just" eaLnBrk="1" fontAlgn="auto" hangingPunct="1">
              <a:spcBef>
                <a:spcPts val="580"/>
              </a:spcBef>
              <a:spcAft>
                <a:spcPts val="0"/>
              </a:spcAft>
              <a:defRPr/>
            </a:pPr>
            <a:r>
              <a:rPr lang="en-US" b="1" dirty="0" smtClean="0"/>
              <a:t>Case4 (Using logical AND condition)</a:t>
            </a:r>
            <a:r>
              <a:rPr lang="en-US" dirty="0" smtClean="0"/>
              <a:t> : </a:t>
            </a:r>
            <a:r>
              <a:rPr lang="en-US" i="1" dirty="0" smtClean="0"/>
              <a:t>Variable ‘</a:t>
            </a:r>
            <a:r>
              <a:rPr lang="en-US" i="1" dirty="0" err="1" smtClean="0"/>
              <a:t>i</a:t>
            </a:r>
            <a:r>
              <a:rPr lang="en-US" i="1" dirty="0" smtClean="0"/>
              <a:t>’ is initialized before ‘do-while’ loop to ‘3’; iteration is increment of counter variable ‘</a:t>
            </a:r>
            <a:r>
              <a:rPr lang="en-US" i="1" dirty="0" err="1" smtClean="0"/>
              <a:t>i</a:t>
            </a:r>
            <a:r>
              <a:rPr lang="en-US" i="1" dirty="0" smtClean="0"/>
              <a:t>’; condition is execute loop when ‘</a:t>
            </a:r>
            <a:r>
              <a:rPr lang="en-US" i="1" dirty="0" err="1" smtClean="0"/>
              <a:t>i</a:t>
            </a:r>
            <a:r>
              <a:rPr lang="en-US" i="1" dirty="0" smtClean="0"/>
              <a:t>’ is lesser than ‘5’ AND ‘</a:t>
            </a:r>
            <a:r>
              <a:rPr lang="en-US" i="1" dirty="0" err="1" smtClean="0"/>
              <a:t>i</a:t>
            </a:r>
            <a:r>
              <a:rPr lang="en-US" i="1" dirty="0" smtClean="0"/>
              <a:t>’ is greater or equal to ‘2’.</a:t>
            </a:r>
          </a:p>
          <a:p>
            <a:pPr marL="274320" indent="-274320" algn="just" eaLnBrk="1" fontAlgn="auto" hangingPunct="1">
              <a:spcBef>
                <a:spcPts val="580"/>
              </a:spcBef>
              <a:spcAft>
                <a:spcPts val="0"/>
              </a:spcAft>
              <a:defRPr/>
            </a:pPr>
            <a:endParaRPr lang="en-US" dirty="0"/>
          </a:p>
        </p:txBody>
      </p:sp>
      <p:sp>
        <p:nvSpPr>
          <p:cNvPr id="4" name="Slide Number Placeholder 3"/>
          <p:cNvSpPr>
            <a:spLocks noGrp="1"/>
          </p:cNvSpPr>
          <p:nvPr>
            <p:ph type="sldNum" sz="quarter" idx="11"/>
          </p:nvPr>
        </p:nvSpPr>
        <p:spPr/>
        <p:txBody>
          <a:bodyPr/>
          <a:lstStyle/>
          <a:p>
            <a:pPr>
              <a:defRPr/>
            </a:pPr>
            <a:fld id="{B8DCC4F8-569F-4858-9533-72FD47F04EC6}" type="slidenum">
              <a:rPr lang="en-US"/>
              <a:pPr>
                <a:defRPr/>
              </a:pPr>
              <a:t>27</a:t>
            </a:fld>
            <a:endParaRPr lang="en-US"/>
          </a:p>
        </p:txBody>
      </p:sp>
      <p:sp>
        <p:nvSpPr>
          <p:cNvPr id="41987"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6" name="Title 1"/>
          <p:cNvSpPr>
            <a:spLocks noGrp="1"/>
          </p:cNvSpPr>
          <p:nvPr>
            <p:ph type="title"/>
          </p:nvPr>
        </p:nvSpPr>
        <p:spPr>
          <a:xfrm>
            <a:off x="0" y="0"/>
            <a:ext cx="9692640" cy="1325562"/>
          </a:xfrm>
        </p:spPr>
        <p:txBody>
          <a:bodyPr>
            <a:normAutofit/>
          </a:bodyPr>
          <a:lstStyle/>
          <a:p>
            <a:pPr eaLnBrk="1" fontAlgn="auto" hangingPunct="1">
              <a:spcAft>
                <a:spcPts val="0"/>
              </a:spcAft>
              <a:defRPr/>
            </a:pPr>
            <a:r>
              <a:rPr lang="en-US" dirty="0" smtClean="0"/>
              <a:t>Cases: 3 and 4</a:t>
            </a:r>
            <a:br>
              <a:rPr lang="en-US" dirty="0" smtClean="0"/>
            </a:br>
            <a:endParaRPr lang="en-US" dirty="0"/>
          </a:p>
        </p:txBody>
      </p:sp>
    </p:spTree>
    <p:extLst>
      <p:ext uri="{BB962C8B-B14F-4D97-AF65-F5344CB8AC3E}">
        <p14:creationId xmlns:p14="http://schemas.microsoft.com/office/powerpoint/2010/main" val="4294936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normAutofit/>
          </a:bodyPr>
          <a:lstStyle/>
          <a:p>
            <a:pPr eaLnBrk="1" fontAlgn="auto" hangingPunct="1">
              <a:spcAft>
                <a:spcPts val="0"/>
              </a:spcAft>
              <a:defRPr/>
            </a:pPr>
            <a:r>
              <a:rPr lang="en-US" b="1" dirty="0" smtClean="0">
                <a:solidFill>
                  <a:srgbClr val="0070C0"/>
                </a:solidFill>
                <a:effectLst>
                  <a:outerShdw blurRad="38100" dist="38100" dir="2700000" algn="tl">
                    <a:srgbClr val="000000">
                      <a:alpha val="43137"/>
                    </a:srgbClr>
                  </a:outerShdw>
                </a:effectLst>
              </a:rPr>
              <a:t># ./</a:t>
            </a:r>
            <a:r>
              <a:rPr lang="en-US" b="1" dirty="0" err="1" smtClean="0">
                <a:solidFill>
                  <a:srgbClr val="0070C0"/>
                </a:solidFill>
                <a:effectLst>
                  <a:outerShdw blurRad="38100" dist="38100" dir="2700000" algn="tl">
                    <a:srgbClr val="000000">
                      <a:alpha val="43137"/>
                    </a:srgbClr>
                  </a:outerShdw>
                </a:effectLst>
              </a:rPr>
              <a:t>a.out</a:t>
            </a:r>
            <a:r>
              <a:rPr lang="en-US" b="1" dirty="0" smtClean="0">
                <a:solidFill>
                  <a:srgbClr val="0070C0"/>
                </a:solidFill>
                <a:effectLst>
                  <a:outerShdw blurRad="38100" dist="38100" dir="2700000" algn="tl">
                    <a:srgbClr val="000000">
                      <a:alpha val="43137"/>
                    </a:srgbClr>
                  </a:outerShdw>
                </a:effectLst>
              </a:rPr>
              <a:t> </a:t>
            </a:r>
            <a:br>
              <a:rPr lang="en-US" b="1" dirty="0" smtClean="0">
                <a:solidFill>
                  <a:srgbClr val="0070C0"/>
                </a:solidFill>
                <a:effectLst>
                  <a:outerShdw blurRad="38100" dist="38100" dir="2700000" algn="tl">
                    <a:srgbClr val="000000">
                      <a:alpha val="43137"/>
                    </a:srgbClr>
                  </a:outerShdw>
                </a:effectLst>
              </a:rPr>
            </a:br>
            <a:endParaRPr lang="en-US" b="1" dirty="0">
              <a:solidFill>
                <a:srgbClr val="0070C0"/>
              </a:solidFill>
              <a:effectLst>
                <a:outerShdw blurRad="38100" dist="38100" dir="2700000" algn="tl">
                  <a:srgbClr val="000000">
                    <a:alpha val="43137"/>
                  </a:srgbClr>
                </a:outerShdw>
              </a:effectLst>
            </a:endParaRPr>
          </a:p>
        </p:txBody>
      </p:sp>
      <p:sp>
        <p:nvSpPr>
          <p:cNvPr id="43010" name="Content Placeholder 2"/>
          <p:cNvSpPr>
            <a:spLocks noGrp="1"/>
          </p:cNvSpPr>
          <p:nvPr>
            <p:ph sz="quarter" idx="1"/>
          </p:nvPr>
        </p:nvSpPr>
        <p:spPr>
          <a:xfrm>
            <a:off x="2336800" y="990600"/>
            <a:ext cx="8229600" cy="4572000"/>
          </a:xfrm>
        </p:spPr>
        <p:txBody>
          <a:bodyPr/>
          <a:lstStyle/>
          <a:p>
            <a:pPr eaLnBrk="1" hangingPunct="1">
              <a:buFont typeface="Arial" charset="0"/>
              <a:buChar char="•"/>
            </a:pPr>
            <a:r>
              <a:rPr lang="en-US" smtClean="0"/>
              <a:t>Case1: 0 1 2 3 4 </a:t>
            </a:r>
          </a:p>
          <a:p>
            <a:pPr eaLnBrk="1" hangingPunct="1">
              <a:buFont typeface="Arial" charset="0"/>
              <a:buChar char="•"/>
            </a:pPr>
            <a:endParaRPr lang="en-US" smtClean="0"/>
          </a:p>
          <a:p>
            <a:pPr eaLnBrk="1" hangingPunct="1">
              <a:buFont typeface="Arial" charset="0"/>
              <a:buChar char="•"/>
            </a:pPr>
            <a:r>
              <a:rPr lang="en-US" smtClean="0"/>
              <a:t>Case2: 20 </a:t>
            </a:r>
          </a:p>
          <a:p>
            <a:pPr eaLnBrk="1" hangingPunct="1">
              <a:buFont typeface="Arial" charset="0"/>
              <a:buChar char="•"/>
            </a:pPr>
            <a:endParaRPr lang="en-US" smtClean="0"/>
          </a:p>
          <a:p>
            <a:pPr eaLnBrk="1" hangingPunct="1">
              <a:buFont typeface="Arial" charset="0"/>
              <a:buChar char="•"/>
            </a:pPr>
            <a:r>
              <a:rPr lang="en-US" smtClean="0"/>
              <a:t>Case3: 0 1 2 3 4 5 </a:t>
            </a:r>
          </a:p>
          <a:p>
            <a:pPr eaLnBrk="1" hangingPunct="1">
              <a:buFont typeface="Arial" charset="0"/>
              <a:buChar char="•"/>
            </a:pPr>
            <a:endParaRPr lang="en-US" smtClean="0"/>
          </a:p>
          <a:p>
            <a:pPr eaLnBrk="1" hangingPunct="1">
              <a:buFont typeface="Arial" charset="0"/>
              <a:buChar char="•"/>
            </a:pPr>
            <a:r>
              <a:rPr lang="en-US" smtClean="0"/>
              <a:t>Case4: 3 4 #</a:t>
            </a:r>
          </a:p>
        </p:txBody>
      </p:sp>
      <p:sp>
        <p:nvSpPr>
          <p:cNvPr id="4" name="Slide Number Placeholder 3"/>
          <p:cNvSpPr>
            <a:spLocks noGrp="1"/>
          </p:cNvSpPr>
          <p:nvPr>
            <p:ph type="sldNum" sz="quarter" idx="11"/>
          </p:nvPr>
        </p:nvSpPr>
        <p:spPr/>
        <p:txBody>
          <a:bodyPr/>
          <a:lstStyle/>
          <a:p>
            <a:pPr>
              <a:defRPr/>
            </a:pPr>
            <a:fld id="{FCFF2868-532D-42E6-85D9-4491797F41F4}" type="slidenum">
              <a:rPr lang="en-US"/>
              <a:pPr>
                <a:defRPr/>
              </a:pPr>
              <a:t>28</a:t>
            </a:fld>
            <a:endParaRPr lang="en-US"/>
          </a:p>
        </p:txBody>
      </p:sp>
      <p:sp>
        <p:nvSpPr>
          <p:cNvPr id="43012"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745406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7987C33-E65E-421B-A5D8-480831A243B8}"/>
              </a:ext>
            </a:extLst>
          </p:cNvPr>
          <p:cNvSpPr>
            <a:spLocks noGrp="1"/>
          </p:cNvSpPr>
          <p:nvPr>
            <p:ph type="title"/>
          </p:nvPr>
        </p:nvSpPr>
        <p:spPr>
          <a:xfrm>
            <a:off x="0" y="0"/>
            <a:ext cx="10515600" cy="763879"/>
          </a:xfrm>
        </p:spPr>
        <p:txBody>
          <a:bodyPr/>
          <a:lstStyle/>
          <a:p>
            <a:r>
              <a:rPr lang="en-IN" sz="4400" spc="125" dirty="0">
                <a:solidFill>
                  <a:srgbClr val="006FC0"/>
                </a:solidFill>
              </a:rPr>
              <a:t>Iterative</a:t>
            </a:r>
            <a:r>
              <a:rPr lang="en-IN" sz="4400" spc="-105" dirty="0">
                <a:solidFill>
                  <a:srgbClr val="006FC0"/>
                </a:solidFill>
              </a:rPr>
              <a:t> </a:t>
            </a:r>
            <a:r>
              <a:rPr lang="en-IN" sz="4400" spc="180" dirty="0">
                <a:solidFill>
                  <a:srgbClr val="006FC0"/>
                </a:solidFill>
              </a:rPr>
              <a:t>construct:	</a:t>
            </a:r>
            <a:r>
              <a:rPr lang="en-IN" sz="4400" spc="135" dirty="0">
                <a:solidFill>
                  <a:srgbClr val="006FC0"/>
                </a:solidFill>
              </a:rPr>
              <a:t>for</a:t>
            </a:r>
            <a:r>
              <a:rPr lang="en-IN" sz="4400" spc="-195" dirty="0">
                <a:solidFill>
                  <a:srgbClr val="006FC0"/>
                </a:solidFill>
              </a:rPr>
              <a:t> </a:t>
            </a:r>
            <a:r>
              <a:rPr lang="en-IN" sz="4400" spc="260" dirty="0">
                <a:solidFill>
                  <a:srgbClr val="006FC0"/>
                </a:solidFill>
              </a:rPr>
              <a:t>loop</a:t>
            </a:r>
            <a:endParaRPr lang="en-IN" dirty="0"/>
          </a:p>
        </p:txBody>
      </p:sp>
      <p:sp>
        <p:nvSpPr>
          <p:cNvPr id="6" name="Content Placeholder 5">
            <a:extLst>
              <a:ext uri="{FF2B5EF4-FFF2-40B4-BE49-F238E27FC236}">
                <a16:creationId xmlns:a16="http://schemas.microsoft.com/office/drawing/2014/main" xmlns="" id="{349FCF7F-BCEC-45E9-AD63-08BF8E8E4C12}"/>
              </a:ext>
            </a:extLst>
          </p:cNvPr>
          <p:cNvSpPr>
            <a:spLocks noGrp="1"/>
          </p:cNvSpPr>
          <p:nvPr>
            <p:ph idx="1"/>
          </p:nvPr>
        </p:nvSpPr>
        <p:spPr>
          <a:xfrm>
            <a:off x="953064" y="827382"/>
            <a:ext cx="9757581" cy="5075852"/>
          </a:xfrm>
        </p:spPr>
        <p:txBody>
          <a:bodyPr>
            <a:normAutofit lnSpcReduction="10000"/>
          </a:bodyPr>
          <a:lstStyle/>
          <a:p>
            <a:pPr marL="2223135" indent="0">
              <a:lnSpc>
                <a:spcPct val="100000"/>
              </a:lnSpc>
              <a:spcBef>
                <a:spcPts val="100"/>
              </a:spcBef>
              <a:buNone/>
            </a:pPr>
            <a:r>
              <a:rPr lang="en-IN" sz="2800" b="1" spc="114" dirty="0">
                <a:solidFill>
                  <a:srgbClr val="C00000"/>
                </a:solidFill>
                <a:latin typeface="Century" panose="02040604050505020304" pitchFamily="18" charset="0"/>
                <a:cs typeface="Alfios"/>
              </a:rPr>
              <a:t>for</a:t>
            </a:r>
            <a:r>
              <a:rPr lang="en-IN" sz="2800" b="1" spc="-120" dirty="0">
                <a:solidFill>
                  <a:srgbClr val="C00000"/>
                </a:solidFill>
                <a:latin typeface="Century" panose="02040604050505020304" pitchFamily="18" charset="0"/>
                <a:cs typeface="Alfios"/>
              </a:rPr>
              <a:t> </a:t>
            </a:r>
            <a:r>
              <a:rPr lang="en-IN" sz="2800" b="1" spc="145" dirty="0">
                <a:solidFill>
                  <a:srgbClr val="C00000"/>
                </a:solidFill>
                <a:latin typeface="Century" panose="02040604050505020304" pitchFamily="18" charset="0"/>
                <a:cs typeface="Alfios"/>
              </a:rPr>
              <a:t>(expr1;</a:t>
            </a:r>
            <a:r>
              <a:rPr lang="en-IN" sz="2800" b="1" spc="-260" dirty="0">
                <a:solidFill>
                  <a:srgbClr val="C00000"/>
                </a:solidFill>
                <a:latin typeface="Century" panose="02040604050505020304" pitchFamily="18" charset="0"/>
                <a:cs typeface="Alfios"/>
              </a:rPr>
              <a:t> </a:t>
            </a:r>
            <a:r>
              <a:rPr lang="en-IN" sz="2800" b="1" spc="130" dirty="0">
                <a:solidFill>
                  <a:srgbClr val="C00000"/>
                </a:solidFill>
                <a:latin typeface="Century" panose="02040604050505020304" pitchFamily="18" charset="0"/>
                <a:cs typeface="Alfios"/>
              </a:rPr>
              <a:t>expr2;</a:t>
            </a:r>
            <a:r>
              <a:rPr lang="en-IN" sz="2800" b="1" spc="-229" dirty="0">
                <a:solidFill>
                  <a:srgbClr val="C00000"/>
                </a:solidFill>
                <a:latin typeface="Century" panose="02040604050505020304" pitchFamily="18" charset="0"/>
                <a:cs typeface="Alfios"/>
              </a:rPr>
              <a:t> </a:t>
            </a:r>
            <a:r>
              <a:rPr lang="en-IN" sz="2800" b="1" spc="175" dirty="0">
                <a:solidFill>
                  <a:srgbClr val="C00000"/>
                </a:solidFill>
                <a:latin typeface="Century" panose="02040604050505020304" pitchFamily="18" charset="0"/>
                <a:cs typeface="Alfios"/>
              </a:rPr>
              <a:t>expr3)</a:t>
            </a:r>
            <a:endParaRPr lang="en-IN" sz="2800" dirty="0">
              <a:latin typeface="Century" panose="02040604050505020304" pitchFamily="18" charset="0"/>
              <a:cs typeface="Alfios"/>
            </a:endParaRPr>
          </a:p>
          <a:p>
            <a:pPr marL="2223135" indent="0">
              <a:lnSpc>
                <a:spcPct val="100000"/>
              </a:lnSpc>
              <a:buNone/>
            </a:pPr>
            <a:r>
              <a:rPr lang="en-IN" sz="2800" b="1" spc="-60" dirty="0">
                <a:solidFill>
                  <a:srgbClr val="C00000"/>
                </a:solidFill>
                <a:latin typeface="Century" panose="02040604050505020304" pitchFamily="18" charset="0"/>
                <a:cs typeface="Alfios"/>
              </a:rPr>
              <a:t>{</a:t>
            </a:r>
            <a:endParaRPr lang="en-IN" sz="2800" dirty="0">
              <a:latin typeface="Century" panose="02040604050505020304" pitchFamily="18" charset="0"/>
              <a:cs typeface="Alfios"/>
            </a:endParaRPr>
          </a:p>
          <a:p>
            <a:pPr marL="3138170" marR="1992630" indent="0">
              <a:lnSpc>
                <a:spcPct val="100000"/>
              </a:lnSpc>
              <a:spcBef>
                <a:spcPts val="5"/>
              </a:spcBef>
              <a:buNone/>
              <a:tabLst>
                <a:tab pos="6080760" algn="l"/>
                <a:tab pos="6490970" algn="l"/>
              </a:tabLst>
            </a:pPr>
            <a:r>
              <a:rPr lang="en-IN" sz="2800" b="1" spc="105" dirty="0">
                <a:solidFill>
                  <a:srgbClr val="C00000"/>
                </a:solidFill>
                <a:latin typeface="Century" panose="02040604050505020304" pitchFamily="18" charset="0"/>
                <a:cs typeface="Alfios"/>
              </a:rPr>
              <a:t>Statement 1;  </a:t>
            </a:r>
          </a:p>
          <a:p>
            <a:pPr marL="3138170" marR="1992630" indent="0">
              <a:lnSpc>
                <a:spcPct val="100000"/>
              </a:lnSpc>
              <a:spcBef>
                <a:spcPts val="5"/>
              </a:spcBef>
              <a:buNone/>
              <a:tabLst>
                <a:tab pos="6080760" algn="l"/>
                <a:tab pos="6490970" algn="l"/>
              </a:tabLst>
            </a:pPr>
            <a:r>
              <a:rPr lang="en-IN" sz="2800" b="1" spc="95" dirty="0">
                <a:solidFill>
                  <a:srgbClr val="C00000"/>
                </a:solidFill>
                <a:latin typeface="Century" panose="02040604050505020304" pitchFamily="18" charset="0"/>
                <a:cs typeface="Alfios"/>
              </a:rPr>
              <a:t>S</a:t>
            </a:r>
            <a:r>
              <a:rPr lang="en-IN" sz="2800" b="1" spc="110" dirty="0">
                <a:solidFill>
                  <a:srgbClr val="C00000"/>
                </a:solidFill>
                <a:latin typeface="Century" panose="02040604050505020304" pitchFamily="18" charset="0"/>
                <a:cs typeface="Alfios"/>
              </a:rPr>
              <a:t>t</a:t>
            </a:r>
            <a:r>
              <a:rPr lang="en-IN" sz="2800" b="1" spc="160" dirty="0">
                <a:solidFill>
                  <a:srgbClr val="C00000"/>
                </a:solidFill>
                <a:latin typeface="Century" panose="02040604050505020304" pitchFamily="18" charset="0"/>
                <a:cs typeface="Alfios"/>
              </a:rPr>
              <a:t>a</a:t>
            </a:r>
            <a:r>
              <a:rPr lang="en-IN" sz="2800" b="1" spc="195" dirty="0">
                <a:solidFill>
                  <a:srgbClr val="C00000"/>
                </a:solidFill>
                <a:latin typeface="Century" panose="02040604050505020304" pitchFamily="18" charset="0"/>
                <a:cs typeface="Alfios"/>
              </a:rPr>
              <a:t>tem</a:t>
            </a:r>
            <a:r>
              <a:rPr lang="en-IN" sz="2800" b="1" spc="135" dirty="0">
                <a:solidFill>
                  <a:srgbClr val="C00000"/>
                </a:solidFill>
                <a:latin typeface="Century" panose="02040604050505020304" pitchFamily="18" charset="0"/>
                <a:cs typeface="Alfios"/>
              </a:rPr>
              <a:t>e</a:t>
            </a:r>
            <a:r>
              <a:rPr lang="en-IN" sz="2800" b="1" spc="130" dirty="0">
                <a:solidFill>
                  <a:srgbClr val="C00000"/>
                </a:solidFill>
                <a:latin typeface="Century" panose="02040604050505020304" pitchFamily="18" charset="0"/>
                <a:cs typeface="Alfios"/>
              </a:rPr>
              <a:t>n</a:t>
            </a:r>
            <a:r>
              <a:rPr lang="en-IN" sz="2800" b="1" spc="-20" dirty="0">
                <a:solidFill>
                  <a:srgbClr val="C00000"/>
                </a:solidFill>
                <a:latin typeface="Century" panose="02040604050505020304" pitchFamily="18" charset="0"/>
                <a:cs typeface="Alfios"/>
              </a:rPr>
              <a:t>t </a:t>
            </a:r>
            <a:r>
              <a:rPr lang="en-IN" sz="2800" b="1" spc="-15" dirty="0">
                <a:solidFill>
                  <a:srgbClr val="C00000"/>
                </a:solidFill>
                <a:latin typeface="Century" panose="02040604050505020304" pitchFamily="18" charset="0"/>
                <a:cs typeface="Alfios"/>
              </a:rPr>
              <a:t>2</a:t>
            </a:r>
            <a:r>
              <a:rPr lang="en-IN" sz="2800" b="1" spc="-45" dirty="0">
                <a:solidFill>
                  <a:srgbClr val="C00000"/>
                </a:solidFill>
                <a:latin typeface="Century" panose="02040604050505020304" pitchFamily="18" charset="0"/>
                <a:cs typeface="Alfios"/>
              </a:rPr>
              <a:t>;</a:t>
            </a:r>
            <a:r>
              <a:rPr lang="en-IN" sz="2800" b="1" spc="-280" dirty="0">
                <a:solidFill>
                  <a:srgbClr val="C00000"/>
                </a:solidFill>
                <a:latin typeface="Century" panose="02040604050505020304" pitchFamily="18" charset="0"/>
                <a:cs typeface="Alfios"/>
              </a:rPr>
              <a:t> </a:t>
            </a:r>
            <a:r>
              <a:rPr lang="en-IN" sz="2800" b="1" dirty="0">
                <a:solidFill>
                  <a:srgbClr val="C00000"/>
                </a:solidFill>
                <a:latin typeface="Century" panose="02040604050505020304" pitchFamily="18" charset="0"/>
                <a:cs typeface="Alfios"/>
              </a:rPr>
              <a:t> </a:t>
            </a:r>
            <a:r>
              <a:rPr lang="en-IN" sz="2800" b="1" dirty="0" smtClean="0">
                <a:solidFill>
                  <a:srgbClr val="C00000"/>
                </a:solidFill>
                <a:latin typeface="Century" panose="02040604050505020304" pitchFamily="18" charset="0"/>
                <a:cs typeface="Alfios"/>
              </a:rPr>
              <a:t>…</a:t>
            </a:r>
            <a:endParaRPr lang="en-IN" sz="2800" dirty="0">
              <a:latin typeface="Century" panose="02040604050505020304" pitchFamily="18" charset="0"/>
              <a:cs typeface="Alfios"/>
            </a:endParaRPr>
          </a:p>
          <a:p>
            <a:pPr marL="2223135" indent="0">
              <a:lnSpc>
                <a:spcPct val="100000"/>
              </a:lnSpc>
              <a:spcBef>
                <a:spcPts val="5"/>
              </a:spcBef>
              <a:buNone/>
            </a:pPr>
            <a:r>
              <a:rPr lang="en-IN" sz="2800" b="1" spc="-60" dirty="0">
                <a:solidFill>
                  <a:srgbClr val="C00000"/>
                </a:solidFill>
                <a:latin typeface="Century" panose="02040604050505020304" pitchFamily="18" charset="0"/>
                <a:cs typeface="Alfios"/>
              </a:rPr>
              <a:t>}</a:t>
            </a:r>
            <a:endParaRPr lang="en-IN" sz="2800" dirty="0">
              <a:latin typeface="Century" panose="02040604050505020304" pitchFamily="18" charset="0"/>
              <a:cs typeface="Alfios"/>
            </a:endParaRPr>
          </a:p>
          <a:p>
            <a:pPr marL="342900" lvl="0" indent="-342900" algn="just">
              <a:lnSpc>
                <a:spcPct val="107000"/>
              </a:lnSpc>
              <a:spcAft>
                <a:spcPts val="800"/>
              </a:spcAft>
              <a:buFont typeface="Wingdings" panose="05000000000000000000" pitchFamily="2" charset="2"/>
              <a:buChar char=""/>
              <a:tabLst>
                <a:tab pos="457200" algn="l"/>
              </a:tabLst>
            </a:pPr>
            <a:r>
              <a:rPr lang="en-US" sz="2100" dirty="0">
                <a:effectLst/>
                <a:latin typeface="Century" panose="02040604050505020304" pitchFamily="18" charset="0"/>
                <a:ea typeface="Calibri" panose="020F0502020204030204" pitchFamily="34" charset="0"/>
                <a:cs typeface="Times New Roman" panose="02020603050405020304" pitchFamily="18" charset="0"/>
              </a:rPr>
              <a:t>The for loop construct is by far the </a:t>
            </a:r>
            <a:r>
              <a:rPr lang="en-US" sz="2100" b="1" dirty="0">
                <a:effectLst/>
                <a:latin typeface="Century" panose="02040604050505020304" pitchFamily="18" charset="0"/>
                <a:ea typeface="Calibri" panose="020F0502020204030204" pitchFamily="34" charset="0"/>
                <a:cs typeface="Times New Roman" panose="02020603050405020304" pitchFamily="18" charset="0"/>
              </a:rPr>
              <a:t>most powerful and compact </a:t>
            </a:r>
            <a:r>
              <a:rPr lang="en-US" sz="2100" dirty="0">
                <a:effectLst/>
                <a:latin typeface="Century" panose="02040604050505020304" pitchFamily="18" charset="0"/>
                <a:ea typeface="Calibri" panose="020F0502020204030204" pitchFamily="34" charset="0"/>
                <a:cs typeface="Times New Roman" panose="02020603050405020304" pitchFamily="18" charset="0"/>
              </a:rPr>
              <a:t>of all the loop constructs provided by </a:t>
            </a:r>
            <a:r>
              <a:rPr lang="en-US" sz="2100" b="1" dirty="0">
                <a:effectLst/>
                <a:latin typeface="Century" panose="02040604050505020304" pitchFamily="18" charset="0"/>
                <a:ea typeface="Calibri" panose="020F0502020204030204" pitchFamily="34" charset="0"/>
                <a:cs typeface="Times New Roman" panose="02020603050405020304" pitchFamily="18" charset="0"/>
              </a:rPr>
              <a:t>C.</a:t>
            </a:r>
            <a:endParaRPr lang="en-IN" sz="21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sz="2100" dirty="0">
                <a:effectLst/>
                <a:latin typeface="Century" panose="02040604050505020304" pitchFamily="18" charset="0"/>
                <a:ea typeface="Calibri" panose="020F0502020204030204" pitchFamily="34" charset="0"/>
                <a:cs typeface="Times New Roman" panose="02020603050405020304" pitchFamily="18" charset="0"/>
              </a:rPr>
              <a:t>This loop keeps </a:t>
            </a:r>
            <a:r>
              <a:rPr lang="en-US" sz="2100" b="1" dirty="0">
                <a:effectLst/>
                <a:latin typeface="Century" panose="02040604050505020304" pitchFamily="18" charset="0"/>
                <a:ea typeface="Calibri" panose="020F0502020204030204" pitchFamily="34" charset="0"/>
                <a:cs typeface="Times New Roman" panose="02020603050405020304" pitchFamily="18" charset="0"/>
              </a:rPr>
              <a:t>all loop control statements on top of the loop</a:t>
            </a:r>
            <a:r>
              <a:rPr lang="en-US" sz="2100" dirty="0">
                <a:effectLst/>
                <a:latin typeface="Century" panose="02040604050505020304" pitchFamily="18" charset="0"/>
                <a:ea typeface="Calibri" panose="020F0502020204030204" pitchFamily="34" charset="0"/>
                <a:cs typeface="Times New Roman" panose="02020603050405020304" pitchFamily="18" charset="0"/>
              </a:rPr>
              <a:t>, thus making it visible to the  programmer.</a:t>
            </a:r>
            <a:endParaRPr lang="en-IN" sz="21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sz="2100" dirty="0">
                <a:effectLst/>
                <a:latin typeface="Century" panose="02040604050505020304" pitchFamily="18" charset="0"/>
                <a:ea typeface="Calibri" panose="020F0502020204030204" pitchFamily="34" charset="0"/>
                <a:cs typeface="Times New Roman" panose="02020603050405020304" pitchFamily="18" charset="0"/>
              </a:rPr>
              <a:t>This loop works well where </a:t>
            </a:r>
            <a:r>
              <a:rPr lang="en-US" sz="2100" b="1" dirty="0">
                <a:effectLst/>
                <a:latin typeface="Century" panose="02040604050505020304" pitchFamily="18" charset="0"/>
                <a:ea typeface="Calibri" panose="020F0502020204030204" pitchFamily="34" charset="0"/>
                <a:cs typeface="Times New Roman" panose="02020603050405020304" pitchFamily="18" charset="0"/>
              </a:rPr>
              <a:t>the number of iterations of the loop is known before </a:t>
            </a:r>
            <a:r>
              <a:rPr lang="en-US" sz="2100" dirty="0">
                <a:effectLst/>
                <a:latin typeface="Century" panose="02040604050505020304" pitchFamily="18" charset="0"/>
                <a:ea typeface="Calibri" panose="020F0502020204030204" pitchFamily="34" charset="0"/>
                <a:cs typeface="Times New Roman" panose="02020603050405020304" pitchFamily="18" charset="0"/>
              </a:rPr>
              <a:t>the loop is entered into.</a:t>
            </a:r>
            <a:endParaRPr lang="en-IN" sz="21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44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6B8E5-5183-4798-BB2B-99933E2110A5}"/>
              </a:ext>
            </a:extLst>
          </p:cNvPr>
          <p:cNvSpPr>
            <a:spLocks noGrp="1"/>
          </p:cNvSpPr>
          <p:nvPr>
            <p:ph type="title"/>
          </p:nvPr>
        </p:nvSpPr>
        <p:spPr/>
        <p:txBody>
          <a:bodyPr/>
          <a:lstStyle/>
          <a:p>
            <a:r>
              <a:rPr lang="en-IN" sz="4400" spc="125" dirty="0">
                <a:solidFill>
                  <a:srgbClr val="006FC0"/>
                </a:solidFill>
              </a:rPr>
              <a:t>Iterative</a:t>
            </a:r>
            <a:r>
              <a:rPr lang="en-IN" sz="4400" spc="-105" dirty="0">
                <a:solidFill>
                  <a:srgbClr val="006FC0"/>
                </a:solidFill>
              </a:rPr>
              <a:t> </a:t>
            </a:r>
            <a:r>
              <a:rPr lang="en-IN" sz="4400" spc="180" dirty="0">
                <a:solidFill>
                  <a:srgbClr val="006FC0"/>
                </a:solidFill>
              </a:rPr>
              <a:t>construct:	</a:t>
            </a:r>
            <a:r>
              <a:rPr lang="en-IN" sz="4400" spc="200" dirty="0">
                <a:solidFill>
                  <a:srgbClr val="006FC0"/>
                </a:solidFill>
              </a:rPr>
              <a:t>while</a:t>
            </a:r>
            <a:r>
              <a:rPr lang="en-IN" sz="4400" spc="-220" dirty="0">
                <a:solidFill>
                  <a:srgbClr val="006FC0"/>
                </a:solidFill>
              </a:rPr>
              <a:t> </a:t>
            </a:r>
            <a:r>
              <a:rPr lang="en-IN" sz="4400" spc="260" dirty="0">
                <a:solidFill>
                  <a:srgbClr val="006FC0"/>
                </a:solidFill>
              </a:rPr>
              <a:t>loop</a:t>
            </a:r>
            <a:endParaRPr lang="en-IN" dirty="0"/>
          </a:p>
        </p:txBody>
      </p:sp>
      <p:sp>
        <p:nvSpPr>
          <p:cNvPr id="3" name="Content Placeholder 2">
            <a:extLst>
              <a:ext uri="{FF2B5EF4-FFF2-40B4-BE49-F238E27FC236}">
                <a16:creationId xmlns:a16="http://schemas.microsoft.com/office/drawing/2014/main" xmlns="" id="{1EB16402-9182-48D7-B973-7F38710481F5}"/>
              </a:ext>
            </a:extLst>
          </p:cNvPr>
          <p:cNvSpPr>
            <a:spLocks noGrp="1"/>
          </p:cNvSpPr>
          <p:nvPr>
            <p:ph idx="1"/>
          </p:nvPr>
        </p:nvSpPr>
        <p:spPr/>
        <p:txBody>
          <a:bodyPr>
            <a:normAutofit/>
          </a:bodyPr>
          <a:lstStyle/>
          <a:p>
            <a:pPr marL="2103120" indent="0">
              <a:lnSpc>
                <a:spcPct val="107000"/>
              </a:lnSpc>
              <a:spcAft>
                <a:spcPts val="800"/>
              </a:spcAft>
              <a:buNone/>
            </a:pPr>
            <a:endParaRPr lang="en-U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2103120" indent="0">
              <a:lnSpc>
                <a:spcPct val="107000"/>
              </a:lnSpc>
              <a:spcAft>
                <a:spcPts val="800"/>
              </a:spcAft>
              <a:buNone/>
            </a:pPr>
            <a:r>
              <a:rPr lang="en-US" sz="2400" b="1" dirty="0">
                <a:solidFill>
                  <a:srgbClr val="C00000"/>
                </a:solidFill>
                <a:effectLst/>
                <a:latin typeface="Century" panose="02040604050505020304" pitchFamily="18" charset="0"/>
                <a:ea typeface="Calibri" panose="020F0502020204030204" pitchFamily="34" charset="0"/>
                <a:cs typeface="Times New Roman" panose="02020603050405020304" pitchFamily="18" charset="0"/>
              </a:rPr>
              <a:t>while(expression)  </a:t>
            </a:r>
            <a:endParaRPr lang="en-IN" sz="2400" dirty="0">
              <a:solidFill>
                <a:srgbClr val="C00000"/>
              </a:solidFill>
              <a:effectLst/>
              <a:latin typeface="Century" panose="02040604050505020304" pitchFamily="18" charset="0"/>
              <a:ea typeface="Calibri" panose="020F0502020204030204" pitchFamily="34" charset="0"/>
              <a:cs typeface="Times New Roman" panose="02020603050405020304" pitchFamily="18" charset="0"/>
            </a:endParaRPr>
          </a:p>
          <a:p>
            <a:pPr marL="2103120" indent="0">
              <a:lnSpc>
                <a:spcPct val="107000"/>
              </a:lnSpc>
              <a:spcAft>
                <a:spcPts val="800"/>
              </a:spcAft>
              <a:buNone/>
            </a:pPr>
            <a:r>
              <a:rPr lang="en-US" sz="2400" b="1" dirty="0">
                <a:solidFill>
                  <a:srgbClr val="C00000"/>
                </a:solidFill>
                <a:effectLst/>
                <a:latin typeface="Century" panose="02040604050505020304" pitchFamily="18" charset="0"/>
                <a:ea typeface="Calibri" panose="020F0502020204030204" pitchFamily="34" charset="0"/>
                <a:cs typeface="Times New Roman" panose="02020603050405020304" pitchFamily="18" charset="0"/>
              </a:rPr>
              <a:t>  statement;</a:t>
            </a:r>
            <a:endParaRPr lang="en-US"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The  statement  will  be  executed as  long as  the expression  remains true,  or until a special command is encountered to end the loop.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Of  course, this statement can be a compound statement, and probably  it usually will be.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6315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70C481-B51C-4DE7-AB50-9A4C68576F1E}"/>
              </a:ext>
            </a:extLst>
          </p:cNvPr>
          <p:cNvSpPr>
            <a:spLocks noGrp="1"/>
          </p:cNvSpPr>
          <p:nvPr>
            <p:ph type="title"/>
          </p:nvPr>
        </p:nvSpPr>
        <p:spPr>
          <a:xfrm>
            <a:off x="1120141" y="636808"/>
            <a:ext cx="9171992" cy="865881"/>
          </a:xfrm>
        </p:spPr>
        <p:txBody>
          <a:bodyPr>
            <a:normAutofit/>
          </a:bodyPr>
          <a:lstStyle/>
          <a:p>
            <a:pPr algn="ctr"/>
            <a:r>
              <a:rPr lang="en-IN" sz="3600" spc="135" dirty="0">
                <a:solidFill>
                  <a:srgbClr val="C00000"/>
                </a:solidFill>
              </a:rPr>
              <a:t>for</a:t>
            </a:r>
            <a:r>
              <a:rPr lang="en-IN" sz="3600" spc="-170" dirty="0">
                <a:solidFill>
                  <a:srgbClr val="C00000"/>
                </a:solidFill>
              </a:rPr>
              <a:t> </a:t>
            </a:r>
            <a:r>
              <a:rPr lang="en-IN" sz="3600" spc="135" dirty="0">
                <a:solidFill>
                  <a:srgbClr val="C00000"/>
                </a:solidFill>
              </a:rPr>
              <a:t>(initialization;</a:t>
            </a:r>
            <a:r>
              <a:rPr lang="en-IN" sz="3600" spc="-315" dirty="0">
                <a:solidFill>
                  <a:srgbClr val="C00000"/>
                </a:solidFill>
              </a:rPr>
              <a:t> </a:t>
            </a:r>
            <a:r>
              <a:rPr lang="en-IN" sz="3600" spc="190" dirty="0">
                <a:solidFill>
                  <a:srgbClr val="C00000"/>
                </a:solidFill>
              </a:rPr>
              <a:t>condition;</a:t>
            </a:r>
            <a:r>
              <a:rPr lang="en-IN" sz="3600" spc="-345" dirty="0">
                <a:solidFill>
                  <a:srgbClr val="C00000"/>
                </a:solidFill>
              </a:rPr>
              <a:t> </a:t>
            </a:r>
            <a:r>
              <a:rPr lang="en-IN" sz="3600" spc="229" dirty="0">
                <a:solidFill>
                  <a:srgbClr val="C00000"/>
                </a:solidFill>
              </a:rPr>
              <a:t>update)</a:t>
            </a:r>
            <a:endParaRPr lang="en-IN" sz="3600" dirty="0"/>
          </a:p>
        </p:txBody>
      </p:sp>
      <p:sp>
        <p:nvSpPr>
          <p:cNvPr id="3" name="Content Placeholder 2">
            <a:extLst>
              <a:ext uri="{FF2B5EF4-FFF2-40B4-BE49-F238E27FC236}">
                <a16:creationId xmlns:a16="http://schemas.microsoft.com/office/drawing/2014/main" xmlns="" id="{B83AB5FD-13F6-4085-9DEB-4AAD2B946943}"/>
              </a:ext>
            </a:extLst>
          </p:cNvPr>
          <p:cNvSpPr>
            <a:spLocks noGrp="1"/>
          </p:cNvSpPr>
          <p:nvPr>
            <p:ph idx="1"/>
          </p:nvPr>
        </p:nvSpPr>
        <p:spPr>
          <a:xfrm>
            <a:off x="534956" y="2233127"/>
            <a:ext cx="10160259" cy="3977173"/>
          </a:xfrm>
        </p:spPr>
        <p:txBody>
          <a:bodyPr>
            <a:normAutofit/>
          </a:bodyPr>
          <a:lstStyle/>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The </a:t>
            </a:r>
            <a:r>
              <a:rPr lang="en-US" sz="1800" b="1" dirty="0">
                <a:effectLst/>
                <a:latin typeface="Century" panose="02040604050505020304" pitchFamily="18" charset="0"/>
                <a:ea typeface="Calibri" panose="020F0502020204030204" pitchFamily="34" charset="0"/>
                <a:cs typeface="Times New Roman" panose="02020603050405020304" pitchFamily="18" charset="0"/>
              </a:rPr>
              <a:t>initialization </a:t>
            </a:r>
            <a:r>
              <a:rPr lang="en-US" sz="1800" dirty="0">
                <a:effectLst/>
                <a:latin typeface="Century" panose="02040604050505020304" pitchFamily="18" charset="0"/>
                <a:ea typeface="Calibri" panose="020F0502020204030204" pitchFamily="34" charset="0"/>
                <a:cs typeface="Times New Roman" panose="02020603050405020304" pitchFamily="18" charset="0"/>
              </a:rPr>
              <a:t>is usually an assignment of a variable to some starting value,  and the </a:t>
            </a:r>
            <a:r>
              <a:rPr lang="en-US" sz="1800" b="1" dirty="0">
                <a:effectLst/>
                <a:latin typeface="Century" panose="02040604050505020304" pitchFamily="18" charset="0"/>
                <a:ea typeface="Calibri" panose="020F0502020204030204" pitchFamily="34" charset="0"/>
                <a:cs typeface="Times New Roman" panose="02020603050405020304" pitchFamily="18" charset="0"/>
              </a:rPr>
              <a:t>update </a:t>
            </a:r>
            <a:r>
              <a:rPr lang="en-US" sz="1800" dirty="0">
                <a:effectLst/>
                <a:latin typeface="Century" panose="02040604050505020304" pitchFamily="18" charset="0"/>
                <a:ea typeface="Calibri" panose="020F0502020204030204" pitchFamily="34" charset="0"/>
                <a:cs typeface="Times New Roman" panose="02020603050405020304" pitchFamily="18" charset="0"/>
              </a:rPr>
              <a:t>is often an assignment which changes this variable.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The statement will be executed as long as the </a:t>
            </a:r>
            <a:r>
              <a:rPr lang="en-US" sz="1800" b="1" dirty="0">
                <a:effectLst/>
                <a:latin typeface="Century" panose="02040604050505020304" pitchFamily="18" charset="0"/>
                <a:ea typeface="Calibri" panose="020F0502020204030204" pitchFamily="34" charset="0"/>
                <a:cs typeface="Times New Roman" panose="02020603050405020304" pitchFamily="18" charset="0"/>
              </a:rPr>
              <a:t>condition, </a:t>
            </a:r>
            <a:r>
              <a:rPr lang="en-US" sz="1800" dirty="0">
                <a:effectLst/>
                <a:latin typeface="Century" panose="02040604050505020304" pitchFamily="18" charset="0"/>
                <a:ea typeface="Calibri" panose="020F0502020204030204" pitchFamily="34" charset="0"/>
                <a:cs typeface="Times New Roman" panose="02020603050405020304" pitchFamily="18" charset="0"/>
              </a:rPr>
              <a:t>which is an expression, is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true.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All three fields are optional.</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b="1" dirty="0">
                <a:effectLst/>
                <a:latin typeface="Century" panose="02040604050505020304" pitchFamily="18" charset="0"/>
                <a:ea typeface="Calibri" panose="020F0502020204030204" pitchFamily="34" charset="0"/>
                <a:cs typeface="Times New Roman" panose="02020603050405020304" pitchFamily="18" charset="0"/>
              </a:rPr>
              <a:t>If the initialization or update are left out</a:t>
            </a:r>
            <a:r>
              <a:rPr lang="en-US" sz="1800" dirty="0">
                <a:effectLst/>
                <a:latin typeface="Century" panose="02040604050505020304" pitchFamily="18" charset="0"/>
                <a:ea typeface="Calibri" panose="020F0502020204030204" pitchFamily="34" charset="0"/>
                <a:cs typeface="Times New Roman" panose="02020603050405020304" pitchFamily="18" charset="0"/>
              </a:rPr>
              <a:t>, they are considered null  statements (statements that do nothing).</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b="1" dirty="0">
                <a:effectLst/>
                <a:latin typeface="Century" panose="02040604050505020304" pitchFamily="18" charset="0"/>
                <a:ea typeface="Calibri" panose="020F0502020204030204" pitchFamily="34" charset="0"/>
                <a:cs typeface="Times New Roman" panose="02020603050405020304" pitchFamily="18" charset="0"/>
              </a:rPr>
              <a:t>If the condition is left out</a:t>
            </a:r>
            <a:r>
              <a:rPr lang="en-US" sz="1800" dirty="0">
                <a:effectLst/>
                <a:latin typeface="Century" panose="02040604050505020304" pitchFamily="18" charset="0"/>
                <a:ea typeface="Calibri" panose="020F0502020204030204" pitchFamily="34" charset="0"/>
                <a:cs typeface="Times New Roman" panose="02020603050405020304" pitchFamily="18" charset="0"/>
              </a:rPr>
              <a:t>, it is considered to be always true,</a:t>
            </a:r>
            <a:r>
              <a:rPr lang="en-IN" dirty="0">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and the loop will continue until a statement is reached to break out of the loop.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141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6C0C6-9685-4365-9DD4-B81F1212A68F}"/>
              </a:ext>
            </a:extLst>
          </p:cNvPr>
          <p:cNvSpPr>
            <a:spLocks noGrp="1"/>
          </p:cNvSpPr>
          <p:nvPr>
            <p:ph type="title"/>
          </p:nvPr>
        </p:nvSpPr>
        <p:spPr>
          <a:xfrm>
            <a:off x="0" y="0"/>
            <a:ext cx="8917826" cy="921864"/>
          </a:xfrm>
        </p:spPr>
        <p:txBody>
          <a:bodyPr/>
          <a:lstStyle/>
          <a:p>
            <a:r>
              <a:rPr lang="en-IN" dirty="0">
                <a:solidFill>
                  <a:srgbClr val="0070C0"/>
                </a:solidFill>
              </a:rPr>
              <a:t>For loop</a:t>
            </a:r>
          </a:p>
        </p:txBody>
      </p:sp>
      <p:sp>
        <p:nvSpPr>
          <p:cNvPr id="3" name="Content Placeholder 2">
            <a:extLst>
              <a:ext uri="{FF2B5EF4-FFF2-40B4-BE49-F238E27FC236}">
                <a16:creationId xmlns:a16="http://schemas.microsoft.com/office/drawing/2014/main" xmlns="" id="{FAF9C778-259D-4907-8AFE-6C4B671F80A5}"/>
              </a:ext>
            </a:extLst>
          </p:cNvPr>
          <p:cNvSpPr>
            <a:spLocks noGrp="1"/>
          </p:cNvSpPr>
          <p:nvPr>
            <p:ph idx="1"/>
          </p:nvPr>
        </p:nvSpPr>
        <p:spPr>
          <a:xfrm>
            <a:off x="312575" y="1166327"/>
            <a:ext cx="10793822" cy="4752553"/>
          </a:xfrm>
        </p:spPr>
        <p:txBody>
          <a:bodyPr>
            <a:normAutofit fontScale="92500" lnSpcReduction="10000"/>
          </a:bodyPr>
          <a:lstStyle/>
          <a:p>
            <a:pPr marL="342900" lvl="0" indent="-342900">
              <a:lnSpc>
                <a:spcPct val="107000"/>
              </a:lnSpc>
              <a:spcBef>
                <a:spcPts val="0"/>
              </a:spcBef>
              <a:spcAft>
                <a:spcPts val="0"/>
              </a:spcAft>
              <a:buFont typeface="Arial" panose="020B0604020202020204" pitchFamily="34" charset="0"/>
              <a:buChar char="•"/>
              <a:tabLst>
                <a:tab pos="457200" algn="l"/>
              </a:tabLst>
            </a:pPr>
            <a:r>
              <a:rPr lang="en-US" sz="1800" b="1" dirty="0">
                <a:effectLst/>
                <a:latin typeface="Century" panose="02040604050505020304" pitchFamily="18" charset="0"/>
                <a:ea typeface="Calibri" panose="020F0502020204030204" pitchFamily="34" charset="0"/>
                <a:cs typeface="Times New Roman" panose="02020603050405020304" pitchFamily="18" charset="0"/>
              </a:rPr>
              <a:t>The first part :</a:t>
            </a:r>
          </a:p>
          <a:p>
            <a:pPr marL="0" lvl="0" indent="0">
              <a:lnSpc>
                <a:spcPct val="107000"/>
              </a:lnSpc>
              <a:spcBef>
                <a:spcPts val="0"/>
              </a:spcBef>
              <a:spcAft>
                <a:spcPts val="0"/>
              </a:spcAft>
              <a:buNone/>
              <a:tabLst>
                <a:tab pos="457200" algn="l"/>
              </a:tabLs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0" lvl="0" indent="0" algn="just">
              <a:lnSpc>
                <a:spcPct val="107000"/>
              </a:lnSpc>
              <a:spcBef>
                <a:spcPts val="0"/>
              </a:spcBef>
              <a:spcAft>
                <a:spcPts val="0"/>
              </a:spcAft>
              <a:buNone/>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	</a:t>
            </a:r>
            <a:r>
              <a:rPr lang="en-US" sz="1800" b="1" dirty="0">
                <a:solidFill>
                  <a:srgbClr val="FF0000"/>
                </a:solidFill>
                <a:effectLst/>
                <a:latin typeface="Century" panose="02040604050505020304" pitchFamily="18" charset="0"/>
                <a:ea typeface="Calibri" panose="020F0502020204030204" pitchFamily="34" charset="0"/>
                <a:cs typeface="Times New Roman" panose="02020603050405020304" pitchFamily="18" charset="0"/>
              </a:rPr>
              <a:t>Expression 1:</a:t>
            </a:r>
            <a:r>
              <a:rPr lang="en-US" sz="1800" dirty="0">
                <a:effectLst/>
                <a:latin typeface="Century" panose="02040604050505020304" pitchFamily="18" charset="0"/>
                <a:ea typeface="Calibri" panose="020F0502020204030204" pitchFamily="34" charset="0"/>
                <a:cs typeface="Times New Roman" panose="02020603050405020304" pitchFamily="18" charset="0"/>
              </a:rPr>
              <a:t> is executed before the loop is entered</a:t>
            </a:r>
            <a:r>
              <a:rPr lang="en-IN" dirty="0">
                <a:latin typeface="Century" panose="02040604050505020304" pitchFamily="18" charset="0"/>
                <a:ea typeface="Calibri" panose="020F0502020204030204" pitchFamily="34" charset="0"/>
                <a:cs typeface="Times New Roman" panose="02020603050405020304" pitchFamily="18" charset="0"/>
              </a:rPr>
              <a:t>. T</a:t>
            </a:r>
            <a:r>
              <a:rPr lang="en-US" sz="1800" dirty="0">
                <a:effectLst/>
                <a:latin typeface="Century" panose="02040604050505020304" pitchFamily="18" charset="0"/>
                <a:ea typeface="Calibri" panose="020F0502020204030204" pitchFamily="34" charset="0"/>
                <a:cs typeface="Times New Roman" panose="02020603050405020304" pitchFamily="18" charset="0"/>
              </a:rPr>
              <a:t>his is usually the initialization of   </a:t>
            </a:r>
          </a:p>
          <a:p>
            <a:pPr marL="0" lvl="0" indent="0" algn="just">
              <a:lnSpc>
                <a:spcPct val="107000"/>
              </a:lnSpc>
              <a:spcBef>
                <a:spcPts val="0"/>
              </a:spcBef>
              <a:spcAft>
                <a:spcPts val="0"/>
              </a:spcAft>
              <a:buNone/>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        the loop variable</a:t>
            </a:r>
          </a:p>
          <a:p>
            <a:pPr marL="0" lvl="0" indent="0" algn="just">
              <a:lnSpc>
                <a:spcPct val="107000"/>
              </a:lnSpc>
              <a:spcBef>
                <a:spcPts val="0"/>
              </a:spcBef>
              <a:spcAft>
                <a:spcPts val="0"/>
              </a:spcAft>
              <a:buNone/>
              <a:tabLst>
                <a:tab pos="457200" algn="l"/>
              </a:tabLs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spcAft>
                <a:spcPts val="0"/>
              </a:spcAft>
              <a:buFont typeface="Arial" panose="020B0604020202020204" pitchFamily="34" charset="0"/>
              <a:buChar char="•"/>
              <a:tabLst>
                <a:tab pos="457200" algn="l"/>
              </a:tabLst>
            </a:pPr>
            <a:r>
              <a:rPr lang="en-US" sz="1800" b="1" dirty="0">
                <a:effectLst/>
                <a:latin typeface="Century" panose="02040604050505020304" pitchFamily="18" charset="0"/>
                <a:ea typeface="Calibri" panose="020F0502020204030204" pitchFamily="34" charset="0"/>
                <a:cs typeface="Times New Roman" panose="02020603050405020304" pitchFamily="18" charset="0"/>
              </a:rPr>
              <a:t>The second part :</a:t>
            </a:r>
          </a:p>
          <a:p>
            <a:pPr marL="0" lvl="0" indent="0" algn="just">
              <a:lnSpc>
                <a:spcPct val="107000"/>
              </a:lnSpc>
              <a:spcBef>
                <a:spcPts val="0"/>
              </a:spcBef>
              <a:spcAft>
                <a:spcPts val="0"/>
              </a:spcAft>
              <a:buNone/>
              <a:tabLst>
                <a:tab pos="457200" algn="l"/>
              </a:tabLs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0" lvl="0" indent="0" algn="just">
              <a:lnSpc>
                <a:spcPct val="107000"/>
              </a:lnSpc>
              <a:spcBef>
                <a:spcPts val="0"/>
              </a:spcBef>
              <a:spcAft>
                <a:spcPts val="0"/>
              </a:spcAft>
              <a:buNone/>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        </a:t>
            </a:r>
            <a:r>
              <a:rPr lang="en-US" sz="1800" b="1" dirty="0">
                <a:solidFill>
                  <a:srgbClr val="FF0000"/>
                </a:solidFill>
                <a:effectLst/>
                <a:latin typeface="Century" panose="02040604050505020304" pitchFamily="18" charset="0"/>
                <a:ea typeface="Calibri" panose="020F0502020204030204" pitchFamily="34" charset="0"/>
                <a:cs typeface="Times New Roman" panose="02020603050405020304" pitchFamily="18" charset="0"/>
              </a:rPr>
              <a:t>Expression  2:</a:t>
            </a:r>
            <a:r>
              <a:rPr lang="en-US" sz="1800" dirty="0">
                <a:effectLst/>
                <a:latin typeface="Century" panose="02040604050505020304" pitchFamily="18" charset="0"/>
                <a:ea typeface="Calibri" panose="020F0502020204030204" pitchFamily="34" charset="0"/>
                <a:cs typeface="Times New Roman" panose="02020603050405020304" pitchFamily="18" charset="0"/>
              </a:rPr>
              <a:t> is a test, is evaluated immediately after expression1,  and then later is   </a:t>
            </a:r>
          </a:p>
          <a:p>
            <a:pPr marL="0" lvl="0" indent="0" algn="just">
              <a:lnSpc>
                <a:spcPct val="107000"/>
              </a:lnSpc>
              <a:spcBef>
                <a:spcPts val="0"/>
              </a:spcBef>
              <a:spcAft>
                <a:spcPts val="0"/>
              </a:spcAft>
              <a:buNone/>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        evaluated again after each successful looping</a:t>
            </a:r>
            <a:r>
              <a:rPr lang="en-IN" dirty="0">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loop is terminated when this test </a:t>
            </a:r>
          </a:p>
          <a:p>
            <a:pPr marL="0" lvl="0" indent="0" algn="just">
              <a:lnSpc>
                <a:spcPct val="107000"/>
              </a:lnSpc>
              <a:spcBef>
                <a:spcPts val="0"/>
              </a:spcBef>
              <a:spcAft>
                <a:spcPts val="0"/>
              </a:spcAft>
              <a:buNone/>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        returns a false</a:t>
            </a:r>
          </a:p>
          <a:p>
            <a:pPr marL="0" lvl="0" indent="0">
              <a:lnSpc>
                <a:spcPct val="107000"/>
              </a:lnSpc>
              <a:spcBef>
                <a:spcPts val="0"/>
              </a:spcBef>
              <a:spcAft>
                <a:spcPts val="0"/>
              </a:spcAft>
              <a:buNone/>
              <a:tabLst>
                <a:tab pos="457200" algn="l"/>
              </a:tabLs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buFont typeface="Arial" panose="020B0604020202020204" pitchFamily="34" charset="0"/>
              <a:buChar char="•"/>
              <a:tabLst>
                <a:tab pos="457200" algn="l"/>
              </a:tabLst>
            </a:pPr>
            <a:r>
              <a:rPr lang="en-US" sz="1800" b="1" dirty="0">
                <a:effectLst/>
                <a:latin typeface="Century" panose="02040604050505020304" pitchFamily="18" charset="0"/>
                <a:ea typeface="Calibri" panose="020F0502020204030204" pitchFamily="34" charset="0"/>
                <a:cs typeface="Times New Roman" panose="02020603050405020304" pitchFamily="18" charset="0"/>
              </a:rPr>
              <a:t>The third part :</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0"/>
              </a:spcAft>
              <a:buNone/>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        </a:t>
            </a:r>
          </a:p>
          <a:p>
            <a:pPr marL="0" lvl="0" indent="0">
              <a:lnSpc>
                <a:spcPct val="107000"/>
              </a:lnSpc>
              <a:spcBef>
                <a:spcPts val="0"/>
              </a:spcBef>
              <a:spcAft>
                <a:spcPts val="0"/>
              </a:spcAft>
              <a:buNone/>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	 </a:t>
            </a:r>
            <a:r>
              <a:rPr lang="en-US" sz="1800" b="1" dirty="0">
                <a:solidFill>
                  <a:srgbClr val="FF0000"/>
                </a:solidFill>
                <a:effectLst/>
                <a:latin typeface="Century" panose="02040604050505020304" pitchFamily="18" charset="0"/>
                <a:ea typeface="Calibri" panose="020F0502020204030204" pitchFamily="34" charset="0"/>
                <a:cs typeface="Times New Roman" panose="02020603050405020304" pitchFamily="18" charset="0"/>
              </a:rPr>
              <a:t>Expression 3:</a:t>
            </a:r>
            <a:r>
              <a:rPr lang="en-US" sz="1800" dirty="0">
                <a:effectLst/>
                <a:latin typeface="Century" panose="02040604050505020304" pitchFamily="18" charset="0"/>
                <a:ea typeface="Calibri" panose="020F0502020204030204" pitchFamily="34" charset="0"/>
                <a:cs typeface="Times New Roman" panose="02020603050405020304" pitchFamily="18" charset="0"/>
              </a:rPr>
              <a:t> is a statement to be run every time the loop body is completed</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0"/>
              </a:spcAft>
              <a:buNone/>
              <a:tabLst>
                <a:tab pos="457200" algn="l"/>
              </a:tabLst>
            </a:pPr>
            <a:endParaRPr lang="en-US" sz="1800" dirty="0">
              <a:effectLst/>
              <a:latin typeface="Century" panose="02040604050505020304" pitchFamily="18" charset="0"/>
              <a:ea typeface="Calibri" panose="020F0502020204030204" pitchFamily="34" charset="0"/>
              <a:cs typeface="Times New Roman" panose="02020603050405020304" pitchFamily="18" charset="0"/>
            </a:endParaRPr>
          </a:p>
          <a:p>
            <a:pPr marL="0" lvl="0" indent="0" algn="just">
              <a:lnSpc>
                <a:spcPct val="107000"/>
              </a:lnSpc>
              <a:spcBef>
                <a:spcPts val="0"/>
              </a:spcBef>
              <a:spcAft>
                <a:spcPts val="0"/>
              </a:spcAft>
              <a:buNone/>
              <a:tabLst>
                <a:tab pos="457200" algn="l"/>
              </a:tabLst>
            </a:pPr>
            <a:r>
              <a:rPr lang="en-US" dirty="0">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It is not evaluated when the for statement is first </a:t>
            </a:r>
            <a:r>
              <a:rPr lang="en-US" sz="1800" dirty="0" smtClean="0">
                <a:effectLst/>
                <a:latin typeface="Century" panose="02040604050505020304" pitchFamily="18" charset="0"/>
                <a:ea typeface="Calibri" panose="020F0502020204030204" pitchFamily="34" charset="0"/>
                <a:cs typeface="Times New Roman" panose="02020603050405020304" pitchFamily="18" charset="0"/>
              </a:rPr>
              <a:t>encountered. However</a:t>
            </a:r>
            <a:r>
              <a:rPr lang="en-US" sz="1800" dirty="0">
                <a:effectLst/>
                <a:latin typeface="Century" panose="02040604050505020304" pitchFamily="18" charset="0"/>
                <a:ea typeface="Calibri" panose="020F0502020204030204" pitchFamily="34" charset="0"/>
                <a:cs typeface="Times New Roman" panose="02020603050405020304" pitchFamily="18" charset="0"/>
              </a:rPr>
              <a:t>, expression3 is   </a:t>
            </a:r>
          </a:p>
          <a:p>
            <a:pPr marL="0" lvl="0" indent="0" algn="just">
              <a:lnSpc>
                <a:spcPct val="107000"/>
              </a:lnSpc>
              <a:spcBef>
                <a:spcPts val="0"/>
              </a:spcBef>
              <a:spcAft>
                <a:spcPts val="0"/>
              </a:spcAft>
              <a:buNone/>
              <a:tabLst>
                <a:tab pos="457200" algn="l"/>
              </a:tabLst>
            </a:pPr>
            <a:r>
              <a:rPr lang="en-US" dirty="0">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evaluated after each looping and  before the statement goes back to test expression2 again.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800" dirty="0">
                <a:effectLst/>
                <a:latin typeface="Century" panose="02040604050505020304" pitchFamily="18" charset="0"/>
                <a:ea typeface="Calibri" panose="020F0502020204030204" pitchFamily="34" charset="0"/>
                <a:cs typeface="Times New Roman" panose="02020603050405020304" pitchFamily="18" charset="0"/>
              </a:rPr>
              <a:t>   This is usually an increment of the loop counter</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4" name="Title 1">
            <a:extLst>
              <a:ext uri="{FF2B5EF4-FFF2-40B4-BE49-F238E27FC236}">
                <a16:creationId xmlns:a16="http://schemas.microsoft.com/office/drawing/2014/main" xmlns="" id="{5970C481-B51C-4DE7-AB50-9A4C68576F1E}"/>
              </a:ext>
            </a:extLst>
          </p:cNvPr>
          <p:cNvSpPr txBox="1">
            <a:spLocks/>
          </p:cNvSpPr>
          <p:nvPr/>
        </p:nvSpPr>
        <p:spPr>
          <a:xfrm>
            <a:off x="2622369" y="304793"/>
            <a:ext cx="8557259" cy="64770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IN" sz="3600" spc="135" smtClean="0">
                <a:solidFill>
                  <a:srgbClr val="C00000"/>
                </a:solidFill>
              </a:rPr>
              <a:t>for</a:t>
            </a:r>
            <a:r>
              <a:rPr lang="en-IN" sz="3600" spc="-170" smtClean="0">
                <a:solidFill>
                  <a:srgbClr val="C00000"/>
                </a:solidFill>
              </a:rPr>
              <a:t> </a:t>
            </a:r>
            <a:r>
              <a:rPr lang="en-IN" sz="3600" spc="135" smtClean="0">
                <a:solidFill>
                  <a:srgbClr val="C00000"/>
                </a:solidFill>
              </a:rPr>
              <a:t>(initialization;</a:t>
            </a:r>
            <a:r>
              <a:rPr lang="en-IN" sz="3600" spc="-315" smtClean="0">
                <a:solidFill>
                  <a:srgbClr val="C00000"/>
                </a:solidFill>
              </a:rPr>
              <a:t> </a:t>
            </a:r>
            <a:r>
              <a:rPr lang="en-IN" sz="3600" spc="190" smtClean="0">
                <a:solidFill>
                  <a:srgbClr val="C00000"/>
                </a:solidFill>
              </a:rPr>
              <a:t>condition;</a:t>
            </a:r>
            <a:r>
              <a:rPr lang="en-IN" sz="3600" spc="-345" smtClean="0">
                <a:solidFill>
                  <a:srgbClr val="C00000"/>
                </a:solidFill>
              </a:rPr>
              <a:t> </a:t>
            </a:r>
            <a:r>
              <a:rPr lang="en-IN" sz="3600" spc="229" smtClean="0">
                <a:solidFill>
                  <a:srgbClr val="C00000"/>
                </a:solidFill>
              </a:rPr>
              <a:t>update)</a:t>
            </a:r>
            <a:endParaRPr lang="en-IN" sz="3600" dirty="0"/>
          </a:p>
        </p:txBody>
      </p:sp>
    </p:spTree>
    <p:extLst>
      <p:ext uri="{BB962C8B-B14F-4D97-AF65-F5344CB8AC3E}">
        <p14:creationId xmlns:p14="http://schemas.microsoft.com/office/powerpoint/2010/main" val="440436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5443BF-F6CB-4A64-AA7D-D55402EDCC3C}"/>
              </a:ext>
            </a:extLst>
          </p:cNvPr>
          <p:cNvSpPr>
            <a:spLocks noGrp="1"/>
          </p:cNvSpPr>
          <p:nvPr>
            <p:ph type="title"/>
          </p:nvPr>
        </p:nvSpPr>
        <p:spPr>
          <a:xfrm>
            <a:off x="67554" y="15082"/>
            <a:ext cx="9692640" cy="1325562"/>
          </a:xfrm>
        </p:spPr>
        <p:txBody>
          <a:bodyPr/>
          <a:lstStyle/>
          <a:p>
            <a:r>
              <a:rPr lang="en-IN" sz="4400" spc="135" dirty="0">
                <a:solidFill>
                  <a:srgbClr val="006FC0"/>
                </a:solidFill>
              </a:rPr>
              <a:t>for</a:t>
            </a:r>
            <a:r>
              <a:rPr lang="en-IN" sz="4400" spc="-229" dirty="0">
                <a:solidFill>
                  <a:srgbClr val="006FC0"/>
                </a:solidFill>
              </a:rPr>
              <a:t> </a:t>
            </a:r>
            <a:r>
              <a:rPr lang="en-IN" sz="4400" spc="320" dirty="0">
                <a:solidFill>
                  <a:srgbClr val="006FC0"/>
                </a:solidFill>
              </a:rPr>
              <a:t>loop….</a:t>
            </a:r>
            <a:endParaRPr lang="en-IN" dirty="0"/>
          </a:p>
        </p:txBody>
      </p:sp>
      <p:sp>
        <p:nvSpPr>
          <p:cNvPr id="4" name="object 4">
            <a:extLst>
              <a:ext uri="{FF2B5EF4-FFF2-40B4-BE49-F238E27FC236}">
                <a16:creationId xmlns:a16="http://schemas.microsoft.com/office/drawing/2014/main" xmlns="" id="{504D875D-8E1D-41AB-925B-14FEDFFE47EB}"/>
              </a:ext>
            </a:extLst>
          </p:cNvPr>
          <p:cNvSpPr/>
          <p:nvPr/>
        </p:nvSpPr>
        <p:spPr>
          <a:xfrm>
            <a:off x="3827106" y="307132"/>
            <a:ext cx="5583594" cy="638213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87773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F7791-A47C-4A3D-9605-7A3A1A45904C}"/>
              </a:ext>
            </a:extLst>
          </p:cNvPr>
          <p:cNvSpPr>
            <a:spLocks noGrp="1"/>
          </p:cNvSpPr>
          <p:nvPr>
            <p:ph type="title"/>
          </p:nvPr>
        </p:nvSpPr>
        <p:spPr>
          <a:xfrm>
            <a:off x="1" y="0"/>
            <a:ext cx="3439886" cy="762000"/>
          </a:xfrm>
        </p:spPr>
        <p:txBody>
          <a:bodyPr/>
          <a:lstStyle/>
          <a:p>
            <a:r>
              <a:rPr lang="en-IN" spc="145" dirty="0"/>
              <a:t>Example</a:t>
            </a:r>
            <a:r>
              <a:rPr lang="en-IN" spc="-185" dirty="0"/>
              <a:t> </a:t>
            </a:r>
            <a:r>
              <a:rPr lang="en-IN" spc="275" dirty="0"/>
              <a:t>#1</a:t>
            </a:r>
            <a:endParaRPr lang="en-IN" dirty="0"/>
          </a:p>
        </p:txBody>
      </p:sp>
      <p:sp>
        <p:nvSpPr>
          <p:cNvPr id="3" name="Content Placeholder 2">
            <a:extLst>
              <a:ext uri="{FF2B5EF4-FFF2-40B4-BE49-F238E27FC236}">
                <a16:creationId xmlns:a16="http://schemas.microsoft.com/office/drawing/2014/main" xmlns="" id="{EB4F6D2C-8928-4504-8D3A-A4E2E12B3C8E}"/>
              </a:ext>
            </a:extLst>
          </p:cNvPr>
          <p:cNvSpPr>
            <a:spLocks noGrp="1"/>
          </p:cNvSpPr>
          <p:nvPr>
            <p:ph idx="1"/>
          </p:nvPr>
        </p:nvSpPr>
        <p:spPr>
          <a:xfrm>
            <a:off x="1223770" y="941615"/>
            <a:ext cx="9242843" cy="5551714"/>
          </a:xfrm>
        </p:spPr>
        <p:txBody>
          <a:bodyPr>
            <a:normAutofit fontScale="77500" lnSpcReduction="20000"/>
          </a:bodyPr>
          <a:lstStyle/>
          <a:p>
            <a:pPr marL="0" indent="0">
              <a:buNone/>
            </a:pPr>
            <a:r>
              <a:rPr lang="en-US" sz="3400" dirty="0">
                <a:latin typeface="Century" panose="02040604050505020304" pitchFamily="18" charset="0"/>
              </a:rPr>
              <a:t>int n, count, sum=0;  </a:t>
            </a:r>
          </a:p>
          <a:p>
            <a:pPr marL="0" indent="0">
              <a:buNone/>
            </a:pPr>
            <a:r>
              <a:rPr lang="en-US" sz="3400" dirty="0" err="1">
                <a:latin typeface="Century" panose="02040604050505020304" pitchFamily="18" charset="0"/>
              </a:rPr>
              <a:t>printf</a:t>
            </a:r>
            <a:r>
              <a:rPr lang="en-US" sz="3400" dirty="0">
                <a:latin typeface="Century" panose="02040604050505020304" pitchFamily="18" charset="0"/>
              </a:rPr>
              <a:t>("Enter the value of n.\n");  </a:t>
            </a:r>
          </a:p>
          <a:p>
            <a:pPr marL="0" indent="0">
              <a:buNone/>
            </a:pPr>
            <a:r>
              <a:rPr lang="en-US" sz="3400" dirty="0" err="1">
                <a:latin typeface="Century" panose="02040604050505020304" pitchFamily="18" charset="0"/>
              </a:rPr>
              <a:t>scanf</a:t>
            </a:r>
            <a:r>
              <a:rPr lang="en-US" sz="3400" dirty="0">
                <a:latin typeface="Century" panose="02040604050505020304" pitchFamily="18" charset="0"/>
              </a:rPr>
              <a:t>("%</a:t>
            </a:r>
            <a:r>
              <a:rPr lang="en-US" sz="3400" dirty="0" err="1">
                <a:latin typeface="Century" panose="02040604050505020304" pitchFamily="18" charset="0"/>
              </a:rPr>
              <a:t>d",&amp;n</a:t>
            </a:r>
            <a:r>
              <a:rPr lang="en-US" sz="3400" dirty="0">
                <a:latin typeface="Century" panose="02040604050505020304" pitchFamily="18" charset="0"/>
              </a:rPr>
              <a:t>);</a:t>
            </a:r>
          </a:p>
          <a:p>
            <a:pPr marL="0" indent="0">
              <a:buNone/>
            </a:pPr>
            <a:r>
              <a:rPr lang="en-US" sz="3400" dirty="0">
                <a:latin typeface="Century" panose="02040604050505020304" pitchFamily="18" charset="0"/>
              </a:rPr>
              <a:t>for(count=1;count&lt;=n;++count)</a:t>
            </a:r>
          </a:p>
          <a:p>
            <a:pPr marL="0" indent="0">
              <a:buNone/>
            </a:pPr>
            <a:r>
              <a:rPr lang="en-US" sz="3400" dirty="0">
                <a:latin typeface="Century" panose="02040604050505020304" pitchFamily="18" charset="0"/>
              </a:rPr>
              <a:t> //for loop  terminates if count&gt;n</a:t>
            </a:r>
          </a:p>
          <a:p>
            <a:pPr marL="0" indent="0">
              <a:buNone/>
            </a:pPr>
            <a:r>
              <a:rPr lang="en-US" sz="3400" dirty="0">
                <a:latin typeface="Century" panose="02040604050505020304" pitchFamily="18" charset="0"/>
              </a:rPr>
              <a:t>{</a:t>
            </a:r>
          </a:p>
          <a:p>
            <a:pPr marL="0" indent="0">
              <a:buNone/>
            </a:pPr>
            <a:r>
              <a:rPr lang="en-US" sz="3400" dirty="0">
                <a:latin typeface="Century" panose="02040604050505020304" pitchFamily="18" charset="0"/>
              </a:rPr>
              <a:t>sum+=count;</a:t>
            </a:r>
          </a:p>
          <a:p>
            <a:pPr marL="0" indent="0">
              <a:buNone/>
            </a:pPr>
            <a:r>
              <a:rPr lang="en-US" sz="3400" dirty="0">
                <a:latin typeface="Century" panose="02040604050505020304" pitchFamily="18" charset="0"/>
              </a:rPr>
              <a:t> // this statement is  equivalent to sum=</a:t>
            </a:r>
            <a:r>
              <a:rPr lang="en-US" sz="3400" dirty="0" err="1">
                <a:latin typeface="Century" panose="02040604050505020304" pitchFamily="18" charset="0"/>
              </a:rPr>
              <a:t>sum+count</a:t>
            </a:r>
            <a:endParaRPr lang="en-US" sz="3400" dirty="0">
              <a:latin typeface="Century" panose="02040604050505020304" pitchFamily="18" charset="0"/>
            </a:endParaRPr>
          </a:p>
          <a:p>
            <a:pPr marL="0" indent="0">
              <a:buNone/>
            </a:pPr>
            <a:r>
              <a:rPr lang="en-US" sz="3400" dirty="0">
                <a:latin typeface="Century" panose="02040604050505020304" pitchFamily="18" charset="0"/>
              </a:rPr>
              <a:t>}</a:t>
            </a:r>
          </a:p>
          <a:p>
            <a:pPr marL="0" indent="0">
              <a:buNone/>
            </a:pPr>
            <a:r>
              <a:rPr lang="en-US" sz="3400" spc="10" dirty="0" err="1">
                <a:latin typeface="Century" panose="02040604050505020304" pitchFamily="18" charset="0"/>
                <a:cs typeface="Alfios"/>
              </a:rPr>
              <a:t>printf</a:t>
            </a:r>
            <a:r>
              <a:rPr lang="en-US" sz="3400" spc="10" dirty="0">
                <a:latin typeface="Century" panose="02040604050505020304" pitchFamily="18" charset="0"/>
                <a:cs typeface="Alfios"/>
              </a:rPr>
              <a:t>("Sum=%</a:t>
            </a:r>
            <a:r>
              <a:rPr lang="en-US" sz="3400" spc="10" dirty="0" err="1">
                <a:latin typeface="Century" panose="02040604050505020304" pitchFamily="18" charset="0"/>
                <a:cs typeface="Alfios"/>
              </a:rPr>
              <a:t>d",sum</a:t>
            </a:r>
            <a:r>
              <a:rPr lang="en-US" sz="3400" spc="10" dirty="0">
                <a:latin typeface="Century" panose="02040604050505020304" pitchFamily="18" charset="0"/>
                <a:cs typeface="Alfios"/>
              </a:rPr>
              <a:t>); </a:t>
            </a:r>
          </a:p>
          <a:p>
            <a:pPr marL="0" indent="0">
              <a:buNone/>
            </a:pPr>
            <a:r>
              <a:rPr lang="en-US" sz="3400" spc="-25" dirty="0">
                <a:latin typeface="Century" panose="02040604050505020304" pitchFamily="18" charset="0"/>
                <a:cs typeface="Alfios"/>
              </a:rPr>
              <a:t>return</a:t>
            </a:r>
            <a:r>
              <a:rPr lang="en-US" sz="3400" spc="-120" dirty="0">
                <a:latin typeface="Century" panose="02040604050505020304" pitchFamily="18" charset="0"/>
                <a:cs typeface="Alfios"/>
              </a:rPr>
              <a:t> </a:t>
            </a:r>
            <a:r>
              <a:rPr lang="en-US" sz="3400" spc="30" dirty="0">
                <a:latin typeface="Century" panose="02040604050505020304" pitchFamily="18" charset="0"/>
                <a:cs typeface="Alfios"/>
              </a:rPr>
              <a:t>0;</a:t>
            </a:r>
            <a:endParaRPr lang="en-US" sz="3400" dirty="0">
              <a:latin typeface="Century" panose="02040604050505020304" pitchFamily="18" charset="0"/>
              <a:cs typeface="Alfios"/>
            </a:endParaRPr>
          </a:p>
          <a:p>
            <a:pPr marL="0" indent="0">
              <a:buNone/>
            </a:pPr>
            <a:endParaRPr lang="en-IN" dirty="0"/>
          </a:p>
        </p:txBody>
      </p:sp>
    </p:spTree>
    <p:extLst>
      <p:ext uri="{BB962C8B-B14F-4D97-AF65-F5344CB8AC3E}">
        <p14:creationId xmlns:p14="http://schemas.microsoft.com/office/powerpoint/2010/main" val="316642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EE7AE-7297-438F-ABC5-0FA28F53E91C}"/>
              </a:ext>
            </a:extLst>
          </p:cNvPr>
          <p:cNvSpPr>
            <a:spLocks noGrp="1"/>
          </p:cNvSpPr>
          <p:nvPr>
            <p:ph type="title"/>
          </p:nvPr>
        </p:nvSpPr>
        <p:spPr>
          <a:xfrm>
            <a:off x="253953" y="382761"/>
            <a:ext cx="9692640" cy="590204"/>
          </a:xfrm>
        </p:spPr>
        <p:txBody>
          <a:bodyPr>
            <a:normAutofit fontScale="90000"/>
          </a:bodyPr>
          <a:lstStyle/>
          <a:p>
            <a:r>
              <a:rPr lang="en-IN" dirty="0"/>
              <a:t>Program Explanation</a:t>
            </a:r>
          </a:p>
        </p:txBody>
      </p:sp>
      <p:sp>
        <p:nvSpPr>
          <p:cNvPr id="3" name="Content Placeholder 2">
            <a:extLst>
              <a:ext uri="{FF2B5EF4-FFF2-40B4-BE49-F238E27FC236}">
                <a16:creationId xmlns:a16="http://schemas.microsoft.com/office/drawing/2014/main" xmlns="" id="{5BD86106-45D3-4FD7-91E5-797E99019242}"/>
              </a:ext>
            </a:extLst>
          </p:cNvPr>
          <p:cNvSpPr>
            <a:spLocks noGrp="1"/>
          </p:cNvSpPr>
          <p:nvPr>
            <p:ph idx="1"/>
          </p:nvPr>
        </p:nvSpPr>
        <p:spPr>
          <a:xfrm>
            <a:off x="623455" y="1153392"/>
            <a:ext cx="9840190" cy="4998026"/>
          </a:xfrm>
        </p:spPr>
        <p:txBody>
          <a:bodyPr>
            <a:normAutofit lnSpcReduction="10000"/>
          </a:bodyPr>
          <a:lstStyle/>
          <a:p>
            <a:pPr marL="342900" lvl="0" indent="-342900" algn="just">
              <a:lnSpc>
                <a:spcPct val="120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In this program, the user is asked to enter the value of 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Suppose you entered 19 then, count is initialized to 1 at first.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Then, the test expression in the for loop, i.e., (count&lt;= n) becomes true.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So, the code in the body of for loop is executed which makes sum to 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Then, the expression ++count is executed and again the test expression is  checked, which becomes true.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Again, the body of for loop is executed which makes sum to 3 and this process  continues.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When count</a:t>
            </a:r>
            <a:r>
              <a:rPr lang="en-US" dirty="0">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is	20, the	test condition</a:t>
            </a:r>
            <a:r>
              <a:rPr lang="en-US" dirty="0">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becomes	false	and	the	for	loop is  terminated.</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92699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255814"/>
            <a:ext cx="10363200" cy="487362"/>
          </a:xfrm>
        </p:spPr>
        <p:txBody>
          <a:bodyPr>
            <a:normAutofit fontScale="90000"/>
          </a:bodyPr>
          <a:lstStyle/>
          <a:p>
            <a:r>
              <a:rPr lang="en-US" altLang="en-US" dirty="0" smtClean="0"/>
              <a:t>Assignment Expressions</a:t>
            </a:r>
          </a:p>
        </p:txBody>
      </p:sp>
      <p:sp>
        <p:nvSpPr>
          <p:cNvPr id="26627" name="Content Placeholder 2"/>
          <p:cNvSpPr>
            <a:spLocks noGrp="1"/>
          </p:cNvSpPr>
          <p:nvPr>
            <p:ph sz="quarter" idx="1"/>
          </p:nvPr>
        </p:nvSpPr>
        <p:spPr>
          <a:xfrm>
            <a:off x="92529" y="892629"/>
            <a:ext cx="11176000" cy="5796641"/>
          </a:xfrm>
        </p:spPr>
        <p:txBody>
          <a:bodyPr/>
          <a:lstStyle/>
          <a:p>
            <a:r>
              <a:rPr lang="en-US" altLang="en-US" sz="2400" dirty="0" smtClean="0"/>
              <a:t>Assignment Operator evaluates the operand on the right side of the operator (=) and places it’s value in the variable on the left.</a:t>
            </a:r>
          </a:p>
          <a:p>
            <a:r>
              <a:rPr lang="en-US" altLang="en-US" sz="2400" dirty="0" smtClean="0"/>
              <a:t>The assignment expression has a value and a side effect</a:t>
            </a:r>
          </a:p>
          <a:p>
            <a:r>
              <a:rPr lang="en-US" altLang="en-US" sz="2400" dirty="0" smtClean="0"/>
              <a:t>The value of the total expression is the value of the expression on the right of the assignment operator (=)</a:t>
            </a:r>
          </a:p>
          <a:p>
            <a:r>
              <a:rPr lang="en-US" altLang="en-US" sz="2400" dirty="0" smtClean="0"/>
              <a:t>The side effect places the expression value in the variable on the left of the assignment operator</a:t>
            </a:r>
          </a:p>
          <a:p>
            <a:endParaRPr lang="en-US" altLang="en-US" sz="2400" dirty="0" smtClean="0"/>
          </a:p>
          <a:p>
            <a:endParaRPr lang="en-US" altLang="en-US" sz="2400" dirty="0" smtClean="0"/>
          </a:p>
          <a:p>
            <a:endParaRPr lang="en-US" altLang="en-US" sz="2400" dirty="0" smtClean="0"/>
          </a:p>
          <a:p>
            <a:r>
              <a:rPr lang="en-US" altLang="en-US" sz="2400" dirty="0" smtClean="0"/>
              <a:t>There are two forms of assignment : </a:t>
            </a:r>
            <a:r>
              <a:rPr lang="en-US" altLang="en-US" sz="2400" b="1" dirty="0" smtClean="0">
                <a:solidFill>
                  <a:srgbClr val="FF0000"/>
                </a:solidFill>
              </a:rPr>
              <a:t>simple and compound</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p:txBody>
      </p:sp>
      <p:sp>
        <p:nvSpPr>
          <p:cNvPr id="4" name="Rectangle 3"/>
          <p:cNvSpPr/>
          <p:nvPr/>
        </p:nvSpPr>
        <p:spPr>
          <a:xfrm>
            <a:off x="312057" y="4114800"/>
            <a:ext cx="105664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The left operand in an assignment expression must be a single variable</a:t>
            </a:r>
          </a:p>
        </p:txBody>
      </p:sp>
    </p:spTree>
    <p:extLst>
      <p:ext uri="{BB962C8B-B14F-4D97-AF65-F5344CB8AC3E}">
        <p14:creationId xmlns:p14="http://schemas.microsoft.com/office/powerpoint/2010/main" val="36185175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0"/>
            <a:ext cx="9214757" cy="756557"/>
          </a:xfrm>
        </p:spPr>
        <p:txBody>
          <a:bodyPr/>
          <a:lstStyle/>
          <a:p>
            <a:r>
              <a:rPr lang="en-US" altLang="en-US" dirty="0" smtClean="0"/>
              <a:t>Simple Assignment</a:t>
            </a:r>
          </a:p>
        </p:txBody>
      </p:sp>
      <p:sp>
        <p:nvSpPr>
          <p:cNvPr id="27651" name="Content Placeholder 2"/>
          <p:cNvSpPr>
            <a:spLocks noGrp="1"/>
          </p:cNvSpPr>
          <p:nvPr>
            <p:ph sz="quarter" idx="1"/>
          </p:nvPr>
        </p:nvSpPr>
        <p:spPr>
          <a:xfrm>
            <a:off x="211399" y="936171"/>
            <a:ext cx="10995443" cy="5753100"/>
          </a:xfrm>
        </p:spPr>
        <p:txBody>
          <a:bodyPr/>
          <a:lstStyle/>
          <a:p>
            <a:r>
              <a:rPr lang="en-US" altLang="en-US" sz="2400" dirty="0" smtClean="0"/>
              <a:t>Found in algebraic expressions</a:t>
            </a:r>
          </a:p>
          <a:p>
            <a:r>
              <a:rPr lang="en-US" altLang="en-US" sz="2400" dirty="0" smtClean="0"/>
              <a:t>a = 5 </a:t>
            </a:r>
          </a:p>
          <a:p>
            <a:r>
              <a:rPr lang="en-US" altLang="en-US" sz="2400" dirty="0" smtClean="0"/>
              <a:t>b = x + 1 </a:t>
            </a:r>
          </a:p>
          <a:p>
            <a:r>
              <a:rPr lang="en-US" altLang="en-US" sz="2400" dirty="0" err="1" smtClean="0"/>
              <a:t>i</a:t>
            </a:r>
            <a:r>
              <a:rPr lang="en-US" altLang="en-US" sz="2400" dirty="0" smtClean="0"/>
              <a:t> = </a:t>
            </a:r>
            <a:r>
              <a:rPr lang="en-US" altLang="en-US" sz="2400" dirty="0" err="1" smtClean="0"/>
              <a:t>i</a:t>
            </a:r>
            <a:r>
              <a:rPr lang="en-US" altLang="en-US" sz="2400" dirty="0" smtClean="0"/>
              <a:t> +1</a:t>
            </a:r>
          </a:p>
          <a:p>
            <a:endParaRPr lang="en-US" altLang="en-US" sz="2400" dirty="0" smtClean="0"/>
          </a:p>
          <a:p>
            <a:r>
              <a:rPr lang="en-US" altLang="en-US" sz="2400" dirty="0" smtClean="0"/>
              <a:t>Left variable must be able to receive it, that is , it must be a variable  and not a constant</a:t>
            </a:r>
          </a:p>
          <a:p>
            <a:endParaRPr lang="en-US" altLang="en-US" sz="2400" dirty="0" smtClean="0"/>
          </a:p>
          <a:p>
            <a:r>
              <a:rPr lang="en-US" altLang="en-US" sz="2400" dirty="0" smtClean="0"/>
              <a:t>If the left operand cannot receive a value and we assign one to it, we get a compile error</a:t>
            </a:r>
          </a:p>
          <a:p>
            <a:endParaRPr lang="en-US" altLang="en-US" sz="2400" dirty="0" smtClean="0"/>
          </a:p>
          <a:p>
            <a:endParaRPr lang="en-US" altLang="en-US" dirty="0" smtClean="0"/>
          </a:p>
        </p:txBody>
      </p:sp>
    </p:spTree>
    <p:extLst>
      <p:ext uri="{BB962C8B-B14F-4D97-AF65-F5344CB8AC3E}">
        <p14:creationId xmlns:p14="http://schemas.microsoft.com/office/powerpoint/2010/main" val="14248560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0" y="51481"/>
            <a:ext cx="10363200" cy="563562"/>
          </a:xfrm>
        </p:spPr>
        <p:txBody>
          <a:bodyPr>
            <a:normAutofit fontScale="90000"/>
          </a:bodyPr>
          <a:lstStyle/>
          <a:p>
            <a:r>
              <a:rPr lang="en-US" altLang="en-US" dirty="0" smtClean="0"/>
              <a:t>Compound Assignment</a:t>
            </a:r>
          </a:p>
        </p:txBody>
      </p:sp>
      <p:sp>
        <p:nvSpPr>
          <p:cNvPr id="28675" name="Content Placeholder 2"/>
          <p:cNvSpPr>
            <a:spLocks noGrp="1"/>
          </p:cNvSpPr>
          <p:nvPr>
            <p:ph sz="quarter" idx="1"/>
          </p:nvPr>
        </p:nvSpPr>
        <p:spPr>
          <a:xfrm>
            <a:off x="175986" y="696685"/>
            <a:ext cx="11074400" cy="5910944"/>
          </a:xfrm>
        </p:spPr>
        <p:txBody>
          <a:bodyPr/>
          <a:lstStyle/>
          <a:p>
            <a:r>
              <a:rPr lang="en-US" altLang="en-US" sz="2400" dirty="0" smtClean="0"/>
              <a:t>A compound assignment requires that the left operand be repeated as part of the right expression</a:t>
            </a:r>
          </a:p>
          <a:p>
            <a:r>
              <a:rPr lang="en-US" altLang="en-US" sz="2400" dirty="0" smtClean="0"/>
              <a:t>Five compound assignment operators are *= ,/= ,%= ,+= ,-=</a:t>
            </a:r>
          </a:p>
          <a:p>
            <a:r>
              <a:rPr lang="en-US" altLang="en-US" sz="2400" dirty="0" smtClean="0"/>
              <a:t>To evaluate the compound assignment, first change it to a simple assignment, then perform the operation to determine the value of the expression</a:t>
            </a:r>
          </a:p>
          <a:p>
            <a:endParaRPr lang="en-US" altLang="en-US" dirty="0" smtClean="0"/>
          </a:p>
        </p:txBody>
      </p:sp>
      <p:graphicFrame>
        <p:nvGraphicFramePr>
          <p:cNvPr id="4" name="Table 3"/>
          <p:cNvGraphicFramePr>
            <a:graphicFrameLocks noGrp="1"/>
          </p:cNvGraphicFramePr>
          <p:nvPr/>
        </p:nvGraphicFramePr>
        <p:xfrm>
          <a:off x="1219200" y="3810000"/>
          <a:ext cx="9042400" cy="2225676"/>
        </p:xfrm>
        <a:graphic>
          <a:graphicData uri="http://schemas.openxmlformats.org/drawingml/2006/table">
            <a:tbl>
              <a:tblPr firstRow="1" bandRow="1">
                <a:tableStyleId>{5C22544A-7EE6-4342-B048-85BDC9FD1C3A}</a:tableStyleId>
              </a:tblPr>
              <a:tblGrid>
                <a:gridCol w="3251200"/>
                <a:gridCol w="5791200"/>
              </a:tblGrid>
              <a:tr h="370946">
                <a:tc>
                  <a:txBody>
                    <a:bodyPr/>
                    <a:lstStyle/>
                    <a:p>
                      <a:r>
                        <a:rPr lang="en-US" sz="1800" dirty="0" smtClean="0"/>
                        <a:t>Compound Expression</a:t>
                      </a:r>
                      <a:endParaRPr lang="en-US" sz="1800" dirty="0"/>
                    </a:p>
                  </a:txBody>
                  <a:tcPr marL="121920" marR="121920" marT="45733" marB="45733"/>
                </a:tc>
                <a:tc>
                  <a:txBody>
                    <a:bodyPr/>
                    <a:lstStyle/>
                    <a:p>
                      <a:r>
                        <a:rPr lang="en-US" sz="1800" dirty="0" smtClean="0"/>
                        <a:t>Equivalent</a:t>
                      </a:r>
                      <a:r>
                        <a:rPr lang="en-US" sz="1800" baseline="0" dirty="0" smtClean="0"/>
                        <a:t> Simple Expression</a:t>
                      </a:r>
                      <a:endParaRPr lang="en-US" sz="1800" dirty="0"/>
                    </a:p>
                  </a:txBody>
                  <a:tcPr marL="121920" marR="121920" marT="45733" marB="45733"/>
                </a:tc>
              </a:tr>
              <a:tr h="370946">
                <a:tc>
                  <a:txBody>
                    <a:bodyPr/>
                    <a:lstStyle/>
                    <a:p>
                      <a:r>
                        <a:rPr lang="en-US" sz="1800" dirty="0" smtClean="0"/>
                        <a:t>x *= expression</a:t>
                      </a:r>
                      <a:endParaRPr lang="en-US" sz="1800" dirty="0"/>
                    </a:p>
                  </a:txBody>
                  <a:tcPr marL="121920" marR="121920" marT="45733" marB="45733"/>
                </a:tc>
                <a:tc>
                  <a:txBody>
                    <a:bodyPr/>
                    <a:lstStyle/>
                    <a:p>
                      <a:r>
                        <a:rPr lang="en-US" sz="1800" dirty="0" smtClean="0"/>
                        <a:t>x = x * expression</a:t>
                      </a:r>
                      <a:endParaRPr lang="en-US" sz="1800" dirty="0"/>
                    </a:p>
                  </a:txBody>
                  <a:tcPr marL="121920" marR="121920" marT="45733" marB="45733"/>
                </a:tc>
              </a:tr>
              <a:tr h="370946">
                <a:tc>
                  <a:txBody>
                    <a:bodyPr/>
                    <a:lstStyle/>
                    <a:p>
                      <a:r>
                        <a:rPr lang="en-US" sz="1800" dirty="0" smtClean="0"/>
                        <a:t>x /= expression</a:t>
                      </a:r>
                      <a:endParaRPr lang="en-US" sz="1800" dirty="0"/>
                    </a:p>
                  </a:txBody>
                  <a:tcPr marL="121920" marR="121920" marT="45733" marB="45733"/>
                </a:tc>
                <a:tc>
                  <a:txBody>
                    <a:bodyPr/>
                    <a:lstStyle/>
                    <a:p>
                      <a:r>
                        <a:rPr lang="en-US" sz="1800" dirty="0" smtClean="0"/>
                        <a:t>x = x / expression</a:t>
                      </a:r>
                      <a:endParaRPr lang="en-US" sz="1800" dirty="0"/>
                    </a:p>
                  </a:txBody>
                  <a:tcPr marL="121920" marR="121920" marT="45733" marB="45733"/>
                </a:tc>
              </a:tr>
              <a:tr h="370946">
                <a:tc>
                  <a:txBody>
                    <a:bodyPr/>
                    <a:lstStyle/>
                    <a:p>
                      <a:r>
                        <a:rPr lang="en-US" sz="1800" dirty="0" smtClean="0"/>
                        <a:t>x %= expression</a:t>
                      </a:r>
                      <a:endParaRPr lang="en-US" sz="1800" dirty="0"/>
                    </a:p>
                  </a:txBody>
                  <a:tcPr marL="121920" marR="121920" marT="45733" marB="45733"/>
                </a:tc>
                <a:tc>
                  <a:txBody>
                    <a:bodyPr/>
                    <a:lstStyle/>
                    <a:p>
                      <a:r>
                        <a:rPr lang="en-US" sz="1800" dirty="0" smtClean="0"/>
                        <a:t>x = x % expression</a:t>
                      </a:r>
                      <a:endParaRPr lang="en-US" sz="1800" dirty="0"/>
                    </a:p>
                  </a:txBody>
                  <a:tcPr marL="121920" marR="121920" marT="45733" marB="45733"/>
                </a:tc>
              </a:tr>
              <a:tr h="370946">
                <a:tc>
                  <a:txBody>
                    <a:bodyPr/>
                    <a:lstStyle/>
                    <a:p>
                      <a:r>
                        <a:rPr lang="en-US" sz="1800" dirty="0" smtClean="0"/>
                        <a:t>x += expression</a:t>
                      </a:r>
                      <a:endParaRPr lang="en-US" sz="1800" dirty="0"/>
                    </a:p>
                  </a:txBody>
                  <a:tcPr marL="121920" marR="121920" marT="45733" marB="45733"/>
                </a:tc>
                <a:tc>
                  <a:txBody>
                    <a:bodyPr/>
                    <a:lstStyle/>
                    <a:p>
                      <a:r>
                        <a:rPr lang="en-US" sz="1800" dirty="0" smtClean="0"/>
                        <a:t>x = x + expression</a:t>
                      </a:r>
                      <a:endParaRPr lang="en-US" sz="1800" dirty="0"/>
                    </a:p>
                  </a:txBody>
                  <a:tcPr marL="121920" marR="121920" marT="45733" marB="45733"/>
                </a:tc>
              </a:tr>
              <a:tr h="370946">
                <a:tc>
                  <a:txBody>
                    <a:bodyPr/>
                    <a:lstStyle/>
                    <a:p>
                      <a:r>
                        <a:rPr lang="en-US" sz="1800" dirty="0" smtClean="0"/>
                        <a:t>x -= expression</a:t>
                      </a:r>
                      <a:endParaRPr lang="en-US" sz="1800" dirty="0"/>
                    </a:p>
                  </a:txBody>
                  <a:tcPr marL="121920" marR="121920" marT="45733" marB="45733"/>
                </a:tc>
                <a:tc>
                  <a:txBody>
                    <a:bodyPr/>
                    <a:lstStyle/>
                    <a:p>
                      <a:r>
                        <a:rPr lang="en-US" sz="1800" dirty="0" smtClean="0"/>
                        <a:t>x = x - expression</a:t>
                      </a:r>
                      <a:endParaRPr lang="en-US" sz="1800" dirty="0"/>
                    </a:p>
                  </a:txBody>
                  <a:tcPr marL="121920" marR="121920" marT="45733" marB="45733"/>
                </a:tc>
              </a:tr>
            </a:tbl>
          </a:graphicData>
        </a:graphic>
      </p:graphicFrame>
    </p:spTree>
    <p:extLst>
      <p:ext uri="{BB962C8B-B14F-4D97-AF65-F5344CB8AC3E}">
        <p14:creationId xmlns:p14="http://schemas.microsoft.com/office/powerpoint/2010/main" val="3013648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0"/>
            <a:ext cx="9437914" cy="800100"/>
          </a:xfrm>
        </p:spPr>
        <p:txBody>
          <a:bodyPr/>
          <a:lstStyle/>
          <a:p>
            <a:r>
              <a:rPr lang="en-US" altLang="en-US" dirty="0" smtClean="0"/>
              <a:t>Compound Expression Evaluation</a:t>
            </a:r>
          </a:p>
        </p:txBody>
      </p:sp>
      <p:sp>
        <p:nvSpPr>
          <p:cNvPr id="29699" name="Content Placeholder 2"/>
          <p:cNvSpPr>
            <a:spLocks noGrp="1"/>
          </p:cNvSpPr>
          <p:nvPr>
            <p:ph sz="quarter" idx="1"/>
          </p:nvPr>
        </p:nvSpPr>
        <p:spPr>
          <a:xfrm>
            <a:off x="118871" y="908958"/>
            <a:ext cx="11087971" cy="5666013"/>
          </a:xfrm>
        </p:spPr>
        <p:txBody>
          <a:bodyPr>
            <a:normAutofit/>
          </a:bodyPr>
          <a:lstStyle/>
          <a:p>
            <a:r>
              <a:rPr lang="en-US" altLang="en-US" sz="2400" dirty="0" smtClean="0"/>
              <a:t>x *=  y + 3</a:t>
            </a:r>
          </a:p>
          <a:p>
            <a:pPr>
              <a:buFont typeface="Wingdings 2" pitchFamily="18" charset="2"/>
              <a:buNone/>
            </a:pPr>
            <a:r>
              <a:rPr lang="en-US" altLang="en-US" sz="2400" dirty="0" smtClean="0"/>
              <a:t> is evaluated as </a:t>
            </a:r>
          </a:p>
          <a:p>
            <a:pPr>
              <a:buFont typeface="Wingdings 2" pitchFamily="18" charset="2"/>
              <a:buNone/>
            </a:pPr>
            <a:r>
              <a:rPr lang="en-US" altLang="en-US" sz="2400" dirty="0" smtClean="0"/>
              <a:t>x = x * (y + 3)</a:t>
            </a:r>
          </a:p>
          <a:p>
            <a:pPr>
              <a:buFont typeface="Wingdings 2" pitchFamily="18" charset="2"/>
              <a:buNone/>
            </a:pPr>
            <a:r>
              <a:rPr lang="en-US" altLang="en-US" sz="2400" dirty="0" smtClean="0"/>
              <a:t>which, given the values x is 10 and y is 5 , evaluates to 80.</a:t>
            </a:r>
          </a:p>
        </p:txBody>
      </p:sp>
    </p:spTree>
    <p:extLst>
      <p:ext uri="{BB962C8B-B14F-4D97-AF65-F5344CB8AC3E}">
        <p14:creationId xmlns:p14="http://schemas.microsoft.com/office/powerpoint/2010/main" val="32068906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914400" y="1066800"/>
            <a:ext cx="10972800" cy="304800"/>
          </a:xfrm>
        </p:spPr>
        <p:txBody>
          <a:bodyPr>
            <a:normAutofit fontScale="90000"/>
          </a:bodyPr>
          <a:lstStyle/>
          <a:p>
            <a:pPr eaLnBrk="1" hangingPunct="1"/>
            <a:r>
              <a:rPr lang="en-US" altLang="en-US" b="1" dirty="0" smtClean="0">
                <a:solidFill>
                  <a:srgbClr val="000099"/>
                </a:solidFill>
              </a:rPr>
              <a:t/>
            </a:r>
            <a:br>
              <a:rPr lang="en-US" altLang="en-US" b="1" dirty="0" smtClean="0">
                <a:solidFill>
                  <a:srgbClr val="000099"/>
                </a:solidFill>
              </a:rPr>
            </a:br>
            <a:r>
              <a:rPr lang="en-US" altLang="en-US" dirty="0" smtClean="0"/>
              <a:t> Short hand </a:t>
            </a:r>
            <a:r>
              <a:rPr lang="en-US" altLang="en-US" b="1" dirty="0" smtClean="0">
                <a:solidFill>
                  <a:srgbClr val="000099"/>
                </a:solidFill>
              </a:rPr>
              <a:t>Assignment Operators</a:t>
            </a:r>
            <a:br>
              <a:rPr lang="en-US" altLang="en-US" b="1" dirty="0" smtClean="0">
                <a:solidFill>
                  <a:srgbClr val="000099"/>
                </a:solidFill>
              </a:rPr>
            </a:br>
            <a:endParaRPr lang="en-US" altLang="en-US" b="1" dirty="0" smtClean="0"/>
          </a:p>
        </p:txBody>
      </p:sp>
      <p:sp>
        <p:nvSpPr>
          <p:cNvPr id="31747" name="Rectangle 3"/>
          <p:cNvSpPr>
            <a:spLocks noGrp="1"/>
          </p:cNvSpPr>
          <p:nvPr>
            <p:ph type="body" idx="1"/>
          </p:nvPr>
        </p:nvSpPr>
        <p:spPr>
          <a:xfrm>
            <a:off x="241300" y="1050472"/>
            <a:ext cx="10972800" cy="4525963"/>
          </a:xfrm>
        </p:spPr>
        <p:txBody>
          <a:bodyPr/>
          <a:lstStyle/>
          <a:p>
            <a:pPr eaLnBrk="1" hangingPunct="1">
              <a:lnSpc>
                <a:spcPct val="90000"/>
              </a:lnSpc>
              <a:buFont typeface="Arial" charset="0"/>
              <a:buNone/>
              <a:defRPr/>
            </a:pPr>
            <a:r>
              <a:rPr lang="en-US" sz="2800" dirty="0" smtClean="0">
                <a:solidFill>
                  <a:schemeClr val="folHlink"/>
                </a:solidFill>
                <a:effectLst>
                  <a:outerShdw blurRad="38100" dist="38100" dir="2700000" algn="tl">
                    <a:srgbClr val="C0C0C0"/>
                  </a:outerShdw>
                </a:effectLst>
              </a:rPr>
              <a:t>	       </a:t>
            </a:r>
            <a:r>
              <a:rPr lang="en-US" sz="2800" b="1" dirty="0" smtClean="0">
                <a:solidFill>
                  <a:schemeClr val="folHlink"/>
                </a:solidFill>
                <a:effectLst>
                  <a:outerShdw blurRad="38100" dist="38100" dir="2700000" algn="tl">
                    <a:srgbClr val="C0C0C0"/>
                  </a:outerShdw>
                </a:effectLst>
              </a:rPr>
              <a:t>= </a:t>
            </a:r>
            <a:r>
              <a:rPr lang="en-US" sz="2800" b="1" dirty="0" smtClean="0">
                <a:solidFill>
                  <a:schemeClr val="folHlink"/>
                </a:solidFill>
              </a:rPr>
              <a:t>  </a:t>
            </a:r>
            <a:r>
              <a:rPr lang="en-US" sz="2800" b="1" dirty="0" smtClean="0">
                <a:solidFill>
                  <a:srgbClr val="663300"/>
                </a:solidFill>
              </a:rPr>
              <a:t> 		Assignment</a:t>
            </a:r>
            <a:br>
              <a:rPr lang="en-US" sz="2800" b="1" dirty="0" smtClean="0">
                <a:solidFill>
                  <a:srgbClr val="663300"/>
                </a:solidFill>
              </a:rPr>
            </a:br>
            <a:r>
              <a:rPr lang="en-US" sz="2800" b="1" dirty="0" smtClean="0">
                <a:solidFill>
                  <a:schemeClr val="folHlink"/>
                </a:solidFill>
                <a:effectLst>
                  <a:outerShdw blurRad="38100" dist="38100" dir="2700000" algn="tl">
                    <a:srgbClr val="C0C0C0"/>
                  </a:outerShdw>
                </a:effectLst>
              </a:rPr>
              <a:t>    * =  </a:t>
            </a:r>
            <a:r>
              <a:rPr lang="en-US" sz="2800" b="1" dirty="0" smtClean="0">
                <a:solidFill>
                  <a:srgbClr val="663300"/>
                </a:solidFill>
              </a:rPr>
              <a:t> 		Multiply and assign</a:t>
            </a:r>
            <a:br>
              <a:rPr lang="en-US" sz="2800" b="1" dirty="0" smtClean="0">
                <a:solidFill>
                  <a:srgbClr val="663300"/>
                </a:solidFill>
              </a:rPr>
            </a:br>
            <a:r>
              <a:rPr lang="en-US" sz="2800" b="1" dirty="0" smtClean="0">
                <a:solidFill>
                  <a:schemeClr val="folHlink"/>
                </a:solidFill>
                <a:effectLst>
                  <a:outerShdw blurRad="38100" dist="38100" dir="2700000" algn="tl">
                    <a:srgbClr val="C0C0C0"/>
                  </a:outerShdw>
                </a:effectLst>
              </a:rPr>
              <a:t>    / = </a:t>
            </a:r>
            <a:r>
              <a:rPr lang="en-US" sz="2800" b="1" dirty="0" smtClean="0">
                <a:solidFill>
                  <a:srgbClr val="663300"/>
                </a:solidFill>
                <a:effectLst>
                  <a:outerShdw blurRad="38100" dist="38100" dir="2700000" algn="tl">
                    <a:srgbClr val="C0C0C0"/>
                  </a:outerShdw>
                </a:effectLst>
              </a:rPr>
              <a:t> </a:t>
            </a:r>
            <a:r>
              <a:rPr lang="en-US" sz="2800" b="1" dirty="0" smtClean="0">
                <a:solidFill>
                  <a:srgbClr val="663300"/>
                </a:solidFill>
              </a:rPr>
              <a:t> 		Divide and assign</a:t>
            </a:r>
            <a:br>
              <a:rPr lang="en-US" sz="2800" b="1" dirty="0" smtClean="0">
                <a:solidFill>
                  <a:srgbClr val="663300"/>
                </a:solidFill>
              </a:rPr>
            </a:br>
            <a:r>
              <a:rPr lang="en-US" sz="2800" b="1" dirty="0" smtClean="0">
                <a:solidFill>
                  <a:schemeClr val="folHlink"/>
                </a:solidFill>
                <a:effectLst>
                  <a:outerShdw blurRad="38100" dist="38100" dir="2700000" algn="tl">
                    <a:srgbClr val="C0C0C0"/>
                  </a:outerShdw>
                </a:effectLst>
              </a:rPr>
              <a:t>   % = </a:t>
            </a:r>
            <a:r>
              <a:rPr lang="en-US" sz="2800" b="1" dirty="0" smtClean="0">
                <a:solidFill>
                  <a:srgbClr val="663300"/>
                </a:solidFill>
              </a:rPr>
              <a:t> 		Modulo and assign</a:t>
            </a:r>
            <a:br>
              <a:rPr lang="en-US" sz="2800" b="1" dirty="0" smtClean="0">
                <a:solidFill>
                  <a:srgbClr val="663300"/>
                </a:solidFill>
              </a:rPr>
            </a:br>
            <a:r>
              <a:rPr lang="en-US" sz="2800" b="1" dirty="0" smtClean="0">
                <a:solidFill>
                  <a:schemeClr val="folHlink"/>
                </a:solidFill>
                <a:effectLst>
                  <a:outerShdw blurRad="38100" dist="38100" dir="2700000" algn="tl">
                    <a:srgbClr val="C0C0C0"/>
                  </a:outerShdw>
                </a:effectLst>
              </a:rPr>
              <a:t>    + =  </a:t>
            </a:r>
            <a:r>
              <a:rPr lang="en-US" sz="2800" b="1" dirty="0" smtClean="0">
                <a:solidFill>
                  <a:srgbClr val="663300"/>
                </a:solidFill>
              </a:rPr>
              <a:t> 		Add and assign</a:t>
            </a:r>
            <a:br>
              <a:rPr lang="en-US" sz="2800" b="1" dirty="0" smtClean="0">
                <a:solidFill>
                  <a:srgbClr val="663300"/>
                </a:solidFill>
              </a:rPr>
            </a:br>
            <a:r>
              <a:rPr lang="en-US" sz="2800" b="1" dirty="0" smtClean="0">
                <a:solidFill>
                  <a:srgbClr val="663300"/>
                </a:solidFill>
              </a:rPr>
              <a:t>     </a:t>
            </a:r>
            <a:r>
              <a:rPr lang="en-US" sz="2800" b="1" dirty="0" smtClean="0">
                <a:solidFill>
                  <a:schemeClr val="folHlink"/>
                </a:solidFill>
                <a:effectLst>
                  <a:outerShdw blurRad="38100" dist="38100" dir="2700000" algn="tl">
                    <a:srgbClr val="C0C0C0"/>
                  </a:outerShdw>
                </a:effectLst>
              </a:rPr>
              <a:t>- =  </a:t>
            </a:r>
            <a:r>
              <a:rPr lang="en-US" sz="2800" b="1" dirty="0" smtClean="0">
                <a:solidFill>
                  <a:srgbClr val="663300"/>
                </a:solidFill>
              </a:rPr>
              <a:t> 		Subtract and assign</a:t>
            </a:r>
            <a:br>
              <a:rPr lang="en-US" sz="2800" b="1" dirty="0" smtClean="0">
                <a:solidFill>
                  <a:srgbClr val="663300"/>
                </a:solidFill>
              </a:rPr>
            </a:br>
            <a:r>
              <a:rPr lang="en-US" sz="2800" b="1" dirty="0" smtClean="0">
                <a:solidFill>
                  <a:schemeClr val="folHlink"/>
                </a:solidFill>
              </a:rPr>
              <a:t>  </a:t>
            </a:r>
            <a:r>
              <a:rPr lang="en-US" sz="2800" b="1" dirty="0" smtClean="0">
                <a:solidFill>
                  <a:schemeClr val="folHlink"/>
                </a:solidFill>
                <a:effectLst>
                  <a:outerShdw blurRad="38100" dist="38100" dir="2700000" algn="tl">
                    <a:srgbClr val="C0C0C0"/>
                  </a:outerShdw>
                </a:effectLst>
              </a:rPr>
              <a:t>&lt;&lt; = </a:t>
            </a:r>
            <a:r>
              <a:rPr lang="en-US" sz="2800" b="1" dirty="0" smtClean="0">
                <a:solidFill>
                  <a:srgbClr val="663300"/>
                </a:solidFill>
              </a:rPr>
              <a:t> 		Bitwise left shift and assign</a:t>
            </a:r>
            <a:br>
              <a:rPr lang="en-US" sz="2800" b="1" dirty="0" smtClean="0">
                <a:solidFill>
                  <a:srgbClr val="663300"/>
                </a:solidFill>
              </a:rPr>
            </a:br>
            <a:r>
              <a:rPr lang="en-US" sz="2800" b="1" dirty="0" smtClean="0">
                <a:solidFill>
                  <a:srgbClr val="663300"/>
                </a:solidFill>
                <a:effectLst>
                  <a:outerShdw blurRad="38100" dist="38100" dir="2700000" algn="tl">
                    <a:srgbClr val="C0C0C0"/>
                  </a:outerShdw>
                </a:effectLst>
              </a:rPr>
              <a:t>  </a:t>
            </a:r>
            <a:r>
              <a:rPr lang="en-US" sz="2800" b="1" dirty="0" smtClean="0">
                <a:solidFill>
                  <a:schemeClr val="folHlink"/>
                </a:solidFill>
                <a:effectLst>
                  <a:outerShdw blurRad="38100" dist="38100" dir="2700000" algn="tl">
                    <a:srgbClr val="C0C0C0"/>
                  </a:outerShdw>
                </a:effectLst>
              </a:rPr>
              <a:t>&gt;&gt; =</a:t>
            </a:r>
            <a:r>
              <a:rPr lang="en-US" sz="2800" b="1" dirty="0" smtClean="0">
                <a:solidFill>
                  <a:schemeClr val="folHlink"/>
                </a:solidFill>
              </a:rPr>
              <a:t>  	</a:t>
            </a:r>
            <a:r>
              <a:rPr lang="en-US" sz="2800" b="1" dirty="0" smtClean="0">
                <a:solidFill>
                  <a:srgbClr val="663300"/>
                </a:solidFill>
              </a:rPr>
              <a:t>	Bitwise right shift and assign</a:t>
            </a:r>
            <a:br>
              <a:rPr lang="en-US" sz="2800" b="1" dirty="0" smtClean="0">
                <a:solidFill>
                  <a:srgbClr val="663300"/>
                </a:solidFill>
              </a:rPr>
            </a:br>
            <a:r>
              <a:rPr lang="en-US" sz="2800" b="1" dirty="0" smtClean="0">
                <a:solidFill>
                  <a:schemeClr val="folHlink"/>
                </a:solidFill>
              </a:rPr>
              <a:t>   </a:t>
            </a:r>
            <a:r>
              <a:rPr lang="en-US" sz="2800" b="1" dirty="0" smtClean="0">
                <a:solidFill>
                  <a:schemeClr val="folHlink"/>
                </a:solidFill>
                <a:effectLst>
                  <a:outerShdw blurRad="38100" dist="38100" dir="2700000" algn="tl">
                    <a:srgbClr val="C0C0C0"/>
                  </a:outerShdw>
                </a:effectLst>
              </a:rPr>
              <a:t>&amp; =</a:t>
            </a:r>
            <a:r>
              <a:rPr lang="en-US" sz="2800" b="1" dirty="0" smtClean="0">
                <a:solidFill>
                  <a:schemeClr val="folHlink"/>
                </a:solidFill>
              </a:rPr>
              <a:t> </a:t>
            </a:r>
            <a:r>
              <a:rPr lang="en-US" sz="2800" b="1" dirty="0" smtClean="0">
                <a:solidFill>
                  <a:srgbClr val="663300"/>
                </a:solidFill>
              </a:rPr>
              <a:t>  		Bitwise AND </a:t>
            </a:r>
            <a:r>
              <a:rPr lang="en-US" sz="2800" b="1" dirty="0" err="1" smtClean="0">
                <a:solidFill>
                  <a:srgbClr val="663300"/>
                </a:solidFill>
              </a:rPr>
              <a:t>and</a:t>
            </a:r>
            <a:r>
              <a:rPr lang="en-US" sz="2800" b="1" dirty="0" smtClean="0">
                <a:solidFill>
                  <a:srgbClr val="663300"/>
                </a:solidFill>
              </a:rPr>
              <a:t> assign</a:t>
            </a:r>
            <a:br>
              <a:rPr lang="en-US" sz="2800" b="1" dirty="0" smtClean="0">
                <a:solidFill>
                  <a:srgbClr val="663300"/>
                </a:solidFill>
              </a:rPr>
            </a:br>
            <a:r>
              <a:rPr lang="en-US" sz="2800" b="1" dirty="0" smtClean="0">
                <a:solidFill>
                  <a:schemeClr val="folHlink"/>
                </a:solidFill>
                <a:effectLst>
                  <a:outerShdw blurRad="38100" dist="38100" dir="2700000" algn="tl">
                    <a:srgbClr val="C0C0C0"/>
                  </a:outerShdw>
                </a:effectLst>
              </a:rPr>
              <a:t>    ^ =  </a:t>
            </a:r>
            <a:r>
              <a:rPr lang="en-US" sz="2800" b="1" dirty="0" smtClean="0">
                <a:solidFill>
                  <a:schemeClr val="folHlink"/>
                </a:solidFill>
              </a:rPr>
              <a:t> 	</a:t>
            </a:r>
            <a:r>
              <a:rPr lang="en-US" sz="2800" b="1" dirty="0" smtClean="0">
                <a:solidFill>
                  <a:srgbClr val="663300"/>
                </a:solidFill>
              </a:rPr>
              <a:t>	Bitwise XOR and assign</a:t>
            </a:r>
            <a:br>
              <a:rPr lang="en-US" sz="2800" b="1" dirty="0" smtClean="0">
                <a:solidFill>
                  <a:srgbClr val="663300"/>
                </a:solidFill>
              </a:rPr>
            </a:br>
            <a:r>
              <a:rPr lang="en-US" sz="2800" b="1" dirty="0" smtClean="0">
                <a:solidFill>
                  <a:schemeClr val="folHlink"/>
                </a:solidFill>
                <a:effectLst>
                  <a:outerShdw blurRad="38100" dist="38100" dir="2700000" algn="tl">
                    <a:srgbClr val="C0C0C0"/>
                  </a:outerShdw>
                </a:effectLst>
              </a:rPr>
              <a:t>    | = </a:t>
            </a:r>
            <a:r>
              <a:rPr lang="en-US" sz="2800" b="1" dirty="0" smtClean="0">
                <a:solidFill>
                  <a:srgbClr val="663300"/>
                </a:solidFill>
                <a:effectLst>
                  <a:outerShdw blurRad="38100" dist="38100" dir="2700000" algn="tl">
                    <a:srgbClr val="C0C0C0"/>
                  </a:outerShdw>
                </a:effectLst>
              </a:rPr>
              <a:t> </a:t>
            </a:r>
            <a:r>
              <a:rPr lang="en-US" sz="2800" b="1" dirty="0" smtClean="0">
                <a:solidFill>
                  <a:srgbClr val="663300"/>
                </a:solidFill>
              </a:rPr>
              <a:t> 		Bitwise OR and assign </a:t>
            </a:r>
          </a:p>
        </p:txBody>
      </p:sp>
    </p:spTree>
    <p:extLst>
      <p:ext uri="{BB962C8B-B14F-4D97-AF65-F5344CB8AC3E}">
        <p14:creationId xmlns:p14="http://schemas.microsoft.com/office/powerpoint/2010/main" val="2215738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68612-91F8-4CBA-AD39-D6A2AAE95E21}"/>
              </a:ext>
            </a:extLst>
          </p:cNvPr>
          <p:cNvSpPr>
            <a:spLocks noGrp="1"/>
          </p:cNvSpPr>
          <p:nvPr>
            <p:ph type="title"/>
          </p:nvPr>
        </p:nvSpPr>
        <p:spPr>
          <a:xfrm>
            <a:off x="492656" y="300454"/>
            <a:ext cx="8770571" cy="929380"/>
          </a:xfrm>
        </p:spPr>
        <p:txBody>
          <a:bodyPr/>
          <a:lstStyle/>
          <a:p>
            <a:r>
              <a:rPr lang="en-US" sz="3200" spc="160" dirty="0">
                <a:solidFill>
                  <a:srgbClr val="006FC0"/>
                </a:solidFill>
              </a:rPr>
              <a:t>Looping</a:t>
            </a:r>
            <a:r>
              <a:rPr lang="en-US" sz="3200" spc="-220" dirty="0">
                <a:solidFill>
                  <a:srgbClr val="006FC0"/>
                </a:solidFill>
              </a:rPr>
              <a:t> </a:t>
            </a:r>
            <a:r>
              <a:rPr lang="en-US" sz="3200" spc="145" dirty="0">
                <a:solidFill>
                  <a:srgbClr val="006FC0"/>
                </a:solidFill>
              </a:rPr>
              <a:t>in</a:t>
            </a:r>
            <a:r>
              <a:rPr lang="en-US" sz="3200" spc="-110" dirty="0">
                <a:solidFill>
                  <a:srgbClr val="006FC0"/>
                </a:solidFill>
              </a:rPr>
              <a:t> </a:t>
            </a:r>
            <a:r>
              <a:rPr lang="en-US" sz="3200" spc="200" dirty="0">
                <a:solidFill>
                  <a:srgbClr val="006FC0"/>
                </a:solidFill>
              </a:rPr>
              <a:t>a</a:t>
            </a:r>
            <a:r>
              <a:rPr lang="en-US" sz="3200" spc="-110" dirty="0">
                <a:solidFill>
                  <a:srgbClr val="006FC0"/>
                </a:solidFill>
              </a:rPr>
              <a:t> </a:t>
            </a:r>
            <a:r>
              <a:rPr lang="en-US" sz="3200" spc="204" dirty="0">
                <a:solidFill>
                  <a:srgbClr val="006FC0"/>
                </a:solidFill>
              </a:rPr>
              <a:t>while</a:t>
            </a:r>
            <a:r>
              <a:rPr lang="en-US" sz="3200" spc="-175" dirty="0">
                <a:solidFill>
                  <a:srgbClr val="006FC0"/>
                </a:solidFill>
              </a:rPr>
              <a:t> </a:t>
            </a:r>
            <a:r>
              <a:rPr lang="en-US" sz="3200" spc="260" dirty="0">
                <a:solidFill>
                  <a:srgbClr val="006FC0"/>
                </a:solidFill>
              </a:rPr>
              <a:t>loop</a:t>
            </a:r>
            <a:endParaRPr lang="en-IN" dirty="0"/>
          </a:p>
        </p:txBody>
      </p:sp>
      <p:sp>
        <p:nvSpPr>
          <p:cNvPr id="3" name="Content Placeholder 2">
            <a:extLst>
              <a:ext uri="{FF2B5EF4-FFF2-40B4-BE49-F238E27FC236}">
                <a16:creationId xmlns:a16="http://schemas.microsoft.com/office/drawing/2014/main" xmlns="" id="{5B8C2A6D-1889-407E-943A-181CB87F23E2}"/>
              </a:ext>
            </a:extLst>
          </p:cNvPr>
          <p:cNvSpPr>
            <a:spLocks noGrp="1"/>
          </p:cNvSpPr>
          <p:nvPr>
            <p:ph idx="1"/>
          </p:nvPr>
        </p:nvSpPr>
        <p:spPr>
          <a:xfrm>
            <a:off x="1352911" y="4138866"/>
            <a:ext cx="9409215" cy="2212949"/>
          </a:xfrm>
        </p:spPr>
        <p:txBody>
          <a:bodyPr>
            <a:normAutofit/>
          </a:bodyPr>
          <a:lstStyle/>
          <a:p>
            <a:pPr marL="12066" indent="0">
              <a:lnSpc>
                <a:spcPct val="100000"/>
              </a:lnSpc>
              <a:spcBef>
                <a:spcPts val="105"/>
              </a:spcBef>
              <a:buSzPct val="95454"/>
              <a:buNone/>
              <a:tabLst>
                <a:tab pos="233679" algn="l"/>
              </a:tabLst>
            </a:pPr>
            <a:endParaRPr lang="en-US" sz="1800" spc="-275" dirty="0">
              <a:latin typeface="Times New Roman" panose="02020603050405020304" pitchFamily="18" charset="0"/>
              <a:cs typeface="Times New Roman" panose="02020603050405020304" pitchFamily="18" charset="0"/>
            </a:endParaRPr>
          </a:p>
          <a:p>
            <a:pPr marL="233045" indent="-220979">
              <a:lnSpc>
                <a:spcPct val="100000"/>
              </a:lnSpc>
              <a:spcBef>
                <a:spcPts val="105"/>
              </a:spcBef>
              <a:buSzPct val="95454"/>
              <a:buFont typeface="Wingdings"/>
              <a:buChar char=""/>
              <a:tabLst>
                <a:tab pos="233679" algn="l"/>
              </a:tabLst>
            </a:pPr>
            <a:endParaRPr lang="en-US" sz="1800" spc="-275" dirty="0">
              <a:latin typeface="Times New Roman" panose="02020603050405020304" pitchFamily="18" charset="0"/>
              <a:cs typeface="Times New Roman" panose="02020603050405020304" pitchFamily="18" charset="0"/>
            </a:endParaRPr>
          </a:p>
          <a:p>
            <a:pPr marL="342900" lvl="0" indent="-342900">
              <a:lnSpc>
                <a:spcPct val="107000"/>
              </a:lnSpc>
              <a:spcBef>
                <a:spcPts val="0"/>
              </a:spcBef>
              <a:spcAft>
                <a:spcPts val="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To   repeatedly execute a statement over and over while a given condition is true</a:t>
            </a:r>
          </a:p>
          <a:p>
            <a:pPr marL="0" lvl="0" indent="0">
              <a:lnSpc>
                <a:spcPct val="107000"/>
              </a:lnSpc>
              <a:spcBef>
                <a:spcPts val="0"/>
              </a:spcBef>
              <a:spcAft>
                <a:spcPts val="0"/>
              </a:spcAft>
              <a:buNone/>
              <a:tabLst>
                <a:tab pos="457200" algn="l"/>
              </a:tabLs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buFont typeface="Wingdings" panose="05000000000000000000" pitchFamily="2" charset="2"/>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When  the condition of the while loop is no longer logically true,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buFont typeface="Arial" panose="020B0604020202020204" pitchFamily="34" charset="0"/>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the loop terminates and</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buFont typeface="Arial" panose="020B0604020202020204" pitchFamily="34" charset="0"/>
              <a:buChar char="•"/>
              <a:tabLst>
                <a:tab pos="457200" algn="l"/>
              </a:tabLst>
            </a:pPr>
            <a:r>
              <a:rPr lang="en-US" sz="1800" dirty="0">
                <a:effectLst/>
                <a:latin typeface="Century" panose="02040604050505020304" pitchFamily="18" charset="0"/>
                <a:ea typeface="Calibri" panose="020F0502020204030204" pitchFamily="34" charset="0"/>
                <a:cs typeface="Times New Roman" panose="02020603050405020304" pitchFamily="18" charset="0"/>
              </a:rPr>
              <a:t>program execution resumes at the next statement following the loop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grpSp>
        <p:nvGrpSpPr>
          <p:cNvPr id="4" name="object 4">
            <a:extLst>
              <a:ext uri="{FF2B5EF4-FFF2-40B4-BE49-F238E27FC236}">
                <a16:creationId xmlns:a16="http://schemas.microsoft.com/office/drawing/2014/main" xmlns="" id="{111652C2-8594-4BAA-BB41-76E799CCBF3B}"/>
              </a:ext>
            </a:extLst>
          </p:cNvPr>
          <p:cNvGrpSpPr/>
          <p:nvPr/>
        </p:nvGrpSpPr>
        <p:grpSpPr>
          <a:xfrm>
            <a:off x="3652012" y="1701762"/>
            <a:ext cx="3813175" cy="934719"/>
            <a:chOff x="1533652" y="1703323"/>
            <a:chExt cx="3813175" cy="934719"/>
          </a:xfrm>
        </p:grpSpPr>
        <p:sp>
          <p:nvSpPr>
            <p:cNvPr id="5" name="object 5">
              <a:extLst>
                <a:ext uri="{FF2B5EF4-FFF2-40B4-BE49-F238E27FC236}">
                  <a16:creationId xmlns:a16="http://schemas.microsoft.com/office/drawing/2014/main" xmlns="" id="{BD0B542C-6064-410A-AFFB-807853608B8B}"/>
                </a:ext>
              </a:extLst>
            </p:cNvPr>
            <p:cNvSpPr/>
            <p:nvPr/>
          </p:nvSpPr>
          <p:spPr>
            <a:xfrm>
              <a:off x="1540002" y="1709673"/>
              <a:ext cx="3800475" cy="922019"/>
            </a:xfrm>
            <a:custGeom>
              <a:avLst/>
              <a:gdLst/>
              <a:ahLst/>
              <a:cxnLst/>
              <a:rect l="l" t="t" r="r" b="b"/>
              <a:pathLst>
                <a:path w="3800475" h="922019">
                  <a:moveTo>
                    <a:pt x="0" y="460883"/>
                  </a:moveTo>
                  <a:lnTo>
                    <a:pt x="1900047" y="0"/>
                  </a:lnTo>
                  <a:lnTo>
                    <a:pt x="3800094" y="460883"/>
                  </a:lnTo>
                  <a:lnTo>
                    <a:pt x="1900047" y="921638"/>
                  </a:lnTo>
                  <a:lnTo>
                    <a:pt x="0" y="460883"/>
                  </a:lnTo>
                  <a:close/>
                </a:path>
              </a:pathLst>
            </a:custGeom>
            <a:ln w="12700">
              <a:solidFill>
                <a:srgbClr val="FF0000"/>
              </a:solidFill>
            </a:ln>
          </p:spPr>
          <p:txBody>
            <a:bodyPr wrap="square" lIns="0" tIns="0" rIns="0" bIns="0" rtlCol="0"/>
            <a:lstStyle/>
            <a:p>
              <a:endParaRPr/>
            </a:p>
          </p:txBody>
        </p:sp>
        <p:sp>
          <p:nvSpPr>
            <p:cNvPr id="6" name="object 6">
              <a:extLst>
                <a:ext uri="{FF2B5EF4-FFF2-40B4-BE49-F238E27FC236}">
                  <a16:creationId xmlns:a16="http://schemas.microsoft.com/office/drawing/2014/main" xmlns="" id="{C840F010-CDBB-4CA4-AD0A-2497EA75E991}"/>
                </a:ext>
              </a:extLst>
            </p:cNvPr>
            <p:cNvSpPr/>
            <p:nvPr/>
          </p:nvSpPr>
          <p:spPr>
            <a:xfrm>
              <a:off x="2272284" y="2068067"/>
              <a:ext cx="2372868" cy="242315"/>
            </a:xfrm>
            <a:prstGeom prst="rect">
              <a:avLst/>
            </a:prstGeom>
            <a:blipFill>
              <a:blip r:embed="rId2" cstate="print"/>
              <a:stretch>
                <a:fillRect/>
              </a:stretch>
            </a:blipFill>
          </p:spPr>
          <p:txBody>
            <a:bodyPr wrap="square" lIns="0" tIns="0" rIns="0" bIns="0" rtlCol="0"/>
            <a:lstStyle/>
            <a:p>
              <a:endParaRPr/>
            </a:p>
          </p:txBody>
        </p:sp>
      </p:grpSp>
      <p:sp>
        <p:nvSpPr>
          <p:cNvPr id="7" name="object 7">
            <a:extLst>
              <a:ext uri="{FF2B5EF4-FFF2-40B4-BE49-F238E27FC236}">
                <a16:creationId xmlns:a16="http://schemas.microsoft.com/office/drawing/2014/main" xmlns="" id="{7BCEC551-0731-4965-BC98-ED50FD3F2C7F}"/>
              </a:ext>
            </a:extLst>
          </p:cNvPr>
          <p:cNvSpPr txBox="1"/>
          <p:nvPr/>
        </p:nvSpPr>
        <p:spPr>
          <a:xfrm>
            <a:off x="4355973" y="1955966"/>
            <a:ext cx="2406650" cy="391795"/>
          </a:xfrm>
          <a:prstGeom prst="rect">
            <a:avLst/>
          </a:prstGeom>
        </p:spPr>
        <p:txBody>
          <a:bodyPr vert="horz" wrap="square" lIns="0" tIns="12700" rIns="0" bIns="0" rtlCol="0">
            <a:spAutoFit/>
          </a:bodyPr>
          <a:lstStyle/>
          <a:p>
            <a:pPr marL="12700">
              <a:lnSpc>
                <a:spcPct val="100000"/>
              </a:lnSpc>
              <a:spcBef>
                <a:spcPts val="100"/>
              </a:spcBef>
            </a:pPr>
            <a:r>
              <a:rPr sz="2400" b="1" spc="-20" dirty="0">
                <a:latin typeface="Carlito"/>
                <a:cs typeface="Carlito"/>
              </a:rPr>
              <a:t>Evaluate</a:t>
            </a:r>
            <a:r>
              <a:rPr sz="2400" b="1" spc="-80" dirty="0">
                <a:latin typeface="Carlito"/>
                <a:cs typeface="Carlito"/>
              </a:rPr>
              <a:t> </a:t>
            </a:r>
            <a:r>
              <a:rPr sz="2400" b="1" dirty="0">
                <a:latin typeface="Carlito"/>
                <a:cs typeface="Carlito"/>
              </a:rPr>
              <a:t>Condition</a:t>
            </a:r>
            <a:endParaRPr sz="2400">
              <a:latin typeface="Carlito"/>
              <a:cs typeface="Carlito"/>
            </a:endParaRPr>
          </a:p>
        </p:txBody>
      </p:sp>
      <p:sp>
        <p:nvSpPr>
          <p:cNvPr id="8" name="object 8">
            <a:extLst>
              <a:ext uri="{FF2B5EF4-FFF2-40B4-BE49-F238E27FC236}">
                <a16:creationId xmlns:a16="http://schemas.microsoft.com/office/drawing/2014/main" xmlns="" id="{03B50473-BABD-416C-8735-642E39041B80}"/>
              </a:ext>
            </a:extLst>
          </p:cNvPr>
          <p:cNvSpPr/>
          <p:nvPr/>
        </p:nvSpPr>
        <p:spPr>
          <a:xfrm>
            <a:off x="5632704" y="2497799"/>
            <a:ext cx="1100327" cy="582168"/>
          </a:xfrm>
          <a:prstGeom prst="rect">
            <a:avLst/>
          </a:prstGeom>
          <a:blipFill>
            <a:blip r:embed="rId3" cstate="print"/>
            <a:stretch>
              <a:fillRect/>
            </a:stretch>
          </a:blipFill>
        </p:spPr>
        <p:txBody>
          <a:bodyPr wrap="square" lIns="0" tIns="0" rIns="0" bIns="0" rtlCol="0"/>
          <a:lstStyle/>
          <a:p>
            <a:endParaRPr/>
          </a:p>
        </p:txBody>
      </p:sp>
      <p:sp>
        <p:nvSpPr>
          <p:cNvPr id="9" name="object 9">
            <a:extLst>
              <a:ext uri="{FF2B5EF4-FFF2-40B4-BE49-F238E27FC236}">
                <a16:creationId xmlns:a16="http://schemas.microsoft.com/office/drawing/2014/main" xmlns="" id="{C7A625BC-A859-4978-9B63-F255239BFABD}"/>
              </a:ext>
            </a:extLst>
          </p:cNvPr>
          <p:cNvSpPr txBox="1"/>
          <p:nvPr/>
        </p:nvSpPr>
        <p:spPr>
          <a:xfrm>
            <a:off x="5844031" y="2578012"/>
            <a:ext cx="649605" cy="454025"/>
          </a:xfrm>
          <a:prstGeom prst="rect">
            <a:avLst/>
          </a:prstGeom>
        </p:spPr>
        <p:txBody>
          <a:bodyPr vert="horz" wrap="square" lIns="0" tIns="13970" rIns="0" bIns="0" rtlCol="0">
            <a:spAutoFit/>
          </a:bodyPr>
          <a:lstStyle/>
          <a:p>
            <a:pPr marL="12700">
              <a:lnSpc>
                <a:spcPct val="100000"/>
              </a:lnSpc>
              <a:spcBef>
                <a:spcPts val="110"/>
              </a:spcBef>
            </a:pPr>
            <a:r>
              <a:rPr sz="2800" b="1" spc="5" dirty="0">
                <a:solidFill>
                  <a:srgbClr val="9B2C1F"/>
                </a:solidFill>
                <a:latin typeface="Carlito"/>
                <a:cs typeface="Carlito"/>
              </a:rPr>
              <a:t>true</a:t>
            </a:r>
            <a:endParaRPr sz="2800" dirty="0">
              <a:latin typeface="Carlito"/>
              <a:cs typeface="Carlito"/>
            </a:endParaRPr>
          </a:p>
        </p:txBody>
      </p:sp>
      <p:grpSp>
        <p:nvGrpSpPr>
          <p:cNvPr id="10" name="object 10">
            <a:extLst>
              <a:ext uri="{FF2B5EF4-FFF2-40B4-BE49-F238E27FC236}">
                <a16:creationId xmlns:a16="http://schemas.microsoft.com/office/drawing/2014/main" xmlns="" id="{FF462672-C4D2-4494-B724-FF52DEFC7A67}"/>
              </a:ext>
            </a:extLst>
          </p:cNvPr>
          <p:cNvGrpSpPr/>
          <p:nvPr/>
        </p:nvGrpSpPr>
        <p:grpSpPr>
          <a:xfrm>
            <a:off x="4604892" y="1516216"/>
            <a:ext cx="3966210" cy="2597150"/>
            <a:chOff x="2486532" y="1517777"/>
            <a:chExt cx="3966210" cy="2597150"/>
          </a:xfrm>
        </p:grpSpPr>
        <p:sp>
          <p:nvSpPr>
            <p:cNvPr id="11" name="object 11">
              <a:extLst>
                <a:ext uri="{FF2B5EF4-FFF2-40B4-BE49-F238E27FC236}">
                  <a16:creationId xmlns:a16="http://schemas.microsoft.com/office/drawing/2014/main" xmlns="" id="{A78396C5-8F73-4C52-A614-B44A93DDD46E}"/>
                </a:ext>
              </a:extLst>
            </p:cNvPr>
            <p:cNvSpPr/>
            <p:nvPr/>
          </p:nvSpPr>
          <p:spPr>
            <a:xfrm>
              <a:off x="2492882" y="2964154"/>
              <a:ext cx="2578735" cy="720725"/>
            </a:xfrm>
            <a:custGeom>
              <a:avLst/>
              <a:gdLst/>
              <a:ahLst/>
              <a:cxnLst/>
              <a:rect l="l" t="t" r="r" b="b"/>
              <a:pathLst>
                <a:path w="2578735" h="720725">
                  <a:moveTo>
                    <a:pt x="0" y="720623"/>
                  </a:moveTo>
                  <a:lnTo>
                    <a:pt x="2578608" y="720623"/>
                  </a:lnTo>
                  <a:lnTo>
                    <a:pt x="2578608" y="0"/>
                  </a:lnTo>
                  <a:lnTo>
                    <a:pt x="0" y="0"/>
                  </a:lnTo>
                  <a:lnTo>
                    <a:pt x="0" y="720623"/>
                  </a:lnTo>
                  <a:close/>
                </a:path>
              </a:pathLst>
            </a:custGeom>
            <a:ln w="12700">
              <a:solidFill>
                <a:srgbClr val="FF0000"/>
              </a:solidFill>
            </a:ln>
          </p:spPr>
          <p:txBody>
            <a:bodyPr wrap="square" lIns="0" tIns="0" rIns="0" bIns="0" rtlCol="0"/>
            <a:lstStyle/>
            <a:p>
              <a:endParaRPr/>
            </a:p>
          </p:txBody>
        </p:sp>
        <p:sp>
          <p:nvSpPr>
            <p:cNvPr id="12" name="object 12">
              <a:extLst>
                <a:ext uri="{FF2B5EF4-FFF2-40B4-BE49-F238E27FC236}">
                  <a16:creationId xmlns:a16="http://schemas.microsoft.com/office/drawing/2014/main" xmlns="" id="{278ABED4-8A4B-4DFA-A3AB-ECFEF31B465F}"/>
                </a:ext>
              </a:extLst>
            </p:cNvPr>
            <p:cNvSpPr/>
            <p:nvPr/>
          </p:nvSpPr>
          <p:spPr>
            <a:xfrm>
              <a:off x="3401948" y="2631313"/>
              <a:ext cx="76200" cy="307340"/>
            </a:xfrm>
            <a:custGeom>
              <a:avLst/>
              <a:gdLst/>
              <a:ahLst/>
              <a:cxnLst/>
              <a:rect l="l" t="t" r="r" b="b"/>
              <a:pathLst>
                <a:path w="76200" h="307339">
                  <a:moveTo>
                    <a:pt x="31750" y="231012"/>
                  </a:moveTo>
                  <a:lnTo>
                    <a:pt x="0" y="231012"/>
                  </a:lnTo>
                  <a:lnTo>
                    <a:pt x="38100" y="307213"/>
                  </a:lnTo>
                  <a:lnTo>
                    <a:pt x="69850" y="243712"/>
                  </a:lnTo>
                  <a:lnTo>
                    <a:pt x="31750" y="243712"/>
                  </a:lnTo>
                  <a:lnTo>
                    <a:pt x="31750" y="231012"/>
                  </a:lnTo>
                  <a:close/>
                </a:path>
                <a:path w="76200" h="307339">
                  <a:moveTo>
                    <a:pt x="44450" y="0"/>
                  </a:moveTo>
                  <a:lnTo>
                    <a:pt x="31750" y="0"/>
                  </a:lnTo>
                  <a:lnTo>
                    <a:pt x="31750" y="243712"/>
                  </a:lnTo>
                  <a:lnTo>
                    <a:pt x="44450" y="243712"/>
                  </a:lnTo>
                  <a:lnTo>
                    <a:pt x="44450" y="0"/>
                  </a:lnTo>
                  <a:close/>
                </a:path>
                <a:path w="76200" h="307339">
                  <a:moveTo>
                    <a:pt x="76200" y="231012"/>
                  </a:moveTo>
                  <a:lnTo>
                    <a:pt x="44450" y="231012"/>
                  </a:lnTo>
                  <a:lnTo>
                    <a:pt x="44450" y="243712"/>
                  </a:lnTo>
                  <a:lnTo>
                    <a:pt x="69850" y="243712"/>
                  </a:lnTo>
                  <a:lnTo>
                    <a:pt x="76200" y="231012"/>
                  </a:lnTo>
                  <a:close/>
                </a:path>
              </a:pathLst>
            </a:custGeom>
            <a:solidFill>
              <a:srgbClr val="FF0000"/>
            </a:solidFill>
          </p:spPr>
          <p:txBody>
            <a:bodyPr wrap="square" lIns="0" tIns="0" rIns="0" bIns="0" rtlCol="0"/>
            <a:lstStyle/>
            <a:p>
              <a:endParaRPr/>
            </a:p>
          </p:txBody>
        </p:sp>
        <p:sp>
          <p:nvSpPr>
            <p:cNvPr id="13" name="object 13">
              <a:extLst>
                <a:ext uri="{FF2B5EF4-FFF2-40B4-BE49-F238E27FC236}">
                  <a16:creationId xmlns:a16="http://schemas.microsoft.com/office/drawing/2014/main" xmlns="" id="{F7CDF395-C561-4EEB-BB3F-C62FD911C21B}"/>
                </a:ext>
              </a:extLst>
            </p:cNvPr>
            <p:cNvSpPr/>
            <p:nvPr/>
          </p:nvSpPr>
          <p:spPr>
            <a:xfrm>
              <a:off x="3421760" y="1517777"/>
              <a:ext cx="76200" cy="245745"/>
            </a:xfrm>
            <a:prstGeom prst="rect">
              <a:avLst/>
            </a:prstGeom>
            <a:blipFill>
              <a:blip r:embed="rId4" cstate="print"/>
              <a:stretch>
                <a:fillRect/>
              </a:stretch>
            </a:blipFill>
          </p:spPr>
          <p:txBody>
            <a:bodyPr wrap="square" lIns="0" tIns="0" rIns="0" bIns="0" rtlCol="0"/>
            <a:lstStyle/>
            <a:p>
              <a:endParaRPr/>
            </a:p>
          </p:txBody>
        </p:sp>
        <p:sp>
          <p:nvSpPr>
            <p:cNvPr id="14" name="object 14">
              <a:extLst>
                <a:ext uri="{FF2B5EF4-FFF2-40B4-BE49-F238E27FC236}">
                  <a16:creationId xmlns:a16="http://schemas.microsoft.com/office/drawing/2014/main" xmlns="" id="{EAF53F9E-745E-4357-AADF-4E3AFD29B4D5}"/>
                </a:ext>
              </a:extLst>
            </p:cNvPr>
            <p:cNvSpPr/>
            <p:nvPr/>
          </p:nvSpPr>
          <p:spPr>
            <a:xfrm>
              <a:off x="3939159" y="2145156"/>
              <a:ext cx="2486660" cy="1969770"/>
            </a:xfrm>
            <a:custGeom>
              <a:avLst/>
              <a:gdLst/>
              <a:ahLst/>
              <a:cxnLst/>
              <a:rect l="l" t="t" r="r" b="b"/>
              <a:pathLst>
                <a:path w="2486660" h="1969770">
                  <a:moveTo>
                    <a:pt x="76200" y="1893443"/>
                  </a:moveTo>
                  <a:lnTo>
                    <a:pt x="44450" y="1893443"/>
                  </a:lnTo>
                  <a:lnTo>
                    <a:pt x="44450" y="1539621"/>
                  </a:lnTo>
                  <a:lnTo>
                    <a:pt x="31750" y="1539621"/>
                  </a:lnTo>
                  <a:lnTo>
                    <a:pt x="31750" y="1893443"/>
                  </a:lnTo>
                  <a:lnTo>
                    <a:pt x="0" y="1893443"/>
                  </a:lnTo>
                  <a:lnTo>
                    <a:pt x="38100" y="1969643"/>
                  </a:lnTo>
                  <a:lnTo>
                    <a:pt x="69850" y="1906143"/>
                  </a:lnTo>
                  <a:lnTo>
                    <a:pt x="76200" y="1893443"/>
                  </a:lnTo>
                  <a:close/>
                </a:path>
                <a:path w="2486660" h="1969770">
                  <a:moveTo>
                    <a:pt x="2486660" y="38100"/>
                  </a:moveTo>
                  <a:lnTo>
                    <a:pt x="2473960" y="31750"/>
                  </a:lnTo>
                  <a:lnTo>
                    <a:pt x="2410460" y="0"/>
                  </a:lnTo>
                  <a:lnTo>
                    <a:pt x="2410460" y="31750"/>
                  </a:lnTo>
                  <a:lnTo>
                    <a:pt x="1400937" y="31750"/>
                  </a:lnTo>
                  <a:lnTo>
                    <a:pt x="1400937" y="44450"/>
                  </a:lnTo>
                  <a:lnTo>
                    <a:pt x="2410460" y="44450"/>
                  </a:lnTo>
                  <a:lnTo>
                    <a:pt x="2410460" y="76200"/>
                  </a:lnTo>
                  <a:lnTo>
                    <a:pt x="2473960" y="44450"/>
                  </a:lnTo>
                  <a:lnTo>
                    <a:pt x="2486660" y="38100"/>
                  </a:lnTo>
                  <a:close/>
                </a:path>
              </a:pathLst>
            </a:custGeom>
            <a:solidFill>
              <a:srgbClr val="FF0000"/>
            </a:solidFill>
          </p:spPr>
          <p:txBody>
            <a:bodyPr wrap="square" lIns="0" tIns="0" rIns="0" bIns="0" rtlCol="0"/>
            <a:lstStyle/>
            <a:p>
              <a:endParaRPr/>
            </a:p>
          </p:txBody>
        </p:sp>
        <p:sp>
          <p:nvSpPr>
            <p:cNvPr id="15" name="object 15">
              <a:extLst>
                <a:ext uri="{FF2B5EF4-FFF2-40B4-BE49-F238E27FC236}">
                  <a16:creationId xmlns:a16="http://schemas.microsoft.com/office/drawing/2014/main" xmlns="" id="{BFB9B594-B3D9-48C5-8CA7-EB017BAC9187}"/>
                </a:ext>
              </a:extLst>
            </p:cNvPr>
            <p:cNvSpPr/>
            <p:nvPr/>
          </p:nvSpPr>
          <p:spPr>
            <a:xfrm>
              <a:off x="5282183" y="1682496"/>
              <a:ext cx="1170432" cy="582167"/>
            </a:xfrm>
            <a:prstGeom prst="rect">
              <a:avLst/>
            </a:prstGeom>
            <a:blipFill>
              <a:blip r:embed="rId5" cstate="print"/>
              <a:stretch>
                <a:fillRect/>
              </a:stretch>
            </a:blipFill>
          </p:spPr>
          <p:txBody>
            <a:bodyPr wrap="square" lIns="0" tIns="0" rIns="0" bIns="0" rtlCol="0"/>
            <a:lstStyle/>
            <a:p>
              <a:endParaRPr/>
            </a:p>
          </p:txBody>
        </p:sp>
      </p:grpSp>
      <p:sp>
        <p:nvSpPr>
          <p:cNvPr id="16" name="object 16">
            <a:extLst>
              <a:ext uri="{FF2B5EF4-FFF2-40B4-BE49-F238E27FC236}">
                <a16:creationId xmlns:a16="http://schemas.microsoft.com/office/drawing/2014/main" xmlns="" id="{5B7F8090-FE10-4E4A-97E3-91BABA5FDFDE}"/>
              </a:ext>
            </a:extLst>
          </p:cNvPr>
          <p:cNvSpPr txBox="1"/>
          <p:nvPr/>
        </p:nvSpPr>
        <p:spPr>
          <a:xfrm>
            <a:off x="7612125" y="1761199"/>
            <a:ext cx="718820" cy="453390"/>
          </a:xfrm>
          <a:prstGeom prst="rect">
            <a:avLst/>
          </a:prstGeom>
        </p:spPr>
        <p:txBody>
          <a:bodyPr vert="horz" wrap="square" lIns="0" tIns="13335" rIns="0" bIns="0" rtlCol="0">
            <a:spAutoFit/>
          </a:bodyPr>
          <a:lstStyle/>
          <a:p>
            <a:pPr marL="12700">
              <a:lnSpc>
                <a:spcPct val="100000"/>
              </a:lnSpc>
              <a:spcBef>
                <a:spcPts val="105"/>
              </a:spcBef>
            </a:pPr>
            <a:r>
              <a:rPr sz="2800" b="1" spc="-50" dirty="0">
                <a:solidFill>
                  <a:srgbClr val="9B2C1F"/>
                </a:solidFill>
                <a:latin typeface="Carlito"/>
                <a:cs typeface="Carlito"/>
              </a:rPr>
              <a:t>f</a:t>
            </a:r>
            <a:r>
              <a:rPr sz="2800" b="1" dirty="0">
                <a:solidFill>
                  <a:srgbClr val="9B2C1F"/>
                </a:solidFill>
                <a:latin typeface="Carlito"/>
                <a:cs typeface="Carlito"/>
              </a:rPr>
              <a:t>a</a:t>
            </a:r>
            <a:r>
              <a:rPr sz="2800" b="1" spc="5" dirty="0">
                <a:solidFill>
                  <a:srgbClr val="9B2C1F"/>
                </a:solidFill>
                <a:latin typeface="Carlito"/>
                <a:cs typeface="Carlito"/>
              </a:rPr>
              <a:t>l</a:t>
            </a:r>
            <a:r>
              <a:rPr sz="2800" b="1" dirty="0">
                <a:solidFill>
                  <a:srgbClr val="9B2C1F"/>
                </a:solidFill>
                <a:latin typeface="Carlito"/>
                <a:cs typeface="Carlito"/>
              </a:rPr>
              <a:t>se</a:t>
            </a:r>
            <a:endParaRPr sz="2800">
              <a:latin typeface="Carlito"/>
              <a:cs typeface="Carlito"/>
            </a:endParaRPr>
          </a:p>
        </p:txBody>
      </p:sp>
      <p:sp>
        <p:nvSpPr>
          <p:cNvPr id="17" name="object 17">
            <a:extLst>
              <a:ext uri="{FF2B5EF4-FFF2-40B4-BE49-F238E27FC236}">
                <a16:creationId xmlns:a16="http://schemas.microsoft.com/office/drawing/2014/main" xmlns="" id="{386E6645-F412-4374-B127-AC3378293FE7}"/>
              </a:ext>
            </a:extLst>
          </p:cNvPr>
          <p:cNvSpPr/>
          <p:nvPr/>
        </p:nvSpPr>
        <p:spPr>
          <a:xfrm>
            <a:off x="3413760" y="1516216"/>
            <a:ext cx="2682240" cy="2597150"/>
          </a:xfrm>
          <a:custGeom>
            <a:avLst/>
            <a:gdLst/>
            <a:ahLst/>
            <a:cxnLst/>
            <a:rect l="l" t="t" r="r" b="b"/>
            <a:pathLst>
              <a:path w="2682240" h="2597150">
                <a:moveTo>
                  <a:pt x="2681859" y="2597023"/>
                </a:moveTo>
                <a:lnTo>
                  <a:pt x="0" y="2597023"/>
                </a:lnTo>
              </a:path>
              <a:path w="2682240" h="2597150">
                <a:moveTo>
                  <a:pt x="0" y="2597023"/>
                </a:moveTo>
                <a:lnTo>
                  <a:pt x="762" y="6985"/>
                </a:lnTo>
              </a:path>
              <a:path w="2682240" h="2597150">
                <a:moveTo>
                  <a:pt x="0" y="6223"/>
                </a:moveTo>
                <a:lnTo>
                  <a:pt x="2164461" y="0"/>
                </a:lnTo>
              </a:path>
            </a:pathLst>
          </a:custGeom>
          <a:ln w="12700">
            <a:solidFill>
              <a:srgbClr val="AE3408"/>
            </a:solidFill>
          </a:ln>
        </p:spPr>
        <p:txBody>
          <a:bodyPr wrap="square" lIns="0" tIns="0" rIns="0" bIns="0" rtlCol="0"/>
          <a:lstStyle/>
          <a:p>
            <a:endParaRPr/>
          </a:p>
        </p:txBody>
      </p:sp>
    </p:spTree>
    <p:extLst>
      <p:ext uri="{BB962C8B-B14F-4D97-AF65-F5344CB8AC3E}">
        <p14:creationId xmlns:p14="http://schemas.microsoft.com/office/powerpoint/2010/main" val="19272440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p:cNvSpPr>
          <p:nvPr>
            <p:ph type="body" idx="1"/>
          </p:nvPr>
        </p:nvSpPr>
        <p:spPr>
          <a:xfrm>
            <a:off x="0" y="0"/>
            <a:ext cx="10738757" cy="5889171"/>
          </a:xfrm>
        </p:spPr>
        <p:txBody>
          <a:bodyPr/>
          <a:lstStyle/>
          <a:p>
            <a:pPr lvl="3" algn="just" eaLnBrk="1" hangingPunct="1">
              <a:buFont typeface="Wingdings" pitchFamily="2" charset="2"/>
              <a:buNone/>
              <a:defRPr/>
            </a:pPr>
            <a:r>
              <a:rPr lang="en-US" sz="3600" b="1" dirty="0" smtClean="0">
                <a:solidFill>
                  <a:schemeClr val="folHlink"/>
                </a:solidFill>
                <a:effectLst>
                  <a:outerShdw blurRad="38100" dist="38100" dir="2700000" algn="tl">
                    <a:srgbClr val="C0C0C0"/>
                  </a:outerShdw>
                </a:effectLst>
              </a:rPr>
              <a:t>                    = </a:t>
            </a:r>
            <a:r>
              <a:rPr lang="en-US" sz="3600" b="1" dirty="0" smtClean="0">
                <a:solidFill>
                  <a:schemeClr val="folHlink"/>
                </a:solidFill>
              </a:rPr>
              <a:t>  </a:t>
            </a:r>
            <a:r>
              <a:rPr lang="en-US" sz="3600" b="1" dirty="0" smtClean="0">
                <a:solidFill>
                  <a:srgbClr val="663300"/>
                </a:solidFill>
              </a:rPr>
              <a:t> Assignment</a:t>
            </a:r>
            <a:endParaRPr lang="en-US" sz="3600" dirty="0" smtClean="0">
              <a:solidFill>
                <a:srgbClr val="000099"/>
              </a:solidFill>
            </a:endParaRPr>
          </a:p>
          <a:p>
            <a:pPr algn="just" eaLnBrk="1" hangingPunct="1">
              <a:buFont typeface="Wingdings" pitchFamily="2" charset="2"/>
              <a:buChar char="Ø"/>
              <a:defRPr/>
            </a:pPr>
            <a:r>
              <a:rPr lang="en-US" sz="2800" dirty="0" smtClean="0">
                <a:solidFill>
                  <a:srgbClr val="000099"/>
                </a:solidFill>
              </a:rPr>
              <a:t>The left operand </a:t>
            </a:r>
            <a:r>
              <a:rPr lang="en-US" sz="2800" dirty="0" smtClean="0"/>
              <a:t>is the variable to be assigned</a:t>
            </a:r>
          </a:p>
          <a:p>
            <a:pPr algn="just" eaLnBrk="1" hangingPunct="1">
              <a:buFont typeface="Wingdings" pitchFamily="2" charset="2"/>
              <a:buChar char="Ø"/>
              <a:defRPr/>
            </a:pPr>
            <a:r>
              <a:rPr lang="en-US" sz="2800" dirty="0" smtClean="0">
                <a:solidFill>
                  <a:srgbClr val="000099"/>
                </a:solidFill>
              </a:rPr>
              <a:t>The right hand side</a:t>
            </a:r>
            <a:r>
              <a:rPr lang="en-US" sz="2800" dirty="0" smtClean="0"/>
              <a:t> is evaluated and its type converted to the type of the variable on the left and </a:t>
            </a:r>
            <a:r>
              <a:rPr lang="en-US" sz="2800" dirty="0"/>
              <a:t>stored in the variable </a:t>
            </a:r>
          </a:p>
          <a:p>
            <a:pPr algn="just" eaLnBrk="1" hangingPunct="1">
              <a:buFont typeface="Arial" charset="0"/>
              <a:buNone/>
              <a:defRPr/>
            </a:pPr>
            <a:r>
              <a:rPr lang="en-US" sz="2800" dirty="0" smtClean="0">
                <a:solidFill>
                  <a:srgbClr val="000099"/>
                </a:solidFill>
              </a:rPr>
              <a:t>  Assign multiple variables on a single line:</a:t>
            </a:r>
            <a:r>
              <a:rPr lang="en-US" sz="2800" dirty="0" smtClean="0"/>
              <a:t> This is possible because, assignment operators return the value that was stored in the variable</a:t>
            </a:r>
          </a:p>
          <a:p>
            <a:pPr algn="just" eaLnBrk="1" hangingPunct="1">
              <a:buFont typeface="Arial" charset="0"/>
              <a:buNone/>
              <a:defRPr/>
            </a:pPr>
            <a:endParaRPr lang="en-US" sz="2800" dirty="0" smtClean="0"/>
          </a:p>
        </p:txBody>
      </p:sp>
      <p:pic>
        <p:nvPicPr>
          <p:cNvPr id="31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4419600"/>
            <a:ext cx="8026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1600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ChangeArrowheads="1"/>
          </p:cNvSpPr>
          <p:nvPr/>
        </p:nvSpPr>
        <p:spPr bwMode="auto">
          <a:xfrm>
            <a:off x="0" y="533400"/>
            <a:ext cx="11277600" cy="5943600"/>
          </a:xfrm>
          <a:prstGeom prst="rect">
            <a:avLst/>
          </a:prstGeom>
          <a:solidFill>
            <a:srgbClr val="C6B746"/>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795" name="Rectangle 3"/>
          <p:cNvSpPr>
            <a:spLocks noGrp="1"/>
          </p:cNvSpPr>
          <p:nvPr>
            <p:ph type="body" idx="1"/>
          </p:nvPr>
        </p:nvSpPr>
        <p:spPr>
          <a:xfrm>
            <a:off x="711200" y="381000"/>
            <a:ext cx="7112000" cy="6096000"/>
          </a:xfrm>
        </p:spPr>
        <p:txBody>
          <a:bodyPr>
            <a:normAutofit fontScale="92500" lnSpcReduction="10000"/>
          </a:bodyPr>
          <a:lstStyle/>
          <a:p>
            <a:pPr eaLnBrk="1" hangingPunct="1">
              <a:lnSpc>
                <a:spcPct val="80000"/>
              </a:lnSpc>
              <a:buFont typeface="Arial" charset="0"/>
              <a:buNone/>
            </a:pPr>
            <a:endParaRPr lang="en-US" altLang="en-US" sz="1800" b="1" dirty="0" smtClean="0">
              <a:solidFill>
                <a:srgbClr val="663300"/>
              </a:solidFill>
            </a:endParaRPr>
          </a:p>
          <a:p>
            <a:pPr eaLnBrk="1" hangingPunct="1">
              <a:lnSpc>
                <a:spcPct val="80000"/>
              </a:lnSpc>
              <a:buFont typeface="Arial" charset="0"/>
              <a:buNone/>
            </a:pPr>
            <a:r>
              <a:rPr lang="en-US" altLang="en-US" sz="2800" b="1" dirty="0" err="1" smtClean="0">
                <a:solidFill>
                  <a:srgbClr val="663300"/>
                </a:solidFill>
              </a:rPr>
              <a:t>int</a:t>
            </a:r>
            <a:r>
              <a:rPr lang="en-US" altLang="en-US" sz="2800" b="1" dirty="0" smtClean="0">
                <a:solidFill>
                  <a:srgbClr val="663300"/>
                </a:solidFill>
              </a:rPr>
              <a:t> a = 8.3;</a:t>
            </a:r>
          </a:p>
          <a:p>
            <a:pPr eaLnBrk="1" hangingPunct="1">
              <a:lnSpc>
                <a:spcPct val="80000"/>
              </a:lnSpc>
              <a:buFont typeface="Arial" charset="0"/>
              <a:buNone/>
            </a:pPr>
            <a:r>
              <a:rPr lang="en-US" altLang="en-US" sz="2800" b="1" dirty="0" smtClean="0">
                <a:solidFill>
                  <a:srgbClr val="663300"/>
                </a:solidFill>
              </a:rPr>
              <a:t>float b = 1.343f; </a:t>
            </a:r>
          </a:p>
          <a:p>
            <a:pPr eaLnBrk="1" hangingPunct="1">
              <a:lnSpc>
                <a:spcPct val="80000"/>
              </a:lnSpc>
              <a:buFont typeface="Arial" charset="0"/>
              <a:buNone/>
            </a:pPr>
            <a:r>
              <a:rPr lang="en-US" altLang="en-US" sz="2800" b="1" dirty="0" err="1" smtClean="0">
                <a:solidFill>
                  <a:srgbClr val="663300"/>
                </a:solidFill>
              </a:rPr>
              <a:t>int</a:t>
            </a:r>
            <a:r>
              <a:rPr lang="en-US" altLang="en-US" sz="2800" b="1" dirty="0" smtClean="0">
                <a:solidFill>
                  <a:srgbClr val="663300"/>
                </a:solidFill>
              </a:rPr>
              <a:t> c;</a:t>
            </a:r>
          </a:p>
          <a:p>
            <a:pPr eaLnBrk="1" hangingPunct="1">
              <a:lnSpc>
                <a:spcPct val="80000"/>
              </a:lnSpc>
              <a:buFont typeface="Arial" charset="0"/>
              <a:buNone/>
            </a:pPr>
            <a:endParaRPr lang="en-US" altLang="en-US" sz="2800" b="1" dirty="0" smtClean="0">
              <a:solidFill>
                <a:srgbClr val="663300"/>
              </a:solidFill>
            </a:endParaRPr>
          </a:p>
          <a:p>
            <a:pPr eaLnBrk="1" hangingPunct="1">
              <a:lnSpc>
                <a:spcPct val="80000"/>
              </a:lnSpc>
              <a:buFont typeface="Arial" charset="0"/>
              <a:buNone/>
            </a:pPr>
            <a:r>
              <a:rPr lang="en-US" altLang="en-US" sz="2800" b="1" dirty="0" err="1" smtClean="0">
                <a:solidFill>
                  <a:srgbClr val="663300"/>
                </a:solidFill>
              </a:rPr>
              <a:t>printf</a:t>
            </a:r>
            <a:r>
              <a:rPr lang="en-US" altLang="en-US" sz="2800" b="1" dirty="0" smtClean="0">
                <a:solidFill>
                  <a:srgbClr val="663300"/>
                </a:solidFill>
              </a:rPr>
              <a:t>( "a = %d, b = %</a:t>
            </a:r>
            <a:r>
              <a:rPr lang="en-US" altLang="en-US" sz="2800" b="1" dirty="0" err="1" smtClean="0">
                <a:solidFill>
                  <a:srgbClr val="663300"/>
                </a:solidFill>
              </a:rPr>
              <a:t>fn</a:t>
            </a:r>
            <a:r>
              <a:rPr lang="en-US" altLang="en-US" sz="2800" b="1" dirty="0" smtClean="0">
                <a:solidFill>
                  <a:srgbClr val="663300"/>
                </a:solidFill>
              </a:rPr>
              <a:t>", a, b );</a:t>
            </a:r>
          </a:p>
          <a:p>
            <a:pPr eaLnBrk="1" hangingPunct="1">
              <a:lnSpc>
                <a:spcPct val="80000"/>
              </a:lnSpc>
              <a:buFont typeface="Arial" charset="0"/>
              <a:buNone/>
            </a:pPr>
            <a:r>
              <a:rPr lang="en-US" altLang="en-US" sz="2800" b="1" dirty="0" smtClean="0">
                <a:solidFill>
                  <a:srgbClr val="663300"/>
                </a:solidFill>
              </a:rPr>
              <a:t/>
            </a:r>
            <a:br>
              <a:rPr lang="en-US" altLang="en-US" sz="2800" b="1" dirty="0" smtClean="0">
                <a:solidFill>
                  <a:srgbClr val="663300"/>
                </a:solidFill>
              </a:rPr>
            </a:br>
            <a:r>
              <a:rPr lang="en-US" altLang="en-US" sz="2800" b="1" dirty="0" smtClean="0">
                <a:solidFill>
                  <a:srgbClr val="663300"/>
                </a:solidFill>
              </a:rPr>
              <a:t> a += 2;</a:t>
            </a:r>
            <a:br>
              <a:rPr lang="en-US" altLang="en-US" sz="2800" b="1" dirty="0" smtClean="0">
                <a:solidFill>
                  <a:srgbClr val="663300"/>
                </a:solidFill>
              </a:rPr>
            </a:br>
            <a:r>
              <a:rPr lang="en-US" altLang="en-US" sz="2800" b="1" dirty="0" smtClean="0">
                <a:solidFill>
                  <a:srgbClr val="663300"/>
                </a:solidFill>
              </a:rPr>
              <a:t> b *= a;</a:t>
            </a:r>
          </a:p>
          <a:p>
            <a:pPr eaLnBrk="1" hangingPunct="1">
              <a:lnSpc>
                <a:spcPct val="80000"/>
              </a:lnSpc>
              <a:buFont typeface="Arial" charset="0"/>
              <a:buNone/>
            </a:pPr>
            <a:r>
              <a:rPr lang="en-US" altLang="en-US" sz="2800" b="1" dirty="0" smtClean="0">
                <a:solidFill>
                  <a:srgbClr val="663300"/>
                </a:solidFill>
              </a:rPr>
              <a:t> </a:t>
            </a:r>
            <a:r>
              <a:rPr lang="en-US" altLang="en-US" sz="2800" b="1" dirty="0" err="1" smtClean="0">
                <a:solidFill>
                  <a:srgbClr val="663300"/>
                </a:solidFill>
              </a:rPr>
              <a:t>printf</a:t>
            </a:r>
            <a:r>
              <a:rPr lang="en-US" altLang="en-US" sz="2800" b="1" dirty="0" smtClean="0">
                <a:solidFill>
                  <a:srgbClr val="663300"/>
                </a:solidFill>
              </a:rPr>
              <a:t>( "a = %d, b = %</a:t>
            </a:r>
            <a:r>
              <a:rPr lang="en-US" altLang="en-US" sz="2800" b="1" dirty="0" err="1" smtClean="0">
                <a:solidFill>
                  <a:srgbClr val="663300"/>
                </a:solidFill>
              </a:rPr>
              <a:t>fn</a:t>
            </a:r>
            <a:r>
              <a:rPr lang="en-US" altLang="en-US" sz="2800" b="1" dirty="0" smtClean="0">
                <a:solidFill>
                  <a:srgbClr val="663300"/>
                </a:solidFill>
              </a:rPr>
              <a:t>", a, b );</a:t>
            </a:r>
            <a:br>
              <a:rPr lang="en-US" altLang="en-US" sz="2800" b="1" dirty="0" smtClean="0">
                <a:solidFill>
                  <a:srgbClr val="663300"/>
                </a:solidFill>
              </a:rPr>
            </a:br>
            <a:r>
              <a:rPr lang="en-US" altLang="en-US" sz="2800" b="1" dirty="0" smtClean="0">
                <a:solidFill>
                  <a:srgbClr val="663300"/>
                </a:solidFill>
              </a:rPr>
              <a:t> </a:t>
            </a:r>
            <a:br>
              <a:rPr lang="en-US" altLang="en-US" sz="2800" b="1" dirty="0" smtClean="0">
                <a:solidFill>
                  <a:srgbClr val="663300"/>
                </a:solidFill>
              </a:rPr>
            </a:br>
            <a:r>
              <a:rPr lang="en-US" altLang="en-US" sz="2800" b="1" dirty="0" smtClean="0">
                <a:solidFill>
                  <a:srgbClr val="663300"/>
                </a:solidFill>
              </a:rPr>
              <a:t>a %= 4;</a:t>
            </a:r>
            <a:br>
              <a:rPr lang="en-US" altLang="en-US" sz="2800" b="1" dirty="0" smtClean="0">
                <a:solidFill>
                  <a:srgbClr val="663300"/>
                </a:solidFill>
              </a:rPr>
            </a:br>
            <a:r>
              <a:rPr lang="en-US" altLang="en-US" sz="2800" b="1" dirty="0" smtClean="0">
                <a:solidFill>
                  <a:srgbClr val="663300"/>
                </a:solidFill>
              </a:rPr>
              <a:t>b -= 0.43;</a:t>
            </a:r>
          </a:p>
          <a:p>
            <a:pPr eaLnBrk="1" hangingPunct="1">
              <a:lnSpc>
                <a:spcPct val="80000"/>
              </a:lnSpc>
              <a:buFont typeface="Arial" charset="0"/>
              <a:buNone/>
            </a:pPr>
            <a:r>
              <a:rPr lang="en-US" altLang="en-US" sz="2800" b="1" dirty="0" err="1" smtClean="0">
                <a:solidFill>
                  <a:srgbClr val="663300"/>
                </a:solidFill>
              </a:rPr>
              <a:t>printf</a:t>
            </a:r>
            <a:r>
              <a:rPr lang="en-US" altLang="en-US" sz="2800" b="1" dirty="0" smtClean="0">
                <a:solidFill>
                  <a:srgbClr val="663300"/>
                </a:solidFill>
              </a:rPr>
              <a:t>( "a = %d, b = %</a:t>
            </a:r>
            <a:r>
              <a:rPr lang="en-US" altLang="en-US" sz="2800" b="1" dirty="0" err="1" smtClean="0">
                <a:solidFill>
                  <a:srgbClr val="663300"/>
                </a:solidFill>
              </a:rPr>
              <a:t>fn</a:t>
            </a:r>
            <a:r>
              <a:rPr lang="en-US" altLang="en-US" sz="2800" b="1" dirty="0" smtClean="0">
                <a:solidFill>
                  <a:srgbClr val="663300"/>
                </a:solidFill>
              </a:rPr>
              <a:t>", a, b );</a:t>
            </a:r>
            <a:br>
              <a:rPr lang="en-US" altLang="en-US" sz="2800" b="1" dirty="0" smtClean="0">
                <a:solidFill>
                  <a:srgbClr val="663300"/>
                </a:solidFill>
              </a:rPr>
            </a:br>
            <a:r>
              <a:rPr lang="en-US" altLang="en-US" sz="2800" b="1" dirty="0" smtClean="0">
                <a:solidFill>
                  <a:srgbClr val="663300"/>
                </a:solidFill>
              </a:rPr>
              <a:t> </a:t>
            </a:r>
            <a:br>
              <a:rPr lang="en-US" altLang="en-US" sz="2800" b="1" dirty="0" smtClean="0">
                <a:solidFill>
                  <a:srgbClr val="663300"/>
                </a:solidFill>
              </a:rPr>
            </a:br>
            <a:endParaRPr lang="en-US" altLang="en-US" sz="2800" b="1" dirty="0" smtClean="0">
              <a:solidFill>
                <a:srgbClr val="663300"/>
              </a:solidFill>
            </a:endParaRPr>
          </a:p>
        </p:txBody>
      </p:sp>
      <p:sp>
        <p:nvSpPr>
          <p:cNvPr id="33797" name="Rectangle 5"/>
          <p:cNvSpPr>
            <a:spLocks noChangeArrowheads="1"/>
          </p:cNvSpPr>
          <p:nvPr/>
        </p:nvSpPr>
        <p:spPr bwMode="auto">
          <a:xfrm>
            <a:off x="7112000" y="1752601"/>
            <a:ext cx="4673600" cy="646113"/>
          </a:xfrm>
          <a:prstGeom prst="rect">
            <a:avLst/>
          </a:prstGeom>
          <a:noFill/>
          <a:ln w="9525">
            <a:noFill/>
            <a:miter lim="800000"/>
            <a:headEnd/>
            <a:tailEnd/>
          </a:ln>
          <a:effectLst/>
        </p:spPr>
        <p:txBody>
          <a:bodyPr>
            <a:spAutoFit/>
          </a:bodyPr>
          <a:lstStyle/>
          <a:p>
            <a:pPr>
              <a:defRPr/>
            </a:pPr>
            <a:r>
              <a:rPr lang="en-US" b="1" dirty="0">
                <a:effectLst>
                  <a:outerShdw blurRad="38100" dist="38100" dir="2700000" algn="tl">
                    <a:srgbClr val="C0C0C0"/>
                  </a:outerShdw>
                </a:effectLst>
              </a:rPr>
              <a:t>a = 8, b = 1.343000</a:t>
            </a:r>
            <a:br>
              <a:rPr lang="en-US" b="1" dirty="0">
                <a:effectLst>
                  <a:outerShdw blurRad="38100" dist="38100" dir="2700000" algn="tl">
                    <a:srgbClr val="C0C0C0"/>
                  </a:outerShdw>
                </a:effectLst>
              </a:rPr>
            </a:br>
            <a:endParaRPr lang="en-US" b="1" dirty="0">
              <a:effectLst>
                <a:outerShdw blurRad="38100" dist="38100" dir="2700000" algn="tl">
                  <a:srgbClr val="C0C0C0"/>
                </a:outerShdw>
              </a:effectLst>
            </a:endParaRPr>
          </a:p>
        </p:txBody>
      </p:sp>
      <p:sp>
        <p:nvSpPr>
          <p:cNvPr id="33798" name="Rectangle 6"/>
          <p:cNvSpPr>
            <a:spLocks noChangeArrowheads="1"/>
          </p:cNvSpPr>
          <p:nvPr/>
        </p:nvSpPr>
        <p:spPr bwMode="auto">
          <a:xfrm>
            <a:off x="7112001" y="3124200"/>
            <a:ext cx="2541080" cy="646331"/>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a = 10, b = 13.430000</a:t>
            </a:r>
            <a:r>
              <a:rPr lang="en-US" dirty="0"/>
              <a:t/>
            </a:r>
            <a:br>
              <a:rPr lang="en-US" dirty="0"/>
            </a:br>
            <a:endParaRPr lang="en-US" dirty="0"/>
          </a:p>
        </p:txBody>
      </p:sp>
      <p:sp>
        <p:nvSpPr>
          <p:cNvPr id="33799" name="Rectangle 7"/>
          <p:cNvSpPr>
            <a:spLocks noChangeArrowheads="1"/>
          </p:cNvSpPr>
          <p:nvPr/>
        </p:nvSpPr>
        <p:spPr bwMode="auto">
          <a:xfrm>
            <a:off x="7213600" y="4724401"/>
            <a:ext cx="2408032" cy="646331"/>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a = 2, b = 13.000000</a:t>
            </a:r>
            <a:r>
              <a:rPr lang="en-US" dirty="0"/>
              <a:t/>
            </a:r>
            <a:br>
              <a:rPr lang="en-US" dirty="0"/>
            </a:br>
            <a:endParaRPr lang="en-US" dirty="0"/>
          </a:p>
        </p:txBody>
      </p:sp>
    </p:spTree>
    <p:extLst>
      <p:ext uri="{BB962C8B-B14F-4D97-AF65-F5344CB8AC3E}">
        <p14:creationId xmlns:p14="http://schemas.microsoft.com/office/powerpoint/2010/main" val="3469718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p:cTn id="7" dur="2000" fill="hold"/>
                                        <p:tgtEl>
                                          <p:spTgt spid="33797"/>
                                        </p:tgtEl>
                                        <p:attrNameLst>
                                          <p:attrName>ppt_w</p:attrName>
                                        </p:attrNameLst>
                                      </p:cBhvr>
                                      <p:tavLst>
                                        <p:tav tm="0">
                                          <p:val>
                                            <p:strVal val="#ppt_w*0.70"/>
                                          </p:val>
                                        </p:tav>
                                        <p:tav tm="100000">
                                          <p:val>
                                            <p:strVal val="#ppt_w"/>
                                          </p:val>
                                        </p:tav>
                                      </p:tavLst>
                                    </p:anim>
                                    <p:anim calcmode="lin" valueType="num">
                                      <p:cBhvr>
                                        <p:cTn id="8" dur="2000" fill="hold"/>
                                        <p:tgtEl>
                                          <p:spTgt spid="33797"/>
                                        </p:tgtEl>
                                        <p:attrNameLst>
                                          <p:attrName>ppt_h</p:attrName>
                                        </p:attrNameLst>
                                      </p:cBhvr>
                                      <p:tavLst>
                                        <p:tav tm="0">
                                          <p:val>
                                            <p:strVal val="#ppt_h"/>
                                          </p:val>
                                        </p:tav>
                                        <p:tav tm="100000">
                                          <p:val>
                                            <p:strVal val="#ppt_h"/>
                                          </p:val>
                                        </p:tav>
                                      </p:tavLst>
                                    </p:anim>
                                    <p:animEffect transition="in" filter="fade">
                                      <p:cBhvr>
                                        <p:cTn id="9" dur="2000"/>
                                        <p:tgtEl>
                                          <p:spTgt spid="3379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3798"/>
                                        </p:tgtEl>
                                        <p:attrNameLst>
                                          <p:attrName>style.visibility</p:attrName>
                                        </p:attrNameLst>
                                      </p:cBhvr>
                                      <p:to>
                                        <p:strVal val="visible"/>
                                      </p:to>
                                    </p:set>
                                    <p:anim calcmode="lin" valueType="num">
                                      <p:cBhvr>
                                        <p:cTn id="14" dur="2000" fill="hold"/>
                                        <p:tgtEl>
                                          <p:spTgt spid="33798"/>
                                        </p:tgtEl>
                                        <p:attrNameLst>
                                          <p:attrName>ppt_w</p:attrName>
                                        </p:attrNameLst>
                                      </p:cBhvr>
                                      <p:tavLst>
                                        <p:tav tm="0">
                                          <p:val>
                                            <p:strVal val="#ppt_w*0.70"/>
                                          </p:val>
                                        </p:tav>
                                        <p:tav tm="100000">
                                          <p:val>
                                            <p:strVal val="#ppt_w"/>
                                          </p:val>
                                        </p:tav>
                                      </p:tavLst>
                                    </p:anim>
                                    <p:anim calcmode="lin" valueType="num">
                                      <p:cBhvr>
                                        <p:cTn id="15" dur="2000" fill="hold"/>
                                        <p:tgtEl>
                                          <p:spTgt spid="33798"/>
                                        </p:tgtEl>
                                        <p:attrNameLst>
                                          <p:attrName>ppt_h</p:attrName>
                                        </p:attrNameLst>
                                      </p:cBhvr>
                                      <p:tavLst>
                                        <p:tav tm="0">
                                          <p:val>
                                            <p:strVal val="#ppt_h"/>
                                          </p:val>
                                        </p:tav>
                                        <p:tav tm="100000">
                                          <p:val>
                                            <p:strVal val="#ppt_h"/>
                                          </p:val>
                                        </p:tav>
                                      </p:tavLst>
                                    </p:anim>
                                    <p:animEffect transition="in" filter="fade">
                                      <p:cBhvr>
                                        <p:cTn id="16" dur="2000"/>
                                        <p:tgtEl>
                                          <p:spTgt spid="337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3799"/>
                                        </p:tgtEl>
                                        <p:attrNameLst>
                                          <p:attrName>style.visibility</p:attrName>
                                        </p:attrNameLst>
                                      </p:cBhvr>
                                      <p:to>
                                        <p:strVal val="visible"/>
                                      </p:to>
                                    </p:set>
                                    <p:anim calcmode="lin" valueType="num">
                                      <p:cBhvr>
                                        <p:cTn id="21" dur="2000" fill="hold"/>
                                        <p:tgtEl>
                                          <p:spTgt spid="33799"/>
                                        </p:tgtEl>
                                        <p:attrNameLst>
                                          <p:attrName>ppt_w</p:attrName>
                                        </p:attrNameLst>
                                      </p:cBhvr>
                                      <p:tavLst>
                                        <p:tav tm="0">
                                          <p:val>
                                            <p:strVal val="#ppt_w*0.70"/>
                                          </p:val>
                                        </p:tav>
                                        <p:tav tm="100000">
                                          <p:val>
                                            <p:strVal val="#ppt_w"/>
                                          </p:val>
                                        </p:tav>
                                      </p:tavLst>
                                    </p:anim>
                                    <p:anim calcmode="lin" valueType="num">
                                      <p:cBhvr>
                                        <p:cTn id="22" dur="2000" fill="hold"/>
                                        <p:tgtEl>
                                          <p:spTgt spid="33799"/>
                                        </p:tgtEl>
                                        <p:attrNameLst>
                                          <p:attrName>ppt_h</p:attrName>
                                        </p:attrNameLst>
                                      </p:cBhvr>
                                      <p:tavLst>
                                        <p:tav tm="0">
                                          <p:val>
                                            <p:strVal val="#ppt_h"/>
                                          </p:val>
                                        </p:tav>
                                        <p:tav tm="100000">
                                          <p:val>
                                            <p:strVal val="#ppt_h"/>
                                          </p:val>
                                        </p:tav>
                                      </p:tavLst>
                                    </p:anim>
                                    <p:animEffect transition="in" filter="fade">
                                      <p:cBhvr>
                                        <p:cTn id="23" dur="20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P spid="33798" grpId="0"/>
      <p:bldP spid="3379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body" idx="1"/>
          </p:nvPr>
        </p:nvSpPr>
        <p:spPr>
          <a:xfrm>
            <a:off x="508000" y="381001"/>
            <a:ext cx="10972800" cy="6126163"/>
          </a:xfrm>
        </p:spPr>
        <p:txBody>
          <a:bodyPr>
            <a:normAutofit fontScale="92500" lnSpcReduction="20000"/>
          </a:bodyPr>
          <a:lstStyle/>
          <a:p>
            <a:pPr eaLnBrk="1" hangingPunct="1">
              <a:lnSpc>
                <a:spcPct val="80000"/>
              </a:lnSpc>
              <a:buFont typeface="Arial" charset="0"/>
              <a:buNone/>
            </a:pPr>
            <a:endParaRPr lang="en-US" altLang="en-US" sz="2400" dirty="0" smtClean="0"/>
          </a:p>
          <a:p>
            <a:pPr algn="just" eaLnBrk="1" hangingPunct="1">
              <a:lnSpc>
                <a:spcPct val="80000"/>
              </a:lnSpc>
              <a:buFont typeface="Arial" charset="0"/>
              <a:buNone/>
            </a:pPr>
            <a:r>
              <a:rPr lang="en-US" altLang="en-US" sz="2400" dirty="0" err="1" smtClean="0">
                <a:solidFill>
                  <a:srgbClr val="7217F7"/>
                </a:solidFill>
              </a:rPr>
              <a:t>int</a:t>
            </a:r>
            <a:r>
              <a:rPr lang="en-US" altLang="en-US" sz="2400" dirty="0" smtClean="0">
                <a:solidFill>
                  <a:srgbClr val="7217F7"/>
                </a:solidFill>
              </a:rPr>
              <a:t> </a:t>
            </a:r>
            <a:r>
              <a:rPr lang="en-US" altLang="en-US" sz="2400" dirty="0" err="1" smtClean="0">
                <a:solidFill>
                  <a:srgbClr val="7217F7"/>
                </a:solidFill>
              </a:rPr>
              <a:t>i</a:t>
            </a:r>
            <a:r>
              <a:rPr lang="en-US" altLang="en-US" sz="2400" dirty="0" smtClean="0">
                <a:solidFill>
                  <a:srgbClr val="7217F7"/>
                </a:solidFill>
              </a:rPr>
              <a:t>;</a:t>
            </a:r>
          </a:p>
          <a:p>
            <a:pPr algn="just" eaLnBrk="1" hangingPunct="1">
              <a:lnSpc>
                <a:spcPct val="80000"/>
              </a:lnSpc>
              <a:buFont typeface="Arial" charset="0"/>
              <a:buNone/>
            </a:pPr>
            <a:r>
              <a:rPr lang="en-US" altLang="en-US" sz="2400" dirty="0" err="1" smtClean="0">
                <a:solidFill>
                  <a:srgbClr val="7217F7"/>
                </a:solidFill>
              </a:rPr>
              <a:t>i</a:t>
            </a:r>
            <a:r>
              <a:rPr lang="en-US" altLang="en-US" sz="2400" dirty="0" smtClean="0">
                <a:solidFill>
                  <a:srgbClr val="7217F7"/>
                </a:solidFill>
              </a:rPr>
              <a:t> = 10; 		/* Assignment */	 </a:t>
            </a:r>
            <a:r>
              <a:rPr lang="en-US" altLang="en-US" sz="2400" dirty="0" err="1" smtClean="0">
                <a:solidFill>
                  <a:srgbClr val="7217F7"/>
                </a:solidFill>
              </a:rPr>
              <a:t>printf</a:t>
            </a:r>
            <a:r>
              <a:rPr lang="en-US" altLang="en-US" sz="2400" dirty="0" smtClean="0">
                <a:solidFill>
                  <a:srgbClr val="7217F7"/>
                </a:solidFill>
              </a:rPr>
              <a:t>("</a:t>
            </a:r>
            <a:r>
              <a:rPr lang="en-US" altLang="en-US" sz="2400" dirty="0" err="1" smtClean="0">
                <a:solidFill>
                  <a:srgbClr val="7217F7"/>
                </a:solidFill>
              </a:rPr>
              <a:t>i</a:t>
            </a:r>
            <a:r>
              <a:rPr lang="en-US" altLang="en-US" sz="2400" dirty="0" smtClean="0">
                <a:solidFill>
                  <a:srgbClr val="7217F7"/>
                </a:solidFill>
              </a:rPr>
              <a:t> = 10 : %d\n",</a:t>
            </a:r>
            <a:r>
              <a:rPr lang="en-US" altLang="en-US" sz="2400" dirty="0" err="1" smtClean="0">
                <a:solidFill>
                  <a:srgbClr val="7217F7"/>
                </a:solidFill>
              </a:rPr>
              <a:t>i</a:t>
            </a:r>
            <a:r>
              <a:rPr lang="en-US" altLang="en-US" sz="2400" dirty="0" smtClean="0">
                <a:solidFill>
                  <a:srgbClr val="7217F7"/>
                </a:solidFill>
              </a:rPr>
              <a:t>);</a:t>
            </a:r>
          </a:p>
          <a:p>
            <a:pPr algn="just" eaLnBrk="1" hangingPunct="1">
              <a:lnSpc>
                <a:spcPct val="80000"/>
              </a:lnSpc>
              <a:buFont typeface="Arial" charset="0"/>
              <a:buNone/>
            </a:pPr>
            <a:r>
              <a:rPr lang="en-US" altLang="en-US" sz="2400" dirty="0" err="1" smtClean="0">
                <a:solidFill>
                  <a:srgbClr val="7217F7"/>
                </a:solidFill>
              </a:rPr>
              <a:t>i</a:t>
            </a:r>
            <a:r>
              <a:rPr lang="en-US" altLang="en-US" sz="2400" dirty="0" smtClean="0">
                <a:solidFill>
                  <a:srgbClr val="7217F7"/>
                </a:solidFill>
              </a:rPr>
              <a:t>++; 		/* </a:t>
            </a:r>
            <a:r>
              <a:rPr lang="en-US" altLang="en-US" sz="2400" dirty="0" err="1" smtClean="0">
                <a:solidFill>
                  <a:srgbClr val="7217F7"/>
                </a:solidFill>
              </a:rPr>
              <a:t>i</a:t>
            </a:r>
            <a:r>
              <a:rPr lang="en-US" altLang="en-US" sz="2400" dirty="0" smtClean="0">
                <a:solidFill>
                  <a:srgbClr val="7217F7"/>
                </a:solidFill>
              </a:rPr>
              <a:t> = </a:t>
            </a:r>
            <a:r>
              <a:rPr lang="en-US" altLang="en-US" sz="2400" dirty="0" err="1" smtClean="0">
                <a:solidFill>
                  <a:srgbClr val="7217F7"/>
                </a:solidFill>
              </a:rPr>
              <a:t>i</a:t>
            </a:r>
            <a:r>
              <a:rPr lang="en-US" altLang="en-US" sz="2400" dirty="0" smtClean="0">
                <a:solidFill>
                  <a:srgbClr val="7217F7"/>
                </a:solidFill>
              </a:rPr>
              <a:t> + 1 */		 </a:t>
            </a:r>
            <a:r>
              <a:rPr lang="en-US" altLang="en-US" sz="2400" dirty="0" err="1" smtClean="0">
                <a:solidFill>
                  <a:srgbClr val="7217F7"/>
                </a:solidFill>
              </a:rPr>
              <a:t>printf</a:t>
            </a:r>
            <a:r>
              <a:rPr lang="en-US" altLang="en-US" sz="2400" dirty="0" smtClean="0">
                <a:solidFill>
                  <a:srgbClr val="7217F7"/>
                </a:solidFill>
              </a:rPr>
              <a:t> ("</a:t>
            </a:r>
            <a:r>
              <a:rPr lang="en-US" altLang="en-US" sz="2400" dirty="0" err="1" smtClean="0">
                <a:solidFill>
                  <a:srgbClr val="7217F7"/>
                </a:solidFill>
              </a:rPr>
              <a:t>i</a:t>
            </a:r>
            <a:r>
              <a:rPr lang="en-US" altLang="en-US" sz="2400" dirty="0" smtClean="0">
                <a:solidFill>
                  <a:srgbClr val="7217F7"/>
                </a:solidFill>
              </a:rPr>
              <a:t>++ : %d\n",</a:t>
            </a:r>
            <a:r>
              <a:rPr lang="en-US" altLang="en-US" sz="2400" dirty="0" err="1" smtClean="0">
                <a:solidFill>
                  <a:srgbClr val="7217F7"/>
                </a:solidFill>
              </a:rPr>
              <a:t>i</a:t>
            </a:r>
            <a:r>
              <a:rPr lang="en-US" altLang="en-US" sz="2400" dirty="0" smtClean="0">
                <a:solidFill>
                  <a:srgbClr val="7217F7"/>
                </a:solidFill>
              </a:rPr>
              <a:t>);</a:t>
            </a:r>
          </a:p>
          <a:p>
            <a:pPr algn="just" eaLnBrk="1" hangingPunct="1">
              <a:lnSpc>
                <a:spcPct val="80000"/>
              </a:lnSpc>
              <a:buFont typeface="Arial" charset="0"/>
              <a:buNone/>
            </a:pPr>
            <a:r>
              <a:rPr lang="en-US" altLang="en-US" sz="2400" dirty="0" err="1" smtClean="0">
                <a:solidFill>
                  <a:srgbClr val="7217F7"/>
                </a:solidFill>
              </a:rPr>
              <a:t>i</a:t>
            </a:r>
            <a:r>
              <a:rPr lang="en-US" altLang="en-US" sz="2400" dirty="0" smtClean="0">
                <a:solidFill>
                  <a:srgbClr val="7217F7"/>
                </a:solidFill>
              </a:rPr>
              <a:t> += 5; 		/* </a:t>
            </a:r>
            <a:r>
              <a:rPr lang="en-US" altLang="en-US" sz="2400" dirty="0" err="1" smtClean="0">
                <a:solidFill>
                  <a:srgbClr val="7217F7"/>
                </a:solidFill>
              </a:rPr>
              <a:t>i</a:t>
            </a:r>
            <a:r>
              <a:rPr lang="en-US" altLang="en-US" sz="2400" dirty="0" smtClean="0">
                <a:solidFill>
                  <a:srgbClr val="7217F7"/>
                </a:solidFill>
              </a:rPr>
              <a:t> = </a:t>
            </a:r>
            <a:r>
              <a:rPr lang="en-US" altLang="en-US" sz="2400" dirty="0" err="1" smtClean="0">
                <a:solidFill>
                  <a:srgbClr val="7217F7"/>
                </a:solidFill>
              </a:rPr>
              <a:t>i</a:t>
            </a:r>
            <a:r>
              <a:rPr lang="en-US" altLang="en-US" sz="2400" dirty="0" smtClean="0">
                <a:solidFill>
                  <a:srgbClr val="7217F7"/>
                </a:solidFill>
              </a:rPr>
              <a:t> + 5 */		 </a:t>
            </a:r>
            <a:r>
              <a:rPr lang="en-US" altLang="en-US" sz="2400" dirty="0" err="1" smtClean="0">
                <a:solidFill>
                  <a:srgbClr val="7217F7"/>
                </a:solidFill>
              </a:rPr>
              <a:t>printf</a:t>
            </a:r>
            <a:r>
              <a:rPr lang="en-US" altLang="en-US" sz="2400" dirty="0" smtClean="0">
                <a:solidFill>
                  <a:srgbClr val="7217F7"/>
                </a:solidFill>
              </a:rPr>
              <a:t> ("</a:t>
            </a:r>
            <a:r>
              <a:rPr lang="en-US" altLang="en-US" sz="2400" dirty="0" err="1" smtClean="0">
                <a:solidFill>
                  <a:srgbClr val="7217F7"/>
                </a:solidFill>
              </a:rPr>
              <a:t>i</a:t>
            </a:r>
            <a:r>
              <a:rPr lang="en-US" altLang="en-US" sz="2400" dirty="0" smtClean="0">
                <a:solidFill>
                  <a:srgbClr val="7217F7"/>
                </a:solidFill>
              </a:rPr>
              <a:t> += 5 : %d\n",</a:t>
            </a:r>
            <a:r>
              <a:rPr lang="en-US" altLang="en-US" sz="2400" dirty="0" err="1" smtClean="0">
                <a:solidFill>
                  <a:srgbClr val="7217F7"/>
                </a:solidFill>
              </a:rPr>
              <a:t>i</a:t>
            </a:r>
            <a:r>
              <a:rPr lang="en-US" altLang="en-US" sz="2400" dirty="0" smtClean="0">
                <a:solidFill>
                  <a:srgbClr val="7217F7"/>
                </a:solidFill>
              </a:rPr>
              <a:t>);</a:t>
            </a:r>
          </a:p>
          <a:p>
            <a:pPr algn="just" eaLnBrk="1" hangingPunct="1">
              <a:lnSpc>
                <a:spcPct val="80000"/>
              </a:lnSpc>
              <a:buFont typeface="Arial" charset="0"/>
              <a:buNone/>
            </a:pPr>
            <a:r>
              <a:rPr lang="en-US" altLang="en-US" sz="2400" dirty="0" err="1" smtClean="0">
                <a:solidFill>
                  <a:srgbClr val="7217F7"/>
                </a:solidFill>
              </a:rPr>
              <a:t>i</a:t>
            </a:r>
            <a:r>
              <a:rPr lang="en-US" altLang="en-US" sz="2400" dirty="0" smtClean="0">
                <a:solidFill>
                  <a:srgbClr val="7217F7"/>
                </a:solidFill>
              </a:rPr>
              <a:t>--; 		/* </a:t>
            </a:r>
            <a:r>
              <a:rPr lang="en-US" altLang="en-US" sz="2400" dirty="0" err="1" smtClean="0">
                <a:solidFill>
                  <a:srgbClr val="7217F7"/>
                </a:solidFill>
              </a:rPr>
              <a:t>i</a:t>
            </a:r>
            <a:r>
              <a:rPr lang="en-US" altLang="en-US" sz="2400" dirty="0" smtClean="0">
                <a:solidFill>
                  <a:srgbClr val="7217F7"/>
                </a:solidFill>
              </a:rPr>
              <a:t> = </a:t>
            </a:r>
            <a:r>
              <a:rPr lang="en-US" altLang="en-US" sz="2400" dirty="0" err="1" smtClean="0">
                <a:solidFill>
                  <a:srgbClr val="7217F7"/>
                </a:solidFill>
              </a:rPr>
              <a:t>i</a:t>
            </a:r>
            <a:r>
              <a:rPr lang="en-US" altLang="en-US" sz="2400" dirty="0" smtClean="0">
                <a:solidFill>
                  <a:srgbClr val="7217F7"/>
                </a:solidFill>
              </a:rPr>
              <a:t> - 1 */		 </a:t>
            </a:r>
            <a:r>
              <a:rPr lang="en-US" altLang="en-US" sz="2400" dirty="0" err="1" smtClean="0">
                <a:solidFill>
                  <a:srgbClr val="7217F7"/>
                </a:solidFill>
              </a:rPr>
              <a:t>printf</a:t>
            </a:r>
            <a:r>
              <a:rPr lang="en-US" altLang="en-US" sz="2400" dirty="0" smtClean="0">
                <a:solidFill>
                  <a:srgbClr val="7217F7"/>
                </a:solidFill>
              </a:rPr>
              <a:t> ("</a:t>
            </a:r>
            <a:r>
              <a:rPr lang="en-US" altLang="en-US" sz="2400" dirty="0" err="1" smtClean="0">
                <a:solidFill>
                  <a:srgbClr val="7217F7"/>
                </a:solidFill>
              </a:rPr>
              <a:t>i</a:t>
            </a:r>
            <a:r>
              <a:rPr lang="en-US" altLang="en-US" sz="2400" dirty="0" smtClean="0">
                <a:solidFill>
                  <a:srgbClr val="7217F7"/>
                </a:solidFill>
              </a:rPr>
              <a:t>-- : %d\n",</a:t>
            </a:r>
            <a:r>
              <a:rPr lang="en-US" altLang="en-US" sz="2400" dirty="0" err="1" smtClean="0">
                <a:solidFill>
                  <a:srgbClr val="7217F7"/>
                </a:solidFill>
              </a:rPr>
              <a:t>i</a:t>
            </a:r>
            <a:r>
              <a:rPr lang="en-US" altLang="en-US" sz="2400" dirty="0" smtClean="0">
                <a:solidFill>
                  <a:srgbClr val="7217F7"/>
                </a:solidFill>
              </a:rPr>
              <a:t>);</a:t>
            </a:r>
          </a:p>
          <a:p>
            <a:pPr algn="just" eaLnBrk="1" hangingPunct="1">
              <a:lnSpc>
                <a:spcPct val="80000"/>
              </a:lnSpc>
              <a:buFont typeface="Arial" charset="0"/>
              <a:buNone/>
            </a:pPr>
            <a:r>
              <a:rPr lang="en-US" altLang="en-US" sz="2400" dirty="0" err="1" smtClean="0">
                <a:solidFill>
                  <a:srgbClr val="7217F7"/>
                </a:solidFill>
              </a:rPr>
              <a:t>i</a:t>
            </a:r>
            <a:r>
              <a:rPr lang="en-US" altLang="en-US" sz="2400" dirty="0" smtClean="0">
                <a:solidFill>
                  <a:srgbClr val="7217F7"/>
                </a:solidFill>
              </a:rPr>
              <a:t> -= 2;		 /* </a:t>
            </a:r>
            <a:r>
              <a:rPr lang="en-US" altLang="en-US" sz="2400" dirty="0" err="1" smtClean="0">
                <a:solidFill>
                  <a:srgbClr val="7217F7"/>
                </a:solidFill>
              </a:rPr>
              <a:t>i</a:t>
            </a:r>
            <a:r>
              <a:rPr lang="en-US" altLang="en-US" sz="2400" dirty="0" smtClean="0">
                <a:solidFill>
                  <a:srgbClr val="7217F7"/>
                </a:solidFill>
              </a:rPr>
              <a:t> = </a:t>
            </a:r>
            <a:r>
              <a:rPr lang="en-US" altLang="en-US" sz="2400" dirty="0" err="1" smtClean="0">
                <a:solidFill>
                  <a:srgbClr val="7217F7"/>
                </a:solidFill>
              </a:rPr>
              <a:t>i</a:t>
            </a:r>
            <a:r>
              <a:rPr lang="en-US" altLang="en-US" sz="2400" dirty="0" smtClean="0">
                <a:solidFill>
                  <a:srgbClr val="7217F7"/>
                </a:solidFill>
              </a:rPr>
              <a:t> - 2 */ 		</a:t>
            </a:r>
            <a:r>
              <a:rPr lang="en-US" altLang="en-US" sz="2400" dirty="0" err="1" smtClean="0">
                <a:solidFill>
                  <a:srgbClr val="7217F7"/>
                </a:solidFill>
              </a:rPr>
              <a:t>printf</a:t>
            </a:r>
            <a:r>
              <a:rPr lang="en-US" altLang="en-US" sz="2400" dirty="0" smtClean="0">
                <a:solidFill>
                  <a:srgbClr val="7217F7"/>
                </a:solidFill>
              </a:rPr>
              <a:t> ("</a:t>
            </a:r>
            <a:r>
              <a:rPr lang="en-US" altLang="en-US" sz="2400" dirty="0" err="1" smtClean="0">
                <a:solidFill>
                  <a:srgbClr val="7217F7"/>
                </a:solidFill>
              </a:rPr>
              <a:t>i</a:t>
            </a:r>
            <a:r>
              <a:rPr lang="en-US" altLang="en-US" sz="2400" dirty="0" smtClean="0">
                <a:solidFill>
                  <a:srgbClr val="7217F7"/>
                </a:solidFill>
              </a:rPr>
              <a:t> -= 2 : %d\n",</a:t>
            </a:r>
            <a:r>
              <a:rPr lang="en-US" altLang="en-US" sz="2400" dirty="0" err="1" smtClean="0">
                <a:solidFill>
                  <a:srgbClr val="7217F7"/>
                </a:solidFill>
              </a:rPr>
              <a:t>i</a:t>
            </a:r>
            <a:r>
              <a:rPr lang="en-US" altLang="en-US" sz="2400" dirty="0" smtClean="0">
                <a:solidFill>
                  <a:srgbClr val="7217F7"/>
                </a:solidFill>
              </a:rPr>
              <a:t>);</a:t>
            </a:r>
          </a:p>
          <a:p>
            <a:pPr algn="just" eaLnBrk="1" hangingPunct="1">
              <a:lnSpc>
                <a:spcPct val="80000"/>
              </a:lnSpc>
              <a:buFont typeface="Arial" charset="0"/>
              <a:buNone/>
            </a:pPr>
            <a:r>
              <a:rPr lang="en-US" altLang="en-US" sz="2400" dirty="0" err="1" smtClean="0">
                <a:solidFill>
                  <a:srgbClr val="7217F7"/>
                </a:solidFill>
              </a:rPr>
              <a:t>i</a:t>
            </a:r>
            <a:r>
              <a:rPr lang="en-US" altLang="en-US" sz="2400" dirty="0" smtClean="0">
                <a:solidFill>
                  <a:srgbClr val="7217F7"/>
                </a:solidFill>
              </a:rPr>
              <a:t> *= 5;		 /* </a:t>
            </a:r>
            <a:r>
              <a:rPr lang="en-US" altLang="en-US" sz="2400" dirty="0" err="1" smtClean="0">
                <a:solidFill>
                  <a:srgbClr val="7217F7"/>
                </a:solidFill>
              </a:rPr>
              <a:t>i</a:t>
            </a:r>
            <a:r>
              <a:rPr lang="en-US" altLang="en-US" sz="2400" dirty="0" smtClean="0">
                <a:solidFill>
                  <a:srgbClr val="7217F7"/>
                </a:solidFill>
              </a:rPr>
              <a:t> = </a:t>
            </a:r>
            <a:r>
              <a:rPr lang="en-US" altLang="en-US" sz="2400" dirty="0" err="1" smtClean="0">
                <a:solidFill>
                  <a:srgbClr val="7217F7"/>
                </a:solidFill>
              </a:rPr>
              <a:t>i</a:t>
            </a:r>
            <a:r>
              <a:rPr lang="en-US" altLang="en-US" sz="2400" dirty="0" smtClean="0">
                <a:solidFill>
                  <a:srgbClr val="7217F7"/>
                </a:solidFill>
              </a:rPr>
              <a:t> * 5 */		</a:t>
            </a:r>
            <a:r>
              <a:rPr lang="en-US" altLang="en-US" sz="2400" dirty="0" err="1" smtClean="0">
                <a:solidFill>
                  <a:srgbClr val="7217F7"/>
                </a:solidFill>
              </a:rPr>
              <a:t>printf</a:t>
            </a:r>
            <a:r>
              <a:rPr lang="en-US" altLang="en-US" sz="2400" dirty="0" smtClean="0">
                <a:solidFill>
                  <a:srgbClr val="7217F7"/>
                </a:solidFill>
              </a:rPr>
              <a:t> ("</a:t>
            </a:r>
            <a:r>
              <a:rPr lang="en-US" altLang="en-US" sz="2400" dirty="0" err="1" smtClean="0">
                <a:solidFill>
                  <a:srgbClr val="7217F7"/>
                </a:solidFill>
              </a:rPr>
              <a:t>i</a:t>
            </a:r>
            <a:r>
              <a:rPr lang="en-US" altLang="en-US" sz="2400" dirty="0" smtClean="0">
                <a:solidFill>
                  <a:srgbClr val="7217F7"/>
                </a:solidFill>
              </a:rPr>
              <a:t> *= 5 :%d\n",</a:t>
            </a:r>
            <a:r>
              <a:rPr lang="en-US" altLang="en-US" sz="2400" dirty="0" err="1" smtClean="0">
                <a:solidFill>
                  <a:srgbClr val="7217F7"/>
                </a:solidFill>
              </a:rPr>
              <a:t>i</a:t>
            </a:r>
            <a:r>
              <a:rPr lang="en-US" altLang="en-US" sz="2400" dirty="0" smtClean="0">
                <a:solidFill>
                  <a:srgbClr val="7217F7"/>
                </a:solidFill>
              </a:rPr>
              <a:t>);</a:t>
            </a:r>
          </a:p>
          <a:p>
            <a:pPr algn="just" eaLnBrk="1" hangingPunct="1">
              <a:lnSpc>
                <a:spcPct val="80000"/>
              </a:lnSpc>
              <a:buFont typeface="Arial" charset="0"/>
              <a:buNone/>
            </a:pPr>
            <a:r>
              <a:rPr lang="en-US" altLang="en-US" sz="2400" dirty="0" err="1" smtClean="0">
                <a:solidFill>
                  <a:srgbClr val="7217F7"/>
                </a:solidFill>
              </a:rPr>
              <a:t>i</a:t>
            </a:r>
            <a:r>
              <a:rPr lang="en-US" altLang="en-US" sz="2400" dirty="0" smtClean="0">
                <a:solidFill>
                  <a:srgbClr val="7217F7"/>
                </a:solidFill>
              </a:rPr>
              <a:t> /= 2;		 /* </a:t>
            </a:r>
            <a:r>
              <a:rPr lang="en-US" altLang="en-US" sz="2400" dirty="0" err="1" smtClean="0">
                <a:solidFill>
                  <a:srgbClr val="7217F7"/>
                </a:solidFill>
              </a:rPr>
              <a:t>i</a:t>
            </a:r>
            <a:r>
              <a:rPr lang="en-US" altLang="en-US" sz="2400" dirty="0" smtClean="0">
                <a:solidFill>
                  <a:srgbClr val="7217F7"/>
                </a:solidFill>
              </a:rPr>
              <a:t> = </a:t>
            </a:r>
            <a:r>
              <a:rPr lang="en-US" altLang="en-US" sz="2400" dirty="0" err="1" smtClean="0">
                <a:solidFill>
                  <a:srgbClr val="7217F7"/>
                </a:solidFill>
              </a:rPr>
              <a:t>i</a:t>
            </a:r>
            <a:r>
              <a:rPr lang="en-US" altLang="en-US" sz="2400" dirty="0" smtClean="0">
                <a:solidFill>
                  <a:srgbClr val="7217F7"/>
                </a:solidFill>
              </a:rPr>
              <a:t> / 2 */		</a:t>
            </a:r>
            <a:r>
              <a:rPr lang="en-US" altLang="en-US" sz="2400" dirty="0" err="1" smtClean="0">
                <a:solidFill>
                  <a:srgbClr val="7217F7"/>
                </a:solidFill>
              </a:rPr>
              <a:t>printf</a:t>
            </a:r>
            <a:r>
              <a:rPr lang="en-US" altLang="en-US" sz="2400" dirty="0" smtClean="0">
                <a:solidFill>
                  <a:srgbClr val="7217F7"/>
                </a:solidFill>
              </a:rPr>
              <a:t> ("</a:t>
            </a:r>
            <a:r>
              <a:rPr lang="en-US" altLang="en-US" sz="2400" dirty="0" err="1" smtClean="0">
                <a:solidFill>
                  <a:srgbClr val="7217F7"/>
                </a:solidFill>
              </a:rPr>
              <a:t>i</a:t>
            </a:r>
            <a:r>
              <a:rPr lang="en-US" altLang="en-US" sz="2400" dirty="0" smtClean="0">
                <a:solidFill>
                  <a:srgbClr val="7217F7"/>
                </a:solidFill>
              </a:rPr>
              <a:t> /= 2 : %d\n",</a:t>
            </a:r>
            <a:r>
              <a:rPr lang="en-US" altLang="en-US" sz="2400" dirty="0" err="1" smtClean="0">
                <a:solidFill>
                  <a:srgbClr val="7217F7"/>
                </a:solidFill>
              </a:rPr>
              <a:t>i</a:t>
            </a:r>
            <a:r>
              <a:rPr lang="en-US" altLang="en-US" sz="2400" dirty="0" smtClean="0">
                <a:solidFill>
                  <a:srgbClr val="7217F7"/>
                </a:solidFill>
              </a:rPr>
              <a:t>); </a:t>
            </a:r>
          </a:p>
          <a:p>
            <a:pPr algn="just" eaLnBrk="1" hangingPunct="1">
              <a:lnSpc>
                <a:spcPct val="80000"/>
              </a:lnSpc>
              <a:buFont typeface="Arial" charset="0"/>
              <a:buNone/>
            </a:pPr>
            <a:r>
              <a:rPr lang="en-US" altLang="en-US" sz="2400" dirty="0" err="1" smtClean="0">
                <a:solidFill>
                  <a:srgbClr val="7217F7"/>
                </a:solidFill>
              </a:rPr>
              <a:t>i</a:t>
            </a:r>
            <a:r>
              <a:rPr lang="en-US" altLang="en-US" sz="2400" dirty="0" smtClean="0">
                <a:solidFill>
                  <a:srgbClr val="7217F7"/>
                </a:solidFill>
              </a:rPr>
              <a:t> %= 3;		 /* </a:t>
            </a:r>
            <a:r>
              <a:rPr lang="en-US" altLang="en-US" sz="2400" dirty="0" err="1" smtClean="0">
                <a:solidFill>
                  <a:srgbClr val="7217F7"/>
                </a:solidFill>
              </a:rPr>
              <a:t>i</a:t>
            </a:r>
            <a:r>
              <a:rPr lang="en-US" altLang="en-US" sz="2400" dirty="0" smtClean="0">
                <a:solidFill>
                  <a:srgbClr val="7217F7"/>
                </a:solidFill>
              </a:rPr>
              <a:t> = </a:t>
            </a:r>
            <a:r>
              <a:rPr lang="en-US" altLang="en-US" sz="2400" dirty="0" err="1" smtClean="0">
                <a:solidFill>
                  <a:srgbClr val="7217F7"/>
                </a:solidFill>
              </a:rPr>
              <a:t>i</a:t>
            </a:r>
            <a:r>
              <a:rPr lang="en-US" altLang="en-US" sz="2400" dirty="0" smtClean="0">
                <a:solidFill>
                  <a:srgbClr val="7217F7"/>
                </a:solidFill>
              </a:rPr>
              <a:t> % 3 */ 		</a:t>
            </a:r>
            <a:r>
              <a:rPr lang="en-US" altLang="en-US" sz="2400" dirty="0" err="1" smtClean="0">
                <a:solidFill>
                  <a:srgbClr val="7217F7"/>
                </a:solidFill>
              </a:rPr>
              <a:t>printf</a:t>
            </a:r>
            <a:r>
              <a:rPr lang="en-US" altLang="en-US" sz="2400" dirty="0" smtClean="0">
                <a:solidFill>
                  <a:srgbClr val="7217F7"/>
                </a:solidFill>
              </a:rPr>
              <a:t> ("</a:t>
            </a:r>
            <a:r>
              <a:rPr lang="en-US" altLang="en-US" sz="2400" dirty="0" err="1" smtClean="0">
                <a:solidFill>
                  <a:srgbClr val="7217F7"/>
                </a:solidFill>
              </a:rPr>
              <a:t>i</a:t>
            </a:r>
            <a:r>
              <a:rPr lang="en-US" altLang="en-US" sz="2400" dirty="0" smtClean="0">
                <a:solidFill>
                  <a:srgbClr val="7217F7"/>
                </a:solidFill>
              </a:rPr>
              <a:t> %= 3 : %d\n",</a:t>
            </a:r>
            <a:r>
              <a:rPr lang="en-US" altLang="en-US" sz="2400" dirty="0" err="1" smtClean="0">
                <a:solidFill>
                  <a:srgbClr val="7217F7"/>
                </a:solidFill>
              </a:rPr>
              <a:t>i</a:t>
            </a:r>
            <a:r>
              <a:rPr lang="en-US" altLang="en-US" sz="2400" dirty="0" smtClean="0">
                <a:solidFill>
                  <a:srgbClr val="7217F7"/>
                </a:solidFill>
              </a:rPr>
              <a:t>);  </a:t>
            </a:r>
          </a:p>
          <a:p>
            <a:pPr eaLnBrk="1" hangingPunct="1">
              <a:lnSpc>
                <a:spcPct val="80000"/>
              </a:lnSpc>
              <a:buFont typeface="Arial" charset="0"/>
              <a:buNone/>
            </a:pPr>
            <a:endParaRPr lang="en-US" altLang="en-US" sz="2400" dirty="0" smtClean="0">
              <a:solidFill>
                <a:srgbClr val="7217F7"/>
              </a:solidFill>
            </a:endParaRPr>
          </a:p>
          <a:p>
            <a:pPr eaLnBrk="1" hangingPunct="1">
              <a:lnSpc>
                <a:spcPct val="80000"/>
              </a:lnSpc>
              <a:buFont typeface="Arial" charset="0"/>
              <a:buNone/>
            </a:pPr>
            <a:r>
              <a:rPr lang="en-US" altLang="en-US" sz="2400" dirty="0" smtClean="0"/>
              <a:t>Assignment Operators</a:t>
            </a:r>
          </a:p>
          <a:p>
            <a:pPr eaLnBrk="1" hangingPunct="1">
              <a:lnSpc>
                <a:spcPct val="80000"/>
              </a:lnSpc>
              <a:buFont typeface="Arial" charset="0"/>
              <a:buNone/>
            </a:pPr>
            <a:r>
              <a:rPr lang="en-US" altLang="en-US" sz="2400" dirty="0" smtClean="0"/>
              <a:t> </a:t>
            </a:r>
            <a:r>
              <a:rPr lang="en-US" altLang="en-US" sz="2400" dirty="0" err="1" smtClean="0"/>
              <a:t>i</a:t>
            </a:r>
            <a:r>
              <a:rPr lang="en-US" altLang="en-US" sz="2400" dirty="0" smtClean="0"/>
              <a:t> = 10 : 10	 	</a:t>
            </a:r>
            <a:r>
              <a:rPr lang="en-US" altLang="en-US" sz="2400" dirty="0" err="1" smtClean="0"/>
              <a:t>i</a:t>
            </a:r>
            <a:r>
              <a:rPr lang="en-US" altLang="en-US" sz="2400" dirty="0" smtClean="0"/>
              <a:t>++ : 11		</a:t>
            </a:r>
            <a:r>
              <a:rPr lang="en-US" altLang="en-US" sz="2400" dirty="0"/>
              <a:t> </a:t>
            </a:r>
            <a:r>
              <a:rPr lang="en-US" altLang="en-US" sz="2400" dirty="0" err="1" smtClean="0"/>
              <a:t>i</a:t>
            </a:r>
            <a:r>
              <a:rPr lang="en-US" altLang="en-US" sz="2400" dirty="0" smtClean="0"/>
              <a:t> += 5 : 16 </a:t>
            </a:r>
          </a:p>
          <a:p>
            <a:pPr eaLnBrk="1" hangingPunct="1">
              <a:lnSpc>
                <a:spcPct val="80000"/>
              </a:lnSpc>
              <a:buFont typeface="Arial" charset="0"/>
              <a:buNone/>
            </a:pPr>
            <a:r>
              <a:rPr lang="en-US" altLang="en-US" sz="2400" dirty="0" smtClean="0"/>
              <a:t> </a:t>
            </a:r>
            <a:r>
              <a:rPr lang="en-US" altLang="en-US" sz="2400" dirty="0" err="1" smtClean="0"/>
              <a:t>i</a:t>
            </a:r>
            <a:r>
              <a:rPr lang="en-US" altLang="en-US" sz="2400" dirty="0" smtClean="0"/>
              <a:t>-- : 15			</a:t>
            </a:r>
            <a:r>
              <a:rPr lang="en-US" altLang="en-US" sz="2400" dirty="0" err="1" smtClean="0"/>
              <a:t>i</a:t>
            </a:r>
            <a:r>
              <a:rPr lang="en-US" altLang="en-US" sz="2400" dirty="0" smtClean="0"/>
              <a:t> -= 2 : 13		 </a:t>
            </a:r>
            <a:r>
              <a:rPr lang="en-US" altLang="en-US" sz="2400" dirty="0" err="1" smtClean="0"/>
              <a:t>i</a:t>
            </a:r>
            <a:r>
              <a:rPr lang="en-US" altLang="en-US" sz="2400" dirty="0" smtClean="0"/>
              <a:t> *= 5 : 65 </a:t>
            </a:r>
          </a:p>
          <a:p>
            <a:pPr eaLnBrk="1" hangingPunct="1">
              <a:lnSpc>
                <a:spcPct val="80000"/>
              </a:lnSpc>
              <a:buFont typeface="Arial" charset="0"/>
              <a:buNone/>
            </a:pPr>
            <a:r>
              <a:rPr lang="en-US" altLang="en-US" sz="2400" dirty="0" smtClean="0"/>
              <a:t> </a:t>
            </a:r>
            <a:r>
              <a:rPr lang="en-US" altLang="en-US" sz="2400" dirty="0" err="1" smtClean="0"/>
              <a:t>i</a:t>
            </a:r>
            <a:r>
              <a:rPr lang="en-US" altLang="en-US" sz="2400" dirty="0" smtClean="0"/>
              <a:t> /= 2 : 32 		</a:t>
            </a:r>
            <a:r>
              <a:rPr lang="en-US" altLang="en-US" sz="2400" dirty="0" err="1" smtClean="0"/>
              <a:t>i</a:t>
            </a:r>
            <a:r>
              <a:rPr lang="en-US" altLang="en-US" sz="2400" dirty="0" smtClean="0"/>
              <a:t> %= 3 : 2 </a:t>
            </a:r>
          </a:p>
        </p:txBody>
      </p:sp>
    </p:spTree>
    <p:extLst>
      <p:ext uri="{BB962C8B-B14F-4D97-AF65-F5344CB8AC3E}">
        <p14:creationId xmlns:p14="http://schemas.microsoft.com/office/powerpoint/2010/main" val="1595341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1986">
                                            <p:txEl>
                                              <p:pRg st="11" end="11"/>
                                            </p:txEl>
                                          </p:spTgt>
                                        </p:tgtEl>
                                        <p:attrNameLst>
                                          <p:attrName>style.visibility</p:attrName>
                                        </p:attrNameLst>
                                      </p:cBhvr>
                                      <p:to>
                                        <p:strVal val="visible"/>
                                      </p:to>
                                    </p:set>
                                    <p:animEffect transition="in" filter="blinds(vertical)">
                                      <p:cBhvr>
                                        <p:cTn id="7" dur="2000"/>
                                        <p:tgtEl>
                                          <p:spTgt spid="41986">
                                            <p:txEl>
                                              <p:pRg st="11" end="11"/>
                                            </p:txEl>
                                          </p:spTgt>
                                        </p:tgtEl>
                                      </p:cBhvr>
                                    </p:animEffect>
                                  </p:childTnLst>
                                </p:cTn>
                              </p:par>
                              <p:par>
                                <p:cTn id="8" presetID="3" presetClass="entr" presetSubtype="5" fill="hold" nodeType="withEffect">
                                  <p:stCondLst>
                                    <p:cond delay="0"/>
                                  </p:stCondLst>
                                  <p:childTnLst>
                                    <p:set>
                                      <p:cBhvr>
                                        <p:cTn id="9" dur="1" fill="hold">
                                          <p:stCondLst>
                                            <p:cond delay="0"/>
                                          </p:stCondLst>
                                        </p:cTn>
                                        <p:tgtEl>
                                          <p:spTgt spid="41986">
                                            <p:txEl>
                                              <p:pRg st="12" end="12"/>
                                            </p:txEl>
                                          </p:spTgt>
                                        </p:tgtEl>
                                        <p:attrNameLst>
                                          <p:attrName>style.visibility</p:attrName>
                                        </p:attrNameLst>
                                      </p:cBhvr>
                                      <p:to>
                                        <p:strVal val="visible"/>
                                      </p:to>
                                    </p:set>
                                    <p:animEffect transition="in" filter="blinds(vertical)">
                                      <p:cBhvr>
                                        <p:cTn id="10" dur="2000"/>
                                        <p:tgtEl>
                                          <p:spTgt spid="41986">
                                            <p:txEl>
                                              <p:pRg st="12" end="12"/>
                                            </p:txEl>
                                          </p:spTgt>
                                        </p:tgtEl>
                                      </p:cBhvr>
                                    </p:animEffect>
                                  </p:childTnLst>
                                </p:cTn>
                              </p:par>
                              <p:par>
                                <p:cTn id="11" presetID="3" presetClass="entr" presetSubtype="5" fill="hold" nodeType="withEffect">
                                  <p:stCondLst>
                                    <p:cond delay="0"/>
                                  </p:stCondLst>
                                  <p:childTnLst>
                                    <p:set>
                                      <p:cBhvr>
                                        <p:cTn id="12" dur="1" fill="hold">
                                          <p:stCondLst>
                                            <p:cond delay="0"/>
                                          </p:stCondLst>
                                        </p:cTn>
                                        <p:tgtEl>
                                          <p:spTgt spid="41986">
                                            <p:txEl>
                                              <p:pRg st="13" end="13"/>
                                            </p:txEl>
                                          </p:spTgt>
                                        </p:tgtEl>
                                        <p:attrNameLst>
                                          <p:attrName>style.visibility</p:attrName>
                                        </p:attrNameLst>
                                      </p:cBhvr>
                                      <p:to>
                                        <p:strVal val="visible"/>
                                      </p:to>
                                    </p:set>
                                    <p:animEffect transition="in" filter="blinds(vertical)">
                                      <p:cBhvr>
                                        <p:cTn id="13" dur="2000"/>
                                        <p:tgtEl>
                                          <p:spTgt spid="41986">
                                            <p:txEl>
                                              <p:pRg st="13" end="13"/>
                                            </p:txEl>
                                          </p:spTgt>
                                        </p:tgtEl>
                                      </p:cBhvr>
                                    </p:animEffect>
                                  </p:childTnLst>
                                </p:cTn>
                              </p:par>
                              <p:par>
                                <p:cTn id="14" presetID="3" presetClass="entr" presetSubtype="5" fill="hold" nodeType="withEffect">
                                  <p:stCondLst>
                                    <p:cond delay="0"/>
                                  </p:stCondLst>
                                  <p:childTnLst>
                                    <p:set>
                                      <p:cBhvr>
                                        <p:cTn id="15" dur="1" fill="hold">
                                          <p:stCondLst>
                                            <p:cond delay="0"/>
                                          </p:stCondLst>
                                        </p:cTn>
                                        <p:tgtEl>
                                          <p:spTgt spid="41986">
                                            <p:txEl>
                                              <p:pRg st="14" end="14"/>
                                            </p:txEl>
                                          </p:spTgt>
                                        </p:tgtEl>
                                        <p:attrNameLst>
                                          <p:attrName>style.visibility</p:attrName>
                                        </p:attrNameLst>
                                      </p:cBhvr>
                                      <p:to>
                                        <p:strVal val="visible"/>
                                      </p:to>
                                    </p:set>
                                    <p:animEffect transition="in" filter="blinds(vertical)">
                                      <p:cBhvr>
                                        <p:cTn id="16" dur="2000"/>
                                        <p:tgtEl>
                                          <p:spTgt spid="4198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normAutofit/>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#2</a:t>
            </a:r>
            <a:br>
              <a:rPr lang="en-US" b="1" dirty="0" smtClean="0">
                <a:solidFill>
                  <a:srgbClr val="7030A0"/>
                </a:solidFill>
                <a:effectLst>
                  <a:outerShdw blurRad="38100" dist="38100" dir="2700000" algn="tl">
                    <a:srgbClr val="000000">
                      <a:alpha val="43137"/>
                    </a:srgbClr>
                  </a:outerShdw>
                </a:effectLst>
              </a:rPr>
            </a:br>
            <a:endParaRPr lang="en-US" b="1"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2844800" y="838200"/>
            <a:ext cx="9042400" cy="5791200"/>
          </a:xfrm>
        </p:spPr>
        <p:txBody>
          <a:bodyPr>
            <a:normAutofit/>
          </a:bodyPr>
          <a:lstStyle/>
          <a:p>
            <a:pPr marL="274320" indent="-274320" eaLnBrk="1" fontAlgn="auto" hangingPunct="1">
              <a:spcBef>
                <a:spcPts val="580"/>
              </a:spcBef>
              <a:spcAft>
                <a:spcPts val="0"/>
              </a:spcAft>
              <a:buFont typeface="Arial" pitchFamily="34" charset="0"/>
              <a:buNone/>
              <a:defRPr/>
            </a:pPr>
            <a:r>
              <a:rPr lang="en-US" dirty="0" smtClean="0"/>
              <a:t>    </a:t>
            </a:r>
            <a:r>
              <a:rPr lang="en-US" dirty="0" err="1" smtClean="0"/>
              <a:t>int</a:t>
            </a:r>
            <a:r>
              <a:rPr lang="en-US" dirty="0" smtClean="0"/>
              <a:t> </a:t>
            </a:r>
            <a:r>
              <a:rPr lang="en-US" dirty="0" err="1" smtClean="0"/>
              <a:t>i</a:t>
            </a:r>
            <a:r>
              <a:rPr lang="en-US" dirty="0" smtClean="0"/>
              <a:t> = 0, k = 0; float j = 0;</a:t>
            </a:r>
          </a:p>
          <a:p>
            <a:pPr marL="274320" indent="-274320" eaLnBrk="1" fontAlgn="auto" hangingPunct="1">
              <a:spcBef>
                <a:spcPts val="580"/>
              </a:spcBef>
              <a:spcAft>
                <a:spcPts val="0"/>
              </a:spcAft>
              <a:buFont typeface="Arial" pitchFamily="34" charset="0"/>
              <a:buNone/>
              <a:defRPr/>
            </a:pPr>
            <a:r>
              <a:rPr lang="en-US" dirty="0" smtClean="0"/>
              <a:t>    </a:t>
            </a:r>
            <a:r>
              <a:rPr lang="en-US" dirty="0" err="1" smtClean="0"/>
              <a:t>int</a:t>
            </a:r>
            <a:r>
              <a:rPr lang="en-US" dirty="0" smtClean="0"/>
              <a:t> </a:t>
            </a:r>
            <a:r>
              <a:rPr lang="en-US" dirty="0" err="1" smtClean="0"/>
              <a:t>loop_count</a:t>
            </a:r>
            <a:r>
              <a:rPr lang="en-US" dirty="0" smtClean="0"/>
              <a:t> = 5; </a:t>
            </a:r>
          </a:p>
          <a:p>
            <a:pPr marL="274320" indent="-274320" eaLnBrk="1" fontAlgn="auto" hangingPunct="1">
              <a:spcBef>
                <a:spcPts val="580"/>
              </a:spcBef>
              <a:spcAft>
                <a:spcPts val="0"/>
              </a:spcAft>
              <a:buFont typeface="Arial" pitchFamily="34" charset="0"/>
              <a:buNone/>
              <a:defRPr/>
            </a:pPr>
            <a:r>
              <a:rPr lang="en-US" dirty="0" smtClean="0"/>
              <a:t>    </a:t>
            </a:r>
            <a:r>
              <a:rPr lang="en-US" dirty="0" err="1" smtClean="0">
                <a:solidFill>
                  <a:srgbClr val="C00000"/>
                </a:solidFill>
              </a:rPr>
              <a:t>printf</a:t>
            </a:r>
            <a:r>
              <a:rPr lang="en-US" dirty="0" smtClean="0">
                <a:solidFill>
                  <a:srgbClr val="C00000"/>
                </a:solidFill>
              </a:rPr>
              <a:t>("Case1:\n"); </a:t>
            </a:r>
          </a:p>
          <a:p>
            <a:pPr marL="274320" indent="-274320" eaLnBrk="1" fontAlgn="auto" hangingPunct="1">
              <a:spcBef>
                <a:spcPts val="580"/>
              </a:spcBef>
              <a:spcAft>
                <a:spcPts val="0"/>
              </a:spcAft>
              <a:buFont typeface="Arial" pitchFamily="34" charset="0"/>
              <a:buNone/>
              <a:defRPr/>
            </a:pPr>
            <a:r>
              <a:rPr lang="en-US" dirty="0" smtClean="0"/>
              <a:t>    </a:t>
            </a:r>
            <a:r>
              <a:rPr lang="en-US" b="1" dirty="0" smtClean="0">
                <a:solidFill>
                  <a:srgbClr val="0070C0"/>
                </a:solidFill>
              </a:rPr>
              <a:t>for (</a:t>
            </a:r>
            <a:r>
              <a:rPr lang="en-US" b="1" dirty="0" err="1" smtClean="0">
                <a:solidFill>
                  <a:srgbClr val="0070C0"/>
                </a:solidFill>
              </a:rPr>
              <a:t>i</a:t>
            </a:r>
            <a:r>
              <a:rPr lang="en-US" b="1" dirty="0" smtClean="0">
                <a:solidFill>
                  <a:srgbClr val="0070C0"/>
                </a:solidFill>
              </a:rPr>
              <a:t>=0; </a:t>
            </a:r>
            <a:r>
              <a:rPr lang="en-US" b="1" dirty="0" err="1" smtClean="0">
                <a:solidFill>
                  <a:srgbClr val="0070C0"/>
                </a:solidFill>
              </a:rPr>
              <a:t>i</a:t>
            </a:r>
            <a:r>
              <a:rPr lang="en-US" b="1" dirty="0" smtClean="0">
                <a:solidFill>
                  <a:srgbClr val="0070C0"/>
                </a:solidFill>
              </a:rPr>
              <a:t> &lt; </a:t>
            </a:r>
            <a:r>
              <a:rPr lang="en-US" b="1" dirty="0" err="1" smtClean="0">
                <a:solidFill>
                  <a:srgbClr val="0070C0"/>
                </a:solidFill>
              </a:rPr>
              <a:t>loop_count</a:t>
            </a:r>
            <a:r>
              <a:rPr lang="en-US" b="1" dirty="0" smtClean="0">
                <a:solidFill>
                  <a:srgbClr val="0070C0"/>
                </a:solidFill>
              </a:rPr>
              <a:t>; </a:t>
            </a:r>
            <a:r>
              <a:rPr lang="en-US" b="1" dirty="0" err="1" smtClean="0">
                <a:solidFill>
                  <a:srgbClr val="0070C0"/>
                </a:solidFill>
              </a:rPr>
              <a:t>i</a:t>
            </a:r>
            <a:r>
              <a:rPr lang="en-US" b="1" dirty="0" smtClean="0">
                <a:solidFill>
                  <a:srgbClr val="0070C0"/>
                </a:solidFill>
              </a:rPr>
              <a:t>++) { </a:t>
            </a:r>
          </a:p>
          <a:p>
            <a:pPr marL="274320" indent="-274320" eaLnBrk="1" fontAlgn="auto" hangingPunct="1">
              <a:spcBef>
                <a:spcPts val="580"/>
              </a:spcBef>
              <a:spcAft>
                <a:spcPts val="0"/>
              </a:spcAft>
              <a:buFont typeface="Arial" pitchFamily="34" charset="0"/>
              <a:buNone/>
              <a:defRPr/>
            </a:pPr>
            <a:r>
              <a:rPr lang="en-US" b="1" dirty="0" smtClean="0">
                <a:solidFill>
                  <a:srgbClr val="0070C0"/>
                </a:solidFill>
              </a:rPr>
              <a:t>       </a:t>
            </a:r>
            <a:r>
              <a:rPr lang="en-US" b="1" dirty="0" err="1" smtClean="0">
                <a:solidFill>
                  <a:srgbClr val="0070C0"/>
                </a:solidFill>
              </a:rPr>
              <a:t>printf</a:t>
            </a:r>
            <a:r>
              <a:rPr lang="en-US" b="1" dirty="0" smtClean="0">
                <a:solidFill>
                  <a:srgbClr val="0070C0"/>
                </a:solidFill>
              </a:rPr>
              <a:t>("%d\</a:t>
            </a:r>
            <a:r>
              <a:rPr lang="en-US" b="1" dirty="0" err="1" smtClean="0">
                <a:solidFill>
                  <a:srgbClr val="0070C0"/>
                </a:solidFill>
              </a:rPr>
              <a:t>n",i</a:t>
            </a:r>
            <a:r>
              <a:rPr lang="en-US" b="1" dirty="0" smtClean="0">
                <a:solidFill>
                  <a:srgbClr val="0070C0"/>
                </a:solidFill>
              </a:rPr>
              <a:t>); }</a:t>
            </a:r>
          </a:p>
          <a:p>
            <a:pPr marL="274320" indent="-274320" eaLnBrk="1" fontAlgn="auto" hangingPunct="1">
              <a:spcBef>
                <a:spcPts val="580"/>
              </a:spcBef>
              <a:spcAft>
                <a:spcPts val="0"/>
              </a:spcAft>
              <a:buFont typeface="Arial" pitchFamily="34" charset="0"/>
              <a:buNone/>
              <a:defRPr/>
            </a:pPr>
            <a:endParaRPr lang="en-US" dirty="0" smtClean="0"/>
          </a:p>
          <a:p>
            <a:pPr marL="274320" indent="-274320" eaLnBrk="1" fontAlgn="auto" hangingPunct="1">
              <a:spcBef>
                <a:spcPts val="580"/>
              </a:spcBef>
              <a:spcAft>
                <a:spcPts val="0"/>
              </a:spcAft>
              <a:buFont typeface="Arial" pitchFamily="34" charset="0"/>
              <a:buNone/>
              <a:defRPr/>
            </a:pPr>
            <a:r>
              <a:rPr lang="en-US" dirty="0" smtClean="0"/>
              <a:t>   </a:t>
            </a:r>
            <a:r>
              <a:rPr lang="en-US" dirty="0" err="1" smtClean="0">
                <a:solidFill>
                  <a:srgbClr val="C00000"/>
                </a:solidFill>
              </a:rPr>
              <a:t>printf</a:t>
            </a:r>
            <a:r>
              <a:rPr lang="en-US" dirty="0" smtClean="0">
                <a:solidFill>
                  <a:srgbClr val="C00000"/>
                </a:solidFill>
              </a:rPr>
              <a:t>("Case2:\n"); </a:t>
            </a:r>
          </a:p>
          <a:p>
            <a:pPr marL="274320" indent="-274320" eaLnBrk="1" fontAlgn="auto" hangingPunct="1">
              <a:spcBef>
                <a:spcPts val="580"/>
              </a:spcBef>
              <a:spcAft>
                <a:spcPts val="0"/>
              </a:spcAft>
              <a:buFont typeface="Arial" pitchFamily="34" charset="0"/>
              <a:buNone/>
              <a:defRPr/>
            </a:pPr>
            <a:r>
              <a:rPr lang="en-US" dirty="0" smtClean="0"/>
              <a:t>   </a:t>
            </a:r>
            <a:r>
              <a:rPr lang="en-US" b="1" dirty="0" smtClean="0">
                <a:solidFill>
                  <a:srgbClr val="0070C0"/>
                </a:solidFill>
              </a:rPr>
              <a:t>for (j=5.5; j &gt; 0; j--) {</a:t>
            </a:r>
          </a:p>
          <a:p>
            <a:pPr marL="274320" indent="-274320" eaLnBrk="1" fontAlgn="auto" hangingPunct="1">
              <a:spcBef>
                <a:spcPts val="580"/>
              </a:spcBef>
              <a:spcAft>
                <a:spcPts val="0"/>
              </a:spcAft>
              <a:buFont typeface="Arial" pitchFamily="34" charset="0"/>
              <a:buNone/>
              <a:defRPr/>
            </a:pPr>
            <a:r>
              <a:rPr lang="en-US" b="1" dirty="0" smtClean="0">
                <a:solidFill>
                  <a:srgbClr val="0070C0"/>
                </a:solidFill>
              </a:rPr>
              <a:t>      </a:t>
            </a:r>
            <a:r>
              <a:rPr lang="en-US" b="1" dirty="0" err="1" smtClean="0">
                <a:solidFill>
                  <a:srgbClr val="0070C0"/>
                </a:solidFill>
              </a:rPr>
              <a:t>printf</a:t>
            </a:r>
            <a:r>
              <a:rPr lang="en-US" b="1" dirty="0" smtClean="0">
                <a:solidFill>
                  <a:srgbClr val="0070C0"/>
                </a:solidFill>
              </a:rPr>
              <a:t>("%f\</a:t>
            </a:r>
            <a:r>
              <a:rPr lang="en-US" b="1" dirty="0" err="1" smtClean="0">
                <a:solidFill>
                  <a:srgbClr val="0070C0"/>
                </a:solidFill>
              </a:rPr>
              <a:t>n",j</a:t>
            </a:r>
            <a:r>
              <a:rPr lang="en-US" b="1" dirty="0" smtClean="0">
                <a:solidFill>
                  <a:srgbClr val="0070C0"/>
                </a:solidFill>
              </a:rPr>
              <a:t>); }</a:t>
            </a:r>
          </a:p>
          <a:p>
            <a:pPr marL="274320" indent="-274320" eaLnBrk="1" fontAlgn="auto" hangingPunct="1">
              <a:spcBef>
                <a:spcPts val="580"/>
              </a:spcBef>
              <a:spcAft>
                <a:spcPts val="0"/>
              </a:spcAft>
              <a:buFont typeface="Arial" pitchFamily="34" charset="0"/>
              <a:buNone/>
              <a:defRPr/>
            </a:pPr>
            <a:r>
              <a:rPr lang="en-US" dirty="0" smtClean="0"/>
              <a:t> </a:t>
            </a:r>
          </a:p>
          <a:p>
            <a:pPr marL="274320" indent="-274320" eaLnBrk="1" fontAlgn="auto" hangingPunct="1">
              <a:spcBef>
                <a:spcPts val="580"/>
              </a:spcBef>
              <a:spcAft>
                <a:spcPts val="0"/>
              </a:spcAft>
              <a:buFont typeface="Arial" pitchFamily="34" charset="0"/>
              <a:buNone/>
              <a:defRPr/>
            </a:pPr>
            <a:r>
              <a:rPr lang="en-US" dirty="0" smtClean="0">
                <a:solidFill>
                  <a:srgbClr val="C00000"/>
                </a:solidFill>
              </a:rPr>
              <a:t>  </a:t>
            </a:r>
            <a:r>
              <a:rPr lang="en-US" dirty="0" err="1" smtClean="0">
                <a:solidFill>
                  <a:srgbClr val="C00000"/>
                </a:solidFill>
              </a:rPr>
              <a:t>printf</a:t>
            </a:r>
            <a:r>
              <a:rPr lang="en-US" dirty="0" smtClean="0">
                <a:solidFill>
                  <a:srgbClr val="C00000"/>
                </a:solidFill>
              </a:rPr>
              <a:t>("Case3:\n"); </a:t>
            </a:r>
          </a:p>
          <a:p>
            <a:pPr marL="274320" indent="-274320" eaLnBrk="1" fontAlgn="auto" hangingPunct="1">
              <a:spcBef>
                <a:spcPts val="580"/>
              </a:spcBef>
              <a:spcAft>
                <a:spcPts val="0"/>
              </a:spcAft>
              <a:buFont typeface="Arial" pitchFamily="34" charset="0"/>
              <a:buNone/>
              <a:defRPr/>
            </a:pPr>
            <a:r>
              <a:rPr lang="en-US" dirty="0" smtClean="0"/>
              <a:t>  </a:t>
            </a:r>
            <a:r>
              <a:rPr lang="en-US" b="1" dirty="0" smtClean="0">
                <a:solidFill>
                  <a:srgbClr val="0070C0"/>
                </a:solidFill>
              </a:rPr>
              <a:t>for (</a:t>
            </a:r>
            <a:r>
              <a:rPr lang="en-US" b="1" dirty="0" err="1" smtClean="0">
                <a:solidFill>
                  <a:srgbClr val="0070C0"/>
                </a:solidFill>
              </a:rPr>
              <a:t>i</a:t>
            </a:r>
            <a:r>
              <a:rPr lang="en-US" b="1" dirty="0" smtClean="0">
                <a:solidFill>
                  <a:srgbClr val="0070C0"/>
                </a:solidFill>
              </a:rPr>
              <a:t>=2; (</a:t>
            </a:r>
            <a:r>
              <a:rPr lang="en-US" b="1" dirty="0" err="1" smtClean="0">
                <a:solidFill>
                  <a:srgbClr val="0070C0"/>
                </a:solidFill>
              </a:rPr>
              <a:t>i</a:t>
            </a:r>
            <a:r>
              <a:rPr lang="en-US" b="1" dirty="0" smtClean="0">
                <a:solidFill>
                  <a:srgbClr val="0070C0"/>
                </a:solidFill>
              </a:rPr>
              <a:t> &lt; 5 &amp;&amp; </a:t>
            </a:r>
            <a:r>
              <a:rPr lang="en-US" b="1" dirty="0" err="1" smtClean="0">
                <a:solidFill>
                  <a:srgbClr val="0070C0"/>
                </a:solidFill>
              </a:rPr>
              <a:t>i</a:t>
            </a:r>
            <a:r>
              <a:rPr lang="en-US" b="1" dirty="0" smtClean="0">
                <a:solidFill>
                  <a:srgbClr val="0070C0"/>
                </a:solidFill>
              </a:rPr>
              <a:t> &gt;=2); </a:t>
            </a:r>
            <a:r>
              <a:rPr lang="en-US" b="1" dirty="0" err="1" smtClean="0">
                <a:solidFill>
                  <a:srgbClr val="0070C0"/>
                </a:solidFill>
              </a:rPr>
              <a:t>i</a:t>
            </a:r>
            <a:r>
              <a:rPr lang="en-US" b="1" dirty="0" smtClean="0">
                <a:solidFill>
                  <a:srgbClr val="0070C0"/>
                </a:solidFill>
              </a:rPr>
              <a:t>++) { </a:t>
            </a:r>
          </a:p>
          <a:p>
            <a:pPr marL="274320" indent="-274320" eaLnBrk="1" fontAlgn="auto" hangingPunct="1">
              <a:spcBef>
                <a:spcPts val="580"/>
              </a:spcBef>
              <a:spcAft>
                <a:spcPts val="0"/>
              </a:spcAft>
              <a:buFont typeface="Arial" pitchFamily="34" charset="0"/>
              <a:buNone/>
              <a:defRPr/>
            </a:pPr>
            <a:r>
              <a:rPr lang="en-US" b="1" dirty="0" smtClean="0">
                <a:solidFill>
                  <a:srgbClr val="0070C0"/>
                </a:solidFill>
              </a:rPr>
              <a:t>       </a:t>
            </a:r>
            <a:r>
              <a:rPr lang="en-US" b="1" dirty="0" err="1" smtClean="0">
                <a:solidFill>
                  <a:srgbClr val="0070C0"/>
                </a:solidFill>
              </a:rPr>
              <a:t>printf</a:t>
            </a:r>
            <a:r>
              <a:rPr lang="en-US" b="1" dirty="0" smtClean="0">
                <a:solidFill>
                  <a:srgbClr val="0070C0"/>
                </a:solidFill>
              </a:rPr>
              <a:t>("%d\</a:t>
            </a:r>
            <a:r>
              <a:rPr lang="en-US" b="1" dirty="0" err="1" smtClean="0">
                <a:solidFill>
                  <a:srgbClr val="0070C0"/>
                </a:solidFill>
              </a:rPr>
              <a:t>n",i</a:t>
            </a:r>
            <a:r>
              <a:rPr lang="en-US" b="1" dirty="0" smtClean="0">
                <a:solidFill>
                  <a:srgbClr val="0070C0"/>
                </a:solidFill>
              </a:rPr>
              <a:t>); }</a:t>
            </a:r>
          </a:p>
          <a:p>
            <a:pPr marL="274320" indent="-274320" eaLnBrk="1" fontAlgn="auto" hangingPunct="1">
              <a:spcBef>
                <a:spcPts val="580"/>
              </a:spcBef>
              <a:spcAft>
                <a:spcPts val="0"/>
              </a:spcAft>
              <a:buFont typeface="Arial" pitchFamily="34" charset="0"/>
              <a:buNone/>
              <a:defRPr/>
            </a:pPr>
            <a:endParaRPr lang="en-US" dirty="0" smtClean="0"/>
          </a:p>
        </p:txBody>
      </p:sp>
      <p:sp>
        <p:nvSpPr>
          <p:cNvPr id="4" name="Slide Number Placeholder 3"/>
          <p:cNvSpPr>
            <a:spLocks noGrp="1"/>
          </p:cNvSpPr>
          <p:nvPr>
            <p:ph type="sldNum" sz="quarter" idx="11"/>
          </p:nvPr>
        </p:nvSpPr>
        <p:spPr/>
        <p:txBody>
          <a:bodyPr/>
          <a:lstStyle/>
          <a:p>
            <a:pPr>
              <a:defRPr/>
            </a:pPr>
            <a:fld id="{CDAACAEB-B955-42EA-B96D-76D1F35D1A30}" type="slidenum">
              <a:rPr lang="en-US"/>
              <a:pPr>
                <a:defRPr/>
              </a:pPr>
              <a:t>43</a:t>
            </a:fld>
            <a:endParaRPr lang="en-US"/>
          </a:p>
        </p:txBody>
      </p:sp>
      <p:sp>
        <p:nvSpPr>
          <p:cNvPr id="104452"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29336998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02386" cy="963386"/>
          </a:xfrm>
        </p:spPr>
        <p:txBody>
          <a:bodyPr>
            <a:normAutofit fontScale="90000"/>
          </a:bodyPr>
          <a:lstStyle/>
          <a:p>
            <a:pPr eaLnBrk="1" fontAlgn="auto" hangingPunct="1">
              <a:spcAft>
                <a:spcPts val="0"/>
              </a:spcAft>
              <a:defRPr/>
            </a:pPr>
            <a:r>
              <a:rPr lang="en-US" b="1" dirty="0" smtClean="0">
                <a:solidFill>
                  <a:srgbClr val="0070C0"/>
                </a:solidFill>
              </a:rPr>
              <a:t/>
            </a:r>
            <a:br>
              <a:rPr lang="en-US" b="1" dirty="0" smtClean="0">
                <a:solidFill>
                  <a:srgbClr val="0070C0"/>
                </a:solidFill>
              </a:rPr>
            </a:br>
            <a:r>
              <a:rPr lang="en-US" b="1" dirty="0">
                <a:solidFill>
                  <a:srgbClr val="0070C0"/>
                </a:solidFill>
              </a:rPr>
              <a:t/>
            </a:r>
            <a:br>
              <a:rPr lang="en-US" b="1" dirty="0">
                <a:solidFill>
                  <a:srgbClr val="0070C0"/>
                </a:solidFill>
              </a:rPr>
            </a:br>
            <a:r>
              <a:rPr lang="en-US" b="1" dirty="0">
                <a:solidFill>
                  <a:srgbClr val="0070C0"/>
                </a:solidFill>
              </a:rPr>
              <a:t/>
            </a:r>
            <a:br>
              <a:rPr lang="en-US" b="1" dirty="0">
                <a:solidFill>
                  <a:srgbClr val="0070C0"/>
                </a:solidFill>
              </a:rPr>
            </a:br>
            <a:r>
              <a:rPr lang="en-US" b="1" dirty="0" smtClean="0">
                <a:solidFill>
                  <a:srgbClr val="0070C0"/>
                </a:solidFill>
              </a:rPr>
              <a:t>Cases:  1,2 and 3</a:t>
            </a:r>
            <a:endParaRPr lang="en-US" b="1" dirty="0">
              <a:solidFill>
                <a:srgbClr val="0070C0"/>
              </a:solidFill>
            </a:endParaRPr>
          </a:p>
        </p:txBody>
      </p:sp>
      <p:sp>
        <p:nvSpPr>
          <p:cNvPr id="105474" name="Content Placeholder 2"/>
          <p:cNvSpPr>
            <a:spLocks noGrp="1"/>
          </p:cNvSpPr>
          <p:nvPr>
            <p:ph sz="quarter" idx="1"/>
          </p:nvPr>
        </p:nvSpPr>
        <p:spPr>
          <a:xfrm>
            <a:off x="304800" y="990600"/>
            <a:ext cx="10673443" cy="5105400"/>
          </a:xfrm>
        </p:spPr>
        <p:txBody>
          <a:bodyPr/>
          <a:lstStyle/>
          <a:p>
            <a:pPr algn="just" eaLnBrk="1" hangingPunct="1">
              <a:buFont typeface="Arial" charset="0"/>
              <a:buChar char="•"/>
            </a:pPr>
            <a:r>
              <a:rPr lang="en-US" b="1" dirty="0" smtClean="0"/>
              <a:t>Case1 (Normal)</a:t>
            </a:r>
            <a:r>
              <a:rPr lang="en-US" dirty="0" smtClean="0"/>
              <a:t> : </a:t>
            </a:r>
            <a:r>
              <a:rPr lang="en-US" i="1" dirty="0" smtClean="0"/>
              <a:t>Variable ‘</a:t>
            </a:r>
            <a:r>
              <a:rPr lang="en-US" i="1" dirty="0" err="1" smtClean="0"/>
              <a:t>i</a:t>
            </a:r>
            <a:r>
              <a:rPr lang="en-US" i="1" dirty="0" smtClean="0"/>
              <a:t>’ is initialized to 0; condition is to execute loop till ‘</a:t>
            </a:r>
            <a:r>
              <a:rPr lang="en-US" i="1" dirty="0" err="1" smtClean="0"/>
              <a:t>i</a:t>
            </a:r>
            <a:r>
              <a:rPr lang="en-US" i="1" dirty="0" smtClean="0"/>
              <a:t>’ is lesser than value of ‘</a:t>
            </a:r>
            <a:r>
              <a:rPr lang="en-US" i="1" dirty="0" err="1" smtClean="0"/>
              <a:t>loop_count</a:t>
            </a:r>
            <a:r>
              <a:rPr lang="en-US" i="1" dirty="0" smtClean="0"/>
              <a:t>’ variable; iteration is increment of counter variable ‘</a:t>
            </a:r>
            <a:r>
              <a:rPr lang="en-US" i="1" dirty="0" err="1" smtClean="0"/>
              <a:t>i</a:t>
            </a:r>
            <a:r>
              <a:rPr lang="en-US" i="1" dirty="0" smtClean="0"/>
              <a:t>’ </a:t>
            </a:r>
          </a:p>
          <a:p>
            <a:pPr algn="just" eaLnBrk="1" hangingPunct="1">
              <a:buFont typeface="Arial" charset="0"/>
              <a:buChar char="•"/>
            </a:pPr>
            <a:endParaRPr lang="en-US" b="1" dirty="0" smtClean="0"/>
          </a:p>
          <a:p>
            <a:pPr algn="just" eaLnBrk="1" hangingPunct="1">
              <a:buFont typeface="Arial" charset="0"/>
              <a:buChar char="•"/>
            </a:pPr>
            <a:r>
              <a:rPr lang="en-US" b="1" dirty="0" smtClean="0"/>
              <a:t>Case2 (Using float variable)</a:t>
            </a:r>
            <a:r>
              <a:rPr lang="en-US" dirty="0" smtClean="0"/>
              <a:t> : </a:t>
            </a:r>
            <a:r>
              <a:rPr lang="en-US" i="1" dirty="0" smtClean="0"/>
              <a:t>Variable ‘j’ is float and initialized to 5.5; condition is to execute loop till ‘j’ is greater than ‘0’; iteration is decrement of counter variable ‘j’. </a:t>
            </a:r>
          </a:p>
          <a:p>
            <a:pPr algn="just" eaLnBrk="1" hangingPunct="1">
              <a:buFont typeface="Arial" charset="0"/>
              <a:buChar char="•"/>
            </a:pPr>
            <a:endParaRPr lang="en-US" b="1" dirty="0" smtClean="0"/>
          </a:p>
          <a:p>
            <a:pPr algn="just" eaLnBrk="1" hangingPunct="1">
              <a:buFont typeface="Arial" charset="0"/>
              <a:buChar char="•"/>
            </a:pPr>
            <a:r>
              <a:rPr lang="en-US" b="1" dirty="0" smtClean="0"/>
              <a:t>Case3 (Taking logical AND condition)</a:t>
            </a:r>
            <a:r>
              <a:rPr lang="en-US" dirty="0" smtClean="0"/>
              <a:t> : </a:t>
            </a:r>
            <a:r>
              <a:rPr lang="en-US" i="1" dirty="0" smtClean="0"/>
              <a:t>Variable ‘</a:t>
            </a:r>
            <a:r>
              <a:rPr lang="en-US" i="1" dirty="0" err="1" smtClean="0"/>
              <a:t>i</a:t>
            </a:r>
            <a:r>
              <a:rPr lang="en-US" i="1" dirty="0" smtClean="0"/>
              <a:t>’ is initialized to 2; condition is to execute loop when ‘</a:t>
            </a:r>
            <a:r>
              <a:rPr lang="en-US" i="1" dirty="0" err="1" smtClean="0"/>
              <a:t>i</a:t>
            </a:r>
            <a:r>
              <a:rPr lang="en-US" i="1" dirty="0" smtClean="0"/>
              <a:t>’ is greater or equal to ‘2’and lesser than ‘5’; iteration is increment of counter variable ‘</a:t>
            </a:r>
            <a:r>
              <a:rPr lang="en-US" i="1" dirty="0" err="1" smtClean="0"/>
              <a:t>i</a:t>
            </a:r>
            <a:r>
              <a:rPr lang="en-US" i="1" dirty="0" smtClean="0"/>
              <a:t>’.</a:t>
            </a:r>
          </a:p>
        </p:txBody>
      </p:sp>
      <p:sp>
        <p:nvSpPr>
          <p:cNvPr id="4" name="Slide Number Placeholder 3"/>
          <p:cNvSpPr>
            <a:spLocks noGrp="1"/>
          </p:cNvSpPr>
          <p:nvPr>
            <p:ph type="sldNum" sz="quarter" idx="11"/>
          </p:nvPr>
        </p:nvSpPr>
        <p:spPr/>
        <p:txBody>
          <a:bodyPr/>
          <a:lstStyle/>
          <a:p>
            <a:pPr>
              <a:defRPr/>
            </a:pPr>
            <a:fld id="{2FFA2EEA-E219-4309-AB76-1DD5A59FEA75}" type="slidenum">
              <a:rPr lang="en-US"/>
              <a:pPr>
                <a:defRPr/>
              </a:pPr>
              <a:t>44</a:t>
            </a:fld>
            <a:endParaRPr lang="en-US"/>
          </a:p>
        </p:txBody>
      </p:sp>
      <p:sp>
        <p:nvSpPr>
          <p:cNvPr id="105476"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25897320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04214" cy="669471"/>
          </a:xfrm>
        </p:spPr>
        <p:txBody>
          <a:bodyPr>
            <a:normAutofit fontScale="90000"/>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#2 </a:t>
            </a:r>
            <a:r>
              <a:rPr lang="en-US" b="1" i="1" dirty="0" err="1" smtClean="0">
                <a:solidFill>
                  <a:srgbClr val="7030A0"/>
                </a:solidFill>
                <a:effectLst>
                  <a:outerShdw blurRad="38100" dist="38100" dir="2700000" algn="tl">
                    <a:srgbClr val="000000">
                      <a:alpha val="43137"/>
                    </a:srgbClr>
                  </a:outerShdw>
                </a:effectLst>
              </a:rPr>
              <a:t>Contd</a:t>
            </a:r>
            <a:r>
              <a:rPr lang="en-US" b="1" dirty="0" smtClean="0">
                <a:solidFill>
                  <a:srgbClr val="7030A0"/>
                </a:solidFill>
                <a:effectLst>
                  <a:outerShdw blurRad="38100" dist="38100" dir="2700000" algn="tl">
                    <a:srgbClr val="000000">
                      <a:alpha val="43137"/>
                    </a:srgbClr>
                  </a:outerShdw>
                </a:effectLst>
              </a:rPr>
              <a:t>…</a:t>
            </a:r>
            <a:endParaRPr lang="en-US" b="1"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3352800" y="762000"/>
            <a:ext cx="8432800" cy="5791200"/>
          </a:xfrm>
        </p:spPr>
        <p:txBody>
          <a:bodyPr>
            <a:normAutofit/>
          </a:bodyPr>
          <a:lstStyle/>
          <a:p>
            <a:pPr marL="274320" indent="-274320" eaLnBrk="1" fontAlgn="auto" hangingPunct="1">
              <a:spcBef>
                <a:spcPts val="580"/>
              </a:spcBef>
              <a:spcAft>
                <a:spcPts val="0"/>
              </a:spcAft>
              <a:buFont typeface="Arial" pitchFamily="34" charset="0"/>
              <a:buNone/>
              <a:defRPr/>
            </a:pPr>
            <a:r>
              <a:rPr lang="en-US" dirty="0" smtClean="0"/>
              <a:t>  </a:t>
            </a:r>
            <a:r>
              <a:rPr lang="en-US" dirty="0" err="1" smtClean="0">
                <a:solidFill>
                  <a:srgbClr val="C00000"/>
                </a:solidFill>
              </a:rPr>
              <a:t>printf</a:t>
            </a:r>
            <a:r>
              <a:rPr lang="en-US" dirty="0" smtClean="0">
                <a:solidFill>
                  <a:srgbClr val="C00000"/>
                </a:solidFill>
              </a:rPr>
              <a:t>("Case4:\n"); </a:t>
            </a:r>
          </a:p>
          <a:p>
            <a:pPr marL="274320" indent="-274320" eaLnBrk="1" fontAlgn="auto" hangingPunct="1">
              <a:spcBef>
                <a:spcPts val="580"/>
              </a:spcBef>
              <a:spcAft>
                <a:spcPts val="0"/>
              </a:spcAft>
              <a:buFont typeface="Arial" pitchFamily="34" charset="0"/>
              <a:buNone/>
              <a:defRPr/>
            </a:pPr>
            <a:r>
              <a:rPr lang="en-US" dirty="0" smtClean="0"/>
              <a:t>  for (</a:t>
            </a:r>
            <a:r>
              <a:rPr lang="en-US" dirty="0" err="1" smtClean="0"/>
              <a:t>i</a:t>
            </a:r>
            <a:r>
              <a:rPr lang="en-US" dirty="0" smtClean="0"/>
              <a:t>=0; (</a:t>
            </a:r>
            <a:r>
              <a:rPr lang="en-US" dirty="0" err="1" smtClean="0"/>
              <a:t>i</a:t>
            </a:r>
            <a:r>
              <a:rPr lang="en-US" dirty="0" smtClean="0"/>
              <a:t> != 5); </a:t>
            </a:r>
            <a:r>
              <a:rPr lang="en-US" dirty="0" err="1" smtClean="0"/>
              <a:t>i</a:t>
            </a:r>
            <a:r>
              <a:rPr lang="en-US" dirty="0" smtClean="0"/>
              <a:t>++) { </a:t>
            </a:r>
          </a:p>
          <a:p>
            <a:pPr marL="274320" indent="-274320" eaLnBrk="1" fontAlgn="auto" hangingPunct="1">
              <a:spcBef>
                <a:spcPts val="580"/>
              </a:spcBef>
              <a:spcAft>
                <a:spcPts val="0"/>
              </a:spcAft>
              <a:buFont typeface="Arial" pitchFamily="34" charset="0"/>
              <a:buNone/>
              <a:defRPr/>
            </a:pPr>
            <a:r>
              <a:rPr lang="en-US" dirty="0" smtClean="0"/>
              <a:t>       </a:t>
            </a:r>
            <a:r>
              <a:rPr lang="en-US" dirty="0" err="1" smtClean="0"/>
              <a:t>printf</a:t>
            </a:r>
            <a:r>
              <a:rPr lang="en-US" dirty="0" smtClean="0"/>
              <a:t>("%d\</a:t>
            </a:r>
            <a:r>
              <a:rPr lang="en-US" dirty="0" err="1" smtClean="0"/>
              <a:t>n",i</a:t>
            </a:r>
            <a:r>
              <a:rPr lang="en-US" dirty="0" smtClean="0"/>
              <a:t>); } </a:t>
            </a:r>
          </a:p>
          <a:p>
            <a:pPr marL="274320" indent="-274320" eaLnBrk="1" fontAlgn="auto" hangingPunct="1">
              <a:spcBef>
                <a:spcPts val="580"/>
              </a:spcBef>
              <a:spcAft>
                <a:spcPts val="0"/>
              </a:spcAft>
              <a:buFont typeface="Arial" pitchFamily="34" charset="0"/>
              <a:buNone/>
              <a:defRPr/>
            </a:pPr>
            <a:endParaRPr lang="en-US" dirty="0" smtClean="0"/>
          </a:p>
          <a:p>
            <a:pPr marL="274320" indent="-274320" eaLnBrk="1" fontAlgn="auto" hangingPunct="1">
              <a:spcBef>
                <a:spcPts val="580"/>
              </a:spcBef>
              <a:spcAft>
                <a:spcPts val="0"/>
              </a:spcAft>
              <a:buFont typeface="Arial" pitchFamily="34" charset="0"/>
              <a:buNone/>
              <a:defRPr/>
            </a:pPr>
            <a:r>
              <a:rPr lang="en-US" dirty="0" smtClean="0"/>
              <a:t> </a:t>
            </a:r>
            <a:r>
              <a:rPr lang="en-US" dirty="0" err="1" smtClean="0">
                <a:solidFill>
                  <a:srgbClr val="C00000"/>
                </a:solidFill>
              </a:rPr>
              <a:t>printf</a:t>
            </a:r>
            <a:r>
              <a:rPr lang="en-US" dirty="0" smtClean="0">
                <a:solidFill>
                  <a:srgbClr val="C00000"/>
                </a:solidFill>
              </a:rPr>
              <a:t>("Case5:\n"); </a:t>
            </a:r>
          </a:p>
          <a:p>
            <a:pPr marL="274320" indent="-274320" eaLnBrk="1" fontAlgn="auto" hangingPunct="1">
              <a:spcBef>
                <a:spcPts val="580"/>
              </a:spcBef>
              <a:spcAft>
                <a:spcPts val="0"/>
              </a:spcAft>
              <a:buFont typeface="Arial" pitchFamily="34" charset="0"/>
              <a:buNone/>
              <a:defRPr/>
            </a:pPr>
            <a:r>
              <a:rPr lang="en-US" dirty="0" smtClean="0"/>
              <a:t>/* Blank loop */ for (</a:t>
            </a:r>
            <a:r>
              <a:rPr lang="en-US" dirty="0" err="1" smtClean="0"/>
              <a:t>i</a:t>
            </a:r>
            <a:r>
              <a:rPr lang="en-US" dirty="0" smtClean="0"/>
              <a:t>=0; </a:t>
            </a:r>
            <a:r>
              <a:rPr lang="en-US" dirty="0" err="1" smtClean="0"/>
              <a:t>i</a:t>
            </a:r>
            <a:r>
              <a:rPr lang="en-US" dirty="0" smtClean="0"/>
              <a:t> &lt; </a:t>
            </a:r>
            <a:r>
              <a:rPr lang="en-US" dirty="0" err="1" smtClean="0"/>
              <a:t>loop_count</a:t>
            </a:r>
            <a:r>
              <a:rPr lang="en-US" dirty="0" smtClean="0"/>
              <a:t>; </a:t>
            </a:r>
            <a:r>
              <a:rPr lang="en-US" dirty="0" err="1" smtClean="0"/>
              <a:t>i</a:t>
            </a:r>
            <a:r>
              <a:rPr lang="en-US" dirty="0" smtClean="0"/>
              <a:t>++) ; </a:t>
            </a:r>
          </a:p>
          <a:p>
            <a:pPr marL="274320" indent="-274320" eaLnBrk="1" fontAlgn="auto" hangingPunct="1">
              <a:spcBef>
                <a:spcPts val="580"/>
              </a:spcBef>
              <a:spcAft>
                <a:spcPts val="0"/>
              </a:spcAft>
              <a:buFont typeface="Arial" pitchFamily="34" charset="0"/>
              <a:buNone/>
              <a:defRPr/>
            </a:pPr>
            <a:endParaRPr lang="en-US" dirty="0" smtClean="0"/>
          </a:p>
          <a:p>
            <a:pPr marL="274320" indent="-274320" eaLnBrk="1" fontAlgn="auto" hangingPunct="1">
              <a:spcBef>
                <a:spcPts val="580"/>
              </a:spcBef>
              <a:spcAft>
                <a:spcPts val="0"/>
              </a:spcAft>
              <a:buFont typeface="Arial" pitchFamily="34" charset="0"/>
              <a:buNone/>
              <a:defRPr/>
            </a:pPr>
            <a:r>
              <a:rPr lang="en-US" dirty="0" smtClean="0">
                <a:solidFill>
                  <a:srgbClr val="C00000"/>
                </a:solidFill>
              </a:rPr>
              <a:t> </a:t>
            </a:r>
            <a:r>
              <a:rPr lang="en-US" dirty="0" err="1" smtClean="0">
                <a:solidFill>
                  <a:srgbClr val="C00000"/>
                </a:solidFill>
              </a:rPr>
              <a:t>printf</a:t>
            </a:r>
            <a:r>
              <a:rPr lang="en-US" dirty="0" smtClean="0">
                <a:solidFill>
                  <a:srgbClr val="C00000"/>
                </a:solidFill>
              </a:rPr>
              <a:t>("Case6:\n");</a:t>
            </a:r>
          </a:p>
          <a:p>
            <a:pPr marL="274320" indent="-274320" eaLnBrk="1" fontAlgn="auto" hangingPunct="1">
              <a:spcBef>
                <a:spcPts val="580"/>
              </a:spcBef>
              <a:spcAft>
                <a:spcPts val="0"/>
              </a:spcAft>
              <a:buFont typeface="Arial" pitchFamily="34" charset="0"/>
              <a:buNone/>
              <a:defRPr/>
            </a:pPr>
            <a:r>
              <a:rPr lang="en-US" dirty="0" smtClean="0"/>
              <a:t> for (</a:t>
            </a:r>
            <a:r>
              <a:rPr lang="en-US" dirty="0" err="1" smtClean="0"/>
              <a:t>i</a:t>
            </a:r>
            <a:r>
              <a:rPr lang="en-US" dirty="0" smtClean="0"/>
              <a:t>=0, k=0; (</a:t>
            </a:r>
            <a:r>
              <a:rPr lang="en-US" dirty="0" err="1" smtClean="0"/>
              <a:t>i</a:t>
            </a:r>
            <a:r>
              <a:rPr lang="en-US" dirty="0" smtClean="0"/>
              <a:t> &lt; 5 &amp;&amp; k &lt; 3); </a:t>
            </a:r>
            <a:r>
              <a:rPr lang="en-US" dirty="0" err="1" smtClean="0"/>
              <a:t>i</a:t>
            </a:r>
            <a:r>
              <a:rPr lang="en-US" dirty="0" smtClean="0"/>
              <a:t>++, k++) { </a:t>
            </a:r>
          </a:p>
          <a:p>
            <a:pPr marL="274320" indent="-274320" eaLnBrk="1" fontAlgn="auto" hangingPunct="1">
              <a:spcBef>
                <a:spcPts val="580"/>
              </a:spcBef>
              <a:spcAft>
                <a:spcPts val="0"/>
              </a:spcAft>
              <a:buFont typeface="Arial" pitchFamily="34" charset="0"/>
              <a:buNone/>
              <a:defRPr/>
            </a:pPr>
            <a:r>
              <a:rPr lang="en-US" dirty="0" err="1" smtClean="0"/>
              <a:t>printf</a:t>
            </a:r>
            <a:r>
              <a:rPr lang="en-US" dirty="0" smtClean="0"/>
              <a:t>("%d\</a:t>
            </a:r>
            <a:r>
              <a:rPr lang="en-US" dirty="0" err="1" smtClean="0"/>
              <a:t>n",i</a:t>
            </a:r>
            <a:r>
              <a:rPr lang="en-US" dirty="0" smtClean="0"/>
              <a:t>); } </a:t>
            </a:r>
          </a:p>
          <a:p>
            <a:pPr marL="274320" indent="-274320" eaLnBrk="1" fontAlgn="auto" hangingPunct="1">
              <a:spcBef>
                <a:spcPts val="580"/>
              </a:spcBef>
              <a:spcAft>
                <a:spcPts val="0"/>
              </a:spcAft>
              <a:buFont typeface="Arial" pitchFamily="34" charset="0"/>
              <a:buNone/>
              <a:defRPr/>
            </a:pPr>
            <a:endParaRPr lang="en-US" dirty="0" smtClean="0"/>
          </a:p>
          <a:p>
            <a:pPr marL="274320" indent="-274320" eaLnBrk="1" fontAlgn="auto" hangingPunct="1">
              <a:spcBef>
                <a:spcPts val="580"/>
              </a:spcBef>
              <a:spcAft>
                <a:spcPts val="0"/>
              </a:spcAft>
              <a:buFont typeface="Arial" pitchFamily="34" charset="0"/>
              <a:buNone/>
              <a:defRPr/>
            </a:pPr>
            <a:r>
              <a:rPr lang="en-US" dirty="0" err="1" smtClean="0">
                <a:solidFill>
                  <a:srgbClr val="C00000"/>
                </a:solidFill>
              </a:rPr>
              <a:t>printf</a:t>
            </a:r>
            <a:r>
              <a:rPr lang="en-US" dirty="0" smtClean="0">
                <a:solidFill>
                  <a:srgbClr val="C00000"/>
                </a:solidFill>
              </a:rPr>
              <a:t>("Case7:\n"); </a:t>
            </a:r>
          </a:p>
          <a:p>
            <a:pPr marL="274320" indent="-274320" eaLnBrk="1" fontAlgn="auto" hangingPunct="1">
              <a:spcBef>
                <a:spcPts val="580"/>
              </a:spcBef>
              <a:spcAft>
                <a:spcPts val="0"/>
              </a:spcAft>
              <a:buFont typeface="Arial" pitchFamily="34" charset="0"/>
              <a:buNone/>
              <a:defRPr/>
            </a:pPr>
            <a:r>
              <a:rPr lang="en-US" dirty="0" err="1" smtClean="0"/>
              <a:t>i</a:t>
            </a:r>
            <a:r>
              <a:rPr lang="en-US" dirty="0" smtClean="0"/>
              <a:t>=5; </a:t>
            </a:r>
          </a:p>
          <a:p>
            <a:pPr marL="274320" indent="-274320" eaLnBrk="1" fontAlgn="auto" hangingPunct="1">
              <a:spcBef>
                <a:spcPts val="580"/>
              </a:spcBef>
              <a:spcAft>
                <a:spcPts val="0"/>
              </a:spcAft>
              <a:buFont typeface="Arial" pitchFamily="34" charset="0"/>
              <a:buNone/>
              <a:defRPr/>
            </a:pPr>
            <a:r>
              <a:rPr lang="en-US" dirty="0" smtClean="0"/>
              <a:t>for (; 0; </a:t>
            </a:r>
            <a:r>
              <a:rPr lang="en-US" dirty="0" err="1" smtClean="0"/>
              <a:t>i</a:t>
            </a:r>
            <a:r>
              <a:rPr lang="en-US" dirty="0" smtClean="0"/>
              <a:t>++) { </a:t>
            </a:r>
            <a:r>
              <a:rPr lang="en-US" dirty="0" err="1" smtClean="0"/>
              <a:t>printf</a:t>
            </a:r>
            <a:r>
              <a:rPr lang="en-US" dirty="0" smtClean="0"/>
              <a:t>("%d\</a:t>
            </a:r>
            <a:r>
              <a:rPr lang="en-US" dirty="0" err="1" smtClean="0"/>
              <a:t>n",i</a:t>
            </a:r>
            <a:r>
              <a:rPr lang="en-US" dirty="0" smtClean="0"/>
              <a:t>); }</a:t>
            </a:r>
            <a:endParaRPr lang="en-US" dirty="0"/>
          </a:p>
        </p:txBody>
      </p:sp>
      <p:sp>
        <p:nvSpPr>
          <p:cNvPr id="4" name="Slide Number Placeholder 3"/>
          <p:cNvSpPr>
            <a:spLocks noGrp="1"/>
          </p:cNvSpPr>
          <p:nvPr>
            <p:ph type="sldNum" sz="quarter" idx="11"/>
          </p:nvPr>
        </p:nvSpPr>
        <p:spPr/>
        <p:txBody>
          <a:bodyPr/>
          <a:lstStyle/>
          <a:p>
            <a:pPr>
              <a:defRPr/>
            </a:pPr>
            <a:fld id="{24E69558-0238-4409-9C53-14265E5A867B}" type="slidenum">
              <a:rPr lang="en-US"/>
              <a:pPr>
                <a:defRPr/>
              </a:pPr>
              <a:t>45</a:t>
            </a:fld>
            <a:endParaRPr lang="en-US"/>
          </a:p>
        </p:txBody>
      </p:sp>
      <p:sp>
        <p:nvSpPr>
          <p:cNvPr id="106500"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36817382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1325562"/>
          </a:xfrm>
        </p:spPr>
        <p:txBody>
          <a:bodyPr>
            <a:normAutofit/>
          </a:bodyPr>
          <a:lstStyle/>
          <a:p>
            <a:pPr eaLnBrk="1" fontAlgn="auto" hangingPunct="1">
              <a:spcAft>
                <a:spcPts val="0"/>
              </a:spcAft>
              <a:defRPr/>
            </a:pPr>
            <a:r>
              <a:rPr lang="en-US" b="1" dirty="0" smtClean="0">
                <a:solidFill>
                  <a:srgbClr val="0070C0"/>
                </a:solidFill>
              </a:rPr>
              <a:t>Case : 4,5,6 and 7</a:t>
            </a:r>
            <a:br>
              <a:rPr lang="en-US" b="1" dirty="0" smtClean="0">
                <a:solidFill>
                  <a:srgbClr val="0070C0"/>
                </a:solidFill>
              </a:rPr>
            </a:br>
            <a:endParaRPr lang="en-US" b="1" dirty="0">
              <a:solidFill>
                <a:srgbClr val="0070C0"/>
              </a:solidFill>
            </a:endParaRPr>
          </a:p>
        </p:txBody>
      </p:sp>
      <p:sp>
        <p:nvSpPr>
          <p:cNvPr id="3" name="Content Placeholder 2"/>
          <p:cNvSpPr>
            <a:spLocks noGrp="1"/>
          </p:cNvSpPr>
          <p:nvPr>
            <p:ph sz="quarter" idx="1"/>
          </p:nvPr>
        </p:nvSpPr>
        <p:spPr>
          <a:xfrm>
            <a:off x="139700" y="979714"/>
            <a:ext cx="10234386" cy="5818414"/>
          </a:xfrm>
        </p:spPr>
        <p:txBody>
          <a:bodyPr>
            <a:normAutofit/>
          </a:bodyPr>
          <a:lstStyle/>
          <a:p>
            <a:pPr marL="274320" indent="-274320" algn="just" eaLnBrk="1" fontAlgn="auto" hangingPunct="1">
              <a:spcBef>
                <a:spcPts val="580"/>
              </a:spcBef>
              <a:spcAft>
                <a:spcPts val="0"/>
              </a:spcAft>
              <a:defRPr/>
            </a:pPr>
            <a:r>
              <a:rPr lang="en-US" b="1" dirty="0" smtClean="0"/>
              <a:t>Case4 (Using logical NOT EQUAL condition)</a:t>
            </a:r>
            <a:r>
              <a:rPr lang="en-US" dirty="0" smtClean="0"/>
              <a:t> : </a:t>
            </a:r>
            <a:r>
              <a:rPr lang="en-US" i="1" dirty="0" smtClean="0"/>
              <a:t>Variable ‘</a:t>
            </a:r>
            <a:r>
              <a:rPr lang="en-US" i="1" dirty="0" err="1" smtClean="0"/>
              <a:t>i</a:t>
            </a:r>
            <a:r>
              <a:rPr lang="en-US" i="1" dirty="0" smtClean="0"/>
              <a:t>’ is initialized to 0; condition is to execute loop till ‘</a:t>
            </a:r>
            <a:r>
              <a:rPr lang="en-US" i="1" dirty="0" err="1" smtClean="0"/>
              <a:t>i</a:t>
            </a:r>
            <a:r>
              <a:rPr lang="en-US" i="1" dirty="0" smtClean="0"/>
              <a:t>’ is NOT equal to ‘5’; iteration is increment of counter variable ‘</a:t>
            </a:r>
            <a:r>
              <a:rPr lang="en-US" i="1" dirty="0" err="1" smtClean="0"/>
              <a:t>i</a:t>
            </a:r>
            <a:r>
              <a:rPr lang="en-US" i="1" dirty="0" smtClean="0"/>
              <a:t>’.</a:t>
            </a:r>
          </a:p>
          <a:p>
            <a:pPr marL="274320" indent="-274320" algn="just" eaLnBrk="1" fontAlgn="auto" hangingPunct="1">
              <a:spcBef>
                <a:spcPts val="580"/>
              </a:spcBef>
              <a:spcAft>
                <a:spcPts val="0"/>
              </a:spcAft>
              <a:defRPr/>
            </a:pPr>
            <a:endParaRPr lang="en-US" dirty="0" smtClean="0"/>
          </a:p>
          <a:p>
            <a:pPr marL="274320" indent="-274320" algn="just" eaLnBrk="1" fontAlgn="auto" hangingPunct="1">
              <a:spcBef>
                <a:spcPts val="580"/>
              </a:spcBef>
              <a:spcAft>
                <a:spcPts val="0"/>
              </a:spcAft>
              <a:defRPr/>
            </a:pPr>
            <a:r>
              <a:rPr lang="en-US" dirty="0" smtClean="0"/>
              <a:t> </a:t>
            </a:r>
            <a:r>
              <a:rPr lang="en-US" b="1" dirty="0" smtClean="0"/>
              <a:t>Case5 (Blank Loop)</a:t>
            </a:r>
            <a:r>
              <a:rPr lang="en-US" dirty="0" smtClean="0"/>
              <a:t> : </a:t>
            </a:r>
            <a:r>
              <a:rPr lang="en-US" i="1" dirty="0" smtClean="0"/>
              <a:t>This example shows that loop can execute even if there is no statement in the block for execution on each iteration. </a:t>
            </a:r>
          </a:p>
          <a:p>
            <a:pPr marL="274320" indent="-274320" algn="just" eaLnBrk="1" fontAlgn="auto" hangingPunct="1">
              <a:spcBef>
                <a:spcPts val="580"/>
              </a:spcBef>
              <a:spcAft>
                <a:spcPts val="0"/>
              </a:spcAft>
              <a:defRPr/>
            </a:pPr>
            <a:endParaRPr lang="en-US" b="1" dirty="0" smtClean="0"/>
          </a:p>
          <a:p>
            <a:pPr marL="274320" indent="-274320" algn="just" eaLnBrk="1" fontAlgn="auto" hangingPunct="1">
              <a:spcBef>
                <a:spcPts val="580"/>
              </a:spcBef>
              <a:spcAft>
                <a:spcPts val="0"/>
              </a:spcAft>
              <a:defRPr/>
            </a:pPr>
            <a:r>
              <a:rPr lang="en-US" b="1" dirty="0" smtClean="0"/>
              <a:t>Case6 (Multiple variables and conditions)</a:t>
            </a:r>
            <a:r>
              <a:rPr lang="en-US" dirty="0" smtClean="0"/>
              <a:t> : </a:t>
            </a:r>
            <a:r>
              <a:rPr lang="en-US" i="1" dirty="0" smtClean="0"/>
              <a:t>Variables ‘</a:t>
            </a:r>
            <a:r>
              <a:rPr lang="en-US" i="1" dirty="0" err="1" smtClean="0"/>
              <a:t>i</a:t>
            </a:r>
            <a:r>
              <a:rPr lang="en-US" i="1" dirty="0" smtClean="0"/>
              <a:t>’ and ‘k’ are initialized to 0; condition is to execute loop when ‘</a:t>
            </a:r>
            <a:r>
              <a:rPr lang="en-US" i="1" dirty="0" err="1" smtClean="0"/>
              <a:t>i</a:t>
            </a:r>
            <a:r>
              <a:rPr lang="en-US" i="1" dirty="0" smtClean="0"/>
              <a:t>’ is lesser than ‘5’and ‘k’ is lesser than ‘3’; iteration is increment of counter variables ‘</a:t>
            </a:r>
            <a:r>
              <a:rPr lang="en-US" i="1" dirty="0" err="1" smtClean="0"/>
              <a:t>i</a:t>
            </a:r>
            <a:r>
              <a:rPr lang="en-US" i="1" dirty="0" smtClean="0"/>
              <a:t>’ and ‘k’.</a:t>
            </a:r>
          </a:p>
          <a:p>
            <a:pPr marL="274320" indent="-274320" algn="just" eaLnBrk="1" fontAlgn="auto" hangingPunct="1">
              <a:spcBef>
                <a:spcPts val="580"/>
              </a:spcBef>
              <a:spcAft>
                <a:spcPts val="0"/>
              </a:spcAft>
              <a:defRPr/>
            </a:pPr>
            <a:endParaRPr lang="en-US" dirty="0" smtClean="0"/>
          </a:p>
          <a:p>
            <a:pPr marL="274320" indent="-274320" algn="just" eaLnBrk="1" fontAlgn="auto" hangingPunct="1">
              <a:spcBef>
                <a:spcPts val="580"/>
              </a:spcBef>
              <a:spcAft>
                <a:spcPts val="0"/>
              </a:spcAft>
              <a:defRPr/>
            </a:pPr>
            <a:r>
              <a:rPr lang="en-US" dirty="0" smtClean="0"/>
              <a:t> </a:t>
            </a:r>
            <a:r>
              <a:rPr lang="en-US" b="1" dirty="0" smtClean="0"/>
              <a:t>Case7 (No initialization in for loop and Always FALSE condition)</a:t>
            </a:r>
            <a:r>
              <a:rPr lang="en-US" dirty="0" smtClean="0"/>
              <a:t> : </a:t>
            </a:r>
            <a:r>
              <a:rPr lang="en-US" i="1" dirty="0" smtClean="0"/>
              <a:t>Variables ‘</a:t>
            </a:r>
            <a:r>
              <a:rPr lang="en-US" i="1" dirty="0" err="1" smtClean="0"/>
              <a:t>i</a:t>
            </a:r>
            <a:r>
              <a:rPr lang="en-US" i="1" dirty="0" smtClean="0"/>
              <a:t>’ is initialized before for loop to ‘5’; condition is FALSE always as ‘0’ is provided that causes NOT to execute loop statement; iteration is increment of counter variable ‘</a:t>
            </a:r>
            <a:r>
              <a:rPr lang="en-US" i="1" dirty="0" err="1" smtClean="0"/>
              <a:t>i</a:t>
            </a:r>
            <a:r>
              <a:rPr lang="en-US" i="1" dirty="0" smtClean="0"/>
              <a:t>’.</a:t>
            </a:r>
            <a:endParaRPr lang="en-US" i="1" dirty="0"/>
          </a:p>
        </p:txBody>
      </p:sp>
      <p:sp>
        <p:nvSpPr>
          <p:cNvPr id="4" name="Slide Number Placeholder 3"/>
          <p:cNvSpPr>
            <a:spLocks noGrp="1"/>
          </p:cNvSpPr>
          <p:nvPr>
            <p:ph type="sldNum" sz="quarter" idx="11"/>
          </p:nvPr>
        </p:nvSpPr>
        <p:spPr/>
        <p:txBody>
          <a:bodyPr/>
          <a:lstStyle/>
          <a:p>
            <a:pPr>
              <a:defRPr/>
            </a:pPr>
            <a:fld id="{24193ECA-C59E-493F-9E00-F350937338EA}" type="slidenum">
              <a:rPr lang="en-US"/>
              <a:pPr>
                <a:defRPr/>
              </a:pPr>
              <a:t>46</a:t>
            </a:fld>
            <a:endParaRPr lang="en-US"/>
          </a:p>
        </p:txBody>
      </p:sp>
      <p:sp>
        <p:nvSpPr>
          <p:cNvPr id="107524"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13571671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73786" cy="865414"/>
          </a:xfrm>
        </p:spPr>
        <p:txBody>
          <a:bodyPr>
            <a:normAutofit/>
          </a:bodyPr>
          <a:lstStyle/>
          <a:p>
            <a:pPr eaLnBrk="1" fontAlgn="auto" hangingPunct="1">
              <a:spcAft>
                <a:spcPts val="0"/>
              </a:spcAft>
              <a:defRPr/>
            </a:pPr>
            <a:r>
              <a:rPr lang="en-US" b="1" dirty="0" smtClean="0">
                <a:solidFill>
                  <a:srgbClr val="0070C0"/>
                </a:solidFill>
                <a:effectLst>
                  <a:outerShdw blurRad="38100" dist="38100" dir="2700000" algn="tl">
                    <a:srgbClr val="000000">
                      <a:alpha val="43137"/>
                    </a:srgbClr>
                  </a:outerShdw>
                </a:effectLst>
              </a:rPr>
              <a:t># ./</a:t>
            </a:r>
            <a:r>
              <a:rPr lang="en-US" b="1" dirty="0" err="1" smtClean="0">
                <a:solidFill>
                  <a:srgbClr val="0070C0"/>
                </a:solidFill>
                <a:effectLst>
                  <a:outerShdw blurRad="38100" dist="38100" dir="2700000" algn="tl">
                    <a:srgbClr val="000000">
                      <a:alpha val="43137"/>
                    </a:srgbClr>
                  </a:outerShdw>
                </a:effectLst>
              </a:rPr>
              <a:t>a.out</a:t>
            </a:r>
            <a:endParaRPr lang="en-US" dirty="0"/>
          </a:p>
        </p:txBody>
      </p:sp>
      <p:sp>
        <p:nvSpPr>
          <p:cNvPr id="3" name="Content Placeholder 2"/>
          <p:cNvSpPr>
            <a:spLocks noGrp="1"/>
          </p:cNvSpPr>
          <p:nvPr>
            <p:ph sz="quarter" idx="1"/>
          </p:nvPr>
        </p:nvSpPr>
        <p:spPr>
          <a:xfrm>
            <a:off x="179614" y="838200"/>
            <a:ext cx="10996386" cy="5715000"/>
          </a:xfrm>
        </p:spPr>
        <p:txBody>
          <a:bodyPr>
            <a:normAutofit fontScale="92500" lnSpcReduction="10000"/>
          </a:bodyPr>
          <a:lstStyle/>
          <a:p>
            <a:pPr marL="274320" indent="-274320" eaLnBrk="1" fontAlgn="auto" hangingPunct="1">
              <a:spcBef>
                <a:spcPts val="580"/>
              </a:spcBef>
              <a:spcAft>
                <a:spcPts val="0"/>
              </a:spcAft>
              <a:defRPr/>
            </a:pPr>
            <a:r>
              <a:rPr lang="en-US" sz="2800" dirty="0" smtClean="0"/>
              <a:t>Case1: 0 1 2 3 4 </a:t>
            </a:r>
          </a:p>
          <a:p>
            <a:pPr marL="274320" indent="-274320" eaLnBrk="1" fontAlgn="auto" hangingPunct="1">
              <a:spcBef>
                <a:spcPts val="580"/>
              </a:spcBef>
              <a:spcAft>
                <a:spcPts val="0"/>
              </a:spcAft>
              <a:defRPr/>
            </a:pPr>
            <a:endParaRPr lang="en-US" sz="2800" dirty="0" smtClean="0"/>
          </a:p>
          <a:p>
            <a:pPr marL="274320" indent="-274320" eaLnBrk="1" fontAlgn="auto" hangingPunct="1">
              <a:spcBef>
                <a:spcPts val="580"/>
              </a:spcBef>
              <a:spcAft>
                <a:spcPts val="0"/>
              </a:spcAft>
              <a:defRPr/>
            </a:pPr>
            <a:r>
              <a:rPr lang="en-US" sz="2800" dirty="0" smtClean="0"/>
              <a:t>Case2: 5.500000 4.500000 3.500000 2.500000 1.500000 0.500000</a:t>
            </a:r>
          </a:p>
          <a:p>
            <a:pPr marL="274320" indent="-274320" eaLnBrk="1" fontAlgn="auto" hangingPunct="1">
              <a:spcBef>
                <a:spcPts val="580"/>
              </a:spcBef>
              <a:spcAft>
                <a:spcPts val="0"/>
              </a:spcAft>
              <a:defRPr/>
            </a:pPr>
            <a:endParaRPr lang="en-US" sz="2800" dirty="0" smtClean="0"/>
          </a:p>
          <a:p>
            <a:pPr marL="274320" indent="-274320" eaLnBrk="1" fontAlgn="auto" hangingPunct="1">
              <a:spcBef>
                <a:spcPts val="580"/>
              </a:spcBef>
              <a:spcAft>
                <a:spcPts val="0"/>
              </a:spcAft>
              <a:defRPr/>
            </a:pPr>
            <a:r>
              <a:rPr lang="en-US" sz="2800" dirty="0" smtClean="0"/>
              <a:t>Case3: 2 3 4</a:t>
            </a:r>
          </a:p>
          <a:p>
            <a:pPr marL="274320" indent="-274320" eaLnBrk="1" fontAlgn="auto" hangingPunct="1">
              <a:spcBef>
                <a:spcPts val="580"/>
              </a:spcBef>
              <a:spcAft>
                <a:spcPts val="0"/>
              </a:spcAft>
              <a:defRPr/>
            </a:pPr>
            <a:endParaRPr lang="en-US" sz="2800" dirty="0" smtClean="0"/>
          </a:p>
          <a:p>
            <a:pPr marL="274320" indent="-274320" eaLnBrk="1" fontAlgn="auto" hangingPunct="1">
              <a:spcBef>
                <a:spcPts val="580"/>
              </a:spcBef>
              <a:spcAft>
                <a:spcPts val="0"/>
              </a:spcAft>
              <a:defRPr/>
            </a:pPr>
            <a:r>
              <a:rPr lang="en-US" sz="2800" dirty="0" smtClean="0"/>
              <a:t>Case4: 0 1 2 3 4 </a:t>
            </a:r>
          </a:p>
          <a:p>
            <a:pPr marL="274320" indent="-274320" eaLnBrk="1" fontAlgn="auto" hangingPunct="1">
              <a:spcBef>
                <a:spcPts val="580"/>
              </a:spcBef>
              <a:spcAft>
                <a:spcPts val="0"/>
              </a:spcAft>
              <a:defRPr/>
            </a:pPr>
            <a:endParaRPr lang="en-US" sz="2800" dirty="0" smtClean="0"/>
          </a:p>
          <a:p>
            <a:pPr marL="274320" indent="-274320" eaLnBrk="1" fontAlgn="auto" hangingPunct="1">
              <a:spcBef>
                <a:spcPts val="580"/>
              </a:spcBef>
              <a:spcAft>
                <a:spcPts val="0"/>
              </a:spcAft>
              <a:defRPr/>
            </a:pPr>
            <a:r>
              <a:rPr lang="en-US" sz="2800" dirty="0" smtClean="0"/>
              <a:t>Case5: </a:t>
            </a:r>
          </a:p>
          <a:p>
            <a:pPr marL="274320" indent="-274320" eaLnBrk="1" fontAlgn="auto" hangingPunct="1">
              <a:spcBef>
                <a:spcPts val="580"/>
              </a:spcBef>
              <a:spcAft>
                <a:spcPts val="0"/>
              </a:spcAft>
              <a:defRPr/>
            </a:pPr>
            <a:endParaRPr lang="en-US" sz="2800" dirty="0" smtClean="0"/>
          </a:p>
          <a:p>
            <a:pPr marL="274320" indent="-274320" eaLnBrk="1" fontAlgn="auto" hangingPunct="1">
              <a:spcBef>
                <a:spcPts val="580"/>
              </a:spcBef>
              <a:spcAft>
                <a:spcPts val="0"/>
              </a:spcAft>
              <a:defRPr/>
            </a:pPr>
            <a:r>
              <a:rPr lang="en-US" sz="2800" dirty="0" smtClean="0"/>
              <a:t>Case6: 0 1 2 </a:t>
            </a:r>
          </a:p>
          <a:p>
            <a:pPr marL="274320" indent="-274320" eaLnBrk="1" fontAlgn="auto" hangingPunct="1">
              <a:spcBef>
                <a:spcPts val="580"/>
              </a:spcBef>
              <a:spcAft>
                <a:spcPts val="0"/>
              </a:spcAft>
              <a:defRPr/>
            </a:pPr>
            <a:endParaRPr lang="en-US" sz="2800" dirty="0" smtClean="0"/>
          </a:p>
          <a:p>
            <a:pPr marL="274320" indent="-274320" eaLnBrk="1" fontAlgn="auto" hangingPunct="1">
              <a:spcBef>
                <a:spcPts val="580"/>
              </a:spcBef>
              <a:spcAft>
                <a:spcPts val="0"/>
              </a:spcAft>
              <a:defRPr/>
            </a:pPr>
            <a:r>
              <a:rPr lang="en-US" sz="2800" dirty="0" smtClean="0"/>
              <a:t>Case7:</a:t>
            </a:r>
            <a:endParaRPr lang="en-US" sz="2800" dirty="0"/>
          </a:p>
        </p:txBody>
      </p:sp>
      <p:sp>
        <p:nvSpPr>
          <p:cNvPr id="4" name="Slide Number Placeholder 3"/>
          <p:cNvSpPr>
            <a:spLocks noGrp="1"/>
          </p:cNvSpPr>
          <p:nvPr>
            <p:ph type="sldNum" sz="quarter" idx="11"/>
          </p:nvPr>
        </p:nvSpPr>
        <p:spPr/>
        <p:txBody>
          <a:bodyPr/>
          <a:lstStyle/>
          <a:p>
            <a:pPr>
              <a:defRPr/>
            </a:pPr>
            <a:fld id="{48F404C4-8F3A-4ABD-8438-90170C1D07CC}" type="slidenum">
              <a:rPr lang="en-US"/>
              <a:pPr>
                <a:defRPr/>
              </a:pPr>
              <a:t>47</a:t>
            </a:fld>
            <a:endParaRPr lang="en-US"/>
          </a:p>
        </p:txBody>
      </p:sp>
      <p:sp>
        <p:nvSpPr>
          <p:cNvPr id="108548"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27209244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65029" cy="733425"/>
          </a:xfrm>
        </p:spPr>
        <p:txBody>
          <a:bodyPr>
            <a:normAutofit/>
          </a:bodyPr>
          <a:lstStyle/>
          <a:p>
            <a:pPr eaLnBrk="1" fontAlgn="auto" hangingPunct="1">
              <a:spcAft>
                <a:spcPts val="0"/>
              </a:spcAft>
              <a:defRPr/>
            </a:pPr>
            <a:r>
              <a:rPr lang="en-US" b="1" i="1" dirty="0" smtClean="0">
                <a:solidFill>
                  <a:srgbClr val="0070C0"/>
                </a:solidFill>
              </a:rPr>
              <a:t>What is the o/p?</a:t>
            </a:r>
            <a:endParaRPr lang="en-US" b="1" i="1" dirty="0">
              <a:solidFill>
                <a:srgbClr val="0070C0"/>
              </a:solidFill>
            </a:endParaRPr>
          </a:p>
        </p:txBody>
      </p:sp>
      <p:sp>
        <p:nvSpPr>
          <p:cNvPr id="4" name="Slide Number Placeholder 3"/>
          <p:cNvSpPr>
            <a:spLocks noGrp="1"/>
          </p:cNvSpPr>
          <p:nvPr>
            <p:ph type="sldNum" sz="quarter" idx="11"/>
          </p:nvPr>
        </p:nvSpPr>
        <p:spPr/>
        <p:txBody>
          <a:bodyPr/>
          <a:lstStyle/>
          <a:p>
            <a:pPr>
              <a:defRPr/>
            </a:pPr>
            <a:fld id="{8E46248A-2897-433A-B27C-8B3490B0230D}" type="slidenum">
              <a:rPr lang="en-US"/>
              <a:pPr>
                <a:defRPr/>
              </a:pPr>
              <a:t>48</a:t>
            </a:fld>
            <a:endParaRPr lang="en-US"/>
          </a:p>
        </p:txBody>
      </p:sp>
      <p:sp>
        <p:nvSpPr>
          <p:cNvPr id="109571"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109572" name="Rectangle 4"/>
          <p:cNvSpPr>
            <a:spLocks noChangeArrowheads="1"/>
          </p:cNvSpPr>
          <p:nvPr/>
        </p:nvSpPr>
        <p:spPr bwMode="auto">
          <a:xfrm>
            <a:off x="609600" y="990600"/>
            <a:ext cx="7518400" cy="1816100"/>
          </a:xfrm>
          <a:prstGeom prst="rect">
            <a:avLst/>
          </a:prstGeom>
          <a:noFill/>
          <a:ln w="9525">
            <a:noFill/>
            <a:miter lim="800000"/>
            <a:headEnd/>
            <a:tailEnd/>
          </a:ln>
        </p:spPr>
        <p:txBody>
          <a:bodyPr>
            <a:spAutoFit/>
          </a:bodyPr>
          <a:lstStyle/>
          <a:p>
            <a:r>
              <a:rPr lang="en-US" sz="2800">
                <a:latin typeface="Perpetua" pitchFamily="18" charset="0"/>
              </a:rPr>
              <a:t>1.</a:t>
            </a:r>
          </a:p>
          <a:p>
            <a:r>
              <a:rPr lang="en-US" sz="2800">
                <a:latin typeface="Perpetua" pitchFamily="18" charset="0"/>
              </a:rPr>
              <a:t>int i;</a:t>
            </a:r>
          </a:p>
          <a:p>
            <a:r>
              <a:rPr lang="en-US" sz="2800">
                <a:latin typeface="Perpetua" pitchFamily="18" charset="0"/>
              </a:rPr>
              <a:t>for (i=0; i&lt;16; i++)</a:t>
            </a:r>
          </a:p>
          <a:p>
            <a:r>
              <a:rPr lang="en-US" sz="2800">
                <a:latin typeface="Perpetua" pitchFamily="18" charset="0"/>
              </a:rPr>
              <a:t>        printf(“%X %x %d\n”, i,  i,  i);</a:t>
            </a:r>
          </a:p>
        </p:txBody>
      </p:sp>
      <p:sp>
        <p:nvSpPr>
          <p:cNvPr id="8" name="Rectangle 3"/>
          <p:cNvSpPr txBox="1">
            <a:spLocks/>
          </p:cNvSpPr>
          <p:nvPr/>
        </p:nvSpPr>
        <p:spPr>
          <a:xfrm>
            <a:off x="508000" y="3200400"/>
            <a:ext cx="5994400" cy="1295400"/>
          </a:xfrm>
          <a:prstGeom prst="rect">
            <a:avLst/>
          </a:prstGeom>
        </p:spPr>
        <p:txBody>
          <a:bodyPr>
            <a:normAutofit fontScale="92500" lnSpcReduction="20000"/>
          </a:bodyPr>
          <a:lstStyle/>
          <a:p>
            <a:pPr marL="274320" indent="-274320" fontAlgn="auto">
              <a:spcBef>
                <a:spcPts val="580"/>
              </a:spcBef>
              <a:spcAft>
                <a:spcPts val="0"/>
              </a:spcAft>
              <a:buSzPct val="85000"/>
              <a:buFont typeface="Arial" charset="0"/>
              <a:buNone/>
              <a:defRPr/>
            </a:pPr>
            <a:r>
              <a:rPr lang="en-US" sz="2800" dirty="0">
                <a:latin typeface="+mn-lt"/>
              </a:rPr>
              <a:t>2. </a:t>
            </a:r>
          </a:p>
          <a:p>
            <a:pPr marL="274320" indent="-274320" fontAlgn="auto">
              <a:spcBef>
                <a:spcPts val="580"/>
              </a:spcBef>
              <a:spcAft>
                <a:spcPts val="0"/>
              </a:spcAft>
              <a:buSzPct val="85000"/>
              <a:buFont typeface="Arial" charset="0"/>
              <a:buNone/>
              <a:defRPr/>
            </a:pPr>
            <a:r>
              <a:rPr lang="en-US" sz="2800" dirty="0">
                <a:latin typeface="+mn-lt"/>
              </a:rPr>
              <a:t>for (</a:t>
            </a:r>
            <a:r>
              <a:rPr lang="en-US" sz="2800" dirty="0" err="1">
                <a:latin typeface="+mn-lt"/>
              </a:rPr>
              <a:t>i</a:t>
            </a:r>
            <a:r>
              <a:rPr lang="en-US" sz="2800" dirty="0">
                <a:latin typeface="+mn-lt"/>
              </a:rPr>
              <a:t>=0; </a:t>
            </a:r>
            <a:r>
              <a:rPr lang="en-US" sz="2800" dirty="0" err="1">
                <a:latin typeface="+mn-lt"/>
              </a:rPr>
              <a:t>i</a:t>
            </a:r>
            <a:r>
              <a:rPr lang="en-US" sz="2800" dirty="0">
                <a:latin typeface="+mn-lt"/>
              </a:rPr>
              <a:t>&lt;8; </a:t>
            </a:r>
            <a:r>
              <a:rPr lang="en-US" sz="2800" dirty="0" err="1">
                <a:latin typeface="+mn-lt"/>
              </a:rPr>
              <a:t>i</a:t>
            </a:r>
            <a:r>
              <a:rPr lang="en-US" sz="2800" dirty="0">
                <a:latin typeface="+mn-lt"/>
              </a:rPr>
              <a:t>++)</a:t>
            </a:r>
          </a:p>
          <a:p>
            <a:pPr marL="274320" indent="-274320" fontAlgn="auto">
              <a:spcBef>
                <a:spcPts val="580"/>
              </a:spcBef>
              <a:spcAft>
                <a:spcPts val="0"/>
              </a:spcAft>
              <a:buSzPct val="85000"/>
              <a:buFont typeface="Arial" charset="0"/>
              <a:buNone/>
              <a:defRPr/>
            </a:pPr>
            <a:r>
              <a:rPr lang="en-US" sz="2800" dirty="0">
                <a:latin typeface="+mn-lt"/>
              </a:rPr>
              <a:t>sum += </a:t>
            </a:r>
            <a:r>
              <a:rPr lang="en-US" sz="2800" dirty="0" err="1">
                <a:latin typeface="+mn-lt"/>
              </a:rPr>
              <a:t>i</a:t>
            </a:r>
            <a:r>
              <a:rPr lang="en-US" sz="2800" dirty="0">
                <a:latin typeface="+mn-lt"/>
              </a:rPr>
              <a:t>;</a:t>
            </a:r>
          </a:p>
        </p:txBody>
      </p:sp>
      <p:sp>
        <p:nvSpPr>
          <p:cNvPr id="109574" name="Rectangle 8"/>
          <p:cNvSpPr>
            <a:spLocks noChangeArrowheads="1"/>
          </p:cNvSpPr>
          <p:nvPr/>
        </p:nvSpPr>
        <p:spPr bwMode="auto">
          <a:xfrm>
            <a:off x="508000" y="4953000"/>
            <a:ext cx="4064000" cy="1384300"/>
          </a:xfrm>
          <a:prstGeom prst="rect">
            <a:avLst/>
          </a:prstGeom>
          <a:noFill/>
          <a:ln w="9525">
            <a:noFill/>
            <a:miter lim="800000"/>
            <a:headEnd/>
            <a:tailEnd/>
          </a:ln>
        </p:spPr>
        <p:txBody>
          <a:bodyPr>
            <a:spAutoFit/>
          </a:bodyPr>
          <a:lstStyle/>
          <a:p>
            <a:r>
              <a:rPr lang="en-US" sz="2800">
                <a:latin typeface="Perpetua" pitchFamily="18" charset="0"/>
              </a:rPr>
              <a:t>3. </a:t>
            </a:r>
          </a:p>
          <a:p>
            <a:r>
              <a:rPr lang="en-US" sz="2800">
                <a:latin typeface="Perpetua" pitchFamily="18" charset="0"/>
              </a:rPr>
              <a:t>for (i=0; i&lt;8; i++);</a:t>
            </a:r>
          </a:p>
          <a:p>
            <a:r>
              <a:rPr lang="en-US" sz="2800">
                <a:latin typeface="Perpetua" pitchFamily="18" charset="0"/>
              </a:rPr>
              <a:t>sum += i;</a:t>
            </a:r>
          </a:p>
        </p:txBody>
      </p:sp>
      <p:pic>
        <p:nvPicPr>
          <p:cNvPr id="109575" name="Picture 1"/>
          <p:cNvPicPr>
            <a:picLocks noChangeAspect="1" noChangeArrowheads="1"/>
          </p:cNvPicPr>
          <p:nvPr/>
        </p:nvPicPr>
        <p:blipFill>
          <a:blip r:embed="rId2"/>
          <a:srcRect/>
          <a:stretch>
            <a:fillRect/>
          </a:stretch>
        </p:blipFill>
        <p:spPr bwMode="auto">
          <a:xfrm>
            <a:off x="9144000" y="228600"/>
            <a:ext cx="2235200" cy="1009650"/>
          </a:xfrm>
          <a:prstGeom prst="rect">
            <a:avLst/>
          </a:prstGeom>
          <a:noFill/>
          <a:ln w="9525">
            <a:noFill/>
            <a:miter lim="800000"/>
            <a:headEnd/>
            <a:tailEnd/>
          </a:ln>
        </p:spPr>
      </p:pic>
    </p:spTree>
    <p:extLst>
      <p:ext uri="{BB962C8B-B14F-4D97-AF65-F5344CB8AC3E}">
        <p14:creationId xmlns:p14="http://schemas.microsoft.com/office/powerpoint/2010/main" val="36332102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831287" cy="778329"/>
          </a:xfrm>
        </p:spPr>
        <p:txBody>
          <a:bodyPr>
            <a:normAutofit/>
          </a:bodyPr>
          <a:lstStyle/>
          <a:p>
            <a:pPr eaLnBrk="1" fontAlgn="auto" hangingPunct="1">
              <a:spcAft>
                <a:spcPts val="0"/>
              </a:spcAft>
              <a:defRPr/>
            </a:pPr>
            <a:r>
              <a:rPr lang="en-US" b="1" dirty="0" smtClean="0">
                <a:solidFill>
                  <a:srgbClr val="0070C0"/>
                </a:solidFill>
              </a:rPr>
              <a:t>Conversion from one loop to another</a:t>
            </a:r>
            <a:endParaRPr lang="en-US" b="1" dirty="0">
              <a:solidFill>
                <a:srgbClr val="0070C0"/>
              </a:solidFill>
            </a:endParaRPr>
          </a:p>
        </p:txBody>
      </p:sp>
      <p:sp>
        <p:nvSpPr>
          <p:cNvPr id="3" name="Content Placeholder 2"/>
          <p:cNvSpPr>
            <a:spLocks noGrp="1"/>
          </p:cNvSpPr>
          <p:nvPr>
            <p:ph sz="quarter" idx="1"/>
          </p:nvPr>
        </p:nvSpPr>
        <p:spPr>
          <a:xfrm>
            <a:off x="406400" y="1066800"/>
            <a:ext cx="10081986" cy="4953000"/>
          </a:xfrm>
        </p:spPr>
        <p:txBody>
          <a:bodyPr>
            <a:normAutofit fontScale="92500" lnSpcReduction="20000"/>
          </a:bodyPr>
          <a:lstStyle/>
          <a:p>
            <a:pPr marL="274320" indent="-274320" eaLnBrk="1" fontAlgn="auto" hangingPunct="1">
              <a:spcBef>
                <a:spcPts val="580"/>
              </a:spcBef>
              <a:spcAft>
                <a:spcPts val="0"/>
              </a:spcAft>
              <a:buFont typeface="Wingdings" pitchFamily="2" charset="2"/>
              <a:buChar char="ü"/>
              <a:defRPr/>
            </a:pPr>
            <a:r>
              <a:rPr lang="en-US" i="1" dirty="0" smtClean="0"/>
              <a:t>Anything that can be done with a “for” statement can also be done with an equivalent “while” statement.  </a:t>
            </a:r>
          </a:p>
          <a:p>
            <a:pPr marL="274320" indent="-274320" eaLnBrk="1" fontAlgn="auto" hangingPunct="1">
              <a:spcBef>
                <a:spcPts val="580"/>
              </a:spcBef>
              <a:spcAft>
                <a:spcPts val="0"/>
              </a:spcAft>
              <a:buFont typeface="Wingdings" pitchFamily="2" charset="2"/>
              <a:buChar char="ü"/>
              <a:defRPr/>
            </a:pPr>
            <a:endParaRPr lang="en-US" i="1" dirty="0" smtClean="0"/>
          </a:p>
          <a:p>
            <a:pPr marL="274320" indent="-274320" eaLnBrk="1" fontAlgn="auto" hangingPunct="1">
              <a:spcBef>
                <a:spcPts val="580"/>
              </a:spcBef>
              <a:spcAft>
                <a:spcPts val="0"/>
              </a:spcAft>
              <a:buFont typeface="Wingdings" pitchFamily="2" charset="2"/>
              <a:buChar char="ü"/>
              <a:defRPr/>
            </a:pPr>
            <a:r>
              <a:rPr lang="en-US" sz="3100" b="1" dirty="0" smtClean="0">
                <a:solidFill>
                  <a:srgbClr val="C00000"/>
                </a:solidFill>
                <a:ea typeface="Times New Roman" pitchFamily="18" charset="0"/>
              </a:rPr>
              <a:t>for (initialization; condition; update)</a:t>
            </a:r>
            <a:r>
              <a:rPr lang="en-US" sz="3100" dirty="0" smtClean="0">
                <a:solidFill>
                  <a:srgbClr val="C00000"/>
                </a:solidFill>
              </a:rPr>
              <a:t/>
            </a:r>
            <a:br>
              <a:rPr lang="en-US" sz="3100" dirty="0" smtClean="0">
                <a:solidFill>
                  <a:srgbClr val="C00000"/>
                </a:solidFill>
              </a:rPr>
            </a:br>
            <a:r>
              <a:rPr lang="en-US" sz="3100" b="1" dirty="0" smtClean="0">
                <a:solidFill>
                  <a:srgbClr val="C00000"/>
                </a:solidFill>
                <a:ea typeface="Times New Roman" pitchFamily="18" charset="0"/>
              </a:rPr>
              <a:t>	statement;</a:t>
            </a:r>
          </a:p>
          <a:p>
            <a:pPr marL="274320" indent="-274320" eaLnBrk="1" fontAlgn="auto" hangingPunct="1">
              <a:spcBef>
                <a:spcPts val="580"/>
              </a:spcBef>
              <a:spcAft>
                <a:spcPts val="0"/>
              </a:spcAft>
              <a:buFont typeface="Wingdings" pitchFamily="2" charset="2"/>
              <a:buChar char="ü"/>
              <a:defRPr/>
            </a:pPr>
            <a:endParaRPr lang="en-US" i="1" dirty="0" smtClean="0"/>
          </a:p>
          <a:p>
            <a:pPr marL="274320" indent="-274320" eaLnBrk="1" fontAlgn="auto" hangingPunct="1">
              <a:spcBef>
                <a:spcPts val="580"/>
              </a:spcBef>
              <a:spcAft>
                <a:spcPts val="0"/>
              </a:spcAft>
              <a:defRPr/>
            </a:pPr>
            <a:r>
              <a:rPr lang="en-US" dirty="0" smtClean="0"/>
              <a:t>The conversion is simply: </a:t>
            </a:r>
            <a:endParaRPr lang="en-US" i="1" dirty="0" smtClean="0"/>
          </a:p>
          <a:p>
            <a:pPr lvl="4" eaLnBrk="1" fontAlgn="auto" hangingPunct="1">
              <a:spcBef>
                <a:spcPts val="370"/>
              </a:spcBef>
              <a:spcAft>
                <a:spcPts val="0"/>
              </a:spcAft>
              <a:buFont typeface="Arial" pitchFamily="34" charset="0"/>
              <a:buNone/>
              <a:defRPr/>
            </a:pPr>
            <a:r>
              <a:rPr lang="en-US" sz="3300" b="1" dirty="0" smtClean="0"/>
              <a:t>initialization;</a:t>
            </a:r>
            <a:endParaRPr lang="en-US" sz="3300" i="1" dirty="0" smtClean="0"/>
          </a:p>
          <a:p>
            <a:pPr lvl="4" eaLnBrk="1" fontAlgn="auto" hangingPunct="1">
              <a:spcBef>
                <a:spcPts val="370"/>
              </a:spcBef>
              <a:spcAft>
                <a:spcPts val="0"/>
              </a:spcAft>
              <a:buFont typeface="Arial" pitchFamily="34" charset="0"/>
              <a:buNone/>
              <a:defRPr/>
            </a:pPr>
            <a:r>
              <a:rPr lang="en-US" sz="3300" b="1" dirty="0" smtClean="0"/>
              <a:t>while (condition)</a:t>
            </a:r>
            <a:endParaRPr lang="en-US" sz="3300" i="1" dirty="0" smtClean="0"/>
          </a:p>
          <a:p>
            <a:pPr lvl="4" eaLnBrk="1" fontAlgn="auto" hangingPunct="1">
              <a:spcBef>
                <a:spcPts val="370"/>
              </a:spcBef>
              <a:spcAft>
                <a:spcPts val="0"/>
              </a:spcAft>
              <a:buFont typeface="Arial" pitchFamily="34" charset="0"/>
              <a:buNone/>
              <a:defRPr/>
            </a:pPr>
            <a:r>
              <a:rPr lang="en-US" sz="3300" b="1" dirty="0" smtClean="0"/>
              <a:t>{</a:t>
            </a:r>
            <a:endParaRPr lang="en-US" sz="3300" i="1" dirty="0" smtClean="0"/>
          </a:p>
          <a:p>
            <a:pPr lvl="4" eaLnBrk="1" fontAlgn="auto" hangingPunct="1">
              <a:spcBef>
                <a:spcPts val="370"/>
              </a:spcBef>
              <a:spcAft>
                <a:spcPts val="0"/>
              </a:spcAft>
              <a:buFont typeface="Arial" pitchFamily="34" charset="0"/>
              <a:buNone/>
              <a:defRPr/>
            </a:pPr>
            <a:r>
              <a:rPr lang="en-US" sz="3300" b="1" dirty="0" smtClean="0"/>
              <a:t>	statement;</a:t>
            </a:r>
            <a:endParaRPr lang="en-US" sz="3300" i="1" dirty="0" smtClean="0"/>
          </a:p>
          <a:p>
            <a:pPr lvl="4" eaLnBrk="1" fontAlgn="auto" hangingPunct="1">
              <a:spcBef>
                <a:spcPts val="370"/>
              </a:spcBef>
              <a:spcAft>
                <a:spcPts val="0"/>
              </a:spcAft>
              <a:buFont typeface="Arial" pitchFamily="34" charset="0"/>
              <a:buNone/>
              <a:defRPr/>
            </a:pPr>
            <a:r>
              <a:rPr lang="en-US" sz="3300" b="1" dirty="0" smtClean="0"/>
              <a:t>	update;</a:t>
            </a:r>
            <a:endParaRPr lang="en-US" sz="3300" i="1" dirty="0" smtClean="0"/>
          </a:p>
          <a:p>
            <a:pPr lvl="4" eaLnBrk="1" fontAlgn="auto" hangingPunct="1">
              <a:spcBef>
                <a:spcPts val="370"/>
              </a:spcBef>
              <a:spcAft>
                <a:spcPts val="0"/>
              </a:spcAft>
              <a:buFont typeface="Arial" pitchFamily="34" charset="0"/>
              <a:buNone/>
              <a:defRPr/>
            </a:pPr>
            <a:r>
              <a:rPr lang="en-US" sz="3300" b="1" dirty="0" smtClean="0"/>
              <a:t>}</a:t>
            </a:r>
            <a:endParaRPr lang="en-US" sz="3300" i="1" dirty="0" smtClean="0"/>
          </a:p>
          <a:p>
            <a:pPr lvl="4" eaLnBrk="1" fontAlgn="auto" hangingPunct="1">
              <a:spcBef>
                <a:spcPts val="370"/>
              </a:spcBef>
              <a:spcAft>
                <a:spcPts val="0"/>
              </a:spcAft>
              <a:buFont typeface="Arial" pitchFamily="34" charset="0"/>
              <a:buNone/>
              <a:defRPr/>
            </a:pPr>
            <a:r>
              <a:rPr lang="en-US" sz="3300" dirty="0" smtClean="0"/>
              <a:t> </a:t>
            </a:r>
            <a:endParaRPr lang="en-US" sz="3300" i="1" dirty="0" smtClean="0"/>
          </a:p>
          <a:p>
            <a:pPr marL="274320" indent="-274320" eaLnBrk="1" fontAlgn="auto" hangingPunct="1">
              <a:spcBef>
                <a:spcPts val="580"/>
              </a:spcBef>
              <a:spcAft>
                <a:spcPts val="0"/>
              </a:spcAft>
              <a:buFont typeface="Arial" pitchFamily="34" charset="0"/>
              <a:buNone/>
              <a:defRPr/>
            </a:pPr>
            <a:endParaRPr lang="en-US" dirty="0"/>
          </a:p>
        </p:txBody>
      </p:sp>
      <p:sp>
        <p:nvSpPr>
          <p:cNvPr id="4" name="Slide Number Placeholder 3"/>
          <p:cNvSpPr>
            <a:spLocks noGrp="1"/>
          </p:cNvSpPr>
          <p:nvPr>
            <p:ph type="sldNum" sz="quarter" idx="11"/>
          </p:nvPr>
        </p:nvSpPr>
        <p:spPr/>
        <p:txBody>
          <a:bodyPr/>
          <a:lstStyle/>
          <a:p>
            <a:pPr>
              <a:defRPr/>
            </a:pPr>
            <a:fld id="{D56B78BF-FA48-41DE-8E39-2BD5C33C9154}" type="slidenum">
              <a:rPr lang="en-US"/>
              <a:pPr>
                <a:defRPr/>
              </a:pPr>
              <a:t>49</a:t>
            </a:fld>
            <a:endParaRPr lang="en-US"/>
          </a:p>
        </p:txBody>
      </p:sp>
      <p:sp>
        <p:nvSpPr>
          <p:cNvPr id="110596"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2279796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C1A3E-EE16-4EFD-9798-9A517BA438F8}"/>
              </a:ext>
            </a:extLst>
          </p:cNvPr>
          <p:cNvSpPr>
            <a:spLocks noGrp="1"/>
          </p:cNvSpPr>
          <p:nvPr>
            <p:ph type="title"/>
          </p:nvPr>
        </p:nvSpPr>
        <p:spPr>
          <a:xfrm>
            <a:off x="422392" y="374457"/>
            <a:ext cx="10515600" cy="717226"/>
          </a:xfrm>
        </p:spPr>
        <p:txBody>
          <a:bodyPr/>
          <a:lstStyle/>
          <a:p>
            <a:r>
              <a:rPr lang="en-IN" sz="4400" spc="160" dirty="0">
                <a:solidFill>
                  <a:schemeClr val="accent1"/>
                </a:solidFill>
              </a:rPr>
              <a:t>Example</a:t>
            </a:r>
            <a:r>
              <a:rPr lang="en-IN" sz="4400" spc="-195" dirty="0">
                <a:solidFill>
                  <a:schemeClr val="accent1"/>
                </a:solidFill>
              </a:rPr>
              <a:t> </a:t>
            </a:r>
            <a:r>
              <a:rPr lang="en-IN" sz="4400" spc="315" dirty="0">
                <a:solidFill>
                  <a:schemeClr val="accent1"/>
                </a:solidFill>
              </a:rPr>
              <a:t>#1</a:t>
            </a:r>
            <a:endParaRPr lang="en-IN" dirty="0">
              <a:solidFill>
                <a:schemeClr val="accent1"/>
              </a:solidFill>
            </a:endParaRPr>
          </a:p>
        </p:txBody>
      </p:sp>
      <p:sp>
        <p:nvSpPr>
          <p:cNvPr id="3" name="Content Placeholder 2">
            <a:extLst>
              <a:ext uri="{FF2B5EF4-FFF2-40B4-BE49-F238E27FC236}">
                <a16:creationId xmlns:a16="http://schemas.microsoft.com/office/drawing/2014/main" xmlns="" id="{2460E654-0A83-42D5-BA45-4885C9C99828}"/>
              </a:ext>
            </a:extLst>
          </p:cNvPr>
          <p:cNvSpPr>
            <a:spLocks noGrp="1"/>
          </p:cNvSpPr>
          <p:nvPr>
            <p:ph idx="1"/>
          </p:nvPr>
        </p:nvSpPr>
        <p:spPr>
          <a:xfrm>
            <a:off x="294510" y="2369976"/>
            <a:ext cx="9399996" cy="3844212"/>
          </a:xfrm>
        </p:spPr>
        <p:txBody>
          <a:bodyPr>
            <a:normAutofit fontScale="47500" lnSpcReduction="20000"/>
          </a:bodyPr>
          <a:lstStyle/>
          <a:p>
            <a:pPr marL="342900" lvl="0" indent="-342900" algn="just">
              <a:lnSpc>
                <a:spcPct val="120000"/>
              </a:lnSpc>
              <a:spcBef>
                <a:spcPts val="0"/>
              </a:spcBef>
              <a:spcAft>
                <a:spcPts val="800"/>
              </a:spcAft>
              <a:buFont typeface="Wingdings" panose="05000000000000000000" pitchFamily="2" charset="2"/>
              <a:buChar char=""/>
              <a:tabLst>
                <a:tab pos="457200" algn="l"/>
              </a:tabLst>
            </a:pPr>
            <a:r>
              <a:rPr lang="en-US" sz="5000" dirty="0">
                <a:effectLst/>
                <a:latin typeface="Century" panose="02040604050505020304" pitchFamily="18" charset="0"/>
                <a:ea typeface="Calibri" panose="020F0502020204030204" pitchFamily="34" charset="0"/>
                <a:cs typeface="Times New Roman" panose="02020603050405020304" pitchFamily="18" charset="0"/>
              </a:rPr>
              <a:t>The </a:t>
            </a:r>
            <a:r>
              <a:rPr lang="en-US" sz="5000" b="1" dirty="0">
                <a:effectLst/>
                <a:latin typeface="Century" panose="02040604050505020304" pitchFamily="18" charset="0"/>
                <a:ea typeface="Calibri" panose="020F0502020204030204" pitchFamily="34" charset="0"/>
                <a:cs typeface="Times New Roman" panose="02020603050405020304" pitchFamily="18" charset="0"/>
              </a:rPr>
              <a:t>loop condition </a:t>
            </a:r>
            <a:r>
              <a:rPr lang="en-US" sz="5000" dirty="0">
                <a:effectLst/>
                <a:latin typeface="Century" panose="02040604050505020304" pitchFamily="18" charset="0"/>
                <a:ea typeface="Calibri" panose="020F0502020204030204" pitchFamily="34" charset="0"/>
                <a:cs typeface="Times New Roman" panose="02020603050405020304" pitchFamily="18" charset="0"/>
              </a:rPr>
              <a:t>is written first,</a:t>
            </a:r>
            <a:endParaRPr lang="en-IN" sz="5000" dirty="0">
              <a:effectLst/>
              <a:latin typeface="Century" panose="02040604050505020304" pitchFamily="18" charset="0"/>
              <a:ea typeface="Calibri" panose="020F0502020204030204" pitchFamily="34" charset="0"/>
              <a:cs typeface="Times New Roman" panose="02020603050405020304" pitchFamily="18" charset="0"/>
            </a:endParaRPr>
          </a:p>
          <a:p>
            <a:pPr marL="891540" lvl="2" indent="-342900" algn="just">
              <a:lnSpc>
                <a:spcPct val="120000"/>
              </a:lnSpc>
              <a:spcBef>
                <a:spcPts val="0"/>
              </a:spcBef>
              <a:spcAft>
                <a:spcPts val="800"/>
              </a:spcAft>
              <a:buFont typeface="Arial" panose="020B0604020202020204" pitchFamily="34" charset="0"/>
              <a:buChar char="•"/>
              <a:tabLst>
                <a:tab pos="457200" algn="l"/>
              </a:tabLst>
            </a:pPr>
            <a:r>
              <a:rPr lang="en-US" sz="4600" dirty="0">
                <a:effectLst/>
                <a:latin typeface="Century" panose="02040604050505020304" pitchFamily="18" charset="0"/>
                <a:ea typeface="Calibri" panose="020F0502020204030204" pitchFamily="34" charset="0"/>
                <a:cs typeface="Times New Roman" panose="02020603050405020304" pitchFamily="18" charset="0"/>
              </a:rPr>
              <a:t>followed by the </a:t>
            </a:r>
            <a:r>
              <a:rPr lang="en-US" sz="4600" b="1" dirty="0">
                <a:effectLst/>
                <a:latin typeface="Century" panose="02040604050505020304" pitchFamily="18" charset="0"/>
                <a:ea typeface="Calibri" panose="020F0502020204030204" pitchFamily="34" charset="0"/>
                <a:cs typeface="Times New Roman" panose="02020603050405020304" pitchFamily="18" charset="0"/>
              </a:rPr>
              <a:t>body of the loop</a:t>
            </a:r>
            <a:endParaRPr lang="en-IN" sz="4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spcAft>
                <a:spcPts val="800"/>
              </a:spcAft>
              <a:buFont typeface="Wingdings" panose="05000000000000000000" pitchFamily="2" charset="2"/>
              <a:buChar char=""/>
              <a:tabLst>
                <a:tab pos="457200" algn="l"/>
              </a:tabLst>
            </a:pPr>
            <a:r>
              <a:rPr lang="en-US" sz="5000" dirty="0">
                <a:effectLst/>
                <a:latin typeface="Century" panose="02040604050505020304" pitchFamily="18" charset="0"/>
                <a:ea typeface="Calibri" panose="020F0502020204030204" pitchFamily="34" charset="0"/>
                <a:cs typeface="Times New Roman" panose="02020603050405020304" pitchFamily="18" charset="0"/>
              </a:rPr>
              <a:t>The loop condition is evaluated first, and</a:t>
            </a:r>
            <a:endParaRPr lang="en-IN" sz="5000" dirty="0">
              <a:effectLst/>
              <a:latin typeface="Century" panose="02040604050505020304" pitchFamily="18" charset="0"/>
              <a:ea typeface="Calibri" panose="020F0502020204030204" pitchFamily="34" charset="0"/>
              <a:cs typeface="Times New Roman" panose="02020603050405020304" pitchFamily="18" charset="0"/>
            </a:endParaRPr>
          </a:p>
          <a:p>
            <a:pPr marL="891540" lvl="2" indent="-342900" algn="just">
              <a:lnSpc>
                <a:spcPct val="120000"/>
              </a:lnSpc>
              <a:spcBef>
                <a:spcPts val="0"/>
              </a:spcBef>
              <a:spcAft>
                <a:spcPts val="800"/>
              </a:spcAft>
              <a:buFont typeface="Arial" panose="020B0604020202020204" pitchFamily="34" charset="0"/>
              <a:buChar char="•"/>
              <a:tabLst>
                <a:tab pos="457200" algn="l"/>
              </a:tabLst>
            </a:pPr>
            <a:r>
              <a:rPr lang="en-US" sz="4600" dirty="0">
                <a:effectLst/>
                <a:latin typeface="Century" panose="02040604050505020304" pitchFamily="18" charset="0"/>
                <a:ea typeface="Calibri" panose="020F0502020204030204" pitchFamily="34" charset="0"/>
                <a:cs typeface="Times New Roman" panose="02020603050405020304" pitchFamily="18" charset="0"/>
              </a:rPr>
              <a:t>if it is true,</a:t>
            </a:r>
            <a:endParaRPr lang="en-IN" sz="4600" dirty="0">
              <a:effectLst/>
              <a:latin typeface="Century" panose="02040604050505020304" pitchFamily="18" charset="0"/>
              <a:ea typeface="Calibri" panose="020F0502020204030204" pitchFamily="34" charset="0"/>
              <a:cs typeface="Times New Roman" panose="02020603050405020304" pitchFamily="18" charset="0"/>
            </a:endParaRPr>
          </a:p>
          <a:p>
            <a:pPr marL="891540" lvl="2" indent="-342900" algn="just">
              <a:lnSpc>
                <a:spcPct val="120000"/>
              </a:lnSpc>
              <a:spcBef>
                <a:spcPts val="0"/>
              </a:spcBef>
              <a:spcAft>
                <a:spcPts val="800"/>
              </a:spcAft>
              <a:buFont typeface="Arial" panose="020B0604020202020204" pitchFamily="34" charset="0"/>
              <a:buChar char="•"/>
              <a:tabLst>
                <a:tab pos="457200" algn="l"/>
              </a:tabLst>
            </a:pPr>
            <a:r>
              <a:rPr lang="en-US" sz="4600" dirty="0">
                <a:effectLst/>
                <a:latin typeface="Century" panose="02040604050505020304" pitchFamily="18" charset="0"/>
                <a:ea typeface="Calibri" panose="020F0502020204030204" pitchFamily="34" charset="0"/>
                <a:cs typeface="Times New Roman" panose="02020603050405020304" pitchFamily="18" charset="0"/>
              </a:rPr>
              <a:t>the loop body is executed</a:t>
            </a:r>
            <a:endParaRPr lang="en-IN" sz="4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spcAft>
                <a:spcPts val="800"/>
              </a:spcAft>
              <a:buFont typeface="Wingdings" panose="05000000000000000000" pitchFamily="2" charset="2"/>
              <a:buChar char=""/>
              <a:tabLst>
                <a:tab pos="457200" algn="l"/>
              </a:tabLst>
            </a:pPr>
            <a:r>
              <a:rPr lang="en-US" sz="5000" dirty="0">
                <a:effectLst/>
                <a:latin typeface="Century" panose="02040604050505020304" pitchFamily="18" charset="0"/>
                <a:ea typeface="Calibri" panose="020F0502020204030204" pitchFamily="34" charset="0"/>
                <a:cs typeface="Times New Roman" panose="02020603050405020304" pitchFamily="18" charset="0"/>
              </a:rPr>
              <a:t>After the execution of the loop body,</a:t>
            </a:r>
            <a:endParaRPr lang="en-IN" sz="5000" dirty="0">
              <a:effectLst/>
              <a:latin typeface="Century" panose="02040604050505020304" pitchFamily="18" charset="0"/>
              <a:ea typeface="Calibri" panose="020F0502020204030204" pitchFamily="34" charset="0"/>
              <a:cs typeface="Times New Roman" panose="02020603050405020304" pitchFamily="18" charset="0"/>
            </a:endParaRPr>
          </a:p>
          <a:p>
            <a:pPr marL="891540" lvl="2" indent="-342900" algn="just">
              <a:lnSpc>
                <a:spcPct val="120000"/>
              </a:lnSpc>
              <a:spcBef>
                <a:spcPts val="0"/>
              </a:spcBef>
              <a:spcAft>
                <a:spcPts val="800"/>
              </a:spcAft>
              <a:buFont typeface="Arial" panose="020B0604020202020204" pitchFamily="34" charset="0"/>
              <a:buChar char="•"/>
              <a:tabLst>
                <a:tab pos="457200" algn="l"/>
              </a:tabLst>
            </a:pPr>
            <a:r>
              <a:rPr lang="en-US" sz="4600" dirty="0">
                <a:effectLst/>
                <a:latin typeface="Century" panose="02040604050505020304" pitchFamily="18" charset="0"/>
                <a:ea typeface="Calibri" panose="020F0502020204030204" pitchFamily="34" charset="0"/>
                <a:cs typeface="Times New Roman" panose="02020603050405020304" pitchFamily="18" charset="0"/>
              </a:rPr>
              <a:t>the condition in the while is evaluated again.</a:t>
            </a:r>
            <a:endParaRPr lang="en-IN" sz="4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spcAft>
                <a:spcPts val="800"/>
              </a:spcAft>
              <a:buFont typeface="Wingdings" panose="05000000000000000000" pitchFamily="2" charset="2"/>
              <a:buChar char=""/>
              <a:tabLst>
                <a:tab pos="457200" algn="l"/>
              </a:tabLst>
            </a:pPr>
            <a:r>
              <a:rPr lang="en-US" sz="5000" dirty="0">
                <a:effectLst/>
                <a:latin typeface="Century" panose="02040604050505020304" pitchFamily="18" charset="0"/>
                <a:ea typeface="Calibri" panose="020F0502020204030204" pitchFamily="34" charset="0"/>
                <a:cs typeface="Times New Roman" panose="02020603050405020304" pitchFamily="18" charset="0"/>
              </a:rPr>
              <a:t>This repeats until the condition becomes false.</a:t>
            </a:r>
            <a:endParaRPr lang="en-IN" sz="50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6" name="object 4">
            <a:extLst>
              <a:ext uri="{FF2B5EF4-FFF2-40B4-BE49-F238E27FC236}">
                <a16:creationId xmlns:a16="http://schemas.microsoft.com/office/drawing/2014/main" xmlns="" id="{A39D1EBF-00AC-4107-8781-B788D80DC2D3}"/>
              </a:ext>
            </a:extLst>
          </p:cNvPr>
          <p:cNvSpPr txBox="1"/>
          <p:nvPr/>
        </p:nvSpPr>
        <p:spPr>
          <a:xfrm>
            <a:off x="6195728" y="541176"/>
            <a:ext cx="4953106" cy="2561599"/>
          </a:xfrm>
          <a:prstGeom prst="rect">
            <a:avLst/>
          </a:prstGeom>
        </p:spPr>
        <p:txBody>
          <a:bodyPr vert="horz" wrap="square" lIns="0" tIns="34925" rIns="0" bIns="0" rtlCol="0">
            <a:spAutoFit/>
          </a:bodyPr>
          <a:lstStyle/>
          <a:p>
            <a:pPr marL="12700" marR="2644140">
              <a:lnSpc>
                <a:spcPts val="3290"/>
              </a:lnSpc>
              <a:spcBef>
                <a:spcPts val="275"/>
              </a:spcBef>
            </a:pPr>
            <a:r>
              <a:rPr sz="2800" b="1" spc="85" dirty="0">
                <a:latin typeface="Alfios"/>
                <a:cs typeface="Alfios"/>
              </a:rPr>
              <a:t>int </a:t>
            </a:r>
            <a:r>
              <a:rPr sz="2800" b="1" spc="225" dirty="0">
                <a:latin typeface="Alfios"/>
                <a:cs typeface="Alfios"/>
              </a:rPr>
              <a:t>x </a:t>
            </a:r>
            <a:r>
              <a:rPr sz="2800" b="1" spc="30" dirty="0">
                <a:latin typeface="Alfios"/>
                <a:cs typeface="Alfios"/>
              </a:rPr>
              <a:t>= </a:t>
            </a:r>
            <a:r>
              <a:rPr sz="2800" b="1" spc="-55" dirty="0">
                <a:latin typeface="Alfios"/>
                <a:cs typeface="Alfios"/>
              </a:rPr>
              <a:t>3;  </a:t>
            </a:r>
            <a:r>
              <a:rPr sz="2800" b="1" spc="140" dirty="0">
                <a:latin typeface="Alfios"/>
                <a:cs typeface="Alfios"/>
              </a:rPr>
              <a:t>while</a:t>
            </a:r>
            <a:r>
              <a:rPr sz="2800" b="1" spc="-150" dirty="0">
                <a:latin typeface="Alfios"/>
                <a:cs typeface="Alfios"/>
              </a:rPr>
              <a:t> </a:t>
            </a:r>
            <a:r>
              <a:rPr sz="2800" b="1" spc="195" dirty="0">
                <a:solidFill>
                  <a:srgbClr val="C00000"/>
                </a:solidFill>
                <a:latin typeface="Alfios"/>
                <a:cs typeface="Alfios"/>
              </a:rPr>
              <a:t>(x</a:t>
            </a:r>
            <a:r>
              <a:rPr sz="2800" b="1" spc="-120" dirty="0">
                <a:solidFill>
                  <a:srgbClr val="C00000"/>
                </a:solidFill>
                <a:latin typeface="Alfios"/>
                <a:cs typeface="Alfios"/>
              </a:rPr>
              <a:t> </a:t>
            </a:r>
            <a:r>
              <a:rPr sz="2800" b="1" spc="30" dirty="0">
                <a:solidFill>
                  <a:srgbClr val="C00000"/>
                </a:solidFill>
                <a:latin typeface="Alfios"/>
                <a:cs typeface="Alfios"/>
              </a:rPr>
              <a:t>&gt;</a:t>
            </a:r>
            <a:r>
              <a:rPr sz="2800" b="1" spc="-105" dirty="0">
                <a:solidFill>
                  <a:srgbClr val="C00000"/>
                </a:solidFill>
                <a:latin typeface="Alfios"/>
                <a:cs typeface="Alfios"/>
              </a:rPr>
              <a:t> </a:t>
            </a:r>
            <a:r>
              <a:rPr sz="2800" b="1" spc="50" dirty="0">
                <a:solidFill>
                  <a:srgbClr val="C00000"/>
                </a:solidFill>
                <a:latin typeface="Alfios"/>
                <a:cs typeface="Alfios"/>
              </a:rPr>
              <a:t>0)</a:t>
            </a:r>
            <a:endParaRPr sz="2800" dirty="0">
              <a:latin typeface="Alfios"/>
              <a:cs typeface="Alfios"/>
            </a:endParaRPr>
          </a:p>
          <a:p>
            <a:pPr marL="12700">
              <a:lnSpc>
                <a:spcPts val="3155"/>
              </a:lnSpc>
            </a:pPr>
            <a:r>
              <a:rPr sz="2800" b="1" spc="-45" dirty="0">
                <a:solidFill>
                  <a:srgbClr val="006FC0"/>
                </a:solidFill>
                <a:latin typeface="Alfios"/>
                <a:cs typeface="Alfios"/>
              </a:rPr>
              <a:t>{</a:t>
            </a:r>
            <a:endParaRPr sz="2800" dirty="0">
              <a:latin typeface="Alfios"/>
              <a:cs typeface="Alfios"/>
            </a:endParaRPr>
          </a:p>
          <a:p>
            <a:pPr marL="652780" marR="5080">
              <a:lnSpc>
                <a:spcPts val="3290"/>
              </a:lnSpc>
              <a:spcBef>
                <a:spcPts val="135"/>
              </a:spcBef>
            </a:pPr>
            <a:r>
              <a:rPr sz="2800" b="1" spc="180" dirty="0">
                <a:solidFill>
                  <a:srgbClr val="006FC0"/>
                </a:solidFill>
                <a:latin typeface="Alfios"/>
                <a:cs typeface="Alfios"/>
              </a:rPr>
              <a:t>p</a:t>
            </a:r>
            <a:r>
              <a:rPr sz="2800" b="1" spc="165" dirty="0">
                <a:solidFill>
                  <a:srgbClr val="006FC0"/>
                </a:solidFill>
                <a:latin typeface="Alfios"/>
                <a:cs typeface="Alfios"/>
              </a:rPr>
              <a:t>r</a:t>
            </a:r>
            <a:r>
              <a:rPr sz="2800" b="1" spc="90" dirty="0">
                <a:solidFill>
                  <a:srgbClr val="006FC0"/>
                </a:solidFill>
                <a:latin typeface="Alfios"/>
                <a:cs typeface="Alfios"/>
              </a:rPr>
              <a:t>in</a:t>
            </a:r>
            <a:r>
              <a:rPr sz="2800" b="1" spc="65" dirty="0">
                <a:solidFill>
                  <a:srgbClr val="006FC0"/>
                </a:solidFill>
                <a:latin typeface="Alfios"/>
                <a:cs typeface="Alfios"/>
              </a:rPr>
              <a:t>t</a:t>
            </a:r>
            <a:r>
              <a:rPr sz="2800" b="1" spc="20" dirty="0">
                <a:solidFill>
                  <a:srgbClr val="006FC0"/>
                </a:solidFill>
                <a:latin typeface="Alfios"/>
                <a:cs typeface="Alfios"/>
              </a:rPr>
              <a:t>f</a:t>
            </a:r>
            <a:r>
              <a:rPr sz="2800" b="1" spc="135" dirty="0">
                <a:solidFill>
                  <a:srgbClr val="006FC0"/>
                </a:solidFill>
                <a:latin typeface="Alfios"/>
                <a:cs typeface="Alfios"/>
              </a:rPr>
              <a:t>("Hell</a:t>
            </a:r>
            <a:r>
              <a:rPr sz="2800" b="1" spc="355" dirty="0">
                <a:solidFill>
                  <a:srgbClr val="006FC0"/>
                </a:solidFill>
                <a:latin typeface="Alfios"/>
                <a:cs typeface="Alfios"/>
              </a:rPr>
              <a:t>o</a:t>
            </a:r>
            <a:r>
              <a:rPr sz="2800" b="1" spc="-320" dirty="0">
                <a:solidFill>
                  <a:srgbClr val="006FC0"/>
                </a:solidFill>
                <a:latin typeface="Alfios"/>
                <a:cs typeface="Alfios"/>
              </a:rPr>
              <a:t>W</a:t>
            </a:r>
            <a:r>
              <a:rPr sz="2800" b="1" spc="180" dirty="0">
                <a:solidFill>
                  <a:srgbClr val="006FC0"/>
                </a:solidFill>
                <a:latin typeface="Alfios"/>
                <a:cs typeface="Alfios"/>
              </a:rPr>
              <a:t>o</a:t>
            </a:r>
            <a:r>
              <a:rPr sz="2800" b="1" spc="60" dirty="0">
                <a:solidFill>
                  <a:srgbClr val="006FC0"/>
                </a:solidFill>
                <a:latin typeface="Alfios"/>
                <a:cs typeface="Alfios"/>
              </a:rPr>
              <a:t>r</a:t>
            </a:r>
            <a:r>
              <a:rPr sz="2800" b="1" spc="105" dirty="0">
                <a:solidFill>
                  <a:srgbClr val="006FC0"/>
                </a:solidFill>
                <a:latin typeface="Alfios"/>
                <a:cs typeface="Alfios"/>
              </a:rPr>
              <a:t>ld</a:t>
            </a:r>
            <a:r>
              <a:rPr sz="2800" b="1" spc="65" dirty="0">
                <a:solidFill>
                  <a:srgbClr val="006FC0"/>
                </a:solidFill>
                <a:latin typeface="Alfios"/>
                <a:cs typeface="Alfios"/>
              </a:rPr>
              <a:t>!</a:t>
            </a:r>
            <a:r>
              <a:rPr sz="2800" b="1" spc="125" dirty="0">
                <a:solidFill>
                  <a:srgbClr val="006FC0"/>
                </a:solidFill>
                <a:latin typeface="Alfios"/>
                <a:cs typeface="Alfios"/>
              </a:rPr>
              <a:t>\</a:t>
            </a:r>
            <a:r>
              <a:rPr sz="2800" b="1" spc="135" dirty="0">
                <a:solidFill>
                  <a:srgbClr val="006FC0"/>
                </a:solidFill>
                <a:latin typeface="Alfios"/>
                <a:cs typeface="Alfios"/>
              </a:rPr>
              <a:t>n</a:t>
            </a:r>
            <a:r>
              <a:rPr sz="2800" b="1" spc="135" dirty="0" smtClean="0">
                <a:solidFill>
                  <a:srgbClr val="006FC0"/>
                </a:solidFill>
                <a:latin typeface="Alfios"/>
                <a:cs typeface="Alfios"/>
              </a:rPr>
              <a:t>"</a:t>
            </a:r>
            <a:r>
              <a:rPr lang="en-IN" sz="2800" b="1" spc="135" dirty="0" smtClean="0">
                <a:solidFill>
                  <a:srgbClr val="006FC0"/>
                </a:solidFill>
                <a:latin typeface="Alfios"/>
                <a:cs typeface="Alfios"/>
              </a:rPr>
              <a:t>)</a:t>
            </a:r>
            <a:r>
              <a:rPr sz="2800" b="1" spc="135" dirty="0" smtClean="0">
                <a:solidFill>
                  <a:srgbClr val="006FC0"/>
                </a:solidFill>
                <a:latin typeface="Alfios"/>
                <a:cs typeface="Alfios"/>
              </a:rPr>
              <a:t>;  </a:t>
            </a:r>
            <a:r>
              <a:rPr sz="2800" b="1" spc="220" dirty="0">
                <a:solidFill>
                  <a:srgbClr val="006FC0"/>
                </a:solidFill>
                <a:latin typeface="Alfios"/>
                <a:cs typeface="Alfios"/>
              </a:rPr>
              <a:t>x</a:t>
            </a:r>
            <a:r>
              <a:rPr sz="2800" b="1" spc="-95" dirty="0">
                <a:solidFill>
                  <a:srgbClr val="006FC0"/>
                </a:solidFill>
                <a:latin typeface="Alfios"/>
                <a:cs typeface="Alfios"/>
              </a:rPr>
              <a:t> </a:t>
            </a:r>
            <a:r>
              <a:rPr sz="2800" b="1" spc="30" dirty="0">
                <a:solidFill>
                  <a:srgbClr val="006FC0"/>
                </a:solidFill>
                <a:latin typeface="Alfios"/>
                <a:cs typeface="Alfios"/>
              </a:rPr>
              <a:t>=</a:t>
            </a:r>
            <a:r>
              <a:rPr sz="2800" b="1" spc="-105" dirty="0">
                <a:solidFill>
                  <a:srgbClr val="006FC0"/>
                </a:solidFill>
                <a:latin typeface="Alfios"/>
                <a:cs typeface="Alfios"/>
              </a:rPr>
              <a:t> </a:t>
            </a:r>
            <a:r>
              <a:rPr sz="2800" b="1" spc="220" dirty="0" smtClean="0">
                <a:solidFill>
                  <a:srgbClr val="006FC0"/>
                </a:solidFill>
                <a:latin typeface="Alfios"/>
                <a:cs typeface="Alfios"/>
              </a:rPr>
              <a:t>x</a:t>
            </a:r>
            <a:r>
              <a:rPr sz="2800" b="1" dirty="0" smtClean="0">
                <a:solidFill>
                  <a:srgbClr val="006FC0"/>
                </a:solidFill>
                <a:latin typeface="Alfios"/>
                <a:cs typeface="Alfios"/>
              </a:rPr>
              <a:t>–</a:t>
            </a:r>
            <a:r>
              <a:rPr sz="2800" b="1" spc="-50" dirty="0" smtClean="0">
                <a:solidFill>
                  <a:srgbClr val="006FC0"/>
                </a:solidFill>
                <a:latin typeface="Alfios"/>
                <a:cs typeface="Alfios"/>
              </a:rPr>
              <a:t>1</a:t>
            </a:r>
            <a:r>
              <a:rPr sz="2800" b="1" spc="-50" dirty="0">
                <a:solidFill>
                  <a:srgbClr val="006FC0"/>
                </a:solidFill>
                <a:latin typeface="Alfios"/>
                <a:cs typeface="Alfios"/>
              </a:rPr>
              <a:t>;</a:t>
            </a:r>
            <a:endParaRPr sz="2800" dirty="0">
              <a:latin typeface="Alfios"/>
              <a:cs typeface="Alfios"/>
            </a:endParaRPr>
          </a:p>
          <a:p>
            <a:pPr marL="12700">
              <a:lnSpc>
                <a:spcPts val="3190"/>
              </a:lnSpc>
            </a:pPr>
            <a:r>
              <a:rPr sz="2800" b="1" spc="-45" dirty="0">
                <a:solidFill>
                  <a:srgbClr val="006FC0"/>
                </a:solidFill>
                <a:latin typeface="Alfios"/>
                <a:cs typeface="Alfios"/>
              </a:rPr>
              <a:t>}</a:t>
            </a:r>
            <a:endParaRPr sz="2800" dirty="0">
              <a:latin typeface="Alfios"/>
              <a:cs typeface="Alfios"/>
            </a:endParaRPr>
          </a:p>
        </p:txBody>
      </p:sp>
    </p:spTree>
    <p:extLst>
      <p:ext uri="{BB962C8B-B14F-4D97-AF65-F5344CB8AC3E}">
        <p14:creationId xmlns:p14="http://schemas.microsoft.com/office/powerpoint/2010/main" val="202669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p:cNvSpPr>
          <p:nvPr>
            <p:ph type="body" idx="1"/>
          </p:nvPr>
        </p:nvSpPr>
        <p:spPr>
          <a:xfrm>
            <a:off x="0" y="0"/>
            <a:ext cx="12192000" cy="9677400"/>
          </a:xfrm>
        </p:spPr>
        <p:txBody>
          <a:bodyPr>
            <a:normAutofit/>
          </a:bodyPr>
          <a:lstStyle/>
          <a:p>
            <a:pPr marL="274320" indent="-274320" eaLnBrk="1" fontAlgn="auto" hangingPunct="1">
              <a:spcBef>
                <a:spcPts val="580"/>
              </a:spcBef>
              <a:spcAft>
                <a:spcPts val="0"/>
              </a:spcAft>
              <a:buFont typeface="Arial" charset="0"/>
              <a:buNone/>
              <a:defRPr/>
            </a:pPr>
            <a:endParaRPr lang="en-US" dirty="0" smtClean="0"/>
          </a:p>
          <a:p>
            <a:pPr marL="274320" indent="-274320" eaLnBrk="1" fontAlgn="auto" hangingPunct="1">
              <a:spcBef>
                <a:spcPts val="580"/>
              </a:spcBef>
              <a:spcAft>
                <a:spcPts val="0"/>
              </a:spcAft>
              <a:buFont typeface="Arial" charset="0"/>
              <a:buNone/>
              <a:defRPr/>
            </a:pPr>
            <a:endParaRPr lang="en-US" dirty="0" smtClean="0"/>
          </a:p>
          <a:p>
            <a:pPr marL="274320" indent="-274320" eaLnBrk="1" fontAlgn="auto" hangingPunct="1">
              <a:spcBef>
                <a:spcPts val="580"/>
              </a:spcBef>
              <a:spcAft>
                <a:spcPts val="0"/>
              </a:spcAft>
              <a:buFont typeface="Arial" charset="0"/>
              <a:buNone/>
              <a:defRPr/>
            </a:pPr>
            <a:r>
              <a:rPr lang="en-US" dirty="0" smtClean="0"/>
              <a:t>	</a:t>
            </a:r>
            <a:endParaRPr lang="en-US" b="1" dirty="0" smtClean="0">
              <a:effectLst>
                <a:outerShdw blurRad="38100" dist="38100" dir="2700000" algn="tl">
                  <a:srgbClr val="C0C0C0"/>
                </a:outerShdw>
              </a:effectLst>
            </a:endParaRPr>
          </a:p>
          <a:p>
            <a:pPr marL="274320" indent="-274320" eaLnBrk="1" fontAlgn="auto" hangingPunct="1">
              <a:spcBef>
                <a:spcPts val="580"/>
              </a:spcBef>
              <a:spcAft>
                <a:spcPts val="0"/>
              </a:spcAft>
              <a:buFont typeface="Arial" charset="0"/>
              <a:buNone/>
              <a:defRPr/>
            </a:pPr>
            <a:r>
              <a:rPr lang="en-US" dirty="0" smtClean="0"/>
              <a:t> 			   </a:t>
            </a:r>
          </a:p>
          <a:p>
            <a:pPr marL="274320" indent="-274320" eaLnBrk="1" fontAlgn="auto" hangingPunct="1">
              <a:spcBef>
                <a:spcPts val="580"/>
              </a:spcBef>
              <a:spcAft>
                <a:spcPts val="0"/>
              </a:spcAft>
              <a:buFont typeface="Arial" charset="0"/>
              <a:buNone/>
              <a:defRPr/>
            </a:pPr>
            <a:endParaRPr lang="en-US" dirty="0" smtClean="0"/>
          </a:p>
          <a:p>
            <a:pPr marL="274320" indent="-274320" eaLnBrk="1" fontAlgn="auto" hangingPunct="1">
              <a:spcBef>
                <a:spcPts val="580"/>
              </a:spcBef>
              <a:spcAft>
                <a:spcPts val="0"/>
              </a:spcAft>
              <a:buFont typeface="Arial" charset="0"/>
              <a:buNone/>
              <a:defRPr/>
            </a:pPr>
            <a:r>
              <a:rPr lang="en-US" dirty="0" smtClean="0"/>
              <a:t>			</a:t>
            </a:r>
            <a:endParaRPr lang="en-US" b="1" dirty="0" smtClean="0">
              <a:effectLst>
                <a:outerShdw blurRad="38100" dist="38100" dir="2700000" algn="tl">
                  <a:srgbClr val="C0C0C0"/>
                </a:outerShdw>
              </a:effectLst>
            </a:endParaRPr>
          </a:p>
        </p:txBody>
      </p:sp>
      <p:sp>
        <p:nvSpPr>
          <p:cNvPr id="111618" name="Rectangle 3"/>
          <p:cNvSpPr>
            <a:spLocks noChangeArrowheads="1"/>
          </p:cNvSpPr>
          <p:nvPr/>
        </p:nvSpPr>
        <p:spPr bwMode="auto">
          <a:xfrm>
            <a:off x="304800" y="2057401"/>
            <a:ext cx="4978400" cy="2678113"/>
          </a:xfrm>
          <a:prstGeom prst="rect">
            <a:avLst/>
          </a:prstGeom>
          <a:noFill/>
          <a:ln w="9525">
            <a:noFill/>
            <a:miter lim="800000"/>
            <a:headEnd/>
            <a:tailEnd/>
          </a:ln>
        </p:spPr>
        <p:txBody>
          <a:bodyPr>
            <a:spAutoFit/>
          </a:bodyPr>
          <a:lstStyle/>
          <a:p>
            <a:pPr>
              <a:buFont typeface="Arial" charset="0"/>
              <a:buNone/>
            </a:pPr>
            <a:r>
              <a:rPr lang="en-US" sz="2400" b="1" dirty="0">
                <a:solidFill>
                  <a:srgbClr val="C00000"/>
                </a:solidFill>
                <a:latin typeface="Perpetua" pitchFamily="18" charset="0"/>
              </a:rPr>
              <a:t>for (</a:t>
            </a:r>
            <a:r>
              <a:rPr lang="en-US" sz="2400" b="1" dirty="0" err="1">
                <a:solidFill>
                  <a:srgbClr val="C00000"/>
                </a:solidFill>
                <a:latin typeface="Perpetua" pitchFamily="18" charset="0"/>
              </a:rPr>
              <a:t>i</a:t>
            </a:r>
            <a:r>
              <a:rPr lang="en-US" sz="2400" b="1" dirty="0">
                <a:solidFill>
                  <a:srgbClr val="C00000"/>
                </a:solidFill>
                <a:latin typeface="Perpetua" pitchFamily="18" charset="0"/>
              </a:rPr>
              <a:t>=0, j=10; </a:t>
            </a:r>
            <a:r>
              <a:rPr lang="en-US" sz="2400" b="1" dirty="0" err="1">
                <a:solidFill>
                  <a:srgbClr val="00B050"/>
                </a:solidFill>
                <a:latin typeface="Perpetua" pitchFamily="18" charset="0"/>
              </a:rPr>
              <a:t>i</a:t>
            </a:r>
            <a:r>
              <a:rPr lang="en-US" sz="2400" b="1" dirty="0">
                <a:solidFill>
                  <a:srgbClr val="00B050"/>
                </a:solidFill>
                <a:latin typeface="Perpetua" pitchFamily="18" charset="0"/>
              </a:rPr>
              <a:t>!=j</a:t>
            </a:r>
            <a:r>
              <a:rPr lang="en-US" sz="2400" b="1" dirty="0">
                <a:solidFill>
                  <a:srgbClr val="C00000"/>
                </a:solidFill>
                <a:latin typeface="Perpetua" pitchFamily="18" charset="0"/>
              </a:rPr>
              <a:t>; </a:t>
            </a:r>
            <a:r>
              <a:rPr lang="en-US" sz="2400" b="1" dirty="0" err="1">
                <a:solidFill>
                  <a:srgbClr val="0000FF"/>
                </a:solidFill>
                <a:latin typeface="Perpetua" pitchFamily="18" charset="0"/>
              </a:rPr>
              <a:t>i</a:t>
            </a:r>
            <a:r>
              <a:rPr lang="en-US" sz="2400" b="1" dirty="0">
                <a:solidFill>
                  <a:srgbClr val="0000FF"/>
                </a:solidFill>
                <a:latin typeface="Perpetua" pitchFamily="18" charset="0"/>
              </a:rPr>
              <a:t>++, j--</a:t>
            </a:r>
            <a:r>
              <a:rPr lang="en-US" sz="2400" b="1" dirty="0">
                <a:solidFill>
                  <a:srgbClr val="C00000"/>
                </a:solidFill>
                <a:latin typeface="Perpetua" pitchFamily="18" charset="0"/>
              </a:rPr>
              <a:t>)</a:t>
            </a:r>
          </a:p>
          <a:p>
            <a:pPr>
              <a:buFont typeface="Arial" charset="0"/>
              <a:buNone/>
            </a:pPr>
            <a:r>
              <a:rPr lang="en-US" sz="2400" b="1" dirty="0">
                <a:solidFill>
                  <a:srgbClr val="C00000"/>
                </a:solidFill>
                <a:latin typeface="Perpetua" pitchFamily="18" charset="0"/>
              </a:rPr>
              <a:t>  			    </a:t>
            </a:r>
          </a:p>
          <a:p>
            <a:pPr>
              <a:buFont typeface="Arial" charset="0"/>
              <a:buNone/>
            </a:pPr>
            <a:r>
              <a:rPr lang="en-US" sz="2400" b="1" dirty="0">
                <a:solidFill>
                  <a:srgbClr val="C00000"/>
                </a:solidFill>
                <a:latin typeface="Perpetua" pitchFamily="18" charset="0"/>
              </a:rPr>
              <a:t>{ </a:t>
            </a:r>
          </a:p>
          <a:p>
            <a:pPr>
              <a:buFont typeface="Arial" charset="0"/>
              <a:buNone/>
            </a:pPr>
            <a:endParaRPr lang="en-US" sz="2400" b="1" dirty="0">
              <a:solidFill>
                <a:srgbClr val="C00000"/>
              </a:solidFill>
              <a:latin typeface="Perpetua" pitchFamily="18" charset="0"/>
            </a:endParaRPr>
          </a:p>
          <a:p>
            <a:pPr>
              <a:buFont typeface="Arial" charset="0"/>
              <a:buNone/>
            </a:pPr>
            <a:r>
              <a:rPr lang="en-US" sz="2400" b="1" dirty="0">
                <a:solidFill>
                  <a:srgbClr val="C00000"/>
                </a:solidFill>
                <a:latin typeface="Perpetua" pitchFamily="18" charset="0"/>
              </a:rPr>
              <a:t>    /* statement block */</a:t>
            </a:r>
          </a:p>
          <a:p>
            <a:pPr>
              <a:buFont typeface="Arial" charset="0"/>
              <a:buNone/>
            </a:pPr>
            <a:endParaRPr lang="en-US" sz="2400" b="1" dirty="0">
              <a:solidFill>
                <a:srgbClr val="C00000"/>
              </a:solidFill>
              <a:latin typeface="Perpetua" pitchFamily="18" charset="0"/>
            </a:endParaRPr>
          </a:p>
          <a:p>
            <a:pPr>
              <a:buFont typeface="Arial" charset="0"/>
              <a:buNone/>
            </a:pPr>
            <a:r>
              <a:rPr lang="en-US" sz="2400" b="1" dirty="0">
                <a:solidFill>
                  <a:srgbClr val="C00000"/>
                </a:solidFill>
                <a:latin typeface="Perpetua" pitchFamily="18" charset="0"/>
              </a:rPr>
              <a:t> }</a:t>
            </a:r>
          </a:p>
        </p:txBody>
      </p:sp>
      <p:sp>
        <p:nvSpPr>
          <p:cNvPr id="5" name="Title 1"/>
          <p:cNvSpPr>
            <a:spLocks noGrp="1"/>
          </p:cNvSpPr>
          <p:nvPr>
            <p:ph type="title"/>
          </p:nvPr>
        </p:nvSpPr>
        <p:spPr>
          <a:xfrm>
            <a:off x="0" y="0"/>
            <a:ext cx="11304814" cy="1143000"/>
          </a:xfrm>
        </p:spPr>
        <p:txBody>
          <a:bodyPr>
            <a:normAutofit fontScale="90000"/>
          </a:bodyPr>
          <a:lstStyle/>
          <a:p>
            <a:pPr eaLnBrk="1" fontAlgn="auto" hangingPunct="1">
              <a:spcAft>
                <a:spcPts val="0"/>
              </a:spcAft>
              <a:defRPr/>
            </a:pPr>
            <a:r>
              <a:rPr lang="en-US" b="1" dirty="0" smtClean="0">
                <a:solidFill>
                  <a:srgbClr val="0070C0"/>
                </a:solidFill>
                <a:effectLst>
                  <a:outerShdw blurRad="38100" dist="38100" dir="2700000" algn="tl">
                    <a:srgbClr val="000000">
                      <a:alpha val="43137"/>
                    </a:srgbClr>
                  </a:outerShdw>
                </a:effectLst>
              </a:rPr>
              <a:t>Comma operator </a:t>
            </a:r>
            <a:r>
              <a:rPr lang="en-US" dirty="0" smtClean="0">
                <a:solidFill>
                  <a:srgbClr val="0070C0"/>
                </a:solidFill>
              </a:rPr>
              <a:t>to combine multiple expressions in for loop</a:t>
            </a:r>
            <a:endParaRPr lang="en-US" dirty="0">
              <a:solidFill>
                <a:srgbClr val="0070C0"/>
              </a:solidFill>
            </a:endParaRPr>
          </a:p>
        </p:txBody>
      </p:sp>
      <p:sp>
        <p:nvSpPr>
          <p:cNvPr id="6" name="Rectangle 3"/>
          <p:cNvSpPr txBox="1">
            <a:spLocks/>
          </p:cNvSpPr>
          <p:nvPr/>
        </p:nvSpPr>
        <p:spPr>
          <a:xfrm>
            <a:off x="5181600" y="1447800"/>
            <a:ext cx="5763986" cy="5029200"/>
          </a:xfrm>
          <a:prstGeom prst="rect">
            <a:avLst/>
          </a:prstGeom>
        </p:spPr>
        <p:txBody>
          <a:bodyPr>
            <a:normAutofit fontScale="77500" lnSpcReduction="20000"/>
          </a:bodyPr>
          <a:lstStyle/>
          <a:p>
            <a:pPr marL="274320" indent="-274320" algn="just" fontAlgn="auto">
              <a:spcBef>
                <a:spcPts val="580"/>
              </a:spcBef>
              <a:spcAft>
                <a:spcPts val="0"/>
              </a:spcAft>
              <a:buSzPct val="85000"/>
              <a:buFont typeface="Arial" charset="0"/>
              <a:buNone/>
              <a:defRPr/>
            </a:pPr>
            <a:r>
              <a:rPr lang="en-US" sz="2800" b="1" dirty="0">
                <a:solidFill>
                  <a:srgbClr val="C00000"/>
                </a:solidFill>
                <a:effectLst>
                  <a:outerShdw blurRad="38100" dist="38100" dir="2700000" algn="tl">
                    <a:srgbClr val="C0C0C0"/>
                  </a:outerShdw>
                </a:effectLst>
                <a:latin typeface="+mn-lt"/>
              </a:rPr>
              <a:t>Expr1:</a:t>
            </a:r>
            <a:r>
              <a:rPr lang="en-US" sz="2800" dirty="0">
                <a:latin typeface="+mn-lt"/>
              </a:rPr>
              <a:t> </a:t>
            </a:r>
            <a:r>
              <a:rPr lang="en-US" sz="2800" i="1" dirty="0">
                <a:latin typeface="+mn-lt"/>
              </a:rPr>
              <a:t>integer variables </a:t>
            </a:r>
            <a:r>
              <a:rPr lang="en-US" sz="2800" b="1" i="1" dirty="0" err="1">
                <a:solidFill>
                  <a:srgbClr val="C00000"/>
                </a:solidFill>
                <a:effectLst>
                  <a:outerShdw blurRad="38100" dist="38100" dir="2700000" algn="tl">
                    <a:srgbClr val="C0C0C0"/>
                  </a:outerShdw>
                </a:effectLst>
                <a:latin typeface="+mn-lt"/>
              </a:rPr>
              <a:t>i</a:t>
            </a:r>
            <a:r>
              <a:rPr lang="en-US" sz="2800" b="1" i="1" dirty="0">
                <a:solidFill>
                  <a:srgbClr val="C00000"/>
                </a:solidFill>
                <a:effectLst>
                  <a:outerShdw blurRad="38100" dist="38100" dir="2700000" algn="tl">
                    <a:srgbClr val="C0C0C0"/>
                  </a:outerShdw>
                </a:effectLst>
                <a:latin typeface="+mn-lt"/>
              </a:rPr>
              <a:t> and j are initialized</a:t>
            </a:r>
            <a:r>
              <a:rPr lang="en-US" sz="2800" i="1" dirty="0">
                <a:latin typeface="+mn-lt"/>
              </a:rPr>
              <a:t>, respectively, with 0 and 10 when the for statement is first encountered.</a:t>
            </a:r>
          </a:p>
          <a:p>
            <a:pPr marL="274320" indent="-274320" algn="just" fontAlgn="auto">
              <a:spcBef>
                <a:spcPts val="580"/>
              </a:spcBef>
              <a:spcAft>
                <a:spcPts val="0"/>
              </a:spcAft>
              <a:buSzPct val="85000"/>
              <a:buFont typeface="Arial" charset="0"/>
              <a:buNone/>
              <a:defRPr/>
            </a:pPr>
            <a:r>
              <a:rPr lang="en-US" sz="2800" dirty="0">
                <a:latin typeface="+mn-lt"/>
              </a:rPr>
              <a:t> </a:t>
            </a:r>
          </a:p>
          <a:p>
            <a:pPr marL="274320" indent="-274320" algn="just" fontAlgn="auto">
              <a:spcBef>
                <a:spcPts val="580"/>
              </a:spcBef>
              <a:spcAft>
                <a:spcPts val="0"/>
              </a:spcAft>
              <a:buSzPct val="85000"/>
              <a:buFont typeface="Arial" charset="0"/>
              <a:buNone/>
              <a:defRPr/>
            </a:pPr>
            <a:r>
              <a:rPr lang="en-US" sz="2800" b="1" dirty="0">
                <a:solidFill>
                  <a:srgbClr val="00B050"/>
                </a:solidFill>
                <a:effectLst>
                  <a:outerShdw blurRad="38100" dist="38100" dir="2700000" algn="tl">
                    <a:srgbClr val="C0C0C0"/>
                  </a:outerShdw>
                </a:effectLst>
                <a:latin typeface="+mn-lt"/>
              </a:rPr>
              <a:t>Expr2:</a:t>
            </a:r>
            <a:r>
              <a:rPr lang="en-US" sz="2800" dirty="0">
                <a:solidFill>
                  <a:srgbClr val="00B050"/>
                </a:solidFill>
                <a:latin typeface="+mn-lt"/>
              </a:rPr>
              <a:t> </a:t>
            </a:r>
            <a:r>
              <a:rPr lang="en-US" sz="2800" i="1" dirty="0">
                <a:latin typeface="+mn-lt"/>
              </a:rPr>
              <a:t>relational expressions </a:t>
            </a:r>
            <a:r>
              <a:rPr lang="en-US" sz="2800" b="1" i="1" dirty="0" err="1">
                <a:solidFill>
                  <a:srgbClr val="00B050"/>
                </a:solidFill>
                <a:effectLst>
                  <a:outerShdw blurRad="38100" dist="38100" dir="2700000" algn="tl">
                    <a:srgbClr val="C0C0C0"/>
                  </a:outerShdw>
                </a:effectLst>
                <a:latin typeface="+mn-lt"/>
              </a:rPr>
              <a:t>i</a:t>
            </a:r>
            <a:r>
              <a:rPr lang="en-US" sz="2800" b="1" i="1" dirty="0">
                <a:solidFill>
                  <a:srgbClr val="00B050"/>
                </a:solidFill>
                <a:effectLst>
                  <a:outerShdw blurRad="38100" dist="38100" dir="2700000" algn="tl">
                    <a:srgbClr val="C0C0C0"/>
                  </a:outerShdw>
                </a:effectLst>
                <a:latin typeface="+mn-lt"/>
              </a:rPr>
              <a:t>!=j</a:t>
            </a:r>
            <a:r>
              <a:rPr lang="en-US" sz="2800" i="1" dirty="0">
                <a:solidFill>
                  <a:srgbClr val="00B050"/>
                </a:solidFill>
                <a:latin typeface="+mn-lt"/>
              </a:rPr>
              <a:t> </a:t>
            </a:r>
            <a:r>
              <a:rPr lang="en-US" sz="2800" i="1" dirty="0">
                <a:latin typeface="+mn-lt"/>
              </a:rPr>
              <a:t>is evaluated and tested. If it evaluates to zero (false), the loop is terminated.</a:t>
            </a:r>
          </a:p>
          <a:p>
            <a:pPr marL="274320" indent="-274320" algn="just" fontAlgn="auto">
              <a:spcBef>
                <a:spcPts val="580"/>
              </a:spcBef>
              <a:spcAft>
                <a:spcPts val="0"/>
              </a:spcAft>
              <a:buSzPct val="85000"/>
              <a:buFont typeface="Arial" charset="0"/>
              <a:buNone/>
              <a:defRPr/>
            </a:pPr>
            <a:endParaRPr lang="en-US" sz="2800" dirty="0">
              <a:latin typeface="+mn-lt"/>
            </a:endParaRPr>
          </a:p>
          <a:p>
            <a:pPr marL="274320" indent="-274320" algn="just" fontAlgn="auto">
              <a:spcBef>
                <a:spcPts val="580"/>
              </a:spcBef>
              <a:spcAft>
                <a:spcPts val="0"/>
              </a:spcAft>
              <a:buSzPct val="85000"/>
              <a:buFont typeface="Arial" charset="0"/>
              <a:buNone/>
              <a:defRPr/>
            </a:pPr>
            <a:r>
              <a:rPr lang="en-US" sz="2800" b="1" dirty="0">
                <a:solidFill>
                  <a:srgbClr val="0000FF"/>
                </a:solidFill>
                <a:effectLst>
                  <a:outerShdw blurRad="38100" dist="38100" dir="2700000" algn="tl">
                    <a:srgbClr val="C0C0C0"/>
                  </a:outerShdw>
                </a:effectLst>
                <a:latin typeface="+mn-lt"/>
              </a:rPr>
              <a:t>Expr3:</a:t>
            </a:r>
            <a:r>
              <a:rPr lang="en-US" sz="2800" dirty="0">
                <a:solidFill>
                  <a:srgbClr val="0000FF"/>
                </a:solidFill>
                <a:latin typeface="+mn-lt"/>
              </a:rPr>
              <a:t>  </a:t>
            </a:r>
            <a:r>
              <a:rPr lang="en-US" sz="2800" i="1" dirty="0">
                <a:latin typeface="+mn-lt"/>
              </a:rPr>
              <a:t>After each iteration of the loop, </a:t>
            </a:r>
            <a:r>
              <a:rPr lang="en-US" sz="2800" b="1" i="1" dirty="0" err="1">
                <a:solidFill>
                  <a:srgbClr val="0000FF"/>
                </a:solidFill>
                <a:effectLst>
                  <a:outerShdw blurRad="38100" dist="38100" dir="2700000" algn="tl">
                    <a:srgbClr val="C0C0C0"/>
                  </a:outerShdw>
                </a:effectLst>
                <a:latin typeface="+mn-lt"/>
              </a:rPr>
              <a:t>i</a:t>
            </a:r>
            <a:r>
              <a:rPr lang="en-US" sz="2800" b="1" i="1" dirty="0">
                <a:solidFill>
                  <a:srgbClr val="0000FF"/>
                </a:solidFill>
                <a:effectLst>
                  <a:outerShdw blurRad="38100" dist="38100" dir="2700000" algn="tl">
                    <a:srgbClr val="C0C0C0"/>
                  </a:outerShdw>
                </a:effectLst>
                <a:latin typeface="+mn-lt"/>
              </a:rPr>
              <a:t> is increased by 1</a:t>
            </a:r>
            <a:r>
              <a:rPr lang="en-US" sz="2800" i="1" dirty="0">
                <a:solidFill>
                  <a:srgbClr val="0000FF"/>
                </a:solidFill>
                <a:latin typeface="+mn-lt"/>
              </a:rPr>
              <a:t> and </a:t>
            </a:r>
            <a:r>
              <a:rPr lang="en-US" sz="2800" b="1" i="1" dirty="0">
                <a:solidFill>
                  <a:srgbClr val="0000FF"/>
                </a:solidFill>
                <a:effectLst>
                  <a:outerShdw blurRad="38100" dist="38100" dir="2700000" algn="tl">
                    <a:srgbClr val="C0C0C0"/>
                  </a:outerShdw>
                </a:effectLst>
                <a:latin typeface="+mn-lt"/>
              </a:rPr>
              <a:t>j is reduced by 1.</a:t>
            </a:r>
          </a:p>
          <a:p>
            <a:pPr marL="274320" indent="-274320" algn="just" fontAlgn="auto">
              <a:spcBef>
                <a:spcPts val="580"/>
              </a:spcBef>
              <a:spcAft>
                <a:spcPts val="0"/>
              </a:spcAft>
              <a:buSzPct val="85000"/>
              <a:buFont typeface="Arial" charset="0"/>
              <a:buNone/>
              <a:defRPr/>
            </a:pPr>
            <a:endParaRPr lang="en-US" sz="2800" dirty="0">
              <a:latin typeface="+mn-lt"/>
            </a:endParaRPr>
          </a:p>
          <a:p>
            <a:pPr marL="274320" indent="-274320" algn="just" fontAlgn="auto">
              <a:spcBef>
                <a:spcPts val="580"/>
              </a:spcBef>
              <a:spcAft>
                <a:spcPts val="0"/>
              </a:spcAft>
              <a:buSzPct val="85000"/>
              <a:buFont typeface="Arial" charset="0"/>
              <a:buNone/>
              <a:defRPr/>
            </a:pPr>
            <a:r>
              <a:rPr lang="en-US" sz="2800" i="1" dirty="0">
                <a:latin typeface="+mn-lt"/>
              </a:rPr>
              <a:t>Then the expression </a:t>
            </a:r>
            <a:r>
              <a:rPr lang="en-US" sz="2800" b="1" i="1" dirty="0" err="1">
                <a:solidFill>
                  <a:srgbClr val="00B050"/>
                </a:solidFill>
                <a:latin typeface="+mn-lt"/>
              </a:rPr>
              <a:t>i</a:t>
            </a:r>
            <a:r>
              <a:rPr lang="en-US" sz="2800" b="1" i="1" dirty="0">
                <a:solidFill>
                  <a:srgbClr val="00B050"/>
                </a:solidFill>
                <a:latin typeface="+mn-lt"/>
              </a:rPr>
              <a:t>!=j </a:t>
            </a:r>
            <a:r>
              <a:rPr lang="en-US" sz="2800" i="1" dirty="0">
                <a:latin typeface="+mn-lt"/>
              </a:rPr>
              <a:t>is evaluated to determine whether or not to execute the loop again.</a:t>
            </a:r>
          </a:p>
        </p:txBody>
      </p:sp>
    </p:spTree>
    <p:extLst>
      <p:ext uri="{BB962C8B-B14F-4D97-AF65-F5344CB8AC3E}">
        <p14:creationId xmlns:p14="http://schemas.microsoft.com/office/powerpoint/2010/main" val="964025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p:cNvSpPr>
          <p:nvPr>
            <p:ph type="body" idx="1"/>
          </p:nvPr>
        </p:nvSpPr>
        <p:spPr>
          <a:xfrm>
            <a:off x="85272" y="4980214"/>
            <a:ext cx="10843986" cy="1643743"/>
          </a:xfrm>
        </p:spPr>
        <p:txBody>
          <a:bodyPr>
            <a:normAutofit/>
          </a:bodyPr>
          <a:lstStyle/>
          <a:p>
            <a:pPr marL="274320" indent="-274320" eaLnBrk="1" fontAlgn="auto" hangingPunct="1">
              <a:spcBef>
                <a:spcPts val="580"/>
              </a:spcBef>
              <a:spcAft>
                <a:spcPts val="0"/>
              </a:spcAft>
              <a:buClr>
                <a:schemeClr val="tx1"/>
              </a:buClr>
              <a:buFont typeface="Wingdings" pitchFamily="2" charset="2"/>
              <a:buChar char="ü"/>
              <a:defRPr/>
            </a:pPr>
            <a:r>
              <a:rPr lang="en-US" dirty="0" smtClean="0">
                <a:solidFill>
                  <a:srgbClr val="FF0000"/>
                </a:solidFill>
              </a:rPr>
              <a:t> </a:t>
            </a:r>
            <a:r>
              <a:rPr lang="en-US" sz="2400" i="1" dirty="0" smtClean="0"/>
              <a:t>So, here we are initializing "power" to be 1 and "result" to be 2.  At the end of each iteration of the loop, we increase "power" by 1 and multiply "result" by 2. </a:t>
            </a:r>
          </a:p>
          <a:p>
            <a:pPr marL="274320" indent="-274320" eaLnBrk="1" fontAlgn="auto" hangingPunct="1">
              <a:spcBef>
                <a:spcPts val="580"/>
              </a:spcBef>
              <a:spcAft>
                <a:spcPts val="0"/>
              </a:spcAft>
              <a:buFont typeface="Wingdings" pitchFamily="2" charset="2"/>
              <a:buChar char="ü"/>
              <a:defRPr/>
            </a:pPr>
            <a:r>
              <a:rPr lang="en-US" sz="2400" i="1" dirty="0" smtClean="0"/>
              <a:t> We continue as long as "power" is less than or equal to 10.</a:t>
            </a:r>
            <a:endParaRPr lang="en-US" dirty="0" smtClean="0"/>
          </a:p>
        </p:txBody>
      </p:sp>
      <p:sp>
        <p:nvSpPr>
          <p:cNvPr id="112642" name="Rectangle 3"/>
          <p:cNvSpPr>
            <a:spLocks noChangeArrowheads="1"/>
          </p:cNvSpPr>
          <p:nvPr/>
        </p:nvSpPr>
        <p:spPr bwMode="auto">
          <a:xfrm>
            <a:off x="508000" y="914400"/>
            <a:ext cx="9347200" cy="1570038"/>
          </a:xfrm>
          <a:prstGeom prst="rect">
            <a:avLst/>
          </a:prstGeom>
          <a:noFill/>
          <a:ln w="9525">
            <a:noFill/>
            <a:miter lim="800000"/>
            <a:headEnd/>
            <a:tailEnd/>
          </a:ln>
        </p:spPr>
        <p:txBody>
          <a:bodyPr>
            <a:spAutoFit/>
          </a:bodyPr>
          <a:lstStyle/>
          <a:p>
            <a:pPr>
              <a:buFont typeface="Arial" charset="0"/>
              <a:buNone/>
            </a:pPr>
            <a:r>
              <a:rPr lang="en-US" sz="3200">
                <a:latin typeface="Perpetua" pitchFamily="18" charset="0"/>
              </a:rPr>
              <a:t>int i, j;</a:t>
            </a:r>
          </a:p>
          <a:p>
            <a:pPr>
              <a:buFont typeface="Arial" charset="0"/>
              <a:buNone/>
            </a:pPr>
            <a:r>
              <a:rPr lang="en-US" sz="3200">
                <a:latin typeface="Perpetua" pitchFamily="18" charset="0"/>
              </a:rPr>
              <a:t> for (</a:t>
            </a:r>
            <a:r>
              <a:rPr lang="en-US" sz="3200">
                <a:solidFill>
                  <a:srgbClr val="C00000"/>
                </a:solidFill>
                <a:latin typeface="Perpetua" pitchFamily="18" charset="0"/>
              </a:rPr>
              <a:t>i=0, j=8</a:t>
            </a:r>
            <a:r>
              <a:rPr lang="en-US" sz="3200">
                <a:latin typeface="Perpetua" pitchFamily="18" charset="0"/>
              </a:rPr>
              <a:t>; </a:t>
            </a:r>
            <a:r>
              <a:rPr lang="en-US" sz="3200">
                <a:solidFill>
                  <a:srgbClr val="00B050"/>
                </a:solidFill>
                <a:latin typeface="Perpetua" pitchFamily="18" charset="0"/>
              </a:rPr>
              <a:t>i&lt;8</a:t>
            </a:r>
            <a:r>
              <a:rPr lang="en-US" sz="3200">
                <a:latin typeface="Perpetua" pitchFamily="18" charset="0"/>
              </a:rPr>
              <a:t>; </a:t>
            </a:r>
            <a:r>
              <a:rPr lang="en-US" sz="3200">
                <a:solidFill>
                  <a:srgbClr val="0000FF"/>
                </a:solidFill>
                <a:latin typeface="Perpetua" pitchFamily="18" charset="0"/>
              </a:rPr>
              <a:t>i++, j--</a:t>
            </a:r>
            <a:r>
              <a:rPr lang="en-US" sz="3200">
                <a:latin typeface="Perpetua" pitchFamily="18" charset="0"/>
              </a:rPr>
              <a:t>)</a:t>
            </a:r>
          </a:p>
          <a:p>
            <a:pPr>
              <a:buFont typeface="Arial" charset="0"/>
              <a:buNone/>
            </a:pPr>
            <a:r>
              <a:rPr lang="en-US" sz="3200">
                <a:latin typeface="Perpetua" pitchFamily="18" charset="0"/>
              </a:rPr>
              <a:t>    printf(“%d + %d = %d\n”, i, j, i+j);</a:t>
            </a:r>
          </a:p>
        </p:txBody>
      </p:sp>
      <p:sp>
        <p:nvSpPr>
          <p:cNvPr id="112643" name="Rectangle 1"/>
          <p:cNvSpPr>
            <a:spLocks noChangeArrowheads="1"/>
          </p:cNvSpPr>
          <p:nvPr/>
        </p:nvSpPr>
        <p:spPr bwMode="auto">
          <a:xfrm>
            <a:off x="0" y="2819400"/>
            <a:ext cx="12192000" cy="1784350"/>
          </a:xfrm>
          <a:prstGeom prst="rect">
            <a:avLst/>
          </a:prstGeom>
          <a:noFill/>
          <a:ln w="9525">
            <a:noFill/>
            <a:miter lim="800000"/>
            <a:headEnd/>
            <a:tailEnd/>
          </a:ln>
        </p:spPr>
        <p:txBody>
          <a:bodyPr anchor="ctr">
            <a:spAutoFit/>
          </a:bodyPr>
          <a:lstStyle/>
          <a:p>
            <a:pPr indent="457200"/>
            <a:r>
              <a:rPr lang="en-US" sz="2200" b="1">
                <a:latin typeface="Perpetua" pitchFamily="18" charset="0"/>
                <a:cs typeface="Times New Roman" pitchFamily="18" charset="0"/>
              </a:rPr>
              <a:t>int power, result;</a:t>
            </a:r>
          </a:p>
          <a:p>
            <a:pPr indent="457200"/>
            <a:r>
              <a:rPr lang="en-US" sz="2200" b="1">
                <a:latin typeface="Perpetua" pitchFamily="18" charset="0"/>
                <a:cs typeface="Times New Roman" pitchFamily="18" charset="0"/>
              </a:rPr>
              <a:t>for (</a:t>
            </a:r>
            <a:r>
              <a:rPr lang="en-US" sz="2200" b="1">
                <a:solidFill>
                  <a:srgbClr val="C00000"/>
                </a:solidFill>
                <a:latin typeface="Perpetua" pitchFamily="18" charset="0"/>
                <a:cs typeface="Times New Roman" pitchFamily="18" charset="0"/>
              </a:rPr>
              <a:t>power = 1, result = 2</a:t>
            </a:r>
            <a:r>
              <a:rPr lang="en-US" sz="2200" b="1">
                <a:latin typeface="Perpetua" pitchFamily="18" charset="0"/>
                <a:cs typeface="Times New Roman" pitchFamily="18" charset="0"/>
              </a:rPr>
              <a:t>; </a:t>
            </a:r>
            <a:r>
              <a:rPr lang="en-US" sz="2200" b="1">
                <a:solidFill>
                  <a:srgbClr val="00B050"/>
                </a:solidFill>
                <a:latin typeface="Perpetua" pitchFamily="18" charset="0"/>
                <a:cs typeface="Times New Roman" pitchFamily="18" charset="0"/>
              </a:rPr>
              <a:t>power &lt;= 10</a:t>
            </a:r>
            <a:r>
              <a:rPr lang="en-US" sz="2200" b="1">
                <a:latin typeface="Perpetua" pitchFamily="18" charset="0"/>
                <a:cs typeface="Times New Roman" pitchFamily="18" charset="0"/>
              </a:rPr>
              <a:t>; </a:t>
            </a:r>
            <a:r>
              <a:rPr lang="en-US" sz="2200" b="1">
                <a:solidFill>
                  <a:srgbClr val="0000FF"/>
                </a:solidFill>
                <a:latin typeface="Perpetua" pitchFamily="18" charset="0"/>
                <a:cs typeface="Times New Roman" pitchFamily="18" charset="0"/>
              </a:rPr>
              <a:t>power++, result = result * 2</a:t>
            </a:r>
            <a:r>
              <a:rPr lang="en-US" sz="2200" b="1">
                <a:latin typeface="Perpetua" pitchFamily="18" charset="0"/>
                <a:cs typeface="Times New Roman" pitchFamily="18" charset="0"/>
              </a:rPr>
              <a:t>)</a:t>
            </a:r>
            <a:endParaRPr lang="en-US" sz="2200" b="1">
              <a:latin typeface="Perpetua" pitchFamily="18" charset="0"/>
            </a:endParaRPr>
          </a:p>
          <a:p>
            <a:pPr indent="457200" eaLnBrk="0" hangingPunct="0"/>
            <a:r>
              <a:rPr lang="en-US" sz="2200" b="1">
                <a:latin typeface="Perpetua" pitchFamily="18" charset="0"/>
                <a:cs typeface="Times New Roman" pitchFamily="18" charset="0"/>
              </a:rPr>
              <a:t>	{</a:t>
            </a:r>
          </a:p>
          <a:p>
            <a:pPr indent="457200" eaLnBrk="0" hangingPunct="0"/>
            <a:r>
              <a:rPr lang="en-US" sz="2200" b="1">
                <a:latin typeface="Perpetua" pitchFamily="18" charset="0"/>
                <a:cs typeface="Times New Roman" pitchFamily="18" charset="0"/>
              </a:rPr>
              <a:t>	  printf(“2 to the power of %d equals %d.\n”, power, result);</a:t>
            </a:r>
          </a:p>
          <a:p>
            <a:pPr indent="457200" eaLnBrk="0" hangingPunct="0"/>
            <a:r>
              <a:rPr lang="en-US" sz="2200" b="1">
                <a:latin typeface="Perpetua" pitchFamily="18" charset="0"/>
                <a:cs typeface="Times New Roman" pitchFamily="18" charset="0"/>
              </a:rPr>
              <a:t>	}</a:t>
            </a:r>
            <a:endParaRPr lang="en-US" sz="2200" b="1">
              <a:latin typeface="Perpetua" pitchFamily="18" charset="0"/>
            </a:endParaRPr>
          </a:p>
        </p:txBody>
      </p:sp>
      <p:sp>
        <p:nvSpPr>
          <p:cNvPr id="5" name="Title 1"/>
          <p:cNvSpPr>
            <a:spLocks noGrp="1"/>
          </p:cNvSpPr>
          <p:nvPr>
            <p:ph type="title"/>
          </p:nvPr>
        </p:nvSpPr>
        <p:spPr>
          <a:xfrm>
            <a:off x="0" y="0"/>
            <a:ext cx="3156857" cy="843643"/>
          </a:xfrm>
        </p:spPr>
        <p:txBody>
          <a:bodyPr>
            <a:normAutofit/>
          </a:bodyPr>
          <a:lstStyle/>
          <a:p>
            <a:pPr eaLnBrk="1" fontAlgn="auto" hangingPunct="1">
              <a:spcAft>
                <a:spcPts val="0"/>
              </a:spcAft>
              <a:defRPr/>
            </a:pPr>
            <a:r>
              <a:rPr lang="en-US" b="1" dirty="0" smtClean="0">
                <a:solidFill>
                  <a:srgbClr val="0070C0"/>
                </a:solidFill>
                <a:effectLst>
                  <a:outerShdw blurRad="38100" dist="38100" dir="2700000" algn="tl">
                    <a:srgbClr val="000000">
                      <a:alpha val="43137"/>
                    </a:srgbClr>
                  </a:outerShdw>
                </a:effectLst>
              </a:rPr>
              <a:t>Examples</a:t>
            </a:r>
            <a:endParaRPr lang="en-US" dirty="0"/>
          </a:p>
        </p:txBody>
      </p:sp>
    </p:spTree>
    <p:extLst>
      <p:ext uri="{BB962C8B-B14F-4D97-AF65-F5344CB8AC3E}">
        <p14:creationId xmlns:p14="http://schemas.microsoft.com/office/powerpoint/2010/main" val="6367467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0372"/>
            <a:ext cx="9622971" cy="527957"/>
          </a:xfrm>
        </p:spPr>
        <p:txBody>
          <a:bodyPr>
            <a:normAutofit fontScale="90000"/>
          </a:bodyPr>
          <a:lstStyle/>
          <a:p>
            <a:pPr eaLnBrk="1" fontAlgn="auto" hangingPunct="1">
              <a:spcAft>
                <a:spcPts val="0"/>
              </a:spcAft>
              <a:defRPr/>
            </a:pPr>
            <a:r>
              <a:rPr lang="en-US" b="1" dirty="0" smtClean="0">
                <a:solidFill>
                  <a:srgbClr val="0070C0"/>
                </a:solidFill>
                <a:effectLst>
                  <a:outerShdw blurRad="38100" dist="38100" dir="2700000" algn="tl">
                    <a:srgbClr val="000000">
                      <a:alpha val="43137"/>
                    </a:srgbClr>
                  </a:outerShdw>
                </a:effectLst>
              </a:rPr>
              <a:t>Nesting of loops</a:t>
            </a:r>
            <a:endParaRPr lang="en-US" b="1" dirty="0">
              <a:solidFill>
                <a:srgbClr val="0070C0"/>
              </a:solidFill>
              <a:effectLst>
                <a:outerShdw blurRad="38100" dist="38100" dir="2700000" algn="tl">
                  <a:srgbClr val="000000">
                    <a:alpha val="43137"/>
                  </a:srgbClr>
                </a:outerShdw>
              </a:effectLst>
            </a:endParaRPr>
          </a:p>
        </p:txBody>
      </p:sp>
      <p:sp>
        <p:nvSpPr>
          <p:cNvPr id="113666" name="Content Placeholder 2"/>
          <p:cNvSpPr>
            <a:spLocks noGrp="1"/>
          </p:cNvSpPr>
          <p:nvPr>
            <p:ph sz="quarter" idx="1"/>
          </p:nvPr>
        </p:nvSpPr>
        <p:spPr>
          <a:xfrm>
            <a:off x="102543" y="1132114"/>
            <a:ext cx="11055313" cy="5502729"/>
          </a:xfrm>
        </p:spPr>
        <p:txBody>
          <a:bodyPr>
            <a:normAutofit/>
          </a:bodyPr>
          <a:lstStyle/>
          <a:p>
            <a:pPr algn="just" eaLnBrk="1" hangingPunct="1">
              <a:buFont typeface="Wingdings" pitchFamily="2" charset="2"/>
              <a:buChar char="ü"/>
            </a:pPr>
            <a:r>
              <a:rPr lang="en-US" sz="2400" i="1" dirty="0" smtClean="0"/>
              <a:t>Sometimes, within compound statements that are part of loops, there will be additional loops.  </a:t>
            </a:r>
          </a:p>
          <a:p>
            <a:pPr algn="just" eaLnBrk="1" hangingPunct="1">
              <a:buFont typeface="Arial" charset="0"/>
              <a:buChar char="•"/>
            </a:pPr>
            <a:endParaRPr lang="en-US" sz="2400" i="1" dirty="0" smtClean="0"/>
          </a:p>
          <a:p>
            <a:pPr algn="just" eaLnBrk="1" hangingPunct="1">
              <a:buFont typeface="Arial" charset="0"/>
              <a:buChar char="•"/>
            </a:pPr>
            <a:r>
              <a:rPr lang="en-US" sz="2400" b="1" dirty="0" smtClean="0"/>
              <a:t>Loops within loops are referred to as nested loops.</a:t>
            </a:r>
            <a:r>
              <a:rPr lang="en-US" sz="2400" dirty="0" smtClean="0"/>
              <a:t>  </a:t>
            </a:r>
          </a:p>
          <a:p>
            <a:pPr algn="just" eaLnBrk="1" hangingPunct="1">
              <a:buFont typeface="Arial" charset="0"/>
              <a:buChar char="•"/>
            </a:pPr>
            <a:endParaRPr lang="en-US" sz="2400" dirty="0" smtClean="0"/>
          </a:p>
          <a:p>
            <a:pPr algn="just" eaLnBrk="1" hangingPunct="1">
              <a:buFont typeface="Wingdings" pitchFamily="2" charset="2"/>
              <a:buChar char="ü"/>
            </a:pPr>
            <a:r>
              <a:rPr lang="en-US" sz="2400" i="1" dirty="0" smtClean="0"/>
              <a:t>Sometimes you may hear people refer to outer loops (the loop encountered first) and inner loops (any loops embedded within an outer loop).</a:t>
            </a:r>
          </a:p>
          <a:p>
            <a:pPr eaLnBrk="1" hangingPunct="1">
              <a:buFont typeface="Arial" charset="0"/>
              <a:buChar char="•"/>
            </a:pPr>
            <a:endParaRPr lang="en-US" sz="2400" dirty="0" smtClean="0"/>
          </a:p>
        </p:txBody>
      </p:sp>
      <p:sp>
        <p:nvSpPr>
          <p:cNvPr id="4" name="Slide Number Placeholder 3"/>
          <p:cNvSpPr>
            <a:spLocks noGrp="1"/>
          </p:cNvSpPr>
          <p:nvPr>
            <p:ph type="sldNum" sz="quarter" idx="11"/>
          </p:nvPr>
        </p:nvSpPr>
        <p:spPr/>
        <p:txBody>
          <a:bodyPr/>
          <a:lstStyle/>
          <a:p>
            <a:pPr>
              <a:defRPr/>
            </a:pPr>
            <a:fld id="{01D9D221-8B06-4CF9-8FB1-84BC1334EE14}" type="slidenum">
              <a:rPr lang="en-US"/>
              <a:pPr>
                <a:defRPr/>
              </a:pPr>
              <a:t>52</a:t>
            </a:fld>
            <a:endParaRPr lang="en-US"/>
          </a:p>
        </p:txBody>
      </p:sp>
      <p:sp>
        <p:nvSpPr>
          <p:cNvPr id="113668"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12113739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1026"/>
          <p:cNvSpPr>
            <a:spLocks noChangeArrowheads="1"/>
          </p:cNvSpPr>
          <p:nvPr/>
        </p:nvSpPr>
        <p:spPr bwMode="auto">
          <a:xfrm>
            <a:off x="609600" y="1066800"/>
            <a:ext cx="10668000" cy="5105400"/>
          </a:xfrm>
          <a:prstGeom prst="rect">
            <a:avLst/>
          </a:prstGeom>
          <a:solidFill>
            <a:schemeClr val="bg2"/>
          </a:solidFill>
          <a:ln w="12700">
            <a:solidFill>
              <a:schemeClr val="tx1"/>
            </a:solidFill>
            <a:miter lim="800000"/>
            <a:headEnd type="none" w="sm" len="sm"/>
            <a:tailEnd type="none" w="sm" len="sm"/>
          </a:ln>
        </p:spPr>
        <p:txBody>
          <a:bodyPr wrap="none" anchor="ctr"/>
          <a:lstStyle/>
          <a:p>
            <a:endParaRPr lang="en-US">
              <a:latin typeface="Perpetua" pitchFamily="18" charset="0"/>
            </a:endParaRPr>
          </a:p>
        </p:txBody>
      </p:sp>
      <p:sp>
        <p:nvSpPr>
          <p:cNvPr id="114690" name="Rectangle 1028"/>
          <p:cNvSpPr>
            <a:spLocks noChangeArrowheads="1"/>
          </p:cNvSpPr>
          <p:nvPr/>
        </p:nvSpPr>
        <p:spPr bwMode="auto">
          <a:xfrm>
            <a:off x="1930400" y="3276600"/>
            <a:ext cx="8534400" cy="2438400"/>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latin typeface="Perpetua" pitchFamily="18" charset="0"/>
            </a:endParaRPr>
          </a:p>
        </p:txBody>
      </p:sp>
      <p:sp>
        <p:nvSpPr>
          <p:cNvPr id="114691" name="Rectangle 1027"/>
          <p:cNvSpPr>
            <a:spLocks noGrp="1" noChangeArrowheads="1"/>
          </p:cNvSpPr>
          <p:nvPr>
            <p:ph type="body" idx="1"/>
          </p:nvPr>
        </p:nvSpPr>
        <p:spPr>
          <a:xfrm>
            <a:off x="1016000" y="1143000"/>
            <a:ext cx="10363200" cy="4953000"/>
          </a:xfrm>
        </p:spPr>
        <p:txBody>
          <a:bodyPr>
            <a:normAutofit fontScale="92500" lnSpcReduction="20000"/>
          </a:bodyPr>
          <a:lstStyle/>
          <a:p>
            <a:pPr eaLnBrk="1" hangingPunct="1">
              <a:buFont typeface="Monotype Sorts"/>
              <a:buNone/>
            </a:pPr>
            <a:r>
              <a:rPr lang="en-US" altLang="en-US" sz="2400" smtClean="0">
                <a:solidFill>
                  <a:srgbClr val="790015"/>
                </a:solidFill>
              </a:rPr>
              <a:t>initialize outer loop</a:t>
            </a:r>
            <a:endParaRPr lang="en-US" altLang="en-US" sz="2400" smtClean="0"/>
          </a:p>
          <a:p>
            <a:pPr eaLnBrk="1" hangingPunct="1">
              <a:buFont typeface="Monotype Sorts"/>
              <a:buNone/>
            </a:pPr>
            <a:r>
              <a:rPr lang="en-US" altLang="en-US" sz="2400" smtClean="0"/>
              <a:t>while  ( </a:t>
            </a:r>
            <a:r>
              <a:rPr lang="en-US" altLang="en-US" sz="2400" smtClean="0">
                <a:solidFill>
                  <a:srgbClr val="800000"/>
                </a:solidFill>
              </a:rPr>
              <a:t>outer loop condition</a:t>
            </a:r>
            <a:r>
              <a:rPr lang="en-US" altLang="en-US" sz="2400" smtClean="0"/>
              <a:t> )	</a:t>
            </a:r>
          </a:p>
          <a:p>
            <a:pPr eaLnBrk="1" hangingPunct="1">
              <a:buFont typeface="Monotype Sorts"/>
              <a:buNone/>
            </a:pPr>
            <a:r>
              <a:rPr lang="en-US" altLang="en-US" sz="2800" smtClean="0"/>
              <a:t>{	      . . .</a:t>
            </a:r>
          </a:p>
          <a:p>
            <a:pPr eaLnBrk="1" hangingPunct="1">
              <a:buFont typeface="Monotype Sorts"/>
              <a:buNone/>
            </a:pPr>
            <a:r>
              <a:rPr lang="en-US" altLang="en-US" sz="1200" smtClean="0"/>
              <a:t>		</a:t>
            </a:r>
            <a:endParaRPr lang="en-US" altLang="en-US" sz="2800" smtClean="0"/>
          </a:p>
          <a:p>
            <a:pPr eaLnBrk="1" hangingPunct="1">
              <a:buFont typeface="Monotype Sorts"/>
              <a:buNone/>
            </a:pPr>
            <a:r>
              <a:rPr lang="en-US" altLang="en-US" sz="2800" smtClean="0"/>
              <a:t>		</a:t>
            </a:r>
            <a:r>
              <a:rPr lang="en-US" altLang="en-US" sz="2400" smtClean="0">
                <a:solidFill>
                  <a:srgbClr val="800000"/>
                </a:solidFill>
              </a:rPr>
              <a:t>initialize inner loop</a:t>
            </a:r>
            <a:endParaRPr lang="en-US" altLang="en-US" sz="1200" smtClean="0"/>
          </a:p>
          <a:p>
            <a:pPr eaLnBrk="1" hangingPunct="1">
              <a:buFont typeface="Monotype Sorts"/>
              <a:buNone/>
            </a:pPr>
            <a:r>
              <a:rPr lang="en-US" altLang="en-US" sz="2400" smtClean="0"/>
              <a:t>		while ( </a:t>
            </a:r>
            <a:r>
              <a:rPr lang="en-US" altLang="en-US" sz="2400" smtClean="0">
                <a:solidFill>
                  <a:srgbClr val="800000"/>
                </a:solidFill>
              </a:rPr>
              <a:t>inner loop condition</a:t>
            </a:r>
            <a:r>
              <a:rPr lang="en-US" altLang="en-US" sz="2400" smtClean="0"/>
              <a:t> )</a:t>
            </a:r>
          </a:p>
          <a:p>
            <a:pPr eaLnBrk="1" hangingPunct="1">
              <a:buFont typeface="Monotype Sorts"/>
              <a:buNone/>
            </a:pPr>
            <a:r>
              <a:rPr lang="en-US" altLang="en-US" sz="2400" smtClean="0"/>
              <a:t>		{	 </a:t>
            </a:r>
          </a:p>
          <a:p>
            <a:pPr eaLnBrk="1" hangingPunct="1">
              <a:buFont typeface="Monotype Sorts"/>
              <a:buNone/>
            </a:pPr>
            <a:r>
              <a:rPr lang="en-US" altLang="en-US" sz="2400" smtClean="0"/>
              <a:t>			</a:t>
            </a:r>
            <a:r>
              <a:rPr lang="en-US" altLang="en-US" sz="2400" smtClean="0">
                <a:solidFill>
                  <a:srgbClr val="800000"/>
                </a:solidFill>
              </a:rPr>
              <a:t>inner loop processing and update</a:t>
            </a:r>
            <a:r>
              <a:rPr lang="en-US" altLang="en-US" sz="2400" smtClean="0"/>
              <a:t> </a:t>
            </a:r>
          </a:p>
          <a:p>
            <a:pPr eaLnBrk="1" hangingPunct="1">
              <a:buFont typeface="Monotype Sorts"/>
              <a:buNone/>
            </a:pPr>
            <a:r>
              <a:rPr lang="en-US" altLang="en-US" sz="2400" smtClean="0"/>
              <a:t>		}</a:t>
            </a:r>
          </a:p>
          <a:p>
            <a:pPr eaLnBrk="1" hangingPunct="1">
              <a:buFont typeface="Monotype Sorts"/>
              <a:buNone/>
            </a:pPr>
            <a:r>
              <a:rPr lang="en-US" altLang="en-US" sz="2800" smtClean="0"/>
              <a:t>           . . .</a:t>
            </a:r>
            <a:endParaRPr lang="en-US" altLang="en-US" sz="2400" smtClean="0"/>
          </a:p>
          <a:p>
            <a:pPr eaLnBrk="1" hangingPunct="1">
              <a:buFont typeface="Monotype Sorts"/>
              <a:buNone/>
            </a:pPr>
            <a:r>
              <a:rPr lang="en-US" altLang="en-US" sz="2400" smtClean="0"/>
              <a:t>}</a:t>
            </a:r>
          </a:p>
        </p:txBody>
      </p:sp>
      <p:sp>
        <p:nvSpPr>
          <p:cNvPr id="7" name="Text Box 4"/>
          <p:cNvSpPr txBox="1">
            <a:spLocks noChangeArrowheads="1"/>
          </p:cNvSpPr>
          <p:nvPr/>
        </p:nvSpPr>
        <p:spPr bwMode="auto">
          <a:xfrm>
            <a:off x="0" y="12700"/>
            <a:ext cx="9956800" cy="584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3200" b="1" dirty="0">
                <a:solidFill>
                  <a:srgbClr val="0070C0"/>
                </a:solidFill>
                <a:effectLst>
                  <a:outerShdw blurRad="38100" dist="38100" dir="2700000" algn="tl">
                    <a:srgbClr val="000000">
                      <a:alpha val="43137"/>
                    </a:srgbClr>
                  </a:outerShdw>
                </a:effectLst>
                <a:latin typeface="+mn-lt"/>
              </a:rPr>
              <a:t>Nested loops …. While  loop</a:t>
            </a:r>
          </a:p>
        </p:txBody>
      </p:sp>
    </p:spTree>
    <p:extLst>
      <p:ext uri="{BB962C8B-B14F-4D97-AF65-F5344CB8AC3E}">
        <p14:creationId xmlns:p14="http://schemas.microsoft.com/office/powerpoint/2010/main" val="2822095641"/>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p:cNvSpPr>
          <p:nvPr>
            <p:ph type="body" idx="1"/>
          </p:nvPr>
        </p:nvSpPr>
        <p:spPr>
          <a:xfrm>
            <a:off x="1727200" y="990600"/>
            <a:ext cx="10261600" cy="5105400"/>
          </a:xfrm>
        </p:spPr>
        <p:txBody>
          <a:bodyPr>
            <a:normAutofit/>
          </a:bodyPr>
          <a:lstStyle/>
          <a:p>
            <a:pPr marL="274320" indent="-274320" eaLnBrk="1" fontAlgn="auto" hangingPunct="1">
              <a:lnSpc>
                <a:spcPct val="90000"/>
              </a:lnSpc>
              <a:spcBef>
                <a:spcPts val="580"/>
              </a:spcBef>
              <a:spcAft>
                <a:spcPts val="0"/>
              </a:spcAft>
              <a:buFont typeface="Arial" charset="0"/>
              <a:buNone/>
              <a:defRPr/>
            </a:pPr>
            <a:r>
              <a:rPr lang="en-US" sz="2800" dirty="0" smtClean="0"/>
              <a:t>	</a:t>
            </a:r>
            <a:r>
              <a:rPr lang="en-US" sz="2800" b="1" dirty="0" smtClean="0">
                <a:solidFill>
                  <a:srgbClr val="00B050"/>
                </a:solidFill>
                <a:effectLst>
                  <a:outerShdw blurRad="38100" dist="38100" dir="2700000" algn="tl">
                    <a:srgbClr val="C0C0C0"/>
                  </a:outerShdw>
                </a:effectLst>
              </a:rPr>
              <a:t>for (</a:t>
            </a:r>
            <a:r>
              <a:rPr lang="en-US" sz="2800" b="1" dirty="0" err="1" smtClean="0">
                <a:solidFill>
                  <a:srgbClr val="00B050"/>
                </a:solidFill>
                <a:effectLst>
                  <a:outerShdw blurRad="38100" dist="38100" dir="2700000" algn="tl">
                    <a:srgbClr val="C0C0C0"/>
                  </a:outerShdw>
                </a:effectLst>
              </a:rPr>
              <a:t>i</a:t>
            </a:r>
            <a:r>
              <a:rPr lang="en-US" sz="2800" b="1" dirty="0" smtClean="0">
                <a:solidFill>
                  <a:srgbClr val="00B050"/>
                </a:solidFill>
                <a:effectLst>
                  <a:outerShdw blurRad="38100" dist="38100" dir="2700000" algn="tl">
                    <a:srgbClr val="C0C0C0"/>
                  </a:outerShdw>
                </a:effectLst>
              </a:rPr>
              <a:t>=1; </a:t>
            </a:r>
            <a:r>
              <a:rPr lang="en-US" sz="2800" b="1" dirty="0" err="1" smtClean="0">
                <a:solidFill>
                  <a:srgbClr val="00B050"/>
                </a:solidFill>
                <a:effectLst>
                  <a:outerShdw blurRad="38100" dist="38100" dir="2700000" algn="tl">
                    <a:srgbClr val="C0C0C0"/>
                  </a:outerShdw>
                </a:effectLst>
              </a:rPr>
              <a:t>i</a:t>
            </a:r>
            <a:r>
              <a:rPr lang="en-US" sz="2800" b="1" dirty="0" smtClean="0">
                <a:solidFill>
                  <a:srgbClr val="00B050"/>
                </a:solidFill>
                <a:effectLst>
                  <a:outerShdw blurRad="38100" dist="38100" dir="2700000" algn="tl">
                    <a:srgbClr val="C0C0C0"/>
                  </a:outerShdw>
                </a:effectLst>
              </a:rPr>
              <a:t>&lt;=3; </a:t>
            </a:r>
            <a:r>
              <a:rPr lang="en-US" sz="2800" b="1" dirty="0" err="1" smtClean="0">
                <a:solidFill>
                  <a:srgbClr val="00B050"/>
                </a:solidFill>
                <a:effectLst>
                  <a:outerShdw blurRad="38100" dist="38100" dir="2700000" algn="tl">
                    <a:srgbClr val="C0C0C0"/>
                  </a:outerShdw>
                </a:effectLst>
              </a:rPr>
              <a:t>i</a:t>
            </a:r>
            <a:r>
              <a:rPr lang="en-US" sz="2800" b="1" dirty="0" smtClean="0">
                <a:solidFill>
                  <a:srgbClr val="00B050"/>
                </a:solidFill>
                <a:effectLst>
                  <a:outerShdw blurRad="38100" dist="38100" dir="2700000" algn="tl">
                    <a:srgbClr val="C0C0C0"/>
                  </a:outerShdw>
                </a:effectLst>
              </a:rPr>
              <a:t>++)</a:t>
            </a:r>
            <a:r>
              <a:rPr lang="en-US" sz="2800" dirty="0" smtClean="0">
                <a:solidFill>
                  <a:srgbClr val="00B050"/>
                </a:solidFill>
              </a:rPr>
              <a:t> </a:t>
            </a:r>
            <a:r>
              <a:rPr lang="en-US" sz="2800" b="1" dirty="0" smtClean="0"/>
              <a:t>/* outer loop */</a:t>
            </a:r>
          </a:p>
          <a:p>
            <a:pPr marL="274320" indent="-274320" eaLnBrk="1" fontAlgn="auto" hangingPunct="1">
              <a:lnSpc>
                <a:spcPct val="90000"/>
              </a:lnSpc>
              <a:spcBef>
                <a:spcPts val="580"/>
              </a:spcBef>
              <a:spcAft>
                <a:spcPts val="0"/>
              </a:spcAft>
              <a:buFont typeface="Arial" charset="0"/>
              <a:buNone/>
              <a:defRPr/>
            </a:pPr>
            <a:r>
              <a:rPr lang="en-US" sz="2800" dirty="0" smtClean="0"/>
              <a:t>	</a:t>
            </a:r>
            <a:r>
              <a:rPr lang="en-US" sz="2800" b="1" dirty="0" smtClean="0">
                <a:solidFill>
                  <a:srgbClr val="00B050"/>
                </a:solidFill>
                <a:effectLst>
                  <a:outerShdw blurRad="38100" dist="38100" dir="2700000" algn="tl">
                    <a:srgbClr val="C0C0C0"/>
                  </a:outerShdw>
                </a:effectLst>
              </a:rPr>
              <a:t>{	</a:t>
            </a:r>
            <a:endParaRPr lang="en-US" sz="2800" dirty="0" smtClean="0">
              <a:solidFill>
                <a:srgbClr val="00B050"/>
              </a:solidFill>
            </a:endParaRPr>
          </a:p>
          <a:p>
            <a:pPr marL="274320" indent="-274320" eaLnBrk="1" fontAlgn="auto" hangingPunct="1">
              <a:lnSpc>
                <a:spcPct val="90000"/>
              </a:lnSpc>
              <a:spcBef>
                <a:spcPts val="580"/>
              </a:spcBef>
              <a:spcAft>
                <a:spcPts val="0"/>
              </a:spcAft>
              <a:buFont typeface="Arial" charset="0"/>
              <a:buNone/>
              <a:defRPr/>
            </a:pPr>
            <a:r>
              <a:rPr lang="en-US" sz="2800" dirty="0" smtClean="0">
                <a:solidFill>
                  <a:srgbClr val="00B050"/>
                </a:solidFill>
              </a:rPr>
              <a:t>       </a:t>
            </a:r>
            <a:r>
              <a:rPr lang="en-US" sz="2800" dirty="0" err="1" smtClean="0">
                <a:solidFill>
                  <a:srgbClr val="00B050"/>
                </a:solidFill>
              </a:rPr>
              <a:t>printf</a:t>
            </a:r>
            <a:r>
              <a:rPr lang="en-US" sz="2800" dirty="0" smtClean="0">
                <a:solidFill>
                  <a:srgbClr val="00B050"/>
                </a:solidFill>
              </a:rPr>
              <a:t>(“Start of iteration %d of the outer loop.\n”, </a:t>
            </a:r>
            <a:r>
              <a:rPr lang="en-US" sz="2800" dirty="0" err="1" smtClean="0">
                <a:solidFill>
                  <a:srgbClr val="00B050"/>
                </a:solidFill>
              </a:rPr>
              <a:t>i</a:t>
            </a:r>
            <a:r>
              <a:rPr lang="en-US" sz="2800" dirty="0" smtClean="0">
                <a:solidFill>
                  <a:srgbClr val="00B050"/>
                </a:solidFill>
              </a:rPr>
              <a:t>);</a:t>
            </a:r>
          </a:p>
          <a:p>
            <a:pPr marL="274320" indent="-274320" eaLnBrk="1" fontAlgn="auto" hangingPunct="1">
              <a:lnSpc>
                <a:spcPct val="90000"/>
              </a:lnSpc>
              <a:spcBef>
                <a:spcPts val="580"/>
              </a:spcBef>
              <a:spcAft>
                <a:spcPts val="0"/>
              </a:spcAft>
              <a:buFont typeface="Arial" charset="0"/>
              <a:buNone/>
              <a:defRPr/>
            </a:pPr>
            <a:endParaRPr lang="en-US" sz="2800" dirty="0" smtClean="0">
              <a:solidFill>
                <a:srgbClr val="6600FF"/>
              </a:solidFill>
            </a:endParaRPr>
          </a:p>
          <a:p>
            <a:pPr marL="274320" indent="-274320" eaLnBrk="1" fontAlgn="auto" hangingPunct="1">
              <a:lnSpc>
                <a:spcPct val="90000"/>
              </a:lnSpc>
              <a:spcBef>
                <a:spcPts val="580"/>
              </a:spcBef>
              <a:spcAft>
                <a:spcPts val="0"/>
              </a:spcAft>
              <a:buFont typeface="Arial" charset="0"/>
              <a:buNone/>
              <a:defRPr/>
            </a:pPr>
            <a:r>
              <a:rPr lang="en-US" sz="2800" dirty="0" smtClean="0"/>
              <a:t>	   </a:t>
            </a:r>
            <a:r>
              <a:rPr lang="en-US" sz="2800" b="1" dirty="0" smtClean="0">
                <a:solidFill>
                  <a:srgbClr val="C00000"/>
                </a:solidFill>
                <a:effectLst>
                  <a:outerShdw blurRad="38100" dist="38100" dir="2700000" algn="tl">
                    <a:srgbClr val="C0C0C0"/>
                  </a:outerShdw>
                </a:effectLst>
              </a:rPr>
              <a:t>for (j=1; j&lt;=4; j++)</a:t>
            </a:r>
            <a:r>
              <a:rPr lang="en-US" sz="2800" dirty="0" smtClean="0">
                <a:solidFill>
                  <a:srgbClr val="C00000"/>
                </a:solidFill>
              </a:rPr>
              <a:t> </a:t>
            </a:r>
            <a:r>
              <a:rPr lang="en-US" sz="2800" b="1" dirty="0" smtClean="0"/>
              <a:t>/* inner loop */</a:t>
            </a:r>
          </a:p>
          <a:p>
            <a:pPr marL="274320" indent="-274320" eaLnBrk="1" fontAlgn="auto" hangingPunct="1">
              <a:lnSpc>
                <a:spcPct val="90000"/>
              </a:lnSpc>
              <a:spcBef>
                <a:spcPts val="580"/>
              </a:spcBef>
              <a:spcAft>
                <a:spcPts val="0"/>
              </a:spcAft>
              <a:buFont typeface="Arial" charset="0"/>
              <a:buNone/>
              <a:defRPr/>
            </a:pPr>
            <a:r>
              <a:rPr lang="en-US" sz="2800" dirty="0" smtClean="0"/>
              <a:t>			</a:t>
            </a:r>
            <a:r>
              <a:rPr lang="en-US" sz="2800" dirty="0" err="1" smtClean="0">
                <a:solidFill>
                  <a:srgbClr val="C00000"/>
                </a:solidFill>
              </a:rPr>
              <a:t>printf</a:t>
            </a:r>
            <a:r>
              <a:rPr lang="en-US" sz="2800" dirty="0" smtClean="0">
                <a:solidFill>
                  <a:srgbClr val="C00000"/>
                </a:solidFill>
              </a:rPr>
              <a:t>(“ Iteration %d of inner loop.\n”, j);</a:t>
            </a:r>
          </a:p>
          <a:p>
            <a:pPr marL="274320" indent="-274320" eaLnBrk="1" fontAlgn="auto" hangingPunct="1">
              <a:lnSpc>
                <a:spcPct val="90000"/>
              </a:lnSpc>
              <a:spcBef>
                <a:spcPts val="580"/>
              </a:spcBef>
              <a:spcAft>
                <a:spcPts val="0"/>
              </a:spcAft>
              <a:buFont typeface="Arial" charset="0"/>
              <a:buNone/>
              <a:defRPr/>
            </a:pPr>
            <a:endParaRPr lang="en-US" sz="2800" dirty="0" smtClean="0">
              <a:solidFill>
                <a:schemeClr val="hlink"/>
              </a:solidFill>
            </a:endParaRPr>
          </a:p>
          <a:p>
            <a:pPr marL="274320" indent="-274320" eaLnBrk="1" fontAlgn="auto" hangingPunct="1">
              <a:lnSpc>
                <a:spcPct val="90000"/>
              </a:lnSpc>
              <a:spcBef>
                <a:spcPts val="580"/>
              </a:spcBef>
              <a:spcAft>
                <a:spcPts val="0"/>
              </a:spcAft>
              <a:buFont typeface="Arial" charset="0"/>
              <a:buNone/>
              <a:defRPr/>
            </a:pPr>
            <a:r>
              <a:rPr lang="en-US" sz="2800" dirty="0" smtClean="0"/>
              <a:t>	  </a:t>
            </a:r>
            <a:r>
              <a:rPr lang="en-US" sz="2800" dirty="0" err="1" smtClean="0">
                <a:solidFill>
                  <a:srgbClr val="00B050"/>
                </a:solidFill>
              </a:rPr>
              <a:t>printf</a:t>
            </a:r>
            <a:r>
              <a:rPr lang="en-US" sz="2800" dirty="0" smtClean="0">
                <a:solidFill>
                  <a:srgbClr val="00B050"/>
                </a:solidFill>
              </a:rPr>
              <a:t>(“End of iteration %d of outer loop.\n”, </a:t>
            </a:r>
            <a:r>
              <a:rPr lang="en-US" sz="2800" dirty="0" err="1" smtClean="0">
                <a:solidFill>
                  <a:srgbClr val="00B050"/>
                </a:solidFill>
              </a:rPr>
              <a:t>i</a:t>
            </a:r>
            <a:r>
              <a:rPr lang="en-US" sz="2800" dirty="0" smtClean="0">
                <a:solidFill>
                  <a:srgbClr val="00B050"/>
                </a:solidFill>
              </a:rPr>
              <a:t>);</a:t>
            </a:r>
          </a:p>
          <a:p>
            <a:pPr marL="274320" indent="-274320" eaLnBrk="1" fontAlgn="auto" hangingPunct="1">
              <a:lnSpc>
                <a:spcPct val="90000"/>
              </a:lnSpc>
              <a:spcBef>
                <a:spcPts val="580"/>
              </a:spcBef>
              <a:spcAft>
                <a:spcPts val="0"/>
              </a:spcAft>
              <a:buFont typeface="Arial" charset="0"/>
              <a:buNone/>
              <a:defRPr/>
            </a:pPr>
            <a:r>
              <a:rPr lang="en-US" sz="2800" dirty="0" smtClean="0">
                <a:solidFill>
                  <a:srgbClr val="00B050"/>
                </a:solidFill>
              </a:rPr>
              <a:t>	</a:t>
            </a:r>
            <a:r>
              <a:rPr lang="en-US" sz="2800" b="1" dirty="0" smtClean="0">
                <a:solidFill>
                  <a:srgbClr val="00B050"/>
                </a:solidFill>
                <a:effectLst>
                  <a:outerShdw blurRad="38100" dist="38100" dir="2700000" algn="tl">
                    <a:srgbClr val="C0C0C0"/>
                  </a:outerShdw>
                </a:effectLst>
              </a:rPr>
              <a:t>}</a:t>
            </a:r>
          </a:p>
        </p:txBody>
      </p:sp>
      <p:sp>
        <p:nvSpPr>
          <p:cNvPr id="57348" name="Text Box 4"/>
          <p:cNvSpPr txBox="1">
            <a:spLocks noChangeArrowheads="1"/>
          </p:cNvSpPr>
          <p:nvPr/>
        </p:nvSpPr>
        <p:spPr bwMode="auto">
          <a:xfrm>
            <a:off x="0" y="12700"/>
            <a:ext cx="6502400" cy="584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3200" b="1" dirty="0">
                <a:solidFill>
                  <a:srgbClr val="0070C0"/>
                </a:solidFill>
                <a:effectLst>
                  <a:outerShdw blurRad="38100" dist="38100" dir="2700000" algn="tl">
                    <a:srgbClr val="000000">
                      <a:alpha val="43137"/>
                    </a:srgbClr>
                  </a:outerShdw>
                </a:effectLst>
                <a:latin typeface="+mn-lt"/>
              </a:rPr>
              <a:t>Nested loops …. for loop</a:t>
            </a:r>
          </a:p>
        </p:txBody>
      </p:sp>
    </p:spTree>
    <p:extLst>
      <p:ext uri="{BB962C8B-B14F-4D97-AF65-F5344CB8AC3E}">
        <p14:creationId xmlns:p14="http://schemas.microsoft.com/office/powerpoint/2010/main" val="14302999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90114" cy="609600"/>
          </a:xfrm>
        </p:spPr>
        <p:txBody>
          <a:bodyPr>
            <a:normAutofit fontScale="90000"/>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#1</a:t>
            </a:r>
            <a:endParaRPr lang="en-US" b="1"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2438400" y="762000"/>
            <a:ext cx="9347200" cy="5867400"/>
          </a:xfrm>
        </p:spPr>
        <p:txBody>
          <a:bodyPr>
            <a:normAutofit fontScale="77500" lnSpcReduction="20000"/>
          </a:bodyPr>
          <a:lstStyle/>
          <a:p>
            <a:pPr marL="274320" indent="-274320" eaLnBrk="1" fontAlgn="auto" hangingPunct="1">
              <a:spcBef>
                <a:spcPts val="580"/>
              </a:spcBef>
              <a:spcAft>
                <a:spcPts val="0"/>
              </a:spcAft>
              <a:buFont typeface="Arial" pitchFamily="34" charset="0"/>
              <a:buNone/>
              <a:defRPr/>
            </a:pPr>
            <a:r>
              <a:rPr lang="en-US" sz="3600" dirty="0" err="1" smtClean="0"/>
              <a:t>int</a:t>
            </a:r>
            <a:r>
              <a:rPr lang="en-US" sz="3600" dirty="0" smtClean="0"/>
              <a:t> x, </a:t>
            </a:r>
            <a:r>
              <a:rPr lang="en-US" sz="3600" dirty="0" err="1" smtClean="0"/>
              <a:t>sum_digits</a:t>
            </a:r>
            <a:r>
              <a:rPr lang="en-US" sz="3600" dirty="0" smtClean="0"/>
              <a:t>, digit, temp;</a:t>
            </a:r>
            <a:endParaRPr lang="en-US" sz="3600" i="1" dirty="0" smtClean="0"/>
          </a:p>
          <a:p>
            <a:pPr marL="274320" indent="-274320" eaLnBrk="1" fontAlgn="auto" hangingPunct="1">
              <a:spcBef>
                <a:spcPts val="580"/>
              </a:spcBef>
              <a:spcAft>
                <a:spcPts val="0"/>
              </a:spcAft>
              <a:buFont typeface="Arial" pitchFamily="34" charset="0"/>
              <a:buNone/>
              <a:defRPr/>
            </a:pPr>
            <a:r>
              <a:rPr lang="en-US" sz="3600" dirty="0" smtClean="0"/>
              <a:t> </a:t>
            </a:r>
            <a:r>
              <a:rPr lang="en-US" sz="3600" dirty="0" smtClean="0">
                <a:solidFill>
                  <a:srgbClr val="00B050"/>
                </a:solidFill>
              </a:rPr>
              <a:t>for (x = 1; x &lt;= 1000; x++)</a:t>
            </a:r>
            <a:endParaRPr lang="en-US" sz="36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3600" dirty="0" smtClean="0">
                <a:solidFill>
                  <a:srgbClr val="00B050"/>
                </a:solidFill>
              </a:rPr>
              <a:t>	{</a:t>
            </a:r>
            <a:endParaRPr lang="en-US" sz="36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3600" dirty="0" smtClean="0">
                <a:solidFill>
                  <a:srgbClr val="00B050"/>
                </a:solidFill>
              </a:rPr>
              <a:t>		temp = x;</a:t>
            </a:r>
            <a:endParaRPr lang="en-US" sz="36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3600" dirty="0" smtClean="0">
                <a:solidFill>
                  <a:srgbClr val="00B050"/>
                </a:solidFill>
              </a:rPr>
              <a:t>	          </a:t>
            </a:r>
            <a:r>
              <a:rPr lang="en-US" sz="3600" dirty="0" err="1" smtClean="0">
                <a:solidFill>
                  <a:srgbClr val="00B050"/>
                </a:solidFill>
              </a:rPr>
              <a:t>sum_digits</a:t>
            </a:r>
            <a:r>
              <a:rPr lang="en-US" sz="3600" dirty="0" smtClean="0">
                <a:solidFill>
                  <a:srgbClr val="00B050"/>
                </a:solidFill>
              </a:rPr>
              <a:t> = 0;</a:t>
            </a:r>
            <a:endParaRPr lang="en-US" sz="36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3600" dirty="0" smtClean="0"/>
              <a:t>		</a:t>
            </a:r>
            <a:r>
              <a:rPr lang="en-US" sz="3600" dirty="0" smtClean="0">
                <a:solidFill>
                  <a:srgbClr val="FF0000"/>
                </a:solidFill>
              </a:rPr>
              <a:t>while (temp &gt; 0)</a:t>
            </a:r>
            <a:endParaRPr lang="en-US" sz="3600" i="1" dirty="0" smtClean="0">
              <a:solidFill>
                <a:srgbClr val="FF0000"/>
              </a:solidFill>
            </a:endParaRPr>
          </a:p>
          <a:p>
            <a:pPr marL="274320" indent="-274320" eaLnBrk="1" fontAlgn="auto" hangingPunct="1">
              <a:spcBef>
                <a:spcPts val="580"/>
              </a:spcBef>
              <a:spcAft>
                <a:spcPts val="0"/>
              </a:spcAft>
              <a:buFont typeface="Arial" pitchFamily="34" charset="0"/>
              <a:buNone/>
              <a:defRPr/>
            </a:pPr>
            <a:r>
              <a:rPr lang="en-US" sz="3600" dirty="0" smtClean="0">
                <a:solidFill>
                  <a:srgbClr val="FF0000"/>
                </a:solidFill>
              </a:rPr>
              <a:t>	          {</a:t>
            </a:r>
            <a:endParaRPr lang="en-US" sz="3600" i="1" dirty="0" smtClean="0">
              <a:solidFill>
                <a:srgbClr val="FF0000"/>
              </a:solidFill>
            </a:endParaRPr>
          </a:p>
          <a:p>
            <a:pPr marL="274320" indent="-274320" eaLnBrk="1" fontAlgn="auto" hangingPunct="1">
              <a:spcBef>
                <a:spcPts val="580"/>
              </a:spcBef>
              <a:spcAft>
                <a:spcPts val="0"/>
              </a:spcAft>
              <a:buFont typeface="Arial" pitchFamily="34" charset="0"/>
              <a:buNone/>
              <a:defRPr/>
            </a:pPr>
            <a:r>
              <a:rPr lang="en-US" sz="3600" dirty="0" smtClean="0">
                <a:solidFill>
                  <a:srgbClr val="FF0000"/>
                </a:solidFill>
              </a:rPr>
              <a:t>			digit = temp % 10;</a:t>
            </a:r>
            <a:endParaRPr lang="en-US" sz="3600" i="1" dirty="0" smtClean="0">
              <a:solidFill>
                <a:srgbClr val="FF0000"/>
              </a:solidFill>
            </a:endParaRPr>
          </a:p>
          <a:p>
            <a:pPr marL="274320" indent="-274320" eaLnBrk="1" fontAlgn="auto" hangingPunct="1">
              <a:spcBef>
                <a:spcPts val="580"/>
              </a:spcBef>
              <a:spcAft>
                <a:spcPts val="0"/>
              </a:spcAft>
              <a:buFont typeface="Arial" pitchFamily="34" charset="0"/>
              <a:buNone/>
              <a:defRPr/>
            </a:pPr>
            <a:r>
              <a:rPr lang="en-US" sz="3600" dirty="0" smtClean="0">
                <a:solidFill>
                  <a:srgbClr val="FF0000"/>
                </a:solidFill>
              </a:rPr>
              <a:t>			</a:t>
            </a:r>
            <a:r>
              <a:rPr lang="en-US" sz="3600" dirty="0" err="1" smtClean="0">
                <a:solidFill>
                  <a:srgbClr val="FF0000"/>
                </a:solidFill>
              </a:rPr>
              <a:t>sum_digits</a:t>
            </a:r>
            <a:r>
              <a:rPr lang="en-US" sz="3600" dirty="0" smtClean="0">
                <a:solidFill>
                  <a:srgbClr val="FF0000"/>
                </a:solidFill>
              </a:rPr>
              <a:t> = </a:t>
            </a:r>
            <a:r>
              <a:rPr lang="en-US" sz="3600" dirty="0" err="1" smtClean="0">
                <a:solidFill>
                  <a:srgbClr val="FF0000"/>
                </a:solidFill>
              </a:rPr>
              <a:t>sum_digits</a:t>
            </a:r>
            <a:r>
              <a:rPr lang="en-US" sz="3600" dirty="0" smtClean="0">
                <a:solidFill>
                  <a:srgbClr val="FF0000"/>
                </a:solidFill>
              </a:rPr>
              <a:t> + digit;</a:t>
            </a:r>
            <a:endParaRPr lang="en-US" sz="3600" i="1" dirty="0" smtClean="0">
              <a:solidFill>
                <a:srgbClr val="FF0000"/>
              </a:solidFill>
            </a:endParaRPr>
          </a:p>
          <a:p>
            <a:pPr marL="274320" indent="-274320" eaLnBrk="1" fontAlgn="auto" hangingPunct="1">
              <a:spcBef>
                <a:spcPts val="580"/>
              </a:spcBef>
              <a:spcAft>
                <a:spcPts val="0"/>
              </a:spcAft>
              <a:buFont typeface="Arial" pitchFamily="34" charset="0"/>
              <a:buNone/>
              <a:defRPr/>
            </a:pPr>
            <a:r>
              <a:rPr lang="en-US" sz="3600" dirty="0" smtClean="0">
                <a:solidFill>
                  <a:srgbClr val="FF0000"/>
                </a:solidFill>
              </a:rPr>
              <a:t>			temp = temp / 10;</a:t>
            </a:r>
            <a:endParaRPr lang="en-US" sz="3600" i="1" dirty="0" smtClean="0">
              <a:solidFill>
                <a:srgbClr val="FF0000"/>
              </a:solidFill>
            </a:endParaRPr>
          </a:p>
          <a:p>
            <a:pPr marL="274320" indent="-274320" eaLnBrk="1" fontAlgn="auto" hangingPunct="1">
              <a:spcBef>
                <a:spcPts val="580"/>
              </a:spcBef>
              <a:spcAft>
                <a:spcPts val="0"/>
              </a:spcAft>
              <a:buFont typeface="Arial" pitchFamily="34" charset="0"/>
              <a:buNone/>
              <a:defRPr/>
            </a:pPr>
            <a:r>
              <a:rPr lang="en-US" sz="3600" dirty="0" smtClean="0">
                <a:solidFill>
                  <a:srgbClr val="FF0000"/>
                </a:solidFill>
              </a:rPr>
              <a:t>		 }</a:t>
            </a:r>
            <a:endParaRPr lang="en-US" sz="3600" i="1" dirty="0" smtClean="0">
              <a:solidFill>
                <a:srgbClr val="FF0000"/>
              </a:solidFill>
            </a:endParaRPr>
          </a:p>
          <a:p>
            <a:pPr marL="274320" indent="-274320" eaLnBrk="1" fontAlgn="auto" hangingPunct="1">
              <a:spcBef>
                <a:spcPts val="580"/>
              </a:spcBef>
              <a:spcAft>
                <a:spcPts val="0"/>
              </a:spcAft>
              <a:buFont typeface="Arial" pitchFamily="34" charset="0"/>
              <a:buNone/>
              <a:defRPr/>
            </a:pPr>
            <a:r>
              <a:rPr lang="en-US" sz="3600" dirty="0" smtClean="0"/>
              <a:t> 		</a:t>
            </a:r>
            <a:r>
              <a:rPr lang="en-US" sz="3600" dirty="0" smtClean="0">
                <a:solidFill>
                  <a:srgbClr val="00B050"/>
                </a:solidFill>
              </a:rPr>
              <a:t>if (</a:t>
            </a:r>
            <a:r>
              <a:rPr lang="en-US" sz="3600" dirty="0" err="1" smtClean="0">
                <a:solidFill>
                  <a:srgbClr val="00B050"/>
                </a:solidFill>
              </a:rPr>
              <a:t>sum_digits</a:t>
            </a:r>
            <a:r>
              <a:rPr lang="en-US" sz="3600" dirty="0" smtClean="0">
                <a:solidFill>
                  <a:srgbClr val="00B050"/>
                </a:solidFill>
              </a:rPr>
              <a:t> == 5)</a:t>
            </a:r>
            <a:endParaRPr lang="en-US" sz="36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3600" dirty="0" smtClean="0">
                <a:solidFill>
                  <a:srgbClr val="00B050"/>
                </a:solidFill>
              </a:rPr>
              <a:t>			</a:t>
            </a:r>
            <a:r>
              <a:rPr lang="en-US" sz="3600" dirty="0" err="1" smtClean="0">
                <a:solidFill>
                  <a:srgbClr val="00B050"/>
                </a:solidFill>
              </a:rPr>
              <a:t>printf</a:t>
            </a:r>
            <a:r>
              <a:rPr lang="en-US" sz="3600" dirty="0" smtClean="0">
                <a:solidFill>
                  <a:srgbClr val="00B050"/>
                </a:solidFill>
              </a:rPr>
              <a:t>(“%d\n”, x);</a:t>
            </a:r>
            <a:endParaRPr lang="en-US" sz="36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3600" dirty="0" smtClean="0">
                <a:solidFill>
                  <a:srgbClr val="00B050"/>
                </a:solidFill>
              </a:rPr>
              <a:t>	}</a:t>
            </a:r>
            <a:endParaRPr lang="en-US" sz="3600" i="1" dirty="0" smtClean="0">
              <a:solidFill>
                <a:srgbClr val="00B050"/>
              </a:solidFill>
            </a:endParaRPr>
          </a:p>
          <a:p>
            <a:pPr marL="274320" indent="-274320" eaLnBrk="1" fontAlgn="auto" hangingPunct="1">
              <a:spcBef>
                <a:spcPts val="580"/>
              </a:spcBef>
              <a:spcAft>
                <a:spcPts val="0"/>
              </a:spcAft>
              <a:defRPr/>
            </a:pPr>
            <a:endParaRPr lang="en-US" dirty="0"/>
          </a:p>
        </p:txBody>
      </p:sp>
      <p:sp>
        <p:nvSpPr>
          <p:cNvPr id="4" name="Slide Number Placeholder 3"/>
          <p:cNvSpPr>
            <a:spLocks noGrp="1"/>
          </p:cNvSpPr>
          <p:nvPr>
            <p:ph type="sldNum" sz="quarter" idx="11"/>
          </p:nvPr>
        </p:nvSpPr>
        <p:spPr/>
        <p:txBody>
          <a:bodyPr/>
          <a:lstStyle/>
          <a:p>
            <a:pPr>
              <a:defRPr/>
            </a:pPr>
            <a:fld id="{42A3CFBB-CFED-48D1-BCA3-68523841377F}" type="slidenum">
              <a:rPr lang="en-US"/>
              <a:pPr>
                <a:defRPr/>
              </a:pPr>
              <a:t>55</a:t>
            </a:fld>
            <a:endParaRPr lang="en-US"/>
          </a:p>
        </p:txBody>
      </p:sp>
      <p:sp>
        <p:nvSpPr>
          <p:cNvPr id="117764"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4441455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838700" cy="713014"/>
          </a:xfrm>
        </p:spPr>
        <p:txBody>
          <a:bodyPr>
            <a:normAutofit/>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#2</a:t>
            </a:r>
            <a:endParaRPr lang="en-US" b="1"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2133600" y="838200"/>
            <a:ext cx="9753600" cy="5638800"/>
          </a:xfrm>
        </p:spPr>
        <p:txBody>
          <a:bodyPr>
            <a:normAutofit fontScale="92500" lnSpcReduction="10000"/>
          </a:bodyPr>
          <a:lstStyle/>
          <a:p>
            <a:pPr marL="274320" indent="-274320" eaLnBrk="1" fontAlgn="auto" hangingPunct="1">
              <a:spcBef>
                <a:spcPts val="580"/>
              </a:spcBef>
              <a:spcAft>
                <a:spcPts val="0"/>
              </a:spcAft>
              <a:buFont typeface="Arial" pitchFamily="34" charset="0"/>
              <a:buNone/>
              <a:defRPr/>
            </a:pPr>
            <a:r>
              <a:rPr lang="en-US" sz="3000" dirty="0" err="1" smtClean="0"/>
              <a:t>int</a:t>
            </a:r>
            <a:r>
              <a:rPr lang="en-US" sz="3000" dirty="0" smtClean="0"/>
              <a:t> row, </a:t>
            </a:r>
            <a:r>
              <a:rPr lang="en-US" sz="3000" dirty="0" err="1" smtClean="0"/>
              <a:t>col</a:t>
            </a:r>
            <a:r>
              <a:rPr lang="en-US" sz="3000" dirty="0" smtClean="0"/>
              <a:t>;</a:t>
            </a:r>
            <a:endParaRPr lang="en-US" sz="3000" i="1" dirty="0" smtClean="0"/>
          </a:p>
          <a:p>
            <a:pPr marL="274320" indent="-274320" eaLnBrk="1" fontAlgn="auto" hangingPunct="1">
              <a:spcBef>
                <a:spcPts val="580"/>
              </a:spcBef>
              <a:spcAft>
                <a:spcPts val="0"/>
              </a:spcAft>
              <a:buFont typeface="Arial" pitchFamily="34" charset="0"/>
              <a:buNone/>
              <a:defRPr/>
            </a:pPr>
            <a:r>
              <a:rPr lang="en-US" sz="3000" dirty="0" err="1" smtClean="0"/>
              <a:t>printf</a:t>
            </a:r>
            <a:r>
              <a:rPr lang="en-US" sz="3000" dirty="0" smtClean="0"/>
              <a:t>("\t0\t1\t2\t3\t4\t5\t6\t7\t8\t9\n");</a:t>
            </a:r>
            <a:endParaRPr lang="en-US" sz="3000" i="1" dirty="0" smtClean="0"/>
          </a:p>
          <a:p>
            <a:pPr marL="274320" indent="-274320" eaLnBrk="1" fontAlgn="auto" hangingPunct="1">
              <a:spcBef>
                <a:spcPts val="580"/>
              </a:spcBef>
              <a:spcAft>
                <a:spcPts val="0"/>
              </a:spcAft>
              <a:buFont typeface="Arial" pitchFamily="34" charset="0"/>
              <a:buNone/>
              <a:defRPr/>
            </a:pPr>
            <a:r>
              <a:rPr lang="en-US" sz="3000" b="1" dirty="0" smtClean="0"/>
              <a:t> 	</a:t>
            </a:r>
            <a:r>
              <a:rPr lang="en-US" sz="3000" b="1" dirty="0" smtClean="0">
                <a:solidFill>
                  <a:srgbClr val="00B050"/>
                </a:solidFill>
              </a:rPr>
              <a:t>for (row = 0; row &lt;= 9; row++)</a:t>
            </a:r>
            <a:endParaRPr lang="en-US" sz="30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3000" b="1" dirty="0" smtClean="0">
                <a:solidFill>
                  <a:srgbClr val="00B050"/>
                </a:solidFill>
              </a:rPr>
              <a:t> 	{</a:t>
            </a:r>
            <a:endParaRPr lang="en-US" sz="30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3000" b="1" dirty="0" smtClean="0">
                <a:solidFill>
                  <a:srgbClr val="00B050"/>
                </a:solidFill>
              </a:rPr>
              <a:t>		</a:t>
            </a:r>
            <a:r>
              <a:rPr lang="en-US" sz="3000" b="1" dirty="0" err="1" smtClean="0">
                <a:solidFill>
                  <a:srgbClr val="00B050"/>
                </a:solidFill>
              </a:rPr>
              <a:t>printf</a:t>
            </a:r>
            <a:r>
              <a:rPr lang="en-US" sz="3000" b="1" dirty="0" smtClean="0">
                <a:solidFill>
                  <a:srgbClr val="00B050"/>
                </a:solidFill>
              </a:rPr>
              <a:t>("%d", row);</a:t>
            </a:r>
            <a:endParaRPr lang="en-US" sz="30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3000" b="1" dirty="0" smtClean="0"/>
              <a:t>		</a:t>
            </a:r>
            <a:r>
              <a:rPr lang="en-US" sz="3000" b="1" dirty="0" smtClean="0">
                <a:solidFill>
                  <a:srgbClr val="FF0000"/>
                </a:solidFill>
              </a:rPr>
              <a:t>for (</a:t>
            </a:r>
            <a:r>
              <a:rPr lang="en-US" sz="3000" b="1" dirty="0" err="1" smtClean="0">
                <a:solidFill>
                  <a:srgbClr val="FF0000"/>
                </a:solidFill>
              </a:rPr>
              <a:t>col</a:t>
            </a:r>
            <a:r>
              <a:rPr lang="en-US" sz="3000" b="1" dirty="0" smtClean="0">
                <a:solidFill>
                  <a:srgbClr val="FF0000"/>
                </a:solidFill>
              </a:rPr>
              <a:t> = 0; </a:t>
            </a:r>
            <a:r>
              <a:rPr lang="en-US" sz="3000" b="1" dirty="0" err="1" smtClean="0">
                <a:solidFill>
                  <a:srgbClr val="FF0000"/>
                </a:solidFill>
              </a:rPr>
              <a:t>col</a:t>
            </a:r>
            <a:r>
              <a:rPr lang="en-US" sz="3000" b="1" dirty="0" smtClean="0">
                <a:solidFill>
                  <a:srgbClr val="FF0000"/>
                </a:solidFill>
              </a:rPr>
              <a:t> &lt;= 9; </a:t>
            </a:r>
            <a:r>
              <a:rPr lang="en-US" sz="3000" b="1" dirty="0" err="1" smtClean="0">
                <a:solidFill>
                  <a:srgbClr val="FF0000"/>
                </a:solidFill>
              </a:rPr>
              <a:t>col</a:t>
            </a:r>
            <a:r>
              <a:rPr lang="en-US" sz="3000" b="1" dirty="0" smtClean="0">
                <a:solidFill>
                  <a:srgbClr val="FF0000"/>
                </a:solidFill>
              </a:rPr>
              <a:t>++)</a:t>
            </a:r>
            <a:endParaRPr lang="en-US" sz="3000" i="1" dirty="0" smtClean="0">
              <a:solidFill>
                <a:srgbClr val="FF0000"/>
              </a:solidFill>
            </a:endParaRPr>
          </a:p>
          <a:p>
            <a:pPr marL="274320" indent="-274320" eaLnBrk="1" fontAlgn="auto" hangingPunct="1">
              <a:spcBef>
                <a:spcPts val="580"/>
              </a:spcBef>
              <a:spcAft>
                <a:spcPts val="0"/>
              </a:spcAft>
              <a:buFont typeface="Arial" pitchFamily="34" charset="0"/>
              <a:buNone/>
              <a:defRPr/>
            </a:pPr>
            <a:r>
              <a:rPr lang="en-US" sz="3000" b="1" dirty="0" smtClean="0"/>
              <a:t>		</a:t>
            </a:r>
            <a:r>
              <a:rPr lang="en-US" sz="3000" b="1" dirty="0" smtClean="0">
                <a:solidFill>
                  <a:srgbClr val="FF0000"/>
                </a:solidFill>
              </a:rPr>
              <a:t>{</a:t>
            </a:r>
            <a:endParaRPr lang="en-US" sz="3000" i="1" dirty="0" smtClean="0">
              <a:solidFill>
                <a:srgbClr val="FF0000"/>
              </a:solidFill>
            </a:endParaRPr>
          </a:p>
          <a:p>
            <a:pPr marL="274320" indent="-274320" eaLnBrk="1" fontAlgn="auto" hangingPunct="1">
              <a:spcBef>
                <a:spcPts val="580"/>
              </a:spcBef>
              <a:spcAft>
                <a:spcPts val="0"/>
              </a:spcAft>
              <a:buFont typeface="Arial" pitchFamily="34" charset="0"/>
              <a:buNone/>
              <a:defRPr/>
            </a:pPr>
            <a:r>
              <a:rPr lang="en-US" sz="3000" b="1" dirty="0" smtClean="0">
                <a:solidFill>
                  <a:srgbClr val="FF0000"/>
                </a:solidFill>
              </a:rPr>
              <a:t>			</a:t>
            </a:r>
            <a:r>
              <a:rPr lang="en-US" sz="3000" b="1" dirty="0" err="1" smtClean="0">
                <a:solidFill>
                  <a:srgbClr val="FF0000"/>
                </a:solidFill>
              </a:rPr>
              <a:t>printf</a:t>
            </a:r>
            <a:r>
              <a:rPr lang="en-US" sz="3000" b="1" dirty="0" smtClean="0">
                <a:solidFill>
                  <a:srgbClr val="FF0000"/>
                </a:solidFill>
              </a:rPr>
              <a:t>("\</a:t>
            </a:r>
            <a:r>
              <a:rPr lang="en-US" sz="3000" b="1" dirty="0" err="1" smtClean="0">
                <a:solidFill>
                  <a:srgbClr val="FF0000"/>
                </a:solidFill>
              </a:rPr>
              <a:t>t%d</a:t>
            </a:r>
            <a:r>
              <a:rPr lang="en-US" sz="3000" b="1" dirty="0" smtClean="0">
                <a:solidFill>
                  <a:srgbClr val="FF0000"/>
                </a:solidFill>
              </a:rPr>
              <a:t>", row*</a:t>
            </a:r>
            <a:r>
              <a:rPr lang="en-US" sz="3000" b="1" dirty="0" err="1" smtClean="0">
                <a:solidFill>
                  <a:srgbClr val="FF0000"/>
                </a:solidFill>
              </a:rPr>
              <a:t>col</a:t>
            </a:r>
            <a:r>
              <a:rPr lang="en-US" sz="3000" b="1" dirty="0" smtClean="0">
                <a:solidFill>
                  <a:srgbClr val="FF0000"/>
                </a:solidFill>
              </a:rPr>
              <a:t>);</a:t>
            </a:r>
            <a:endParaRPr lang="en-US" sz="3000" i="1" dirty="0" smtClean="0">
              <a:solidFill>
                <a:srgbClr val="FF0000"/>
              </a:solidFill>
            </a:endParaRPr>
          </a:p>
          <a:p>
            <a:pPr marL="274320" indent="-274320" eaLnBrk="1" fontAlgn="auto" hangingPunct="1">
              <a:spcBef>
                <a:spcPts val="580"/>
              </a:spcBef>
              <a:spcAft>
                <a:spcPts val="0"/>
              </a:spcAft>
              <a:buFont typeface="Arial" pitchFamily="34" charset="0"/>
              <a:buNone/>
              <a:defRPr/>
            </a:pPr>
            <a:r>
              <a:rPr lang="en-US" sz="3000" b="1" dirty="0" smtClean="0">
                <a:solidFill>
                  <a:srgbClr val="FF0000"/>
                </a:solidFill>
              </a:rPr>
              <a:t>		}</a:t>
            </a:r>
            <a:endParaRPr lang="en-US" sz="3000" i="1" dirty="0" smtClean="0">
              <a:solidFill>
                <a:srgbClr val="FF0000"/>
              </a:solidFill>
            </a:endParaRPr>
          </a:p>
          <a:p>
            <a:pPr marL="274320" indent="-274320" eaLnBrk="1" fontAlgn="auto" hangingPunct="1">
              <a:spcBef>
                <a:spcPts val="580"/>
              </a:spcBef>
              <a:spcAft>
                <a:spcPts val="0"/>
              </a:spcAft>
              <a:buFont typeface="Arial" pitchFamily="34" charset="0"/>
              <a:buNone/>
              <a:defRPr/>
            </a:pPr>
            <a:r>
              <a:rPr lang="en-US" sz="3000" b="1" dirty="0" smtClean="0"/>
              <a:t>		</a:t>
            </a:r>
            <a:r>
              <a:rPr lang="en-US" sz="3000" b="1" dirty="0" err="1" smtClean="0">
                <a:solidFill>
                  <a:srgbClr val="00B050"/>
                </a:solidFill>
              </a:rPr>
              <a:t>printf</a:t>
            </a:r>
            <a:r>
              <a:rPr lang="en-US" sz="3000" b="1" dirty="0" smtClean="0">
                <a:solidFill>
                  <a:srgbClr val="00B050"/>
                </a:solidFill>
              </a:rPr>
              <a:t>("\n");</a:t>
            </a:r>
            <a:endParaRPr lang="en-US" sz="30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3000" b="1" dirty="0" smtClean="0">
                <a:solidFill>
                  <a:srgbClr val="00B050"/>
                </a:solidFill>
              </a:rPr>
              <a:t>	}</a:t>
            </a:r>
            <a:endParaRPr lang="en-US" sz="30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3000" b="1" dirty="0" smtClean="0"/>
              <a:t> </a:t>
            </a:r>
            <a:endParaRPr lang="en-US" sz="3000" i="1" dirty="0" smtClean="0"/>
          </a:p>
          <a:p>
            <a:pPr marL="274320" indent="-274320" eaLnBrk="1" fontAlgn="auto" hangingPunct="1">
              <a:spcBef>
                <a:spcPts val="580"/>
              </a:spcBef>
              <a:spcAft>
                <a:spcPts val="0"/>
              </a:spcAft>
              <a:defRPr/>
            </a:pPr>
            <a:endParaRPr lang="en-US" dirty="0"/>
          </a:p>
        </p:txBody>
      </p:sp>
      <p:sp>
        <p:nvSpPr>
          <p:cNvPr id="4" name="Slide Number Placeholder 3"/>
          <p:cNvSpPr>
            <a:spLocks noGrp="1"/>
          </p:cNvSpPr>
          <p:nvPr>
            <p:ph type="sldNum" sz="quarter" idx="11"/>
          </p:nvPr>
        </p:nvSpPr>
        <p:spPr/>
        <p:txBody>
          <a:bodyPr/>
          <a:lstStyle/>
          <a:p>
            <a:pPr>
              <a:defRPr/>
            </a:pPr>
            <a:fld id="{E942EFE7-E347-4D80-9758-78775C107604}" type="slidenum">
              <a:rPr lang="en-US"/>
              <a:pPr>
                <a:defRPr/>
              </a:pPr>
              <a:t>56</a:t>
            </a:fld>
            <a:endParaRPr lang="en-US"/>
          </a:p>
        </p:txBody>
      </p:sp>
      <p:sp>
        <p:nvSpPr>
          <p:cNvPr id="118788"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31926573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Content Placeholder 2"/>
          <p:cNvSpPr>
            <a:spLocks noGrp="1"/>
          </p:cNvSpPr>
          <p:nvPr>
            <p:ph sz="quarter" idx="1"/>
          </p:nvPr>
        </p:nvSpPr>
        <p:spPr>
          <a:xfrm>
            <a:off x="304800" y="304800"/>
            <a:ext cx="10330543" cy="6400800"/>
          </a:xfrm>
        </p:spPr>
        <p:txBody>
          <a:bodyPr/>
          <a:lstStyle/>
          <a:p>
            <a:pPr eaLnBrk="1" hangingPunct="1">
              <a:buFont typeface="Arial" charset="0"/>
              <a:buNone/>
            </a:pPr>
            <a:r>
              <a:rPr lang="en-US" b="1" dirty="0" smtClean="0"/>
              <a:t> </a:t>
            </a:r>
            <a:endParaRPr lang="en-US" i="1" dirty="0" smtClean="0"/>
          </a:p>
          <a:p>
            <a:pPr algn="just" eaLnBrk="1" hangingPunct="1">
              <a:buFont typeface="Wingdings" pitchFamily="2" charset="2"/>
              <a:buChar char="ü"/>
            </a:pPr>
            <a:r>
              <a:rPr lang="en-US" sz="2800" i="1" dirty="0" smtClean="0"/>
              <a:t>Using the ‘\t’ symbol within a string passed to "</a:t>
            </a:r>
            <a:r>
              <a:rPr lang="en-US" sz="2800" i="1" dirty="0" err="1" smtClean="0"/>
              <a:t>printf</a:t>
            </a:r>
            <a:r>
              <a:rPr lang="en-US" sz="2800" i="1" dirty="0" smtClean="0"/>
              <a:t>" causes a tab to be printed, and the computer skips to the start of the next 8 character column.  </a:t>
            </a:r>
          </a:p>
          <a:p>
            <a:pPr algn="just" eaLnBrk="1" hangingPunct="1">
              <a:buFont typeface="Wingdings" pitchFamily="2" charset="2"/>
              <a:buChar char="ü"/>
            </a:pPr>
            <a:endParaRPr lang="en-US" sz="2800" i="1" dirty="0" smtClean="0"/>
          </a:p>
          <a:p>
            <a:pPr algn="just" eaLnBrk="1" hangingPunct="1">
              <a:buFont typeface="Wingdings" pitchFamily="2" charset="2"/>
              <a:buChar char="ü"/>
            </a:pPr>
            <a:r>
              <a:rPr lang="en-US" sz="2800" i="1" dirty="0" smtClean="0"/>
              <a:t>The ‘\t’ symbol is a special way of representing the tab character, in the same way that the ‘\n’ symbol is a special way of representing the newline character. </a:t>
            </a:r>
          </a:p>
          <a:p>
            <a:pPr algn="just" eaLnBrk="1" hangingPunct="1">
              <a:buFont typeface="Wingdings" pitchFamily="2" charset="2"/>
              <a:buChar char="ü"/>
            </a:pPr>
            <a:endParaRPr lang="en-US" sz="2800" i="1" dirty="0" smtClean="0"/>
          </a:p>
          <a:p>
            <a:pPr algn="just" eaLnBrk="1" hangingPunct="1">
              <a:buFont typeface="Wingdings" pitchFamily="2" charset="2"/>
              <a:buChar char="ü"/>
            </a:pPr>
            <a:r>
              <a:rPr lang="en-US" sz="2800" i="1" dirty="0" smtClean="0"/>
              <a:t> The first "</a:t>
            </a:r>
            <a:r>
              <a:rPr lang="en-US" sz="2800" i="1" dirty="0" err="1" smtClean="0"/>
              <a:t>printf</a:t>
            </a:r>
            <a:r>
              <a:rPr lang="en-US" sz="2800" i="1" dirty="0" smtClean="0"/>
              <a:t>" in this program skips the first column (since no characters appear to the left of the first tab), then prints out column headers 0 through 0 in the next 9 columns.</a:t>
            </a:r>
          </a:p>
          <a:p>
            <a:pPr algn="just" eaLnBrk="1" hangingPunct="1">
              <a:buFont typeface="Wingdings" pitchFamily="2" charset="2"/>
              <a:buChar char="ü"/>
            </a:pPr>
            <a:endParaRPr lang="en-US" i="1" dirty="0" smtClean="0"/>
          </a:p>
        </p:txBody>
      </p:sp>
      <p:sp>
        <p:nvSpPr>
          <p:cNvPr id="4" name="Slide Number Placeholder 3"/>
          <p:cNvSpPr>
            <a:spLocks noGrp="1"/>
          </p:cNvSpPr>
          <p:nvPr>
            <p:ph type="sldNum" sz="quarter" idx="11"/>
          </p:nvPr>
        </p:nvSpPr>
        <p:spPr/>
        <p:txBody>
          <a:bodyPr/>
          <a:lstStyle/>
          <a:p>
            <a:pPr>
              <a:defRPr/>
            </a:pPr>
            <a:fld id="{7A8E283C-2917-4AD3-A6C3-4B02072C5463}" type="slidenum">
              <a:rPr lang="en-US"/>
              <a:pPr>
                <a:defRPr/>
              </a:pPr>
              <a:t>57</a:t>
            </a:fld>
            <a:endParaRPr lang="en-US"/>
          </a:p>
        </p:txBody>
      </p:sp>
      <p:sp>
        <p:nvSpPr>
          <p:cNvPr id="119811"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18149919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Content Placeholder 2"/>
          <p:cNvSpPr>
            <a:spLocks noGrp="1"/>
          </p:cNvSpPr>
          <p:nvPr>
            <p:ph sz="quarter" idx="1"/>
          </p:nvPr>
        </p:nvSpPr>
        <p:spPr>
          <a:xfrm>
            <a:off x="304800" y="304800"/>
            <a:ext cx="11582400" cy="4953000"/>
          </a:xfrm>
        </p:spPr>
        <p:txBody>
          <a:bodyPr>
            <a:normAutofit fontScale="92500" lnSpcReduction="10000"/>
          </a:bodyPr>
          <a:lstStyle/>
          <a:p>
            <a:pPr eaLnBrk="1" hangingPunct="1">
              <a:buFont typeface="Arial" charset="0"/>
              <a:buNone/>
            </a:pPr>
            <a:r>
              <a:rPr lang="en-US" b="1" dirty="0" smtClean="0"/>
              <a:t> </a:t>
            </a:r>
            <a:r>
              <a:rPr lang="en-US" dirty="0" smtClean="0"/>
              <a:t> </a:t>
            </a:r>
            <a:endParaRPr lang="en-US" i="1" dirty="0" smtClean="0"/>
          </a:p>
          <a:p>
            <a:pPr algn="just" eaLnBrk="1" hangingPunct="1">
              <a:buFont typeface="Wingdings" pitchFamily="2" charset="2"/>
              <a:buChar char="ü"/>
            </a:pPr>
            <a:r>
              <a:rPr lang="en-US" sz="2800" i="1" dirty="0" smtClean="0"/>
              <a:t>We then loop through 9 rows of the table.  </a:t>
            </a:r>
          </a:p>
          <a:p>
            <a:pPr algn="just" eaLnBrk="1" hangingPunct="1">
              <a:buFont typeface="Wingdings" pitchFamily="2" charset="2"/>
              <a:buChar char="ü"/>
            </a:pPr>
            <a:endParaRPr lang="en-US" sz="2800" i="1" dirty="0" smtClean="0"/>
          </a:p>
          <a:p>
            <a:pPr algn="just" eaLnBrk="1" hangingPunct="1">
              <a:buFont typeface="Wingdings" pitchFamily="2" charset="2"/>
              <a:buChar char="ü"/>
            </a:pPr>
            <a:r>
              <a:rPr lang="en-US" sz="2800" i="1" dirty="0" smtClean="0"/>
              <a:t>At the beginning of each row, we print the row number.  </a:t>
            </a:r>
          </a:p>
          <a:p>
            <a:pPr algn="just" eaLnBrk="1" hangingPunct="1">
              <a:buFont typeface="Wingdings" pitchFamily="2" charset="2"/>
              <a:buChar char="ü"/>
            </a:pPr>
            <a:endParaRPr lang="en-US" sz="2800" i="1" dirty="0" smtClean="0"/>
          </a:p>
          <a:p>
            <a:pPr algn="just" eaLnBrk="1" hangingPunct="1">
              <a:buFont typeface="Wingdings" pitchFamily="2" charset="2"/>
              <a:buChar char="ü"/>
            </a:pPr>
            <a:r>
              <a:rPr lang="en-US" sz="2800" i="1" dirty="0" smtClean="0"/>
              <a:t>Then, we loop through 9 columns, and for each, we tab over to the column and print the product of the row number and column number.  </a:t>
            </a:r>
          </a:p>
          <a:p>
            <a:pPr algn="just" eaLnBrk="1" hangingPunct="1">
              <a:buFont typeface="Wingdings" pitchFamily="2" charset="2"/>
              <a:buChar char="ü"/>
            </a:pPr>
            <a:endParaRPr lang="en-US" sz="2800" i="1" dirty="0" smtClean="0"/>
          </a:p>
          <a:p>
            <a:pPr algn="just" eaLnBrk="1" hangingPunct="1">
              <a:buFont typeface="Wingdings" pitchFamily="2" charset="2"/>
              <a:buChar char="ü"/>
            </a:pPr>
            <a:r>
              <a:rPr lang="en-US" sz="2800" i="1" dirty="0" smtClean="0"/>
              <a:t>After the inner “for” loop (at the end of each iteration of the outer “for” loop), we print a ‘\n’ which causes the program to start the next line.</a:t>
            </a:r>
          </a:p>
          <a:p>
            <a:pPr algn="just" eaLnBrk="1" hangingPunct="1">
              <a:buFont typeface="Wingdings" pitchFamily="2" charset="2"/>
              <a:buChar char="ü"/>
            </a:pPr>
            <a:endParaRPr lang="en-US" i="1" dirty="0" smtClean="0"/>
          </a:p>
          <a:p>
            <a:pPr eaLnBrk="1" hangingPunct="1">
              <a:buFont typeface="Arial" charset="0"/>
              <a:buChar char="•"/>
            </a:pPr>
            <a:endParaRPr lang="en-US" dirty="0" smtClean="0"/>
          </a:p>
        </p:txBody>
      </p:sp>
      <p:sp>
        <p:nvSpPr>
          <p:cNvPr id="4" name="Slide Number Placeholder 3"/>
          <p:cNvSpPr>
            <a:spLocks noGrp="1"/>
          </p:cNvSpPr>
          <p:nvPr>
            <p:ph type="sldNum" sz="quarter" idx="11"/>
          </p:nvPr>
        </p:nvSpPr>
        <p:spPr/>
        <p:txBody>
          <a:bodyPr/>
          <a:lstStyle/>
          <a:p>
            <a:pPr>
              <a:defRPr/>
            </a:pPr>
            <a:fld id="{008699A8-9946-47B5-A2D3-CAB62895FEF4}" type="slidenum">
              <a:rPr lang="en-US"/>
              <a:pPr>
                <a:defRPr/>
              </a:pPr>
              <a:t>58</a:t>
            </a:fld>
            <a:endParaRPr lang="en-US"/>
          </a:p>
        </p:txBody>
      </p:sp>
      <p:sp>
        <p:nvSpPr>
          <p:cNvPr id="120835"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19452485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3"/>
          <p:cNvSpPr>
            <a:spLocks noGrp="1" noChangeArrowheads="1"/>
          </p:cNvSpPr>
          <p:nvPr>
            <p:ph type="body" sz="half" idx="1"/>
          </p:nvPr>
        </p:nvSpPr>
        <p:spPr>
          <a:xfrm>
            <a:off x="711200" y="762000"/>
            <a:ext cx="5283200" cy="4572000"/>
          </a:xfrm>
        </p:spPr>
        <p:txBody>
          <a:bodyPr/>
          <a:lstStyle/>
          <a:p>
            <a:pPr eaLnBrk="1" hangingPunct="1">
              <a:buFont typeface="Arial" charset="0"/>
              <a:buNone/>
            </a:pPr>
            <a:endParaRPr lang="en-US" dirty="0" smtClean="0"/>
          </a:p>
          <a:p>
            <a:pPr lvl="1" eaLnBrk="1" hangingPunct="1">
              <a:buFontTx/>
              <a:buNone/>
            </a:pPr>
            <a:r>
              <a:rPr lang="en-US" dirty="0" smtClean="0">
                <a:latin typeface="Courier New" pitchFamily="49" charset="0"/>
              </a:rPr>
              <a:t>***********</a:t>
            </a:r>
          </a:p>
          <a:p>
            <a:pPr lvl="1" eaLnBrk="1" hangingPunct="1">
              <a:buFontTx/>
              <a:buNone/>
            </a:pPr>
            <a:r>
              <a:rPr lang="en-US" dirty="0" smtClean="0">
                <a:latin typeface="Courier New" pitchFamily="49" charset="0"/>
              </a:rPr>
              <a:t> *********</a:t>
            </a:r>
          </a:p>
          <a:p>
            <a:pPr lvl="1" eaLnBrk="1" hangingPunct="1">
              <a:buFontTx/>
              <a:buNone/>
            </a:pPr>
            <a:r>
              <a:rPr lang="en-US" dirty="0" smtClean="0">
                <a:latin typeface="Courier New" pitchFamily="49" charset="0"/>
              </a:rPr>
              <a:t>  *******</a:t>
            </a:r>
          </a:p>
          <a:p>
            <a:pPr lvl="1" eaLnBrk="1" hangingPunct="1">
              <a:buFontTx/>
              <a:buNone/>
            </a:pPr>
            <a:r>
              <a:rPr lang="en-US" dirty="0" smtClean="0">
                <a:latin typeface="Courier New" pitchFamily="49" charset="0"/>
              </a:rPr>
              <a:t>   *****</a:t>
            </a:r>
          </a:p>
          <a:p>
            <a:pPr lvl="1" eaLnBrk="1" hangingPunct="1">
              <a:buFontTx/>
              <a:buNone/>
            </a:pPr>
            <a:r>
              <a:rPr lang="en-US" dirty="0" smtClean="0">
                <a:latin typeface="Courier New" pitchFamily="49" charset="0"/>
              </a:rPr>
              <a:t>    ***</a:t>
            </a:r>
          </a:p>
          <a:p>
            <a:pPr lvl="1" eaLnBrk="1" hangingPunct="1">
              <a:buFontTx/>
              <a:buNone/>
            </a:pPr>
            <a:r>
              <a:rPr lang="en-US" dirty="0" smtClean="0">
                <a:latin typeface="Courier New" pitchFamily="49" charset="0"/>
              </a:rPr>
              <a:t>     *</a:t>
            </a:r>
            <a:endParaRPr lang="en-US" dirty="0" smtClean="0"/>
          </a:p>
        </p:txBody>
      </p:sp>
      <p:sp>
        <p:nvSpPr>
          <p:cNvPr id="121858" name="Rectangle 4"/>
          <p:cNvSpPr>
            <a:spLocks noGrp="1" noChangeArrowheads="1"/>
          </p:cNvSpPr>
          <p:nvPr>
            <p:ph type="body" sz="half" idx="2"/>
          </p:nvPr>
        </p:nvSpPr>
        <p:spPr>
          <a:xfrm>
            <a:off x="3690257" y="1197428"/>
            <a:ext cx="7315200" cy="4648200"/>
          </a:xfrm>
        </p:spPr>
        <p:txBody>
          <a:bodyPr/>
          <a:lstStyle/>
          <a:p>
            <a:pPr eaLnBrk="1" hangingPunct="1">
              <a:buFontTx/>
              <a:buNone/>
            </a:pPr>
            <a:r>
              <a:rPr lang="en-US" sz="2400" b="1" dirty="0" smtClean="0"/>
              <a:t>for (</a:t>
            </a:r>
            <a:r>
              <a:rPr lang="en-US" sz="2400" b="1" dirty="0" err="1" smtClean="0"/>
              <a:t>i</a:t>
            </a:r>
            <a:r>
              <a:rPr lang="en-US" sz="2400" b="1" dirty="0" smtClean="0"/>
              <a:t> = 0; </a:t>
            </a:r>
            <a:r>
              <a:rPr lang="en-US" sz="2400" b="1" dirty="0" err="1" smtClean="0"/>
              <a:t>i</a:t>
            </a:r>
            <a:r>
              <a:rPr lang="en-US" sz="2400" b="1" dirty="0" smtClean="0"/>
              <a:t> &lt;= 5; </a:t>
            </a:r>
            <a:r>
              <a:rPr lang="en-US" sz="2400" b="1" dirty="0" err="1" smtClean="0"/>
              <a:t>i</a:t>
            </a:r>
            <a:r>
              <a:rPr lang="en-US" sz="2400" b="1" dirty="0" smtClean="0"/>
              <a:t>++) {</a:t>
            </a:r>
          </a:p>
          <a:p>
            <a:pPr eaLnBrk="1" hangingPunct="1">
              <a:buFontTx/>
              <a:buNone/>
            </a:pPr>
            <a:r>
              <a:rPr lang="en-US" sz="2400" b="1" dirty="0" smtClean="0"/>
              <a:t>  for (j = 0; j &lt; </a:t>
            </a:r>
            <a:r>
              <a:rPr lang="en-US" sz="2400" b="1" dirty="0" err="1" smtClean="0"/>
              <a:t>i</a:t>
            </a:r>
            <a:r>
              <a:rPr lang="en-US" sz="2400" b="1" dirty="0" smtClean="0"/>
              <a:t>; </a:t>
            </a:r>
            <a:r>
              <a:rPr lang="en-US" sz="2400" b="1" dirty="0" err="1" smtClean="0"/>
              <a:t>j++</a:t>
            </a:r>
            <a:r>
              <a:rPr lang="en-US" sz="2400" b="1" dirty="0" smtClean="0"/>
              <a:t>)</a:t>
            </a:r>
          </a:p>
          <a:p>
            <a:pPr eaLnBrk="1" hangingPunct="1">
              <a:buFontTx/>
              <a:buNone/>
            </a:pPr>
            <a:r>
              <a:rPr lang="en-US" sz="2400" b="1" dirty="0" smtClean="0"/>
              <a:t>    </a:t>
            </a:r>
            <a:r>
              <a:rPr lang="en-US" sz="2400" b="1" dirty="0" err="1" smtClean="0"/>
              <a:t>printf</a:t>
            </a:r>
            <a:r>
              <a:rPr lang="en-US" sz="2400" b="1" dirty="0" smtClean="0"/>
              <a:t>(“ “);</a:t>
            </a:r>
          </a:p>
          <a:p>
            <a:pPr eaLnBrk="1" hangingPunct="1">
              <a:buFontTx/>
              <a:buNone/>
            </a:pPr>
            <a:r>
              <a:rPr lang="en-US" sz="2400" b="1" dirty="0" smtClean="0"/>
              <a:t>  for (j = 0; j &lt; (11 - 2 * </a:t>
            </a:r>
            <a:r>
              <a:rPr lang="en-US" sz="2400" b="1" dirty="0" err="1" smtClean="0"/>
              <a:t>i</a:t>
            </a:r>
            <a:r>
              <a:rPr lang="en-US" sz="2400" b="1" dirty="0" smtClean="0"/>
              <a:t>); </a:t>
            </a:r>
            <a:r>
              <a:rPr lang="en-US" sz="2400" b="1" dirty="0" err="1" smtClean="0"/>
              <a:t>j++</a:t>
            </a:r>
            <a:r>
              <a:rPr lang="en-US" sz="2400" b="1" dirty="0" smtClean="0"/>
              <a:t>)</a:t>
            </a:r>
          </a:p>
          <a:p>
            <a:pPr eaLnBrk="1" hangingPunct="1">
              <a:buFontTx/>
              <a:buNone/>
            </a:pPr>
            <a:r>
              <a:rPr lang="en-US" sz="2400" b="1" dirty="0" smtClean="0"/>
              <a:t>    </a:t>
            </a:r>
            <a:r>
              <a:rPr lang="en-US" sz="2400" b="1" dirty="0" err="1" smtClean="0"/>
              <a:t>printf</a:t>
            </a:r>
            <a:r>
              <a:rPr lang="en-US" sz="2400" b="1" dirty="0" smtClean="0"/>
              <a:t>(“*”);</a:t>
            </a:r>
          </a:p>
          <a:p>
            <a:pPr eaLnBrk="1" hangingPunct="1">
              <a:buFontTx/>
              <a:buNone/>
            </a:pPr>
            <a:r>
              <a:rPr lang="en-US" sz="2400" b="1" dirty="0" smtClean="0"/>
              <a:t>  </a:t>
            </a:r>
            <a:r>
              <a:rPr lang="en-US" sz="2400" b="1" dirty="0" err="1" smtClean="0"/>
              <a:t>printf</a:t>
            </a:r>
            <a:r>
              <a:rPr lang="en-US" sz="2400" b="1" dirty="0" smtClean="0"/>
              <a:t>(“\n”);</a:t>
            </a:r>
          </a:p>
          <a:p>
            <a:pPr eaLnBrk="1" hangingPunct="1">
              <a:buFontTx/>
              <a:buNone/>
            </a:pPr>
            <a:r>
              <a:rPr lang="en-US" sz="2400" b="1" dirty="0" smtClean="0"/>
              <a:t>}</a:t>
            </a:r>
          </a:p>
          <a:p>
            <a:pPr eaLnBrk="1" hangingPunct="1">
              <a:buFont typeface="Wingdings" pitchFamily="2" charset="2"/>
              <a:buChar char="ü"/>
            </a:pPr>
            <a:r>
              <a:rPr lang="en-US" sz="2400" b="1" i="1" dirty="0" smtClean="0"/>
              <a:t>Note 2 (sequential) inner loops</a:t>
            </a:r>
          </a:p>
        </p:txBody>
      </p:sp>
      <p:sp>
        <p:nvSpPr>
          <p:cNvPr id="6" name="Title 1"/>
          <p:cNvSpPr>
            <a:spLocks noGrp="1"/>
          </p:cNvSpPr>
          <p:nvPr>
            <p:ph type="title"/>
          </p:nvPr>
        </p:nvSpPr>
        <p:spPr>
          <a:xfrm>
            <a:off x="0" y="0"/>
            <a:ext cx="5982571" cy="755469"/>
          </a:xfrm>
        </p:spPr>
        <p:txBody>
          <a:bodyPr>
            <a:normAutofit/>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#3</a:t>
            </a:r>
            <a:endParaRPr lang="en-US"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7828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8F39F-F7DB-4716-88E4-9A314A0E4922}"/>
              </a:ext>
            </a:extLst>
          </p:cNvPr>
          <p:cNvSpPr>
            <a:spLocks noGrp="1"/>
          </p:cNvSpPr>
          <p:nvPr>
            <p:ph type="title"/>
          </p:nvPr>
        </p:nvSpPr>
        <p:spPr>
          <a:xfrm>
            <a:off x="289623" y="466530"/>
            <a:ext cx="9692640" cy="795583"/>
          </a:xfrm>
        </p:spPr>
        <p:txBody>
          <a:bodyPr/>
          <a:lstStyle/>
          <a:p>
            <a:r>
              <a:rPr lang="en-IN" spc="145" dirty="0">
                <a:solidFill>
                  <a:schemeClr val="accent1"/>
                </a:solidFill>
              </a:rPr>
              <a:t>Example</a:t>
            </a:r>
            <a:r>
              <a:rPr lang="en-IN" spc="-185" dirty="0">
                <a:solidFill>
                  <a:schemeClr val="accent1"/>
                </a:solidFill>
              </a:rPr>
              <a:t> </a:t>
            </a:r>
            <a:r>
              <a:rPr lang="en-IN" spc="275" dirty="0">
                <a:solidFill>
                  <a:schemeClr val="accent1"/>
                </a:solidFill>
              </a:rPr>
              <a:t>#2</a:t>
            </a:r>
            <a:endParaRPr lang="en-IN" dirty="0">
              <a:solidFill>
                <a:schemeClr val="accent1"/>
              </a:solidFill>
            </a:endParaRPr>
          </a:p>
        </p:txBody>
      </p:sp>
      <p:sp>
        <p:nvSpPr>
          <p:cNvPr id="4" name="Content Placeholder 3">
            <a:extLst>
              <a:ext uri="{FF2B5EF4-FFF2-40B4-BE49-F238E27FC236}">
                <a16:creationId xmlns:a16="http://schemas.microsoft.com/office/drawing/2014/main" xmlns="" id="{B986D241-B809-4C07-805A-2F2FFA205B0F}"/>
              </a:ext>
            </a:extLst>
          </p:cNvPr>
          <p:cNvSpPr>
            <a:spLocks noGrp="1"/>
          </p:cNvSpPr>
          <p:nvPr>
            <p:ph sz="half" idx="1"/>
          </p:nvPr>
        </p:nvSpPr>
        <p:spPr>
          <a:xfrm>
            <a:off x="655383" y="1847461"/>
            <a:ext cx="5257044" cy="4351337"/>
          </a:xfrm>
        </p:spPr>
        <p:txBody>
          <a:bodyPr>
            <a:normAutofit lnSpcReduction="10000"/>
          </a:bodyPr>
          <a:lstStyle/>
          <a:p>
            <a:pPr marL="342900" lvl="0" indent="-342900">
              <a:lnSpc>
                <a:spcPct val="107000"/>
              </a:lnSpc>
              <a:spcAft>
                <a:spcPts val="800"/>
              </a:spcAft>
              <a:buFont typeface="Wingdings" panose="05000000000000000000" pitchFamily="2" charset="2"/>
              <a:buChar char=""/>
              <a:tabLst>
                <a:tab pos="4572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code repeatedly asks the user to enter two integers.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As  long as  the second  number is not zero, the program prints the result of dividing the  first number by the second.</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If the second number is 0, the program  ends.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1A93E819-9FF6-46E2-A5BE-2A2E2487475F}"/>
              </a:ext>
            </a:extLst>
          </p:cNvPr>
          <p:cNvSpPr>
            <a:spLocks noGrp="1"/>
          </p:cNvSpPr>
          <p:nvPr>
            <p:ph sz="half" idx="2"/>
          </p:nvPr>
        </p:nvSpPr>
        <p:spPr/>
        <p:txBody>
          <a:bodyPr>
            <a:normAutofit lnSpcReduction="10000"/>
          </a:bodyPr>
          <a:lstStyle/>
          <a:p>
            <a:pPr marL="0" indent="0">
              <a:lnSpc>
                <a:spcPct val="160000"/>
              </a:lnSpc>
              <a:spcBef>
                <a:spcPts val="0"/>
              </a:spcBef>
              <a:spcAft>
                <a:spcPts val="0"/>
              </a:spcAft>
              <a:buNone/>
            </a:pPr>
            <a:r>
              <a:rPr lang="en-US" sz="1800" b="1"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int x, </a:t>
            </a:r>
            <a:r>
              <a:rPr lang="en-US" sz="1800" b="1" dirty="0" smtClean="0">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y;</a:t>
            </a:r>
            <a:endParaRPr lang="en-IN" sz="1800" dirty="0" smtClean="0">
              <a:solidFill>
                <a:srgbClr val="0070C0"/>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lnSpc>
                <a:spcPct val="160000"/>
              </a:lnSpc>
              <a:spcBef>
                <a:spcPts val="0"/>
              </a:spcBef>
              <a:spcAft>
                <a:spcPts val="0"/>
              </a:spcAft>
              <a:buNone/>
            </a:pPr>
            <a:r>
              <a:rPr lang="en-US" sz="1800" b="1" dirty="0" err="1" smtClean="0">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printf</a:t>
            </a:r>
            <a:r>
              <a:rPr lang="en-US" sz="1800" b="1" dirty="0" smtClean="0">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("Enter two numbers:");  </a:t>
            </a:r>
            <a:endParaRPr lang="en-IN" sz="1800" dirty="0" smtClean="0">
              <a:solidFill>
                <a:srgbClr val="0070C0"/>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lnSpc>
                <a:spcPct val="160000"/>
              </a:lnSpc>
              <a:spcBef>
                <a:spcPts val="0"/>
              </a:spcBef>
              <a:spcAft>
                <a:spcPts val="0"/>
              </a:spcAft>
              <a:buNone/>
            </a:pPr>
            <a:r>
              <a:rPr lang="en-US" sz="1800" b="1" dirty="0" err="1" smtClean="0">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scanf</a:t>
            </a:r>
            <a:r>
              <a:rPr lang="en-US" sz="1800" b="1"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("%d %d", &amp;x, &amp;y);  </a:t>
            </a:r>
            <a:endParaRPr lang="en-IN" sz="1800"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lnSpc>
                <a:spcPct val="160000"/>
              </a:lnSpc>
              <a:spcBef>
                <a:spcPts val="0"/>
              </a:spcBef>
              <a:spcAft>
                <a:spcPts val="0"/>
              </a:spcAft>
              <a:buNone/>
            </a:pPr>
            <a:r>
              <a:rPr lang="en-US" sz="1800" b="1"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while (y != 0)</a:t>
            </a:r>
            <a:endParaRPr lang="en-IN" sz="1800"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lnSpc>
                <a:spcPct val="160000"/>
              </a:lnSpc>
              <a:spcBef>
                <a:spcPts val="0"/>
              </a:spcBef>
              <a:spcAft>
                <a:spcPts val="0"/>
              </a:spcAft>
              <a:buNone/>
            </a:pPr>
            <a:r>
              <a:rPr lang="en-US" sz="1800" b="1"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	</a:t>
            </a:r>
            <a:endParaRPr lang="en-IN" sz="1800"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lnSpc>
                <a:spcPct val="160000"/>
              </a:lnSpc>
              <a:spcBef>
                <a:spcPts val="0"/>
              </a:spcBef>
              <a:spcAft>
                <a:spcPts val="0"/>
              </a:spcAft>
              <a:buNone/>
            </a:pPr>
            <a:r>
              <a:rPr lang="en-US" sz="1800" b="1" dirty="0" err="1">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printf</a:t>
            </a:r>
            <a:r>
              <a:rPr lang="en-US" sz="1800" b="1"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("%d / %d = %d\n", x, y, x/y);  </a:t>
            </a:r>
            <a:endParaRPr lang="en-IN" sz="1800"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lnSpc>
                <a:spcPct val="160000"/>
              </a:lnSpc>
              <a:spcBef>
                <a:spcPts val="0"/>
              </a:spcBef>
              <a:spcAft>
                <a:spcPts val="0"/>
              </a:spcAft>
              <a:buNone/>
            </a:pPr>
            <a:r>
              <a:rPr lang="en-US" sz="1800" b="1" dirty="0" err="1">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printf</a:t>
            </a:r>
            <a:r>
              <a:rPr lang="en-US" sz="1800" b="1"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("Enter two numbers: ");  </a:t>
            </a:r>
            <a:endParaRPr lang="en-IN" sz="1800"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lnSpc>
                <a:spcPct val="160000"/>
              </a:lnSpc>
              <a:spcBef>
                <a:spcPts val="0"/>
              </a:spcBef>
              <a:spcAft>
                <a:spcPts val="0"/>
              </a:spcAft>
              <a:buNone/>
            </a:pPr>
            <a:r>
              <a:rPr lang="en-US" sz="1800" b="1" dirty="0" err="1">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scanf</a:t>
            </a:r>
            <a:r>
              <a:rPr lang="en-US" sz="1800" b="1"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("%d %d", &amp;x, &amp;y);</a:t>
            </a:r>
            <a:endParaRPr lang="en-IN" sz="1800"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lnSpc>
                <a:spcPct val="160000"/>
              </a:lnSpc>
              <a:spcBef>
                <a:spcPts val="0"/>
              </a:spcBef>
              <a:spcAft>
                <a:spcPts val="0"/>
              </a:spcAft>
              <a:buNone/>
            </a:pPr>
            <a:r>
              <a:rPr lang="en-US" sz="1800" b="1"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solidFill>
                <a:srgbClr val="0070C0"/>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170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7260771" cy="963386"/>
          </a:xfrm>
        </p:spPr>
        <p:txBody>
          <a:bodyPr>
            <a:normAutofit/>
          </a:bodyPr>
          <a:lstStyle/>
          <a:p>
            <a:pPr eaLnBrk="1" fontAlgn="auto" hangingPunct="1">
              <a:spcAft>
                <a:spcPts val="0"/>
              </a:spcAft>
              <a:defRPr/>
            </a:pPr>
            <a:r>
              <a:rPr lang="en-US" i="1" dirty="0" smtClean="0"/>
              <a:t>Trace the nested loop given</a:t>
            </a:r>
            <a:r>
              <a:rPr lang="en-US" dirty="0" smtClean="0"/>
              <a:t>  </a:t>
            </a:r>
            <a:endParaRPr lang="en-US" dirty="0"/>
          </a:p>
        </p:txBody>
      </p:sp>
      <p:sp>
        <p:nvSpPr>
          <p:cNvPr id="122882" name="Rectangle 3"/>
          <p:cNvSpPr>
            <a:spLocks noGrp="1" noChangeArrowheads="1"/>
          </p:cNvSpPr>
          <p:nvPr>
            <p:ph type="body" idx="1"/>
          </p:nvPr>
        </p:nvSpPr>
        <p:spPr>
          <a:xfrm>
            <a:off x="2336800" y="1447800"/>
            <a:ext cx="9347200" cy="4572000"/>
          </a:xfrm>
        </p:spPr>
        <p:txBody>
          <a:bodyPr/>
          <a:lstStyle/>
          <a:p>
            <a:pPr lvl="1" eaLnBrk="1" hangingPunct="1">
              <a:lnSpc>
                <a:spcPct val="90000"/>
              </a:lnSpc>
              <a:buFontTx/>
              <a:buNone/>
            </a:pPr>
            <a:r>
              <a:rPr lang="en-US" sz="2800" smtClean="0"/>
              <a:t>printf(“Max N! to print: “);</a:t>
            </a:r>
          </a:p>
          <a:p>
            <a:pPr lvl="1" eaLnBrk="1" hangingPunct="1">
              <a:lnSpc>
                <a:spcPct val="90000"/>
              </a:lnSpc>
              <a:buFontTx/>
              <a:buNone/>
            </a:pPr>
            <a:r>
              <a:rPr lang="en-US" sz="2800" smtClean="0"/>
              <a:t>scanf(“%d”,&amp;N);                </a:t>
            </a:r>
          </a:p>
          <a:p>
            <a:pPr lvl="1" eaLnBrk="1" hangingPunct="1">
              <a:lnSpc>
                <a:spcPct val="90000"/>
              </a:lnSpc>
              <a:buFontTx/>
              <a:buNone/>
            </a:pPr>
            <a:r>
              <a:rPr lang="en-US" sz="2800" smtClean="0"/>
              <a:t>for (I = 1; I &lt;= N; I++) {     </a:t>
            </a:r>
          </a:p>
          <a:p>
            <a:pPr lvl="1" eaLnBrk="1" hangingPunct="1">
              <a:lnSpc>
                <a:spcPct val="90000"/>
              </a:lnSpc>
              <a:buFontTx/>
              <a:buNone/>
            </a:pPr>
            <a:r>
              <a:rPr lang="en-US" sz="2800" smtClean="0"/>
              <a:t>  fact = 1;                    </a:t>
            </a:r>
          </a:p>
          <a:p>
            <a:pPr lvl="1" eaLnBrk="1" hangingPunct="1">
              <a:lnSpc>
                <a:spcPct val="90000"/>
              </a:lnSpc>
              <a:buFontTx/>
              <a:buNone/>
            </a:pPr>
            <a:r>
              <a:rPr lang="en-US" sz="2800" smtClean="0"/>
              <a:t>  for (J = 2; J &lt;= I; J++)</a:t>
            </a:r>
          </a:p>
          <a:p>
            <a:pPr lvl="1" eaLnBrk="1" hangingPunct="1">
              <a:lnSpc>
                <a:spcPct val="90000"/>
              </a:lnSpc>
              <a:buFontTx/>
              <a:buNone/>
            </a:pPr>
            <a:r>
              <a:rPr lang="en-US" sz="2800" smtClean="0"/>
              <a:t>    fact *= J;                 </a:t>
            </a:r>
          </a:p>
          <a:p>
            <a:pPr lvl="1" eaLnBrk="1" hangingPunct="1">
              <a:lnSpc>
                <a:spcPct val="90000"/>
              </a:lnSpc>
              <a:buFontTx/>
              <a:buNone/>
            </a:pPr>
            <a:r>
              <a:rPr lang="en-US" sz="2800" smtClean="0"/>
              <a:t>  printf(“%d! = %d\n”,I,fact); </a:t>
            </a:r>
          </a:p>
          <a:p>
            <a:pPr lvl="1" eaLnBrk="1" hangingPunct="1">
              <a:lnSpc>
                <a:spcPct val="90000"/>
              </a:lnSpc>
              <a:buFontTx/>
              <a:buNone/>
            </a:pPr>
            <a:r>
              <a:rPr lang="en-US" sz="2800" smtClean="0"/>
              <a:t>}</a:t>
            </a:r>
          </a:p>
        </p:txBody>
      </p:sp>
      <p:pic>
        <p:nvPicPr>
          <p:cNvPr id="122883" name="Picture 1"/>
          <p:cNvPicPr>
            <a:picLocks noChangeAspect="1" noChangeArrowheads="1"/>
          </p:cNvPicPr>
          <p:nvPr/>
        </p:nvPicPr>
        <p:blipFill>
          <a:blip r:embed="rId2"/>
          <a:srcRect/>
          <a:stretch>
            <a:fillRect/>
          </a:stretch>
        </p:blipFill>
        <p:spPr bwMode="auto">
          <a:xfrm>
            <a:off x="8940800" y="304800"/>
            <a:ext cx="2235200" cy="1009650"/>
          </a:xfrm>
          <a:prstGeom prst="rect">
            <a:avLst/>
          </a:prstGeom>
          <a:noFill/>
          <a:ln w="9525">
            <a:noFill/>
            <a:miter lim="800000"/>
            <a:headEnd/>
            <a:tailEnd/>
          </a:ln>
        </p:spPr>
      </p:pic>
    </p:spTree>
    <p:extLst>
      <p:ext uri="{BB962C8B-B14F-4D97-AF65-F5344CB8AC3E}">
        <p14:creationId xmlns:p14="http://schemas.microsoft.com/office/powerpoint/2010/main" val="22691170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a:xfrm>
            <a:off x="0" y="0"/>
            <a:ext cx="4441371" cy="898071"/>
          </a:xfrm>
        </p:spPr>
        <p:txBody>
          <a:bodyPr/>
          <a:lstStyle/>
          <a:p>
            <a:pPr eaLnBrk="1" hangingPunct="1"/>
            <a:r>
              <a:rPr lang="en-US" dirty="0" smtClean="0"/>
              <a:t>Tracing……...</a:t>
            </a:r>
          </a:p>
        </p:txBody>
      </p:sp>
      <p:sp>
        <p:nvSpPr>
          <p:cNvPr id="46083" name="Rectangle 3"/>
          <p:cNvSpPr>
            <a:spLocks noGrp="1" noChangeArrowheads="1"/>
          </p:cNvSpPr>
          <p:nvPr>
            <p:ph type="body" sz="half" idx="1"/>
          </p:nvPr>
        </p:nvSpPr>
        <p:spPr>
          <a:xfrm>
            <a:off x="914400" y="1676400"/>
            <a:ext cx="5080000" cy="4114800"/>
          </a:xfrm>
        </p:spPr>
        <p:txBody>
          <a:bodyPr>
            <a:normAutofit fontScale="92500" lnSpcReduction="10000"/>
          </a:bodyPr>
          <a:lstStyle/>
          <a:p>
            <a:pPr marL="274320" indent="-274320" eaLnBrk="1" fontAlgn="auto" hangingPunct="1">
              <a:lnSpc>
                <a:spcPct val="70000"/>
              </a:lnSpc>
              <a:spcBef>
                <a:spcPts val="580"/>
              </a:spcBef>
              <a:spcAft>
                <a:spcPts val="0"/>
              </a:spcAft>
              <a:buFontTx/>
              <a:buNone/>
              <a:defRPr/>
            </a:pPr>
            <a:r>
              <a:rPr lang="en-US" sz="2000" dirty="0">
                <a:latin typeface="Courier New" pitchFamily="49" charset="0"/>
              </a:rPr>
              <a:t>Stmt N I J fact  output</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1  4</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2    1</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3          1</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4      2</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6              1! = 1</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2    2</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3          1</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4      2</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5          2</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4      3</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6              2! = 2</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2    3</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3          1</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4      2</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5          2</a:t>
            </a:r>
          </a:p>
        </p:txBody>
      </p:sp>
      <p:sp>
        <p:nvSpPr>
          <p:cNvPr id="46084" name="Rectangle 4"/>
          <p:cNvSpPr>
            <a:spLocks noGrp="1" noChangeArrowheads="1"/>
          </p:cNvSpPr>
          <p:nvPr>
            <p:ph type="body" sz="half" idx="2"/>
          </p:nvPr>
        </p:nvSpPr>
        <p:spPr>
          <a:xfrm>
            <a:off x="6197600" y="1676400"/>
            <a:ext cx="5588000" cy="4114800"/>
          </a:xfrm>
        </p:spPr>
        <p:txBody>
          <a:bodyPr>
            <a:normAutofit fontScale="92500" lnSpcReduction="10000"/>
          </a:bodyPr>
          <a:lstStyle/>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Stmt N I J fact output</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4       3</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5          6</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4       4</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6              3! = 6</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2    4</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3          1</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4       2</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5          2</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4       3</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5          6</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4       4</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5          24</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4       5</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6              4! = 24</a:t>
            </a:r>
          </a:p>
          <a:p>
            <a:pPr marL="274320" indent="-274320" eaLnBrk="1" fontAlgn="auto" hangingPunct="1">
              <a:lnSpc>
                <a:spcPct val="70000"/>
              </a:lnSpc>
              <a:spcBef>
                <a:spcPts val="580"/>
              </a:spcBef>
              <a:spcAft>
                <a:spcPts val="0"/>
              </a:spcAft>
              <a:buFontTx/>
              <a:buNone/>
              <a:defRPr/>
            </a:pPr>
            <a:r>
              <a:rPr lang="en-US" sz="2000" dirty="0">
                <a:latin typeface="Courier New" pitchFamily="49" charset="0"/>
              </a:rPr>
              <a:t>  2    5</a:t>
            </a:r>
          </a:p>
          <a:p>
            <a:pPr marL="274320" indent="-274320" eaLnBrk="1" fontAlgn="auto" hangingPunct="1">
              <a:spcBef>
                <a:spcPts val="580"/>
              </a:spcBef>
              <a:spcAft>
                <a:spcPts val="0"/>
              </a:spcAft>
              <a:buFont typeface="Arial" pitchFamily="34" charset="0"/>
              <a:buChar char="•"/>
              <a:defRPr/>
            </a:pPr>
            <a:endParaRPr lang="en-US" dirty="0"/>
          </a:p>
        </p:txBody>
      </p:sp>
    </p:spTree>
    <p:extLst>
      <p:ext uri="{BB962C8B-B14F-4D97-AF65-F5344CB8AC3E}">
        <p14:creationId xmlns:p14="http://schemas.microsoft.com/office/powerpoint/2010/main" val="31290510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203200" y="228600"/>
            <a:ext cx="10972800" cy="1143000"/>
          </a:xfrm>
        </p:spPr>
        <p:txBody>
          <a:bodyPr>
            <a:normAutofit fontScale="90000"/>
          </a:bodyPr>
          <a:lstStyle/>
          <a:p>
            <a:pPr eaLnBrk="1" fontAlgn="auto" hangingPunct="1">
              <a:spcAft>
                <a:spcPts val="0"/>
              </a:spcAft>
              <a:defRPr/>
            </a:pPr>
            <a:r>
              <a:rPr lang="en-US" b="1" dirty="0" smtClean="0">
                <a:solidFill>
                  <a:srgbClr val="0070C0"/>
                </a:solidFill>
                <a:effectLst>
                  <a:outerShdw blurRad="38100" dist="38100" dir="2700000" algn="tl">
                    <a:srgbClr val="000000">
                      <a:alpha val="43137"/>
                    </a:srgbClr>
                  </a:outerShdw>
                </a:effectLst>
              </a:rPr>
              <a:t>Control of loop execution: </a:t>
            </a:r>
            <a:br>
              <a:rPr lang="en-US" b="1" dirty="0" smtClean="0">
                <a:solidFill>
                  <a:srgbClr val="0070C0"/>
                </a:solidFill>
                <a:effectLst>
                  <a:outerShdw blurRad="38100" dist="38100" dir="2700000" algn="tl">
                    <a:srgbClr val="000000">
                      <a:alpha val="43137"/>
                    </a:srgbClr>
                  </a:outerShdw>
                </a:effectLst>
              </a:rPr>
            </a:br>
            <a:r>
              <a:rPr lang="en-US" b="1" dirty="0" smtClean="0">
                <a:solidFill>
                  <a:srgbClr val="0070C0"/>
                </a:solidFill>
                <a:effectLst>
                  <a:outerShdw blurRad="38100" dist="38100" dir="2700000" algn="tl">
                    <a:srgbClr val="000000">
                      <a:alpha val="43137"/>
                    </a:srgbClr>
                  </a:outerShdw>
                </a:effectLst>
              </a:rPr>
              <a:t>					Break Statement</a:t>
            </a:r>
          </a:p>
        </p:txBody>
      </p:sp>
      <p:sp>
        <p:nvSpPr>
          <p:cNvPr id="46083" name="Rectangle 3"/>
          <p:cNvSpPr>
            <a:spLocks noGrp="1"/>
          </p:cNvSpPr>
          <p:nvPr>
            <p:ph type="body" idx="1"/>
          </p:nvPr>
        </p:nvSpPr>
        <p:spPr>
          <a:xfrm>
            <a:off x="244928" y="1507673"/>
            <a:ext cx="10477500" cy="4906963"/>
          </a:xfrm>
        </p:spPr>
        <p:txBody>
          <a:bodyPr>
            <a:normAutofit/>
          </a:bodyPr>
          <a:lstStyle/>
          <a:p>
            <a:pPr marL="274320" indent="-274320" algn="just" eaLnBrk="1" fontAlgn="auto" hangingPunct="1">
              <a:lnSpc>
                <a:spcPct val="90000"/>
              </a:lnSpc>
              <a:spcBef>
                <a:spcPts val="580"/>
              </a:spcBef>
              <a:spcAft>
                <a:spcPts val="0"/>
              </a:spcAft>
              <a:defRPr/>
            </a:pPr>
            <a:r>
              <a:rPr lang="en-US" sz="2400" dirty="0" smtClean="0"/>
              <a:t>A loop construct, whether while, or do-while, or a for loop continues to </a:t>
            </a:r>
            <a:r>
              <a:rPr lang="en-US" sz="2400" b="1" dirty="0" smtClean="0">
                <a:effectLst>
                  <a:outerShdw blurRad="38100" dist="38100" dir="2700000" algn="tl">
                    <a:srgbClr val="C0C0C0"/>
                  </a:outerShdw>
                </a:effectLst>
              </a:rPr>
              <a:t>iteratively execute until the loop condition evaluates to false</a:t>
            </a:r>
            <a:endParaRPr lang="en-US" sz="2400" dirty="0" smtClean="0"/>
          </a:p>
          <a:p>
            <a:pPr marL="274320" indent="-274320" algn="just" eaLnBrk="1" fontAlgn="auto" hangingPunct="1">
              <a:lnSpc>
                <a:spcPct val="90000"/>
              </a:lnSpc>
              <a:spcBef>
                <a:spcPts val="580"/>
              </a:spcBef>
              <a:spcAft>
                <a:spcPts val="0"/>
              </a:spcAft>
              <a:defRPr/>
            </a:pPr>
            <a:endParaRPr lang="en-US" sz="2400" dirty="0" smtClean="0"/>
          </a:p>
          <a:p>
            <a:pPr marL="274320" indent="-274320" algn="just" eaLnBrk="1" fontAlgn="auto" hangingPunct="1">
              <a:lnSpc>
                <a:spcPct val="90000"/>
              </a:lnSpc>
              <a:spcBef>
                <a:spcPts val="580"/>
              </a:spcBef>
              <a:spcAft>
                <a:spcPts val="0"/>
              </a:spcAft>
              <a:defRPr/>
            </a:pPr>
            <a:r>
              <a:rPr lang="en-US" sz="2400" dirty="0" smtClean="0"/>
              <a:t>There may be situations where it may be necessary </a:t>
            </a:r>
            <a:r>
              <a:rPr lang="en-US" sz="2400" b="1" dirty="0" smtClean="0">
                <a:effectLst>
                  <a:outerShdw blurRad="38100" dist="38100" dir="2700000" algn="tl">
                    <a:srgbClr val="C0C0C0"/>
                  </a:outerShdw>
                </a:effectLst>
              </a:rPr>
              <a:t>to exit from a loop even before the loop condition is reevaluated after an iteration</a:t>
            </a:r>
            <a:endParaRPr lang="en-US" sz="2400" dirty="0" smtClean="0"/>
          </a:p>
          <a:p>
            <a:pPr marL="274320" indent="-274320" algn="just" eaLnBrk="1" fontAlgn="auto" hangingPunct="1">
              <a:lnSpc>
                <a:spcPct val="90000"/>
              </a:lnSpc>
              <a:spcBef>
                <a:spcPts val="580"/>
              </a:spcBef>
              <a:spcAft>
                <a:spcPts val="0"/>
              </a:spcAft>
              <a:defRPr/>
            </a:pPr>
            <a:endParaRPr lang="en-US" sz="2400" dirty="0" smtClean="0"/>
          </a:p>
          <a:p>
            <a:pPr marL="274320" indent="-274320" algn="just" eaLnBrk="1" fontAlgn="auto" hangingPunct="1">
              <a:lnSpc>
                <a:spcPct val="90000"/>
              </a:lnSpc>
              <a:spcBef>
                <a:spcPts val="580"/>
              </a:spcBef>
              <a:spcAft>
                <a:spcPts val="0"/>
              </a:spcAft>
              <a:defRPr/>
            </a:pPr>
            <a:r>
              <a:rPr lang="en-US" sz="2400" dirty="0" smtClean="0"/>
              <a:t>The </a:t>
            </a:r>
            <a:r>
              <a:rPr lang="en-US" sz="2400" dirty="0" smtClean="0">
                <a:solidFill>
                  <a:srgbClr val="C00000"/>
                </a:solidFill>
                <a:effectLst>
                  <a:outerShdw blurRad="38100" dist="38100" dir="2700000" algn="tl">
                    <a:srgbClr val="C0C0C0"/>
                  </a:outerShdw>
                </a:effectLst>
              </a:rPr>
              <a:t>break statement</a:t>
            </a:r>
            <a:r>
              <a:rPr lang="en-US" sz="2400" dirty="0" smtClean="0">
                <a:solidFill>
                  <a:srgbClr val="C00000"/>
                </a:solidFill>
              </a:rPr>
              <a:t> </a:t>
            </a:r>
            <a:r>
              <a:rPr lang="en-US" sz="2400" dirty="0" smtClean="0"/>
              <a:t>is used </a:t>
            </a:r>
            <a:r>
              <a:rPr lang="en-US" sz="2400" b="1" dirty="0" smtClean="0">
                <a:solidFill>
                  <a:srgbClr val="C00000"/>
                </a:solidFill>
                <a:effectLst>
                  <a:outerShdw blurRad="38100" dist="38100" dir="2700000" algn="tl">
                    <a:srgbClr val="C0C0C0"/>
                  </a:outerShdw>
                </a:effectLst>
              </a:rPr>
              <a:t>to exit early</a:t>
            </a:r>
            <a:r>
              <a:rPr lang="en-US" sz="2400" dirty="0" smtClean="0">
                <a:solidFill>
                  <a:srgbClr val="C00000"/>
                </a:solidFill>
              </a:rPr>
              <a:t> </a:t>
            </a:r>
            <a:r>
              <a:rPr lang="en-US" sz="2400" dirty="0" smtClean="0"/>
              <a:t>from all loop constructs (while, do-while, and for)</a:t>
            </a:r>
          </a:p>
          <a:p>
            <a:pPr marL="274320" indent="-274320" eaLnBrk="1" fontAlgn="auto" hangingPunct="1">
              <a:lnSpc>
                <a:spcPct val="90000"/>
              </a:lnSpc>
              <a:spcBef>
                <a:spcPts val="580"/>
              </a:spcBef>
              <a:spcAft>
                <a:spcPts val="0"/>
              </a:spcAft>
              <a:defRPr/>
            </a:pPr>
            <a:endParaRPr lang="en-US" sz="2400" dirty="0" smtClean="0"/>
          </a:p>
        </p:txBody>
      </p:sp>
    </p:spTree>
    <p:extLst>
      <p:ext uri="{BB962C8B-B14F-4D97-AF65-F5344CB8AC3E}">
        <p14:creationId xmlns:p14="http://schemas.microsoft.com/office/powerpoint/2010/main" val="27285021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551099" cy="853440"/>
          </a:xfrm>
        </p:spPr>
        <p:txBody>
          <a:bodyPr>
            <a:normAutofit/>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#1</a:t>
            </a:r>
            <a:endParaRPr lang="en-US" b="1" dirty="0">
              <a:solidFill>
                <a:srgbClr val="7030A0"/>
              </a:solidFill>
              <a:effectLst>
                <a:outerShdw blurRad="38100" dist="38100" dir="2700000" algn="tl">
                  <a:srgbClr val="000000">
                    <a:alpha val="43137"/>
                  </a:srgbClr>
                </a:outerShdw>
              </a:effectLst>
            </a:endParaRPr>
          </a:p>
        </p:txBody>
      </p:sp>
      <p:sp>
        <p:nvSpPr>
          <p:cNvPr id="125954" name="Content Placeholder 2"/>
          <p:cNvSpPr>
            <a:spLocks noGrp="1"/>
          </p:cNvSpPr>
          <p:nvPr>
            <p:ph sz="quarter" idx="1"/>
          </p:nvPr>
        </p:nvSpPr>
        <p:spPr>
          <a:xfrm>
            <a:off x="0" y="2835729"/>
            <a:ext cx="7995557" cy="4022271"/>
          </a:xfrm>
        </p:spPr>
        <p:txBody>
          <a:bodyPr>
            <a:normAutofit fontScale="77500" lnSpcReduction="20000"/>
          </a:bodyPr>
          <a:lstStyle/>
          <a:p>
            <a:pPr eaLnBrk="1" hangingPunct="1">
              <a:buFont typeface="Arial" charset="0"/>
              <a:buNone/>
            </a:pPr>
            <a:r>
              <a:rPr lang="en-US" sz="2000" b="1" dirty="0" smtClean="0"/>
              <a:t>	</a:t>
            </a:r>
            <a:r>
              <a:rPr lang="en-US" sz="2800" b="1" dirty="0" err="1" smtClean="0"/>
              <a:t>int</a:t>
            </a:r>
            <a:r>
              <a:rPr lang="en-US" sz="2800" b="1" dirty="0" smtClean="0"/>
              <a:t> x, y;</a:t>
            </a:r>
            <a:endParaRPr lang="en-US" sz="2800" i="1" dirty="0" smtClean="0"/>
          </a:p>
          <a:p>
            <a:pPr eaLnBrk="1" hangingPunct="1">
              <a:buFont typeface="Arial" charset="0"/>
              <a:buNone/>
            </a:pPr>
            <a:r>
              <a:rPr lang="en-US" sz="2800" b="1" dirty="0" smtClean="0"/>
              <a:t> 	</a:t>
            </a:r>
            <a:r>
              <a:rPr lang="en-US" sz="2800" b="1" dirty="0" smtClean="0">
                <a:solidFill>
                  <a:srgbClr val="0070C0"/>
                </a:solidFill>
              </a:rPr>
              <a:t>while (1)</a:t>
            </a:r>
            <a:endParaRPr lang="en-US" sz="2800" i="1" dirty="0" smtClean="0">
              <a:solidFill>
                <a:srgbClr val="0070C0"/>
              </a:solidFill>
            </a:endParaRPr>
          </a:p>
          <a:p>
            <a:pPr eaLnBrk="1" hangingPunct="1">
              <a:buFont typeface="Arial" charset="0"/>
              <a:buNone/>
            </a:pPr>
            <a:r>
              <a:rPr lang="en-US" sz="2800" b="1" dirty="0" smtClean="0">
                <a:solidFill>
                  <a:srgbClr val="0070C0"/>
                </a:solidFill>
              </a:rPr>
              <a:t>	{	</a:t>
            </a:r>
          </a:p>
          <a:p>
            <a:pPr eaLnBrk="1" hangingPunct="1">
              <a:buFont typeface="Arial" charset="0"/>
              <a:buNone/>
            </a:pPr>
            <a:r>
              <a:rPr lang="en-US" sz="2800" b="1" dirty="0" smtClean="0">
                <a:solidFill>
                  <a:srgbClr val="0070C0"/>
                </a:solidFill>
              </a:rPr>
              <a:t>		</a:t>
            </a:r>
            <a:r>
              <a:rPr lang="en-US" sz="2800" b="1" dirty="0" err="1" smtClean="0">
                <a:solidFill>
                  <a:srgbClr val="0070C0"/>
                </a:solidFill>
              </a:rPr>
              <a:t>printf</a:t>
            </a:r>
            <a:r>
              <a:rPr lang="en-US" sz="2800" b="1" dirty="0" smtClean="0">
                <a:solidFill>
                  <a:srgbClr val="0070C0"/>
                </a:solidFill>
              </a:rPr>
              <a:t>("Enter two numbers: ");</a:t>
            </a:r>
            <a:endParaRPr lang="en-US" sz="2800" i="1" dirty="0" smtClean="0">
              <a:solidFill>
                <a:srgbClr val="0070C0"/>
              </a:solidFill>
            </a:endParaRPr>
          </a:p>
          <a:p>
            <a:pPr eaLnBrk="1" hangingPunct="1">
              <a:buFont typeface="Arial" charset="0"/>
              <a:buNone/>
            </a:pPr>
            <a:r>
              <a:rPr lang="en-US" sz="2800" b="1" dirty="0" smtClean="0">
                <a:solidFill>
                  <a:srgbClr val="0070C0"/>
                </a:solidFill>
              </a:rPr>
              <a:t>		</a:t>
            </a:r>
            <a:r>
              <a:rPr lang="en-US" sz="2800" b="1" dirty="0" err="1" smtClean="0">
                <a:solidFill>
                  <a:srgbClr val="0070C0"/>
                </a:solidFill>
              </a:rPr>
              <a:t>scanf</a:t>
            </a:r>
            <a:r>
              <a:rPr lang="en-US" sz="2800" b="1" dirty="0" smtClean="0">
                <a:solidFill>
                  <a:srgbClr val="0070C0"/>
                </a:solidFill>
              </a:rPr>
              <a:t>("%d %d", &amp;x, &amp;y);</a:t>
            </a:r>
            <a:endParaRPr lang="en-US" sz="2800" i="1" dirty="0" smtClean="0">
              <a:solidFill>
                <a:srgbClr val="0070C0"/>
              </a:solidFill>
            </a:endParaRPr>
          </a:p>
          <a:p>
            <a:pPr eaLnBrk="1" hangingPunct="1">
              <a:buFont typeface="Arial" charset="0"/>
              <a:buNone/>
            </a:pPr>
            <a:r>
              <a:rPr lang="en-US" sz="2800" b="1" dirty="0" smtClean="0">
                <a:solidFill>
                  <a:srgbClr val="0070C0"/>
                </a:solidFill>
              </a:rPr>
              <a:t>		if (y == 0) </a:t>
            </a:r>
            <a:r>
              <a:rPr lang="en-US" sz="2800" b="1" dirty="0" smtClean="0">
                <a:solidFill>
                  <a:srgbClr val="C00000"/>
                </a:solidFill>
              </a:rPr>
              <a:t>break;</a:t>
            </a:r>
            <a:endParaRPr lang="en-US" sz="2800" i="1" dirty="0" smtClean="0">
              <a:solidFill>
                <a:srgbClr val="C00000"/>
              </a:solidFill>
            </a:endParaRPr>
          </a:p>
          <a:p>
            <a:pPr eaLnBrk="1" hangingPunct="1">
              <a:buFont typeface="Arial" charset="0"/>
              <a:buNone/>
            </a:pPr>
            <a:r>
              <a:rPr lang="en-US" sz="2800" b="1" dirty="0" smtClean="0">
                <a:solidFill>
                  <a:srgbClr val="0070C0"/>
                </a:solidFill>
              </a:rPr>
              <a:t> 			</a:t>
            </a:r>
            <a:r>
              <a:rPr lang="en-US" sz="2800" b="1" dirty="0" err="1" smtClean="0">
                <a:solidFill>
                  <a:srgbClr val="0070C0"/>
                </a:solidFill>
              </a:rPr>
              <a:t>printf</a:t>
            </a:r>
            <a:r>
              <a:rPr lang="en-US" sz="2800" b="1" dirty="0" smtClean="0">
                <a:solidFill>
                  <a:srgbClr val="0070C0"/>
                </a:solidFill>
              </a:rPr>
              <a:t>("%d /%d = %d\n", x, y, x/y);</a:t>
            </a:r>
            <a:endParaRPr lang="en-US" sz="2800" i="1" dirty="0" smtClean="0">
              <a:solidFill>
                <a:srgbClr val="0070C0"/>
              </a:solidFill>
            </a:endParaRPr>
          </a:p>
          <a:p>
            <a:pPr eaLnBrk="1" hangingPunct="1">
              <a:buFont typeface="Arial" charset="0"/>
              <a:buNone/>
            </a:pPr>
            <a:r>
              <a:rPr lang="en-US" sz="2800" b="1" dirty="0" smtClean="0">
                <a:solidFill>
                  <a:srgbClr val="0070C0"/>
                </a:solidFill>
              </a:rPr>
              <a:t>   }</a:t>
            </a:r>
            <a:endParaRPr lang="en-US" sz="2800" i="1" dirty="0" smtClean="0">
              <a:solidFill>
                <a:srgbClr val="0070C0"/>
              </a:solidFill>
            </a:endParaRPr>
          </a:p>
          <a:p>
            <a:pPr eaLnBrk="1" hangingPunct="1">
              <a:buFont typeface="Arial" charset="0"/>
              <a:buNone/>
            </a:pPr>
            <a:r>
              <a:rPr lang="en-US" sz="2000" b="1" dirty="0" smtClean="0">
                <a:solidFill>
                  <a:srgbClr val="0070C0"/>
                </a:solidFill>
              </a:rPr>
              <a:t> 	</a:t>
            </a:r>
            <a:endParaRPr lang="en-US" sz="2000" i="1" dirty="0" smtClean="0">
              <a:solidFill>
                <a:srgbClr val="0070C0"/>
              </a:solidFill>
            </a:endParaRPr>
          </a:p>
        </p:txBody>
      </p:sp>
      <p:sp>
        <p:nvSpPr>
          <p:cNvPr id="4" name="Slide Number Placeholder 3"/>
          <p:cNvSpPr>
            <a:spLocks noGrp="1"/>
          </p:cNvSpPr>
          <p:nvPr>
            <p:ph type="sldNum" sz="quarter" idx="11"/>
          </p:nvPr>
        </p:nvSpPr>
        <p:spPr/>
        <p:txBody>
          <a:bodyPr/>
          <a:lstStyle/>
          <a:p>
            <a:pPr>
              <a:defRPr/>
            </a:pPr>
            <a:fld id="{99B1FB45-2788-42DE-BCCE-A16B6EF59652}" type="slidenum">
              <a:rPr lang="en-US"/>
              <a:pPr>
                <a:defRPr/>
              </a:pPr>
              <a:t>63</a:t>
            </a:fld>
            <a:endParaRPr lang="en-US"/>
          </a:p>
        </p:txBody>
      </p:sp>
      <p:sp>
        <p:nvSpPr>
          <p:cNvPr id="125956"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pic>
        <p:nvPicPr>
          <p:cNvPr id="125957" name="Picture 2" descr="break statement in loops in c language"/>
          <p:cNvPicPr>
            <a:picLocks noChangeAspect="1" noChangeArrowheads="1"/>
          </p:cNvPicPr>
          <p:nvPr/>
        </p:nvPicPr>
        <p:blipFill>
          <a:blip r:embed="rId2"/>
          <a:srcRect/>
          <a:stretch>
            <a:fillRect/>
          </a:stretch>
        </p:blipFill>
        <p:spPr bwMode="auto">
          <a:xfrm>
            <a:off x="4274457" y="-8957"/>
            <a:ext cx="7010400" cy="3313113"/>
          </a:xfrm>
          <a:prstGeom prst="rect">
            <a:avLst/>
          </a:prstGeom>
          <a:noFill/>
          <a:ln w="9525">
            <a:noFill/>
            <a:miter lim="800000"/>
            <a:headEnd/>
            <a:tailEnd/>
          </a:ln>
        </p:spPr>
      </p:pic>
    </p:spTree>
    <p:extLst>
      <p:ext uri="{BB962C8B-B14F-4D97-AF65-F5344CB8AC3E}">
        <p14:creationId xmlns:p14="http://schemas.microsoft.com/office/powerpoint/2010/main" val="29638480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10472057" cy="5867400"/>
          </a:xfrm>
        </p:spPr>
        <p:txBody>
          <a:bodyPr>
            <a:normAutofit fontScale="92500" lnSpcReduction="10000"/>
          </a:bodyPr>
          <a:lstStyle/>
          <a:p>
            <a:pPr marL="274320" indent="-274320" algn="just" eaLnBrk="1" fontAlgn="auto" hangingPunct="1">
              <a:spcBef>
                <a:spcPts val="580"/>
              </a:spcBef>
              <a:spcAft>
                <a:spcPts val="0"/>
              </a:spcAft>
              <a:buFont typeface="Wingdings" pitchFamily="2" charset="2"/>
              <a:buChar char="ü"/>
              <a:defRPr/>
            </a:pPr>
            <a:r>
              <a:rPr lang="en-US" sz="2800" i="1" dirty="0" smtClean="0"/>
              <a:t>When you use "while(1)" (or any other non-zero constant), the loop should continue until some special statement inside the loop stops it. </a:t>
            </a:r>
          </a:p>
          <a:p>
            <a:pPr marL="548640" lvl="1" algn="just" eaLnBrk="1" fontAlgn="auto" hangingPunct="1">
              <a:spcBef>
                <a:spcPts val="370"/>
              </a:spcBef>
              <a:spcAft>
                <a:spcPts val="0"/>
              </a:spcAft>
              <a:buFont typeface="Wingdings" pitchFamily="2" charset="2"/>
              <a:buChar char="ü"/>
              <a:defRPr/>
            </a:pPr>
            <a:r>
              <a:rPr lang="en-US" sz="2800" i="1" dirty="0" smtClean="0"/>
              <a:t> Remember, when a non-zero constant is used as a </a:t>
            </a:r>
            <a:r>
              <a:rPr lang="en-US" sz="2800" i="1" dirty="0" err="1" smtClean="0"/>
              <a:t>boolean</a:t>
            </a:r>
            <a:r>
              <a:rPr lang="en-US" sz="2800" i="1" dirty="0" smtClean="0"/>
              <a:t> expression, it is interpreted as true.  </a:t>
            </a:r>
          </a:p>
          <a:p>
            <a:pPr marL="274320" indent="-274320" algn="just" eaLnBrk="1" fontAlgn="auto" hangingPunct="1">
              <a:spcBef>
                <a:spcPts val="580"/>
              </a:spcBef>
              <a:spcAft>
                <a:spcPts val="0"/>
              </a:spcAft>
              <a:buFont typeface="Wingdings" pitchFamily="2" charset="2"/>
              <a:buChar char="ü"/>
              <a:defRPr/>
            </a:pPr>
            <a:endParaRPr lang="en-US" sz="2800" i="1" dirty="0" smtClean="0"/>
          </a:p>
          <a:p>
            <a:pPr marL="274320" indent="-274320" algn="just" eaLnBrk="1" fontAlgn="auto" hangingPunct="1">
              <a:spcBef>
                <a:spcPts val="580"/>
              </a:spcBef>
              <a:spcAft>
                <a:spcPts val="0"/>
              </a:spcAft>
              <a:buFont typeface="Wingdings" pitchFamily="2" charset="2"/>
              <a:buChar char="ü"/>
              <a:defRPr/>
            </a:pPr>
            <a:r>
              <a:rPr lang="en-US" sz="2800" i="1" dirty="0" smtClean="0"/>
              <a:t>When the </a:t>
            </a:r>
            <a:r>
              <a:rPr lang="en-US" sz="2800" b="1" i="1" dirty="0" smtClean="0">
                <a:solidFill>
                  <a:srgbClr val="C00000"/>
                </a:solidFill>
                <a:effectLst>
                  <a:outerShdw blurRad="38100" dist="38100" dir="2700000" algn="tl">
                    <a:srgbClr val="000000">
                      <a:alpha val="43137"/>
                    </a:srgbClr>
                  </a:outerShdw>
                </a:effectLst>
              </a:rPr>
              <a:t>"break" </a:t>
            </a:r>
            <a:r>
              <a:rPr lang="en-US" sz="2800" i="1" dirty="0" smtClean="0"/>
              <a:t>statement is reached, the computer jumps to the first statement after the "while" loop, regardless of whether or not the condition (expression) being checked by the loop is true.</a:t>
            </a:r>
          </a:p>
          <a:p>
            <a:pPr marL="274320" indent="-274320" algn="just" eaLnBrk="1" fontAlgn="auto" hangingPunct="1">
              <a:spcBef>
                <a:spcPts val="580"/>
              </a:spcBef>
              <a:spcAft>
                <a:spcPts val="0"/>
              </a:spcAft>
              <a:buFont typeface="Wingdings" pitchFamily="2" charset="2"/>
              <a:buChar char="ü"/>
              <a:defRPr/>
            </a:pPr>
            <a:endParaRPr lang="en-US" sz="2800" i="1" dirty="0" smtClean="0"/>
          </a:p>
          <a:p>
            <a:pPr marL="274320" indent="-274320" algn="just" eaLnBrk="1" fontAlgn="auto" hangingPunct="1">
              <a:spcBef>
                <a:spcPts val="580"/>
              </a:spcBef>
              <a:spcAft>
                <a:spcPts val="0"/>
              </a:spcAft>
              <a:buFont typeface="Wingdings" pitchFamily="2" charset="2"/>
              <a:buChar char="ü"/>
              <a:defRPr/>
            </a:pPr>
            <a:r>
              <a:rPr lang="en-US" sz="2800" i="1" dirty="0" smtClean="0"/>
              <a:t>The program goes into the loop no matter what and asks the user to enter the two numbers at the start of each iteration of the loop. </a:t>
            </a:r>
          </a:p>
          <a:p>
            <a:pPr marL="274320" indent="-274320" algn="just" eaLnBrk="1" fontAlgn="auto" hangingPunct="1">
              <a:spcBef>
                <a:spcPts val="580"/>
              </a:spcBef>
              <a:spcAft>
                <a:spcPts val="0"/>
              </a:spcAft>
              <a:buFont typeface="Wingdings" pitchFamily="2" charset="2"/>
              <a:buChar char="ü"/>
              <a:defRPr/>
            </a:pPr>
            <a:endParaRPr lang="en-US" sz="2800" i="1" dirty="0" smtClean="0"/>
          </a:p>
          <a:p>
            <a:pPr marL="274320" indent="-274320" algn="just" eaLnBrk="1" fontAlgn="auto" hangingPunct="1">
              <a:spcBef>
                <a:spcPts val="580"/>
              </a:spcBef>
              <a:spcAft>
                <a:spcPts val="0"/>
              </a:spcAft>
              <a:buFont typeface="Wingdings" pitchFamily="2" charset="2"/>
              <a:buChar char="ü"/>
              <a:defRPr/>
            </a:pPr>
            <a:r>
              <a:rPr lang="en-US" sz="2800" i="1" dirty="0" smtClean="0"/>
              <a:t> When the user enters 0 as the second number, the loop is exited, and the program ends.</a:t>
            </a:r>
          </a:p>
          <a:p>
            <a:pPr marL="274320" indent="-274320" eaLnBrk="1" fontAlgn="auto" hangingPunct="1">
              <a:spcBef>
                <a:spcPts val="580"/>
              </a:spcBef>
              <a:spcAft>
                <a:spcPts val="0"/>
              </a:spcAft>
              <a:buFont typeface="Arial" pitchFamily="34" charset="0"/>
              <a:buNone/>
              <a:defRPr/>
            </a:pPr>
            <a:endParaRPr lang="en-US" sz="2800" dirty="0" smtClean="0"/>
          </a:p>
          <a:p>
            <a:pPr marL="274320" indent="-274320" eaLnBrk="1" fontAlgn="auto" hangingPunct="1">
              <a:spcBef>
                <a:spcPts val="580"/>
              </a:spcBef>
              <a:spcAft>
                <a:spcPts val="0"/>
              </a:spcAft>
              <a:defRPr/>
            </a:pPr>
            <a:endParaRPr lang="en-US" dirty="0"/>
          </a:p>
        </p:txBody>
      </p:sp>
      <p:sp>
        <p:nvSpPr>
          <p:cNvPr id="4" name="Slide Number Placeholder 3"/>
          <p:cNvSpPr>
            <a:spLocks noGrp="1"/>
          </p:cNvSpPr>
          <p:nvPr>
            <p:ph type="sldNum" sz="quarter" idx="11"/>
          </p:nvPr>
        </p:nvSpPr>
        <p:spPr/>
        <p:txBody>
          <a:bodyPr/>
          <a:lstStyle/>
          <a:p>
            <a:pPr>
              <a:defRPr/>
            </a:pPr>
            <a:fld id="{4546D685-3587-48D2-ADEB-025B973B5BD0}" type="slidenum">
              <a:rPr lang="en-US"/>
              <a:pPr>
                <a:defRPr/>
              </a:pPr>
              <a:t>64</a:t>
            </a:fld>
            <a:endParaRPr lang="en-US"/>
          </a:p>
        </p:txBody>
      </p:sp>
      <p:sp>
        <p:nvSpPr>
          <p:cNvPr id="126979"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2486944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5"/>
          <p:cNvSpPr txBox="1">
            <a:spLocks noGrp="1"/>
          </p:cNvSpPr>
          <p:nvPr/>
        </p:nvSpPr>
        <p:spPr bwMode="auto">
          <a:xfrm>
            <a:off x="9389533" y="6243638"/>
            <a:ext cx="2540000" cy="457200"/>
          </a:xfrm>
          <a:prstGeom prst="rect">
            <a:avLst/>
          </a:prstGeom>
          <a:noFill/>
          <a:ln w="9525">
            <a:noFill/>
            <a:miter lim="800000"/>
            <a:headEnd/>
            <a:tailEnd/>
          </a:ln>
        </p:spPr>
        <p:txBody>
          <a:bodyPr anchor="b"/>
          <a:lstStyle/>
          <a:p>
            <a:pPr algn="r"/>
            <a:endParaRPr lang="en-US" sz="1400">
              <a:latin typeface="Tahoma" pitchFamily="34" charset="0"/>
            </a:endParaRPr>
          </a:p>
        </p:txBody>
      </p:sp>
      <p:sp>
        <p:nvSpPr>
          <p:cNvPr id="67588" name="Rectangle 3"/>
          <p:cNvSpPr>
            <a:spLocks noGrp="1" noChangeArrowheads="1"/>
          </p:cNvSpPr>
          <p:nvPr>
            <p:ph type="body" idx="4294967295"/>
          </p:nvPr>
        </p:nvSpPr>
        <p:spPr>
          <a:xfrm>
            <a:off x="0" y="936171"/>
            <a:ext cx="11988800" cy="838200"/>
          </a:xfrm>
        </p:spPr>
        <p:txBody>
          <a:bodyPr>
            <a:normAutofit/>
          </a:bodyPr>
          <a:lstStyle/>
          <a:p>
            <a:pPr marL="548640" lvl="1" algn="just" eaLnBrk="1" fontAlgn="auto" hangingPunct="1">
              <a:lnSpc>
                <a:spcPct val="80000"/>
              </a:lnSpc>
              <a:spcBef>
                <a:spcPts val="370"/>
              </a:spcBef>
              <a:spcAft>
                <a:spcPts val="0"/>
              </a:spcAft>
              <a:buFont typeface="Wingdings" pitchFamily="2" charset="2"/>
              <a:buChar char="ü"/>
              <a:defRPr/>
            </a:pPr>
            <a:r>
              <a:rPr lang="en-US" sz="2800" i="1" dirty="0" smtClean="0">
                <a:solidFill>
                  <a:srgbClr val="00B0F0"/>
                </a:solidFill>
                <a:effectLst>
                  <a:outerShdw blurRad="38100" dist="38100" dir="2700000" algn="tl">
                    <a:srgbClr val="C0C0C0"/>
                  </a:outerShdw>
                </a:effectLst>
              </a:rPr>
              <a:t>Break</a:t>
            </a:r>
            <a:r>
              <a:rPr lang="en-US" sz="2800" i="1" dirty="0" smtClean="0">
                <a:effectLst>
                  <a:outerShdw blurRad="38100" dist="38100" dir="2700000" algn="tl">
                    <a:srgbClr val="C0C0C0"/>
                  </a:outerShdw>
                </a:effectLst>
              </a:rPr>
              <a:t> - terminates loop, execution continues with the first statement following the loop- for and while loops</a:t>
            </a:r>
          </a:p>
          <a:p>
            <a:pPr marL="548640" lvl="1" eaLnBrk="1" fontAlgn="auto" hangingPunct="1">
              <a:lnSpc>
                <a:spcPct val="80000"/>
              </a:lnSpc>
              <a:spcBef>
                <a:spcPts val="370"/>
              </a:spcBef>
              <a:spcAft>
                <a:spcPts val="0"/>
              </a:spcAft>
              <a:buFont typeface="Arial" charset="0"/>
              <a:buNone/>
              <a:defRPr/>
            </a:pPr>
            <a:endParaRPr lang="en-US" sz="2400" dirty="0" smtClean="0">
              <a:effectLst>
                <a:outerShdw blurRad="38100" dist="38100" dir="2700000" algn="tl">
                  <a:srgbClr val="C0C0C0"/>
                </a:outerShdw>
              </a:effectLst>
            </a:endParaRPr>
          </a:p>
        </p:txBody>
      </p:sp>
      <p:sp>
        <p:nvSpPr>
          <p:cNvPr id="7" name="Rectangle 6"/>
          <p:cNvSpPr/>
          <p:nvPr/>
        </p:nvSpPr>
        <p:spPr>
          <a:xfrm>
            <a:off x="203200" y="2209800"/>
            <a:ext cx="6096000" cy="3346450"/>
          </a:xfrm>
          <a:prstGeom prst="rect">
            <a:avLst/>
          </a:prstGeom>
        </p:spPr>
        <p:txBody>
          <a:bodyPr>
            <a:spAutoFit/>
          </a:bodyPr>
          <a:lstStyle/>
          <a:p>
            <a:pPr lvl="1" fontAlgn="auto">
              <a:lnSpc>
                <a:spcPct val="80000"/>
              </a:lnSpc>
              <a:spcBef>
                <a:spcPts val="0"/>
              </a:spcBef>
              <a:spcAft>
                <a:spcPts val="0"/>
              </a:spcAft>
              <a:buFont typeface="Arial" charset="0"/>
              <a:buNone/>
              <a:defRPr/>
            </a:pPr>
            <a:r>
              <a:rPr lang="en-US" sz="2800" dirty="0">
                <a:solidFill>
                  <a:srgbClr val="C00000"/>
                </a:solidFill>
                <a:latin typeface="+mn-lt"/>
              </a:rPr>
              <a:t>sum = 0;</a:t>
            </a:r>
          </a:p>
          <a:p>
            <a:pPr lvl="1" fontAlgn="auto">
              <a:lnSpc>
                <a:spcPct val="80000"/>
              </a:lnSpc>
              <a:spcBef>
                <a:spcPts val="0"/>
              </a:spcBef>
              <a:spcAft>
                <a:spcPts val="0"/>
              </a:spcAft>
              <a:buFont typeface="Arial" charset="0"/>
              <a:buNone/>
              <a:defRPr/>
            </a:pPr>
            <a:r>
              <a:rPr lang="en-US" sz="2800" dirty="0">
                <a:solidFill>
                  <a:srgbClr val="C00000"/>
                </a:solidFill>
                <a:latin typeface="+mn-lt"/>
              </a:rPr>
              <a:t>for (k=1; k&lt;=5; k++) </a:t>
            </a:r>
          </a:p>
          <a:p>
            <a:pPr lvl="1" fontAlgn="auto">
              <a:lnSpc>
                <a:spcPct val="80000"/>
              </a:lnSpc>
              <a:spcBef>
                <a:spcPts val="0"/>
              </a:spcBef>
              <a:spcAft>
                <a:spcPts val="0"/>
              </a:spcAft>
              <a:buFont typeface="Arial" charset="0"/>
              <a:buNone/>
              <a:defRPr/>
            </a:pPr>
            <a:r>
              <a:rPr lang="en-US" sz="2800" dirty="0">
                <a:solidFill>
                  <a:srgbClr val="C00000"/>
                </a:solidFill>
                <a:latin typeface="+mn-lt"/>
              </a:rPr>
              <a:t>{</a:t>
            </a:r>
          </a:p>
          <a:p>
            <a:pPr lvl="1" fontAlgn="auto">
              <a:lnSpc>
                <a:spcPct val="80000"/>
              </a:lnSpc>
              <a:spcBef>
                <a:spcPts val="0"/>
              </a:spcBef>
              <a:spcAft>
                <a:spcPts val="0"/>
              </a:spcAft>
              <a:buFont typeface="Arial" charset="0"/>
              <a:buNone/>
              <a:defRPr/>
            </a:pPr>
            <a:r>
              <a:rPr lang="en-US" sz="2800" dirty="0">
                <a:solidFill>
                  <a:srgbClr val="C00000"/>
                </a:solidFill>
                <a:latin typeface="+mn-lt"/>
              </a:rPr>
              <a:t>  </a:t>
            </a:r>
            <a:r>
              <a:rPr lang="en-US" sz="2800" dirty="0" err="1">
                <a:solidFill>
                  <a:srgbClr val="C00000"/>
                </a:solidFill>
                <a:latin typeface="+mn-lt"/>
              </a:rPr>
              <a:t>scanf</a:t>
            </a:r>
            <a:r>
              <a:rPr lang="en-US" sz="2800" dirty="0">
                <a:solidFill>
                  <a:srgbClr val="C00000"/>
                </a:solidFill>
                <a:latin typeface="+mn-lt"/>
              </a:rPr>
              <a:t>(“%</a:t>
            </a:r>
            <a:r>
              <a:rPr lang="en-US" sz="2800" dirty="0" err="1">
                <a:solidFill>
                  <a:srgbClr val="C00000"/>
                </a:solidFill>
                <a:latin typeface="+mn-lt"/>
              </a:rPr>
              <a:t>lf”,&amp;x</a:t>
            </a:r>
            <a:r>
              <a:rPr lang="en-US" sz="2800" dirty="0">
                <a:solidFill>
                  <a:srgbClr val="C00000"/>
                </a:solidFill>
                <a:latin typeface="+mn-lt"/>
              </a:rPr>
              <a:t>);</a:t>
            </a:r>
          </a:p>
          <a:p>
            <a:pPr lvl="1" fontAlgn="auto">
              <a:lnSpc>
                <a:spcPct val="80000"/>
              </a:lnSpc>
              <a:spcBef>
                <a:spcPts val="0"/>
              </a:spcBef>
              <a:spcAft>
                <a:spcPts val="0"/>
              </a:spcAft>
              <a:buFont typeface="Arial" charset="0"/>
              <a:buNone/>
              <a:defRPr/>
            </a:pPr>
            <a:r>
              <a:rPr lang="en-US" sz="2800" dirty="0">
                <a:solidFill>
                  <a:srgbClr val="C00000"/>
                </a:solidFill>
                <a:latin typeface="+mn-lt"/>
              </a:rPr>
              <a:t>    if (x &gt; 10.0)</a:t>
            </a:r>
          </a:p>
          <a:p>
            <a:pPr lvl="1" fontAlgn="auto">
              <a:lnSpc>
                <a:spcPct val="80000"/>
              </a:lnSpc>
              <a:spcBef>
                <a:spcPts val="0"/>
              </a:spcBef>
              <a:spcAft>
                <a:spcPts val="0"/>
              </a:spcAft>
              <a:buFont typeface="Arial" charset="0"/>
              <a:buNone/>
              <a:defRPr/>
            </a:pPr>
            <a:r>
              <a:rPr lang="en-US" sz="2800" b="1" dirty="0">
                <a:solidFill>
                  <a:srgbClr val="00B0F0"/>
                </a:solidFill>
                <a:latin typeface="+mn-lt"/>
              </a:rPr>
              <a:t>        </a:t>
            </a:r>
            <a:r>
              <a:rPr lang="en-US" sz="2800" b="1" dirty="0">
                <a:solidFill>
                  <a:srgbClr val="00B0F0"/>
                </a:solidFill>
                <a:effectLst>
                  <a:outerShdw blurRad="38100" dist="38100" dir="2700000" algn="tl">
                    <a:srgbClr val="000000">
                      <a:alpha val="43137"/>
                    </a:srgbClr>
                  </a:outerShdw>
                </a:effectLst>
                <a:latin typeface="+mn-lt"/>
              </a:rPr>
              <a:t>break;</a:t>
            </a:r>
          </a:p>
          <a:p>
            <a:pPr lvl="1" fontAlgn="auto">
              <a:lnSpc>
                <a:spcPct val="80000"/>
              </a:lnSpc>
              <a:spcBef>
                <a:spcPts val="0"/>
              </a:spcBef>
              <a:spcAft>
                <a:spcPts val="0"/>
              </a:spcAft>
              <a:buFont typeface="Arial" charset="0"/>
              <a:buNone/>
              <a:defRPr/>
            </a:pPr>
            <a:r>
              <a:rPr lang="en-US" sz="2800" dirty="0">
                <a:solidFill>
                  <a:srgbClr val="C00000"/>
                </a:solidFill>
                <a:latin typeface="+mn-lt"/>
              </a:rPr>
              <a:t>    sum +=x;</a:t>
            </a:r>
          </a:p>
          <a:p>
            <a:pPr lvl="1" fontAlgn="auto">
              <a:lnSpc>
                <a:spcPct val="80000"/>
              </a:lnSpc>
              <a:spcBef>
                <a:spcPts val="0"/>
              </a:spcBef>
              <a:spcAft>
                <a:spcPts val="0"/>
              </a:spcAft>
              <a:buFont typeface="Arial" charset="0"/>
              <a:buNone/>
              <a:defRPr/>
            </a:pPr>
            <a:r>
              <a:rPr lang="en-US" sz="2800" dirty="0">
                <a:solidFill>
                  <a:srgbClr val="C00000"/>
                </a:solidFill>
                <a:latin typeface="+mn-lt"/>
              </a:rPr>
              <a:t>}</a:t>
            </a:r>
          </a:p>
          <a:p>
            <a:pPr lvl="1" fontAlgn="auto">
              <a:lnSpc>
                <a:spcPct val="80000"/>
              </a:lnSpc>
              <a:spcBef>
                <a:spcPts val="0"/>
              </a:spcBef>
              <a:spcAft>
                <a:spcPts val="0"/>
              </a:spcAft>
              <a:buFont typeface="Arial" charset="0"/>
              <a:buNone/>
              <a:defRPr/>
            </a:pPr>
            <a:r>
              <a:rPr lang="en-US" sz="2800" dirty="0" err="1">
                <a:solidFill>
                  <a:srgbClr val="C00000"/>
                </a:solidFill>
                <a:latin typeface="+mn-lt"/>
              </a:rPr>
              <a:t>printf</a:t>
            </a:r>
            <a:r>
              <a:rPr lang="en-US" sz="2800" dirty="0">
                <a:solidFill>
                  <a:srgbClr val="C00000"/>
                </a:solidFill>
                <a:latin typeface="+mn-lt"/>
              </a:rPr>
              <a:t>(“Sum = %f \</a:t>
            </a:r>
            <a:r>
              <a:rPr lang="en-US" sz="2800" dirty="0" err="1">
                <a:solidFill>
                  <a:srgbClr val="C00000"/>
                </a:solidFill>
                <a:latin typeface="+mn-lt"/>
              </a:rPr>
              <a:t>n”,sum</a:t>
            </a:r>
            <a:r>
              <a:rPr lang="en-US" sz="2800" dirty="0">
                <a:solidFill>
                  <a:srgbClr val="C00000"/>
                </a:solidFill>
                <a:latin typeface="+mn-lt"/>
              </a:rPr>
              <a:t>);</a:t>
            </a:r>
          </a:p>
          <a:p>
            <a:pPr fontAlgn="auto">
              <a:lnSpc>
                <a:spcPct val="55000"/>
              </a:lnSpc>
              <a:spcBef>
                <a:spcPts val="0"/>
              </a:spcBef>
              <a:spcAft>
                <a:spcPts val="0"/>
              </a:spcAft>
              <a:buFont typeface="Arial" charset="0"/>
              <a:buNone/>
              <a:defRPr/>
            </a:pPr>
            <a:r>
              <a:rPr lang="en-US" dirty="0">
                <a:solidFill>
                  <a:srgbClr val="C00000"/>
                </a:solidFill>
                <a:latin typeface="+mn-lt"/>
              </a:rPr>
              <a:t> </a:t>
            </a:r>
          </a:p>
        </p:txBody>
      </p:sp>
      <p:sp>
        <p:nvSpPr>
          <p:cNvPr id="8" name="Rectangle 7"/>
          <p:cNvSpPr>
            <a:spLocks noChangeArrowheads="1"/>
          </p:cNvSpPr>
          <p:nvPr/>
        </p:nvSpPr>
        <p:spPr bwMode="auto">
          <a:xfrm>
            <a:off x="5892800" y="2209800"/>
            <a:ext cx="6604000" cy="3905250"/>
          </a:xfrm>
          <a:prstGeom prst="rect">
            <a:avLst/>
          </a:prstGeom>
          <a:noFill/>
          <a:ln w="9525">
            <a:noFill/>
            <a:miter lim="800000"/>
            <a:headEnd/>
            <a:tailEnd/>
          </a:ln>
        </p:spPr>
        <p:txBody>
          <a:bodyPr>
            <a:spAutoFit/>
          </a:bodyPr>
          <a:lstStyle/>
          <a:p>
            <a:pPr lvl="1" fontAlgn="auto">
              <a:lnSpc>
                <a:spcPct val="80000"/>
              </a:lnSpc>
              <a:spcBef>
                <a:spcPts val="0"/>
              </a:spcBef>
              <a:spcAft>
                <a:spcPts val="0"/>
              </a:spcAft>
              <a:buFont typeface="Wingdings" pitchFamily="2" charset="2"/>
              <a:buNone/>
              <a:defRPr/>
            </a:pPr>
            <a:r>
              <a:rPr lang="en-US" sz="2800" dirty="0">
                <a:solidFill>
                  <a:srgbClr val="0000FF"/>
                </a:solidFill>
                <a:latin typeface="+mn-lt"/>
              </a:rPr>
              <a:t>sum = 0;</a:t>
            </a:r>
          </a:p>
          <a:p>
            <a:pPr lvl="1" fontAlgn="auto">
              <a:lnSpc>
                <a:spcPct val="80000"/>
              </a:lnSpc>
              <a:spcBef>
                <a:spcPts val="0"/>
              </a:spcBef>
              <a:spcAft>
                <a:spcPts val="0"/>
              </a:spcAft>
              <a:buFont typeface="Wingdings" pitchFamily="2" charset="2"/>
              <a:buNone/>
              <a:defRPr/>
            </a:pPr>
            <a:r>
              <a:rPr lang="en-US" sz="2800" dirty="0">
                <a:solidFill>
                  <a:srgbClr val="0000FF"/>
                </a:solidFill>
                <a:latin typeface="+mn-lt"/>
              </a:rPr>
              <a:t>k=1;</a:t>
            </a:r>
          </a:p>
          <a:p>
            <a:pPr lvl="1" fontAlgn="auto">
              <a:lnSpc>
                <a:spcPct val="80000"/>
              </a:lnSpc>
              <a:spcBef>
                <a:spcPts val="0"/>
              </a:spcBef>
              <a:spcAft>
                <a:spcPts val="0"/>
              </a:spcAft>
              <a:buFont typeface="Wingdings" pitchFamily="2" charset="2"/>
              <a:buNone/>
              <a:defRPr/>
            </a:pPr>
            <a:r>
              <a:rPr lang="en-US" sz="2800" dirty="0">
                <a:solidFill>
                  <a:srgbClr val="0000FF"/>
                </a:solidFill>
                <a:latin typeface="+mn-lt"/>
              </a:rPr>
              <a:t>while (k&lt;=5) </a:t>
            </a:r>
          </a:p>
          <a:p>
            <a:pPr lvl="1" fontAlgn="auto">
              <a:lnSpc>
                <a:spcPct val="80000"/>
              </a:lnSpc>
              <a:spcBef>
                <a:spcPts val="0"/>
              </a:spcBef>
              <a:spcAft>
                <a:spcPts val="0"/>
              </a:spcAft>
              <a:buFont typeface="Wingdings" pitchFamily="2" charset="2"/>
              <a:buNone/>
              <a:defRPr/>
            </a:pPr>
            <a:r>
              <a:rPr lang="en-US" sz="2800" dirty="0">
                <a:solidFill>
                  <a:srgbClr val="0000FF"/>
                </a:solidFill>
                <a:latin typeface="+mn-lt"/>
              </a:rPr>
              <a:t>{</a:t>
            </a:r>
          </a:p>
          <a:p>
            <a:pPr lvl="1" fontAlgn="auto">
              <a:lnSpc>
                <a:spcPct val="80000"/>
              </a:lnSpc>
              <a:spcBef>
                <a:spcPts val="0"/>
              </a:spcBef>
              <a:spcAft>
                <a:spcPts val="0"/>
              </a:spcAft>
              <a:buFont typeface="Wingdings" pitchFamily="2" charset="2"/>
              <a:buNone/>
              <a:defRPr/>
            </a:pPr>
            <a:r>
              <a:rPr lang="en-US" sz="2800" dirty="0">
                <a:solidFill>
                  <a:srgbClr val="0000FF"/>
                </a:solidFill>
                <a:latin typeface="+mn-lt"/>
              </a:rPr>
              <a:t>    </a:t>
            </a:r>
            <a:r>
              <a:rPr lang="en-US" sz="2800" dirty="0" err="1">
                <a:solidFill>
                  <a:srgbClr val="0000FF"/>
                </a:solidFill>
                <a:latin typeface="+mn-lt"/>
              </a:rPr>
              <a:t>scanf</a:t>
            </a:r>
            <a:r>
              <a:rPr lang="en-US" sz="2800" dirty="0">
                <a:solidFill>
                  <a:srgbClr val="0000FF"/>
                </a:solidFill>
                <a:latin typeface="+mn-lt"/>
              </a:rPr>
              <a:t>(“%</a:t>
            </a:r>
            <a:r>
              <a:rPr lang="en-US" sz="2800" dirty="0" err="1">
                <a:solidFill>
                  <a:srgbClr val="0000FF"/>
                </a:solidFill>
                <a:latin typeface="+mn-lt"/>
              </a:rPr>
              <a:t>lf”,&amp;x</a:t>
            </a:r>
            <a:r>
              <a:rPr lang="en-US" sz="2800" dirty="0">
                <a:solidFill>
                  <a:srgbClr val="0000FF"/>
                </a:solidFill>
                <a:latin typeface="+mn-lt"/>
              </a:rPr>
              <a:t>);</a:t>
            </a:r>
          </a:p>
          <a:p>
            <a:pPr lvl="1" fontAlgn="auto">
              <a:lnSpc>
                <a:spcPct val="80000"/>
              </a:lnSpc>
              <a:spcBef>
                <a:spcPts val="0"/>
              </a:spcBef>
              <a:spcAft>
                <a:spcPts val="0"/>
              </a:spcAft>
              <a:buFont typeface="Wingdings" pitchFamily="2" charset="2"/>
              <a:buNone/>
              <a:defRPr/>
            </a:pPr>
            <a:r>
              <a:rPr lang="en-US" sz="2800" dirty="0">
                <a:solidFill>
                  <a:srgbClr val="0000FF"/>
                </a:solidFill>
                <a:latin typeface="+mn-lt"/>
              </a:rPr>
              <a:t>    if (x &gt; 10.0)</a:t>
            </a:r>
          </a:p>
          <a:p>
            <a:pPr lvl="1" fontAlgn="auto">
              <a:lnSpc>
                <a:spcPct val="80000"/>
              </a:lnSpc>
              <a:spcBef>
                <a:spcPts val="0"/>
              </a:spcBef>
              <a:spcAft>
                <a:spcPts val="0"/>
              </a:spcAft>
              <a:buFont typeface="Wingdings" pitchFamily="2" charset="2"/>
              <a:buNone/>
              <a:defRPr/>
            </a:pPr>
            <a:r>
              <a:rPr lang="en-US" sz="2800" b="1" dirty="0">
                <a:solidFill>
                  <a:srgbClr val="00B0F0"/>
                </a:solidFill>
                <a:latin typeface="+mn-lt"/>
              </a:rPr>
              <a:t>        </a:t>
            </a:r>
            <a:r>
              <a:rPr lang="en-US" sz="2800" b="1" dirty="0">
                <a:solidFill>
                  <a:srgbClr val="00B0F0"/>
                </a:solidFill>
                <a:effectLst>
                  <a:outerShdw blurRad="38100" dist="38100" dir="2700000" algn="tl">
                    <a:srgbClr val="000000">
                      <a:alpha val="43137"/>
                    </a:srgbClr>
                  </a:outerShdw>
                </a:effectLst>
                <a:latin typeface="+mn-lt"/>
              </a:rPr>
              <a:t>break;</a:t>
            </a:r>
          </a:p>
          <a:p>
            <a:pPr lvl="1" fontAlgn="auto">
              <a:lnSpc>
                <a:spcPct val="80000"/>
              </a:lnSpc>
              <a:spcBef>
                <a:spcPts val="0"/>
              </a:spcBef>
              <a:spcAft>
                <a:spcPts val="0"/>
              </a:spcAft>
              <a:buFont typeface="Wingdings" pitchFamily="2" charset="2"/>
              <a:buNone/>
              <a:defRPr/>
            </a:pPr>
            <a:r>
              <a:rPr lang="en-US" sz="2800" dirty="0">
                <a:solidFill>
                  <a:srgbClr val="0000FF"/>
                </a:solidFill>
                <a:latin typeface="+mn-lt"/>
              </a:rPr>
              <a:t>    sum +=x;</a:t>
            </a:r>
          </a:p>
          <a:p>
            <a:pPr lvl="1" fontAlgn="auto">
              <a:lnSpc>
                <a:spcPct val="80000"/>
              </a:lnSpc>
              <a:spcBef>
                <a:spcPts val="0"/>
              </a:spcBef>
              <a:spcAft>
                <a:spcPts val="0"/>
              </a:spcAft>
              <a:buFont typeface="Wingdings" pitchFamily="2" charset="2"/>
              <a:buNone/>
              <a:defRPr/>
            </a:pPr>
            <a:r>
              <a:rPr lang="en-US" sz="2800" dirty="0">
                <a:solidFill>
                  <a:srgbClr val="0000FF"/>
                </a:solidFill>
                <a:latin typeface="+mn-lt"/>
              </a:rPr>
              <a:t>    k++;</a:t>
            </a:r>
          </a:p>
          <a:p>
            <a:pPr lvl="1" fontAlgn="auto">
              <a:lnSpc>
                <a:spcPct val="80000"/>
              </a:lnSpc>
              <a:spcBef>
                <a:spcPts val="0"/>
              </a:spcBef>
              <a:spcAft>
                <a:spcPts val="0"/>
              </a:spcAft>
              <a:buFont typeface="Wingdings" pitchFamily="2" charset="2"/>
              <a:buNone/>
              <a:defRPr/>
            </a:pPr>
            <a:r>
              <a:rPr lang="en-US" sz="2800" dirty="0">
                <a:solidFill>
                  <a:srgbClr val="0000FF"/>
                </a:solidFill>
                <a:latin typeface="+mn-lt"/>
              </a:rPr>
              <a:t>}</a:t>
            </a:r>
          </a:p>
          <a:p>
            <a:pPr lvl="1" fontAlgn="auto">
              <a:lnSpc>
                <a:spcPct val="80000"/>
              </a:lnSpc>
              <a:spcBef>
                <a:spcPts val="0"/>
              </a:spcBef>
              <a:spcAft>
                <a:spcPts val="0"/>
              </a:spcAft>
              <a:buFont typeface="Wingdings" pitchFamily="2" charset="2"/>
              <a:buNone/>
              <a:defRPr/>
            </a:pPr>
            <a:r>
              <a:rPr lang="en-US" sz="2800" dirty="0" err="1">
                <a:solidFill>
                  <a:srgbClr val="0000FF"/>
                </a:solidFill>
                <a:latin typeface="+mn-lt"/>
              </a:rPr>
              <a:t>printf</a:t>
            </a:r>
            <a:r>
              <a:rPr lang="en-US" sz="2800" dirty="0">
                <a:solidFill>
                  <a:srgbClr val="0000FF"/>
                </a:solidFill>
                <a:latin typeface="+mn-lt"/>
              </a:rPr>
              <a:t>(“Sum = %f \</a:t>
            </a:r>
            <a:r>
              <a:rPr lang="en-US" sz="2800" dirty="0" err="1">
                <a:solidFill>
                  <a:srgbClr val="0000FF"/>
                </a:solidFill>
                <a:latin typeface="+mn-lt"/>
              </a:rPr>
              <a:t>n”,sum</a:t>
            </a:r>
            <a:r>
              <a:rPr lang="en-US" sz="2800" dirty="0">
                <a:solidFill>
                  <a:srgbClr val="0000FF"/>
                </a:solidFill>
                <a:latin typeface="+mn-lt"/>
              </a:rPr>
              <a:t>);</a:t>
            </a:r>
          </a:p>
        </p:txBody>
      </p:sp>
      <p:sp>
        <p:nvSpPr>
          <p:cNvPr id="6" name="Title 1"/>
          <p:cNvSpPr txBox="1">
            <a:spLocks/>
          </p:cNvSpPr>
          <p:nvPr/>
        </p:nvSpPr>
        <p:spPr>
          <a:xfrm>
            <a:off x="0" y="24267"/>
            <a:ext cx="3314700" cy="617991"/>
          </a:xfrm>
          <a:prstGeom prst="rect">
            <a:avLst/>
          </a:prstGeom>
        </p:spPr>
        <p:txBody>
          <a:bodyPr>
            <a:normAutofit fontScale="90000" lnSpcReduction="10000"/>
          </a:bodyPr>
          <a:lstStyle/>
          <a:p>
            <a:pPr fontAlgn="auto">
              <a:spcAft>
                <a:spcPts val="0"/>
              </a:spcAft>
              <a:defRPr/>
            </a:pPr>
            <a:r>
              <a:rPr lang="en-US" sz="4000" b="1" dirty="0">
                <a:solidFill>
                  <a:srgbClr val="7030A0"/>
                </a:solidFill>
                <a:effectLst>
                  <a:outerShdw blurRad="38100" dist="38100" dir="2700000" algn="tl">
                    <a:srgbClr val="000000">
                      <a:alpha val="43137"/>
                    </a:srgbClr>
                  </a:outerShdw>
                </a:effectLst>
                <a:latin typeface="+mj-lt"/>
                <a:ea typeface="+mj-ea"/>
                <a:cs typeface="+mj-cs"/>
              </a:rPr>
              <a:t>Example #</a:t>
            </a:r>
            <a:r>
              <a:rPr lang="en-US" sz="4000" b="1" dirty="0" smtClean="0">
                <a:solidFill>
                  <a:srgbClr val="7030A0"/>
                </a:solidFill>
                <a:effectLst>
                  <a:outerShdw blurRad="38100" dist="38100" dir="2700000" algn="tl">
                    <a:srgbClr val="000000">
                      <a:alpha val="43137"/>
                    </a:srgbClr>
                  </a:outerShdw>
                </a:effectLst>
                <a:latin typeface="+mj-lt"/>
                <a:ea typeface="+mj-ea"/>
                <a:cs typeface="+mj-cs"/>
              </a:rPr>
              <a:t>2</a:t>
            </a:r>
            <a:endParaRPr lang="en-US" sz="4000" b="1" dirty="0">
              <a:solidFill>
                <a:srgbClr val="7030A0"/>
              </a:solidFill>
              <a:effectLst>
                <a:outerShdw blurRad="38100" dist="38100" dir="2700000" algn="tl">
                  <a:srgbClr val="000000">
                    <a:alpha val="43137"/>
                  </a:srgbClr>
                </a:outerShdw>
              </a:effectLst>
              <a:latin typeface="+mj-lt"/>
              <a:ea typeface="+mj-ea"/>
              <a:cs typeface="+mj-cs"/>
            </a:endParaRPr>
          </a:p>
        </p:txBody>
      </p:sp>
      <p:cxnSp>
        <p:nvCxnSpPr>
          <p:cNvPr id="10" name="Straight Connector 9"/>
          <p:cNvCxnSpPr/>
          <p:nvPr/>
        </p:nvCxnSpPr>
        <p:spPr>
          <a:xfrm rot="5400000">
            <a:off x="4153959" y="4151841"/>
            <a:ext cx="3886200" cy="2117"/>
          </a:xfrm>
          <a:prstGeom prst="line">
            <a:avLst/>
          </a:prstGeom>
          <a:ln w="44450">
            <a:solidFill>
              <a:schemeClr val="accent4">
                <a:lumMod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25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Content Placeholder 2"/>
          <p:cNvSpPr>
            <a:spLocks noGrp="1"/>
          </p:cNvSpPr>
          <p:nvPr>
            <p:ph sz="quarter" idx="1"/>
          </p:nvPr>
        </p:nvSpPr>
        <p:spPr>
          <a:xfrm>
            <a:off x="304800" y="1066800"/>
            <a:ext cx="10591800" cy="5257800"/>
          </a:xfrm>
        </p:spPr>
        <p:txBody>
          <a:bodyPr/>
          <a:lstStyle/>
          <a:p>
            <a:pPr eaLnBrk="1" hangingPunct="1">
              <a:buFont typeface="Arial" charset="0"/>
              <a:buChar char="•"/>
            </a:pPr>
            <a:r>
              <a:rPr lang="en-US" b="1" dirty="0" smtClean="0"/>
              <a:t> </a:t>
            </a:r>
            <a:r>
              <a:rPr lang="en-US" dirty="0" smtClean="0"/>
              <a:t> </a:t>
            </a:r>
            <a:r>
              <a:rPr lang="en-US" sz="2400" i="1" dirty="0" smtClean="0"/>
              <a:t>If you encounter a “break” statement in the middle of a nested loop, the control of the program jumps to the first statement after the innermost loop surrounding the “break” statement. </a:t>
            </a:r>
          </a:p>
          <a:p>
            <a:pPr algn="just" eaLnBrk="1" hangingPunct="1">
              <a:buFont typeface="Arial" charset="0"/>
              <a:buChar char="•"/>
            </a:pPr>
            <a:endParaRPr lang="en-US" sz="2400" i="1" dirty="0" smtClean="0"/>
          </a:p>
          <a:p>
            <a:pPr algn="just" eaLnBrk="1" hangingPunct="1">
              <a:buFont typeface="Wingdings" pitchFamily="2" charset="2"/>
              <a:buChar char="ü"/>
            </a:pPr>
            <a:r>
              <a:rPr lang="en-US" sz="2400" i="1" dirty="0" smtClean="0"/>
              <a:t> For instance, let’s say in the Example #2 of nested loops, you only want to print out half of the multiplication table, that below the diagonal line from the top left to the bottom right.  </a:t>
            </a:r>
          </a:p>
          <a:p>
            <a:pPr algn="just" eaLnBrk="1" hangingPunct="1">
              <a:buFont typeface="Arial" charset="0"/>
              <a:buChar char="•"/>
            </a:pPr>
            <a:endParaRPr lang="en-US" sz="2400" i="1" dirty="0" smtClean="0"/>
          </a:p>
          <a:p>
            <a:pPr algn="just" eaLnBrk="1" hangingPunct="1">
              <a:buFont typeface="Wingdings" pitchFamily="2" charset="2"/>
              <a:buChar char="ü"/>
            </a:pPr>
            <a:r>
              <a:rPr lang="en-US" sz="2400" i="1" dirty="0" smtClean="0"/>
              <a:t>There is no need to print the result of 2*7 if you are going to print the result of 7*2 anyway!</a:t>
            </a:r>
          </a:p>
          <a:p>
            <a:pPr eaLnBrk="1" hangingPunct="1">
              <a:buFont typeface="Arial" charset="0"/>
              <a:buChar char="•"/>
            </a:pPr>
            <a:endParaRPr lang="en-US" dirty="0" smtClean="0"/>
          </a:p>
        </p:txBody>
      </p:sp>
      <p:sp>
        <p:nvSpPr>
          <p:cNvPr id="4" name="Slide Number Placeholder 3"/>
          <p:cNvSpPr>
            <a:spLocks noGrp="1"/>
          </p:cNvSpPr>
          <p:nvPr>
            <p:ph type="sldNum" sz="quarter" idx="11"/>
          </p:nvPr>
        </p:nvSpPr>
        <p:spPr/>
        <p:txBody>
          <a:bodyPr/>
          <a:lstStyle/>
          <a:p>
            <a:pPr>
              <a:defRPr/>
            </a:pPr>
            <a:fld id="{73F83E0A-1F5A-485A-A504-37CD5891AF5D}" type="slidenum">
              <a:rPr lang="en-US"/>
              <a:pPr>
                <a:defRPr/>
              </a:pPr>
              <a:t>66</a:t>
            </a:fld>
            <a:endParaRPr lang="en-US"/>
          </a:p>
        </p:txBody>
      </p:sp>
      <p:sp>
        <p:nvSpPr>
          <p:cNvPr id="130051"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6" name="Title 1"/>
          <p:cNvSpPr>
            <a:spLocks noGrp="1"/>
          </p:cNvSpPr>
          <p:nvPr>
            <p:ph type="title"/>
          </p:nvPr>
        </p:nvSpPr>
        <p:spPr>
          <a:xfrm>
            <a:off x="0" y="0"/>
            <a:ext cx="9056914" cy="767443"/>
          </a:xfrm>
        </p:spPr>
        <p:txBody>
          <a:bodyPr>
            <a:normAutofit/>
          </a:bodyPr>
          <a:lstStyle/>
          <a:p>
            <a:pPr eaLnBrk="1" fontAlgn="auto" hangingPunct="1">
              <a:spcAft>
                <a:spcPts val="0"/>
              </a:spcAft>
              <a:defRPr/>
            </a:pPr>
            <a:r>
              <a:rPr lang="en-US" b="1" dirty="0" smtClean="0">
                <a:solidFill>
                  <a:srgbClr val="0070C0"/>
                </a:solidFill>
                <a:effectLst>
                  <a:outerShdw blurRad="38100" dist="38100" dir="2700000" algn="tl">
                    <a:srgbClr val="000000">
                      <a:alpha val="43137"/>
                    </a:srgbClr>
                  </a:outerShdw>
                </a:effectLst>
              </a:rPr>
              <a:t>Break statement….</a:t>
            </a:r>
            <a:endParaRPr lang="en-US"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470876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11582400" cy="1143000"/>
          </a:xfrm>
        </p:spPr>
        <p:txBody>
          <a:bodyPr>
            <a:normAutofit fontScale="90000"/>
          </a:bodyPr>
          <a:lstStyle/>
          <a:p>
            <a:pPr eaLnBrk="1" fontAlgn="auto" hangingPunct="1">
              <a:spcAft>
                <a:spcPts val="0"/>
              </a:spcAft>
              <a:defRPr/>
            </a:pPr>
            <a:r>
              <a:rPr lang="en-US" b="1" i="1" dirty="0" smtClean="0">
                <a:solidFill>
                  <a:srgbClr val="7030A0"/>
                </a:solidFill>
                <a:effectLst>
                  <a:outerShdw blurRad="38100" dist="38100" dir="2700000" algn="tl">
                    <a:srgbClr val="000000">
                      <a:alpha val="43137"/>
                    </a:srgbClr>
                  </a:outerShdw>
                </a:effectLst>
              </a:rPr>
              <a:t>Multiplication table program revisited</a:t>
            </a:r>
            <a:r>
              <a:rPr lang="en-US" dirty="0" smtClean="0"/>
              <a:t/>
            </a:r>
            <a:br>
              <a:rPr lang="en-US" dirty="0" smtClean="0"/>
            </a:br>
            <a:endParaRPr lang="en-US" dirty="0"/>
          </a:p>
        </p:txBody>
      </p:sp>
      <p:sp>
        <p:nvSpPr>
          <p:cNvPr id="4" name="Slide Number Placeholder 3"/>
          <p:cNvSpPr>
            <a:spLocks noGrp="1"/>
          </p:cNvSpPr>
          <p:nvPr>
            <p:ph type="sldNum" sz="quarter" idx="11"/>
          </p:nvPr>
        </p:nvSpPr>
        <p:spPr/>
        <p:txBody>
          <a:bodyPr/>
          <a:lstStyle/>
          <a:p>
            <a:pPr>
              <a:defRPr/>
            </a:pPr>
            <a:fld id="{24F32E68-12E9-42C0-B00A-8FB2BBF1AFBF}" type="slidenum">
              <a:rPr lang="en-US"/>
              <a:pPr>
                <a:defRPr/>
              </a:pPr>
              <a:t>67</a:t>
            </a:fld>
            <a:endParaRPr lang="en-US"/>
          </a:p>
        </p:txBody>
      </p:sp>
      <p:sp>
        <p:nvSpPr>
          <p:cNvPr id="131075"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131076" name="Rectangle 6"/>
          <p:cNvSpPr>
            <a:spLocks noChangeArrowheads="1"/>
          </p:cNvSpPr>
          <p:nvPr/>
        </p:nvSpPr>
        <p:spPr bwMode="auto">
          <a:xfrm>
            <a:off x="304800" y="2819400"/>
            <a:ext cx="11277600" cy="1016000"/>
          </a:xfrm>
          <a:prstGeom prst="rect">
            <a:avLst/>
          </a:prstGeom>
          <a:noFill/>
          <a:ln w="9525">
            <a:noFill/>
            <a:miter lim="800000"/>
            <a:headEnd/>
            <a:tailEnd/>
          </a:ln>
        </p:spPr>
        <p:txBody>
          <a:bodyPr>
            <a:spAutoFit/>
          </a:bodyPr>
          <a:lstStyle/>
          <a:p>
            <a:pPr algn="just">
              <a:buFont typeface="Wingdings" pitchFamily="2" charset="2"/>
              <a:buChar char="ü"/>
            </a:pPr>
            <a:r>
              <a:rPr lang="en-US" sz="2000" i="1">
                <a:latin typeface="Perpetua" pitchFamily="18" charset="0"/>
              </a:rPr>
              <a:t>There is no need to print the result of 2*7 if you are going to print the result of 7*2 anyway!</a:t>
            </a:r>
          </a:p>
          <a:p>
            <a:pPr algn="just">
              <a:buFont typeface="Wingdings" pitchFamily="2" charset="2"/>
              <a:buChar char="ü"/>
            </a:pPr>
            <a:endParaRPr lang="en-US" sz="2000" i="1">
              <a:latin typeface="Perpetua" pitchFamily="18" charset="0"/>
            </a:endParaRPr>
          </a:p>
          <a:p>
            <a:pPr algn="just">
              <a:buFont typeface="Wingdings" pitchFamily="2" charset="2"/>
              <a:buChar char="ü"/>
            </a:pPr>
            <a:r>
              <a:rPr lang="en-US" sz="2000" i="1">
                <a:latin typeface="Perpetua" pitchFamily="18" charset="0"/>
              </a:rPr>
              <a:t> Can you can make this adjustment by adding one “if” statement to our multiplication program:? </a:t>
            </a:r>
          </a:p>
        </p:txBody>
      </p:sp>
      <p:pic>
        <p:nvPicPr>
          <p:cNvPr id="131077" name="Picture 1"/>
          <p:cNvPicPr>
            <a:picLocks noChangeAspect="1" noChangeArrowheads="1"/>
          </p:cNvPicPr>
          <p:nvPr/>
        </p:nvPicPr>
        <p:blipFill>
          <a:blip r:embed="rId2"/>
          <a:srcRect/>
          <a:stretch>
            <a:fillRect/>
          </a:stretch>
        </p:blipFill>
        <p:spPr bwMode="auto">
          <a:xfrm>
            <a:off x="8331200" y="1295400"/>
            <a:ext cx="2235200" cy="1009650"/>
          </a:xfrm>
          <a:prstGeom prst="rect">
            <a:avLst/>
          </a:prstGeom>
          <a:noFill/>
          <a:ln w="9525">
            <a:noFill/>
            <a:miter lim="800000"/>
            <a:headEnd/>
            <a:tailEnd/>
          </a:ln>
        </p:spPr>
      </p:pic>
    </p:spTree>
    <p:extLst>
      <p:ext uri="{BB962C8B-B14F-4D97-AF65-F5344CB8AC3E}">
        <p14:creationId xmlns:p14="http://schemas.microsoft.com/office/powerpoint/2010/main" val="11311356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582400" cy="1143000"/>
          </a:xfrm>
        </p:spPr>
        <p:txBody>
          <a:bodyPr>
            <a:normAutofit fontScale="90000"/>
          </a:bodyPr>
          <a:lstStyle/>
          <a:p>
            <a:pPr eaLnBrk="1" fontAlgn="auto" hangingPunct="1">
              <a:spcAft>
                <a:spcPts val="0"/>
              </a:spcAft>
              <a:defRPr/>
            </a:pPr>
            <a:r>
              <a:rPr lang="en-US" b="1" i="1" dirty="0" smtClean="0">
                <a:solidFill>
                  <a:srgbClr val="7030A0"/>
                </a:solidFill>
                <a:effectLst>
                  <a:outerShdw blurRad="38100" dist="38100" dir="2700000" algn="tl">
                    <a:srgbClr val="000000">
                      <a:alpha val="43137"/>
                    </a:srgbClr>
                  </a:outerShdw>
                </a:effectLst>
              </a:rPr>
              <a:t>Multiplication table program revisited</a:t>
            </a:r>
            <a:r>
              <a:rPr lang="en-US" dirty="0" smtClean="0"/>
              <a:t/>
            </a:r>
            <a:br>
              <a:rPr lang="en-US" dirty="0" smtClean="0"/>
            </a:br>
            <a:endParaRPr lang="en-US" dirty="0"/>
          </a:p>
        </p:txBody>
      </p:sp>
      <p:sp>
        <p:nvSpPr>
          <p:cNvPr id="3" name="Content Placeholder 2"/>
          <p:cNvSpPr>
            <a:spLocks noGrp="1"/>
          </p:cNvSpPr>
          <p:nvPr>
            <p:ph sz="quarter" idx="1"/>
          </p:nvPr>
        </p:nvSpPr>
        <p:spPr>
          <a:xfrm>
            <a:off x="1930400" y="838200"/>
            <a:ext cx="9144000" cy="4724400"/>
          </a:xfrm>
        </p:spPr>
        <p:txBody>
          <a:bodyPr>
            <a:normAutofit fontScale="47500" lnSpcReduction="20000"/>
          </a:bodyPr>
          <a:lstStyle/>
          <a:p>
            <a:pPr marL="274320" indent="-274320" eaLnBrk="1" fontAlgn="auto" hangingPunct="1">
              <a:spcBef>
                <a:spcPts val="580"/>
              </a:spcBef>
              <a:spcAft>
                <a:spcPts val="0"/>
              </a:spcAft>
              <a:buFont typeface="Arial" pitchFamily="34" charset="0"/>
              <a:buNone/>
              <a:defRPr/>
            </a:pPr>
            <a:r>
              <a:rPr lang="en-US" sz="4200" dirty="0" err="1" smtClean="0"/>
              <a:t>int</a:t>
            </a:r>
            <a:r>
              <a:rPr lang="en-US" sz="4200" dirty="0" smtClean="0"/>
              <a:t> row, </a:t>
            </a:r>
            <a:r>
              <a:rPr lang="en-US" sz="4200" dirty="0" err="1" smtClean="0"/>
              <a:t>col</a:t>
            </a:r>
            <a:r>
              <a:rPr lang="en-US" sz="4200" dirty="0" smtClean="0"/>
              <a:t>;</a:t>
            </a:r>
            <a:endParaRPr lang="en-US" sz="4200" i="1" dirty="0" smtClean="0"/>
          </a:p>
          <a:p>
            <a:pPr marL="274320" indent="-274320" eaLnBrk="1" fontAlgn="auto" hangingPunct="1">
              <a:spcBef>
                <a:spcPts val="580"/>
              </a:spcBef>
              <a:spcAft>
                <a:spcPts val="0"/>
              </a:spcAft>
              <a:buFont typeface="Arial" pitchFamily="34" charset="0"/>
              <a:buNone/>
              <a:defRPr/>
            </a:pPr>
            <a:r>
              <a:rPr lang="en-US" sz="4200" dirty="0" smtClean="0"/>
              <a:t> </a:t>
            </a:r>
            <a:r>
              <a:rPr lang="en-US" sz="4200" dirty="0" err="1" smtClean="0"/>
              <a:t>printf</a:t>
            </a:r>
            <a:r>
              <a:rPr lang="en-US" sz="4200" dirty="0" smtClean="0"/>
              <a:t>("\t0\t1\t2\t3\t4\t5\t6\t7\t8\t9\n");</a:t>
            </a:r>
            <a:endParaRPr lang="en-US" sz="4200" i="1" dirty="0" smtClean="0"/>
          </a:p>
          <a:p>
            <a:pPr marL="274320" indent="-274320" eaLnBrk="1" fontAlgn="auto" hangingPunct="1">
              <a:spcBef>
                <a:spcPts val="580"/>
              </a:spcBef>
              <a:spcAft>
                <a:spcPts val="0"/>
              </a:spcAft>
              <a:buFont typeface="Arial" pitchFamily="34" charset="0"/>
              <a:buNone/>
              <a:defRPr/>
            </a:pPr>
            <a:r>
              <a:rPr lang="en-US" sz="4200" b="1" dirty="0" smtClean="0"/>
              <a:t> 	</a:t>
            </a:r>
            <a:r>
              <a:rPr lang="en-US" sz="4200" b="1" dirty="0" smtClean="0">
                <a:solidFill>
                  <a:srgbClr val="00B050"/>
                </a:solidFill>
              </a:rPr>
              <a:t>for (row = 0; row &lt;= 9; row++)</a:t>
            </a:r>
            <a:endParaRPr lang="en-US" sz="42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4200" b="1" dirty="0" smtClean="0">
                <a:solidFill>
                  <a:srgbClr val="00B050"/>
                </a:solidFill>
              </a:rPr>
              <a:t> 	{</a:t>
            </a:r>
            <a:endParaRPr lang="en-US" sz="42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4200" b="1" dirty="0" smtClean="0">
                <a:solidFill>
                  <a:srgbClr val="00B050"/>
                </a:solidFill>
              </a:rPr>
              <a:t>	   </a:t>
            </a:r>
            <a:r>
              <a:rPr lang="en-US" sz="4200" b="1" dirty="0" err="1" smtClean="0">
                <a:solidFill>
                  <a:srgbClr val="00B050"/>
                </a:solidFill>
              </a:rPr>
              <a:t>printf</a:t>
            </a:r>
            <a:r>
              <a:rPr lang="en-US" sz="4200" b="1" dirty="0" smtClean="0">
                <a:solidFill>
                  <a:srgbClr val="00B050"/>
                </a:solidFill>
              </a:rPr>
              <a:t>("%d", row);</a:t>
            </a:r>
            <a:endParaRPr lang="en-US" sz="42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4200" b="1" dirty="0" smtClean="0"/>
              <a:t>	</a:t>
            </a:r>
            <a:r>
              <a:rPr lang="en-US" sz="4200" b="1" dirty="0" smtClean="0">
                <a:solidFill>
                  <a:srgbClr val="C00000"/>
                </a:solidFill>
              </a:rPr>
              <a:t>   for (</a:t>
            </a:r>
            <a:r>
              <a:rPr lang="en-US" sz="4200" b="1" dirty="0" err="1" smtClean="0">
                <a:solidFill>
                  <a:srgbClr val="C00000"/>
                </a:solidFill>
              </a:rPr>
              <a:t>col</a:t>
            </a:r>
            <a:r>
              <a:rPr lang="en-US" sz="4200" b="1" dirty="0" smtClean="0">
                <a:solidFill>
                  <a:srgbClr val="C00000"/>
                </a:solidFill>
              </a:rPr>
              <a:t> = 0; </a:t>
            </a:r>
            <a:r>
              <a:rPr lang="en-US" sz="4200" b="1" dirty="0" err="1" smtClean="0">
                <a:solidFill>
                  <a:srgbClr val="C00000"/>
                </a:solidFill>
              </a:rPr>
              <a:t>col</a:t>
            </a:r>
            <a:r>
              <a:rPr lang="en-US" sz="4200" b="1" dirty="0" smtClean="0">
                <a:solidFill>
                  <a:srgbClr val="C00000"/>
                </a:solidFill>
              </a:rPr>
              <a:t> &lt;= 9; </a:t>
            </a:r>
            <a:r>
              <a:rPr lang="en-US" sz="4200" b="1" dirty="0" err="1" smtClean="0">
                <a:solidFill>
                  <a:srgbClr val="C00000"/>
                </a:solidFill>
              </a:rPr>
              <a:t>col</a:t>
            </a:r>
            <a:r>
              <a:rPr lang="en-US" sz="4200" b="1" dirty="0" smtClean="0">
                <a:solidFill>
                  <a:srgbClr val="C00000"/>
                </a:solidFill>
              </a:rPr>
              <a:t>++)</a:t>
            </a:r>
            <a:endParaRPr lang="en-US" sz="4200" i="1" dirty="0" smtClean="0">
              <a:solidFill>
                <a:srgbClr val="C00000"/>
              </a:solidFill>
            </a:endParaRPr>
          </a:p>
          <a:p>
            <a:pPr marL="274320" indent="-274320" eaLnBrk="1" fontAlgn="auto" hangingPunct="1">
              <a:spcBef>
                <a:spcPts val="580"/>
              </a:spcBef>
              <a:spcAft>
                <a:spcPts val="0"/>
              </a:spcAft>
              <a:buFont typeface="Arial" pitchFamily="34" charset="0"/>
              <a:buNone/>
              <a:defRPr/>
            </a:pPr>
            <a:r>
              <a:rPr lang="en-US" sz="4200" b="1" dirty="0" smtClean="0">
                <a:solidFill>
                  <a:srgbClr val="C00000"/>
                </a:solidFill>
              </a:rPr>
              <a:t>        {</a:t>
            </a:r>
            <a:endParaRPr lang="en-US" sz="4200" i="1" dirty="0" smtClean="0">
              <a:solidFill>
                <a:srgbClr val="C00000"/>
              </a:solidFill>
            </a:endParaRPr>
          </a:p>
          <a:p>
            <a:pPr marL="274320" indent="-274320" eaLnBrk="1" fontAlgn="auto" hangingPunct="1">
              <a:spcBef>
                <a:spcPts val="580"/>
              </a:spcBef>
              <a:spcAft>
                <a:spcPts val="0"/>
              </a:spcAft>
              <a:buFont typeface="Arial" pitchFamily="34" charset="0"/>
              <a:buNone/>
              <a:defRPr/>
            </a:pPr>
            <a:r>
              <a:rPr lang="en-US" sz="4200" b="1" dirty="0" smtClean="0">
                <a:solidFill>
                  <a:srgbClr val="C00000"/>
                </a:solidFill>
              </a:rPr>
              <a:t>	  	</a:t>
            </a:r>
            <a:r>
              <a:rPr lang="en-US" sz="4200" b="1" dirty="0" err="1" smtClean="0">
                <a:solidFill>
                  <a:srgbClr val="C00000"/>
                </a:solidFill>
              </a:rPr>
              <a:t>printf</a:t>
            </a:r>
            <a:r>
              <a:rPr lang="en-US" sz="4200" b="1" dirty="0" smtClean="0">
                <a:solidFill>
                  <a:srgbClr val="C00000"/>
                </a:solidFill>
              </a:rPr>
              <a:t>("\</a:t>
            </a:r>
            <a:r>
              <a:rPr lang="en-US" sz="4200" b="1" dirty="0" err="1" smtClean="0">
                <a:solidFill>
                  <a:srgbClr val="C00000"/>
                </a:solidFill>
              </a:rPr>
              <a:t>t%d</a:t>
            </a:r>
            <a:r>
              <a:rPr lang="en-US" sz="4200" b="1" dirty="0" smtClean="0">
                <a:solidFill>
                  <a:srgbClr val="C00000"/>
                </a:solidFill>
              </a:rPr>
              <a:t>", row*</a:t>
            </a:r>
            <a:r>
              <a:rPr lang="en-US" sz="4200" b="1" dirty="0" err="1" smtClean="0">
                <a:solidFill>
                  <a:srgbClr val="C00000"/>
                </a:solidFill>
              </a:rPr>
              <a:t>col</a:t>
            </a:r>
            <a:r>
              <a:rPr lang="en-US" sz="4200" b="1" dirty="0" smtClean="0">
                <a:solidFill>
                  <a:srgbClr val="C00000"/>
                </a:solidFill>
              </a:rPr>
              <a:t>);</a:t>
            </a:r>
            <a:endParaRPr lang="en-US" sz="4200" i="1" dirty="0" smtClean="0">
              <a:solidFill>
                <a:srgbClr val="C00000"/>
              </a:solidFill>
            </a:endParaRPr>
          </a:p>
          <a:p>
            <a:pPr marL="274320" indent="-274320" eaLnBrk="1" fontAlgn="auto" hangingPunct="1">
              <a:spcBef>
                <a:spcPts val="580"/>
              </a:spcBef>
              <a:spcAft>
                <a:spcPts val="0"/>
              </a:spcAft>
              <a:buFont typeface="Arial" pitchFamily="34" charset="0"/>
              <a:buNone/>
              <a:defRPr/>
            </a:pPr>
            <a:r>
              <a:rPr lang="en-US" sz="4200" b="1" dirty="0" smtClean="0">
                <a:solidFill>
                  <a:srgbClr val="C00000"/>
                </a:solidFill>
              </a:rPr>
              <a:t>	  	if (</a:t>
            </a:r>
            <a:r>
              <a:rPr lang="en-US" sz="4200" b="1" dirty="0" err="1" smtClean="0">
                <a:solidFill>
                  <a:srgbClr val="C00000"/>
                </a:solidFill>
              </a:rPr>
              <a:t>col</a:t>
            </a:r>
            <a:r>
              <a:rPr lang="en-US" sz="4200" b="1" dirty="0" smtClean="0">
                <a:solidFill>
                  <a:srgbClr val="C00000"/>
                </a:solidFill>
              </a:rPr>
              <a:t> == row)</a:t>
            </a:r>
            <a:endParaRPr lang="en-US" sz="4200" i="1" dirty="0" smtClean="0">
              <a:solidFill>
                <a:srgbClr val="C00000"/>
              </a:solidFill>
            </a:endParaRPr>
          </a:p>
          <a:p>
            <a:pPr marL="274320" indent="-274320" eaLnBrk="1" fontAlgn="auto" hangingPunct="1">
              <a:spcBef>
                <a:spcPts val="580"/>
              </a:spcBef>
              <a:spcAft>
                <a:spcPts val="0"/>
              </a:spcAft>
              <a:buFont typeface="Arial" pitchFamily="34" charset="0"/>
              <a:buNone/>
              <a:defRPr/>
            </a:pPr>
            <a:r>
              <a:rPr lang="en-US" sz="4200" b="1" dirty="0" smtClean="0">
                <a:solidFill>
                  <a:srgbClr val="C00000"/>
                </a:solidFill>
              </a:rPr>
              <a:t>			</a:t>
            </a:r>
            <a:r>
              <a:rPr lang="en-US" sz="4200" b="1" dirty="0" smtClean="0">
                <a:solidFill>
                  <a:srgbClr val="00B0F0"/>
                </a:solidFill>
                <a:effectLst>
                  <a:outerShdw blurRad="38100" dist="38100" dir="2700000" algn="tl">
                    <a:srgbClr val="000000">
                      <a:alpha val="43137"/>
                    </a:srgbClr>
                  </a:outerShdw>
                </a:effectLst>
              </a:rPr>
              <a:t>break;</a:t>
            </a:r>
            <a:endParaRPr lang="en-US" sz="4200" i="1" dirty="0" smtClean="0">
              <a:solidFill>
                <a:srgbClr val="00B0F0"/>
              </a:solidFill>
              <a:effectLst>
                <a:outerShdw blurRad="38100" dist="38100" dir="2700000" algn="tl">
                  <a:srgbClr val="000000">
                    <a:alpha val="43137"/>
                  </a:srgbClr>
                </a:outerShdw>
              </a:effectLst>
            </a:endParaRPr>
          </a:p>
          <a:p>
            <a:pPr marL="274320" indent="-274320" eaLnBrk="1" fontAlgn="auto" hangingPunct="1">
              <a:spcBef>
                <a:spcPts val="580"/>
              </a:spcBef>
              <a:spcAft>
                <a:spcPts val="0"/>
              </a:spcAft>
              <a:buFont typeface="Arial" pitchFamily="34" charset="0"/>
              <a:buNone/>
              <a:defRPr/>
            </a:pPr>
            <a:r>
              <a:rPr lang="en-US" sz="4200" b="1" dirty="0" smtClean="0">
                <a:solidFill>
                  <a:srgbClr val="C00000"/>
                </a:solidFill>
              </a:rPr>
              <a:t>	    }</a:t>
            </a:r>
            <a:endParaRPr lang="en-US" sz="4200" i="1" dirty="0" smtClean="0">
              <a:solidFill>
                <a:srgbClr val="C00000"/>
              </a:solidFill>
            </a:endParaRPr>
          </a:p>
          <a:p>
            <a:pPr marL="274320" indent="-274320" eaLnBrk="1" fontAlgn="auto" hangingPunct="1">
              <a:spcBef>
                <a:spcPts val="580"/>
              </a:spcBef>
              <a:spcAft>
                <a:spcPts val="0"/>
              </a:spcAft>
              <a:buFont typeface="Arial" pitchFamily="34" charset="0"/>
              <a:buNone/>
              <a:defRPr/>
            </a:pPr>
            <a:r>
              <a:rPr lang="en-US" sz="4200" b="1" dirty="0" smtClean="0"/>
              <a:t>          </a:t>
            </a:r>
            <a:r>
              <a:rPr lang="en-US" sz="4200" b="1" dirty="0" err="1" smtClean="0">
                <a:solidFill>
                  <a:srgbClr val="00B050"/>
                </a:solidFill>
              </a:rPr>
              <a:t>printf</a:t>
            </a:r>
            <a:r>
              <a:rPr lang="en-US" sz="4200" b="1" dirty="0" smtClean="0">
                <a:solidFill>
                  <a:srgbClr val="00B050"/>
                </a:solidFill>
              </a:rPr>
              <a:t>("\n");</a:t>
            </a:r>
            <a:endParaRPr lang="en-US" sz="42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4200" b="1" dirty="0" smtClean="0">
                <a:solidFill>
                  <a:srgbClr val="00B050"/>
                </a:solidFill>
              </a:rPr>
              <a:t>     }</a:t>
            </a:r>
            <a:endParaRPr lang="en-US" sz="4200" i="1" dirty="0" smtClean="0">
              <a:solidFill>
                <a:srgbClr val="00B050"/>
              </a:solidFill>
            </a:endParaRPr>
          </a:p>
          <a:p>
            <a:pPr marL="274320" indent="-274320" eaLnBrk="1" fontAlgn="auto" hangingPunct="1">
              <a:spcBef>
                <a:spcPts val="580"/>
              </a:spcBef>
              <a:spcAft>
                <a:spcPts val="0"/>
              </a:spcAft>
              <a:buFont typeface="Arial" pitchFamily="34" charset="0"/>
              <a:buNone/>
              <a:defRPr/>
            </a:pPr>
            <a:r>
              <a:rPr lang="en-US" sz="4200" dirty="0" smtClean="0"/>
              <a:t> </a:t>
            </a:r>
            <a:endParaRPr lang="en-US" sz="4200" i="1" dirty="0" smtClean="0"/>
          </a:p>
          <a:p>
            <a:pPr marL="274320" indent="-274320" eaLnBrk="1" fontAlgn="auto" hangingPunct="1">
              <a:spcBef>
                <a:spcPts val="580"/>
              </a:spcBef>
              <a:spcAft>
                <a:spcPts val="0"/>
              </a:spcAft>
              <a:defRPr/>
            </a:pPr>
            <a:endParaRPr lang="en-US" dirty="0"/>
          </a:p>
        </p:txBody>
      </p:sp>
      <p:sp>
        <p:nvSpPr>
          <p:cNvPr id="4" name="Slide Number Placeholder 3"/>
          <p:cNvSpPr>
            <a:spLocks noGrp="1"/>
          </p:cNvSpPr>
          <p:nvPr>
            <p:ph type="sldNum" sz="quarter" idx="11"/>
          </p:nvPr>
        </p:nvSpPr>
        <p:spPr/>
        <p:txBody>
          <a:bodyPr/>
          <a:lstStyle/>
          <a:p>
            <a:pPr>
              <a:defRPr/>
            </a:pPr>
            <a:fld id="{73148BF2-C280-40FF-94BF-93A70BB82831}" type="slidenum">
              <a:rPr lang="en-US"/>
              <a:pPr>
                <a:defRPr/>
              </a:pPr>
              <a:t>68</a:t>
            </a:fld>
            <a:endParaRPr lang="en-US"/>
          </a:p>
        </p:txBody>
      </p:sp>
      <p:sp>
        <p:nvSpPr>
          <p:cNvPr id="132100"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132101" name="Rectangle 5"/>
          <p:cNvSpPr>
            <a:spLocks noChangeArrowheads="1"/>
          </p:cNvSpPr>
          <p:nvPr/>
        </p:nvSpPr>
        <p:spPr bwMode="auto">
          <a:xfrm>
            <a:off x="3860800" y="5257801"/>
            <a:ext cx="6908800" cy="1015663"/>
          </a:xfrm>
          <a:prstGeom prst="rect">
            <a:avLst/>
          </a:prstGeom>
          <a:noFill/>
          <a:ln w="9525">
            <a:noFill/>
            <a:miter lim="800000"/>
            <a:headEnd/>
            <a:tailEnd/>
          </a:ln>
        </p:spPr>
        <p:txBody>
          <a:bodyPr>
            <a:spAutoFit/>
          </a:bodyPr>
          <a:lstStyle/>
          <a:p>
            <a:pPr algn="just">
              <a:buFont typeface="Wingdings" pitchFamily="2" charset="2"/>
              <a:buChar char="ü"/>
            </a:pPr>
            <a:r>
              <a:rPr lang="en-US" b="1">
                <a:latin typeface="Perpetua" pitchFamily="18" charset="0"/>
              </a:rPr>
              <a:t> </a:t>
            </a:r>
            <a:r>
              <a:rPr lang="en-US" sz="2000" i="1">
                <a:latin typeface="Perpetua" pitchFamily="18" charset="0"/>
              </a:rPr>
              <a:t>Now, for each row, once the column equals the row, we skip the rest of the inner “for” loop and jump to the line that prints the newline character.  We then move on to the next row!</a:t>
            </a:r>
          </a:p>
        </p:txBody>
      </p:sp>
    </p:spTree>
    <p:extLst>
      <p:ext uri="{BB962C8B-B14F-4D97-AF65-F5344CB8AC3E}">
        <p14:creationId xmlns:p14="http://schemas.microsoft.com/office/powerpoint/2010/main" val="21760889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p:cNvSpPr>
          <p:nvPr>
            <p:ph type="body" idx="1"/>
          </p:nvPr>
        </p:nvSpPr>
        <p:spPr>
          <a:xfrm>
            <a:off x="304800" y="1371601"/>
            <a:ext cx="11379200" cy="4983163"/>
          </a:xfrm>
        </p:spPr>
        <p:txBody>
          <a:bodyPr>
            <a:normAutofit/>
          </a:bodyPr>
          <a:lstStyle/>
          <a:p>
            <a:pPr marL="274320" indent="-274320" algn="just" eaLnBrk="1" fontAlgn="auto" hangingPunct="1">
              <a:lnSpc>
                <a:spcPct val="90000"/>
              </a:lnSpc>
              <a:spcBef>
                <a:spcPts val="580"/>
              </a:spcBef>
              <a:spcAft>
                <a:spcPts val="0"/>
              </a:spcAft>
              <a:defRPr/>
            </a:pPr>
            <a:r>
              <a:rPr lang="en-US" sz="2000" dirty="0" smtClean="0"/>
              <a:t>The continue statement causes </a:t>
            </a:r>
            <a:r>
              <a:rPr lang="en-US" sz="2000" b="1" dirty="0" smtClean="0">
                <a:effectLst>
                  <a:outerShdw blurRad="38100" dist="38100" dir="2700000" algn="tl">
                    <a:srgbClr val="C0C0C0"/>
                  </a:outerShdw>
                </a:effectLst>
              </a:rPr>
              <a:t>all  subsequent instructions in the loop body</a:t>
            </a:r>
            <a:r>
              <a:rPr lang="en-US" sz="2000" dirty="0" smtClean="0"/>
              <a:t> (coming after the continue statement) </a:t>
            </a:r>
            <a:r>
              <a:rPr lang="en-US" sz="2000" b="1" dirty="0" smtClean="0">
                <a:effectLst>
                  <a:outerShdw blurRad="38100" dist="38100" dir="2700000" algn="tl">
                    <a:srgbClr val="C0C0C0"/>
                  </a:outerShdw>
                </a:effectLst>
              </a:rPr>
              <a:t>to be skipped</a:t>
            </a:r>
          </a:p>
          <a:p>
            <a:pPr marL="274320" indent="-274320" algn="just" eaLnBrk="1" fontAlgn="auto" hangingPunct="1">
              <a:lnSpc>
                <a:spcPct val="90000"/>
              </a:lnSpc>
              <a:spcBef>
                <a:spcPts val="580"/>
              </a:spcBef>
              <a:spcAft>
                <a:spcPts val="0"/>
              </a:spcAft>
              <a:defRPr/>
            </a:pPr>
            <a:endParaRPr lang="en-US" sz="2000" dirty="0" smtClean="0"/>
          </a:p>
          <a:p>
            <a:pPr marL="274320" indent="-274320" algn="just" eaLnBrk="1" fontAlgn="auto" hangingPunct="1">
              <a:lnSpc>
                <a:spcPct val="90000"/>
              </a:lnSpc>
              <a:spcBef>
                <a:spcPts val="580"/>
              </a:spcBef>
              <a:spcAft>
                <a:spcPts val="0"/>
              </a:spcAft>
              <a:defRPr/>
            </a:pPr>
            <a:r>
              <a:rPr lang="en-US" sz="2000" b="1" dirty="0" smtClean="0">
                <a:effectLst>
                  <a:outerShdw blurRad="38100" dist="38100" dir="2700000" algn="tl">
                    <a:srgbClr val="C0C0C0"/>
                  </a:outerShdw>
                </a:effectLst>
              </a:rPr>
              <a:t>Control passes back to the top of the loop</a:t>
            </a:r>
            <a:r>
              <a:rPr lang="en-US" sz="2000" dirty="0" smtClean="0"/>
              <a:t> where the loop condition is evaluated again</a:t>
            </a:r>
          </a:p>
          <a:p>
            <a:pPr marL="548640" lvl="1" algn="just" eaLnBrk="1" fontAlgn="auto" hangingPunct="1">
              <a:lnSpc>
                <a:spcPct val="90000"/>
              </a:lnSpc>
              <a:spcBef>
                <a:spcPts val="370"/>
              </a:spcBef>
              <a:spcAft>
                <a:spcPts val="0"/>
              </a:spcAft>
              <a:buFont typeface="Wingdings" pitchFamily="2" charset="2"/>
              <a:buChar char="ü"/>
              <a:defRPr/>
            </a:pPr>
            <a:r>
              <a:rPr lang="en-US" sz="2000" i="1" dirty="0" smtClean="0"/>
              <a:t>In case of a </a:t>
            </a:r>
            <a:r>
              <a:rPr lang="en-US" sz="2000" i="1" dirty="0" smtClean="0">
                <a:effectLst>
                  <a:outerShdw blurRad="38100" dist="38100" dir="2700000" algn="tl">
                    <a:srgbClr val="C0C0C0"/>
                  </a:outerShdw>
                </a:effectLst>
              </a:rPr>
              <a:t>continue statement in a for loop</a:t>
            </a:r>
            <a:r>
              <a:rPr lang="en-US" sz="2000" i="1" dirty="0" smtClean="0"/>
              <a:t> construct, 	control passes to the </a:t>
            </a:r>
            <a:r>
              <a:rPr lang="en-US" sz="2000" i="1" dirty="0" err="1" smtClean="0"/>
              <a:t>reinitialization</a:t>
            </a:r>
            <a:r>
              <a:rPr lang="en-US" sz="2000" i="1" dirty="0" smtClean="0"/>
              <a:t> part of the loop, after which the loop condition is evaluated again.</a:t>
            </a:r>
          </a:p>
          <a:p>
            <a:pPr marL="274320" indent="-274320" algn="just" eaLnBrk="1" fontAlgn="auto" hangingPunct="1">
              <a:lnSpc>
                <a:spcPct val="90000"/>
              </a:lnSpc>
              <a:spcBef>
                <a:spcPts val="580"/>
              </a:spcBef>
              <a:spcAft>
                <a:spcPts val="0"/>
              </a:spcAft>
              <a:buFont typeface="Arial" charset="0"/>
              <a:buNone/>
              <a:defRPr/>
            </a:pPr>
            <a:endParaRPr lang="en-US" dirty="0" smtClean="0"/>
          </a:p>
        </p:txBody>
      </p:sp>
      <p:sp>
        <p:nvSpPr>
          <p:cNvPr id="4" name="Rectangle 2"/>
          <p:cNvSpPr>
            <a:spLocks noGrp="1"/>
          </p:cNvSpPr>
          <p:nvPr>
            <p:ph type="title"/>
          </p:nvPr>
        </p:nvSpPr>
        <p:spPr>
          <a:xfrm>
            <a:off x="203200" y="228600"/>
            <a:ext cx="10972800" cy="1143000"/>
          </a:xfrm>
        </p:spPr>
        <p:txBody>
          <a:bodyPr>
            <a:normAutofit fontScale="90000"/>
          </a:bodyPr>
          <a:lstStyle/>
          <a:p>
            <a:pPr eaLnBrk="1" fontAlgn="auto" hangingPunct="1">
              <a:spcAft>
                <a:spcPts val="0"/>
              </a:spcAft>
              <a:defRPr/>
            </a:pPr>
            <a:r>
              <a:rPr lang="en-US" b="1" dirty="0" smtClean="0">
                <a:solidFill>
                  <a:srgbClr val="0070C0"/>
                </a:solidFill>
                <a:effectLst>
                  <a:outerShdw blurRad="38100" dist="38100" dir="2700000" algn="tl">
                    <a:srgbClr val="000000">
                      <a:alpha val="43137"/>
                    </a:srgbClr>
                  </a:outerShdw>
                </a:effectLst>
              </a:rPr>
              <a:t>Control of loop execution: </a:t>
            </a:r>
            <a:br>
              <a:rPr lang="en-US" b="1" dirty="0" smtClean="0">
                <a:solidFill>
                  <a:srgbClr val="0070C0"/>
                </a:solidFill>
                <a:effectLst>
                  <a:outerShdw blurRad="38100" dist="38100" dir="2700000" algn="tl">
                    <a:srgbClr val="000000">
                      <a:alpha val="43137"/>
                    </a:srgbClr>
                  </a:outerShdw>
                </a:effectLst>
              </a:rPr>
            </a:br>
            <a:r>
              <a:rPr lang="en-US" b="1" dirty="0" smtClean="0">
                <a:solidFill>
                  <a:srgbClr val="0070C0"/>
                </a:solidFill>
                <a:effectLst>
                  <a:outerShdw blurRad="38100" dist="38100" dir="2700000" algn="tl">
                    <a:srgbClr val="000000">
                      <a:alpha val="43137"/>
                    </a:srgbClr>
                  </a:outerShdw>
                </a:effectLst>
              </a:rPr>
              <a:t>				Continue Statement</a:t>
            </a:r>
          </a:p>
        </p:txBody>
      </p:sp>
      <p:pic>
        <p:nvPicPr>
          <p:cNvPr id="133123" name="Picture 2" descr="continue statement in loops in c language"/>
          <p:cNvPicPr>
            <a:picLocks noChangeAspect="1" noChangeArrowheads="1"/>
          </p:cNvPicPr>
          <p:nvPr/>
        </p:nvPicPr>
        <p:blipFill>
          <a:blip r:embed="rId2"/>
          <a:srcRect/>
          <a:stretch>
            <a:fillRect/>
          </a:stretch>
        </p:blipFill>
        <p:spPr bwMode="auto">
          <a:xfrm>
            <a:off x="2501900" y="3298371"/>
            <a:ext cx="7416800" cy="3505200"/>
          </a:xfrm>
          <a:prstGeom prst="rect">
            <a:avLst/>
          </a:prstGeom>
          <a:noFill/>
          <a:ln w="9525">
            <a:noFill/>
            <a:miter lim="800000"/>
            <a:headEnd/>
            <a:tailEnd/>
          </a:ln>
        </p:spPr>
      </p:pic>
    </p:spTree>
    <p:extLst>
      <p:ext uri="{BB962C8B-B14F-4D97-AF65-F5344CB8AC3E}">
        <p14:creationId xmlns:p14="http://schemas.microsoft.com/office/powerpoint/2010/main" val="1051562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677159" cy="718806"/>
          </a:xfrm>
        </p:spPr>
        <p:txBody>
          <a:bodyPr>
            <a:normAutofit/>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#3</a:t>
            </a:r>
            <a:endParaRPr lang="en-US" b="1" dirty="0">
              <a:solidFill>
                <a:srgbClr val="7030A0"/>
              </a:solidFill>
              <a:effectLst>
                <a:outerShdw blurRad="38100" dist="38100" dir="2700000" algn="tl">
                  <a:srgbClr val="000000">
                    <a:alpha val="43137"/>
                  </a:srgbClr>
                </a:outerShdw>
              </a:effectLst>
            </a:endParaRPr>
          </a:p>
        </p:txBody>
      </p:sp>
      <p:sp>
        <p:nvSpPr>
          <p:cNvPr id="25602" name="Content Placeholder 2"/>
          <p:cNvSpPr>
            <a:spLocks noGrp="1"/>
          </p:cNvSpPr>
          <p:nvPr>
            <p:ph sz="quarter" idx="1"/>
          </p:nvPr>
        </p:nvSpPr>
        <p:spPr>
          <a:xfrm>
            <a:off x="3546220" y="914400"/>
            <a:ext cx="6976715" cy="4752924"/>
          </a:xfrm>
        </p:spPr>
        <p:txBody>
          <a:bodyPr>
            <a:normAutofit lnSpcReduction="10000"/>
          </a:bodyPr>
          <a:lstStyle/>
          <a:p>
            <a:pPr eaLnBrk="1" hangingPunct="1">
              <a:buFont typeface="Arial" charset="0"/>
              <a:buNone/>
            </a:pPr>
            <a:r>
              <a:rPr lang="en-US" dirty="0" err="1" smtClean="0"/>
              <a:t>int</a:t>
            </a:r>
            <a:r>
              <a:rPr lang="en-US" dirty="0" smtClean="0"/>
              <a:t> </a:t>
            </a:r>
            <a:r>
              <a:rPr lang="en-US" dirty="0" err="1" smtClean="0"/>
              <a:t>i</a:t>
            </a:r>
            <a:r>
              <a:rPr lang="en-US" dirty="0" smtClean="0"/>
              <a:t> = 0; </a:t>
            </a:r>
          </a:p>
          <a:p>
            <a:pPr eaLnBrk="1" hangingPunct="1">
              <a:buFont typeface="Arial" charset="0"/>
              <a:buNone/>
            </a:pPr>
            <a:r>
              <a:rPr lang="en-US" dirty="0" err="1" smtClean="0"/>
              <a:t>int</a:t>
            </a:r>
            <a:r>
              <a:rPr lang="en-US" dirty="0" smtClean="0"/>
              <a:t> </a:t>
            </a:r>
            <a:r>
              <a:rPr lang="en-US" dirty="0" err="1" smtClean="0"/>
              <a:t>loop_count</a:t>
            </a:r>
            <a:r>
              <a:rPr lang="en-US" dirty="0" smtClean="0"/>
              <a:t> = 5;</a:t>
            </a:r>
          </a:p>
          <a:p>
            <a:pPr eaLnBrk="1" hangingPunct="1">
              <a:buFont typeface="Arial" charset="0"/>
              <a:buNone/>
            </a:pPr>
            <a:endParaRPr lang="en-US" dirty="0" smtClean="0"/>
          </a:p>
          <a:p>
            <a:pPr eaLnBrk="1" hangingPunct="1">
              <a:buFont typeface="Arial" charset="0"/>
              <a:buNone/>
            </a:pPr>
            <a:r>
              <a:rPr lang="en-US" dirty="0" smtClean="0"/>
              <a:t> </a:t>
            </a:r>
            <a:r>
              <a:rPr lang="en-US" dirty="0" err="1" smtClean="0">
                <a:solidFill>
                  <a:srgbClr val="C00000"/>
                </a:solidFill>
              </a:rPr>
              <a:t>printf</a:t>
            </a:r>
            <a:r>
              <a:rPr lang="en-US" dirty="0" smtClean="0">
                <a:solidFill>
                  <a:srgbClr val="C00000"/>
                </a:solidFill>
              </a:rPr>
              <a:t>("Case1:\n"); </a:t>
            </a:r>
          </a:p>
          <a:p>
            <a:pPr eaLnBrk="1" hangingPunct="1">
              <a:buFont typeface="Arial" charset="0"/>
              <a:buNone/>
            </a:pPr>
            <a:r>
              <a:rPr lang="en-US" b="1" dirty="0" smtClean="0">
                <a:solidFill>
                  <a:srgbClr val="0070C0"/>
                </a:solidFill>
              </a:rPr>
              <a:t>while (</a:t>
            </a:r>
            <a:r>
              <a:rPr lang="en-US" b="1" dirty="0" err="1" smtClean="0">
                <a:solidFill>
                  <a:srgbClr val="0070C0"/>
                </a:solidFill>
              </a:rPr>
              <a:t>i</a:t>
            </a:r>
            <a:r>
              <a:rPr lang="en-US" b="1" dirty="0" smtClean="0">
                <a:solidFill>
                  <a:srgbClr val="0070C0"/>
                </a:solidFill>
              </a:rPr>
              <a:t>&lt;</a:t>
            </a:r>
            <a:r>
              <a:rPr lang="en-US" b="1" dirty="0" err="1" smtClean="0">
                <a:solidFill>
                  <a:srgbClr val="0070C0"/>
                </a:solidFill>
              </a:rPr>
              <a:t>loop_count</a:t>
            </a:r>
            <a:r>
              <a:rPr lang="en-US" b="1" dirty="0" smtClean="0">
                <a:solidFill>
                  <a:srgbClr val="0070C0"/>
                </a:solidFill>
              </a:rPr>
              <a:t>) { </a:t>
            </a:r>
          </a:p>
          <a:p>
            <a:pPr eaLnBrk="1" hangingPunct="1">
              <a:buFont typeface="Arial" charset="0"/>
              <a:buNone/>
            </a:pPr>
            <a:r>
              <a:rPr lang="en-US" b="1" dirty="0" smtClean="0">
                <a:solidFill>
                  <a:srgbClr val="0070C0"/>
                </a:solidFill>
              </a:rPr>
              <a:t>		</a:t>
            </a:r>
            <a:r>
              <a:rPr lang="en-US" b="1" dirty="0" err="1" smtClean="0">
                <a:solidFill>
                  <a:srgbClr val="0070C0"/>
                </a:solidFill>
              </a:rPr>
              <a:t>printf</a:t>
            </a:r>
            <a:r>
              <a:rPr lang="en-US" b="1" dirty="0" smtClean="0">
                <a:solidFill>
                  <a:srgbClr val="0070C0"/>
                </a:solidFill>
              </a:rPr>
              <a:t>("%d\n",</a:t>
            </a:r>
            <a:r>
              <a:rPr lang="en-US" b="1" dirty="0" err="1" smtClean="0">
                <a:solidFill>
                  <a:srgbClr val="0070C0"/>
                </a:solidFill>
              </a:rPr>
              <a:t>i</a:t>
            </a:r>
            <a:r>
              <a:rPr lang="en-US" b="1" dirty="0" smtClean="0">
                <a:solidFill>
                  <a:srgbClr val="0070C0"/>
                </a:solidFill>
              </a:rPr>
              <a:t>); </a:t>
            </a:r>
            <a:r>
              <a:rPr lang="en-US" b="1" dirty="0" err="1" smtClean="0">
                <a:solidFill>
                  <a:srgbClr val="0070C0"/>
                </a:solidFill>
              </a:rPr>
              <a:t>i</a:t>
            </a:r>
            <a:r>
              <a:rPr lang="en-US" b="1" dirty="0" smtClean="0">
                <a:solidFill>
                  <a:srgbClr val="0070C0"/>
                </a:solidFill>
              </a:rPr>
              <a:t>++; }</a:t>
            </a:r>
          </a:p>
          <a:p>
            <a:pPr eaLnBrk="1" hangingPunct="1">
              <a:buFont typeface="Arial" charset="0"/>
              <a:buNone/>
            </a:pPr>
            <a:endParaRPr lang="en-US" dirty="0" smtClean="0"/>
          </a:p>
          <a:p>
            <a:pPr eaLnBrk="1" hangingPunct="1">
              <a:buFont typeface="Arial" charset="0"/>
              <a:buNone/>
            </a:pPr>
            <a:r>
              <a:rPr lang="en-US" dirty="0" err="1" smtClean="0">
                <a:solidFill>
                  <a:srgbClr val="C00000"/>
                </a:solidFill>
              </a:rPr>
              <a:t>printf</a:t>
            </a:r>
            <a:r>
              <a:rPr lang="en-US" dirty="0" smtClean="0">
                <a:solidFill>
                  <a:srgbClr val="C00000"/>
                </a:solidFill>
              </a:rPr>
              <a:t>("Case2:\n");</a:t>
            </a:r>
          </a:p>
          <a:p>
            <a:pPr eaLnBrk="1" hangingPunct="1">
              <a:buFont typeface="Arial" charset="0"/>
              <a:buNone/>
            </a:pPr>
            <a:r>
              <a:rPr lang="en-US" dirty="0" err="1" smtClean="0"/>
              <a:t>i</a:t>
            </a:r>
            <a:r>
              <a:rPr lang="en-US" dirty="0" smtClean="0"/>
              <a:t>=20; </a:t>
            </a:r>
          </a:p>
          <a:p>
            <a:pPr eaLnBrk="1" hangingPunct="1">
              <a:buFont typeface="Arial" charset="0"/>
              <a:buNone/>
            </a:pPr>
            <a:r>
              <a:rPr lang="en-US" b="1" dirty="0" smtClean="0">
                <a:solidFill>
                  <a:srgbClr val="0070C0"/>
                </a:solidFill>
              </a:rPr>
              <a:t>while (0) { </a:t>
            </a:r>
          </a:p>
          <a:p>
            <a:pPr eaLnBrk="1" hangingPunct="1">
              <a:buFont typeface="Arial" charset="0"/>
              <a:buNone/>
            </a:pPr>
            <a:r>
              <a:rPr lang="en-US" b="1" dirty="0" smtClean="0">
                <a:solidFill>
                  <a:srgbClr val="0070C0"/>
                </a:solidFill>
              </a:rPr>
              <a:t>	</a:t>
            </a:r>
            <a:r>
              <a:rPr lang="en-US" b="1" dirty="0" err="1" smtClean="0">
                <a:solidFill>
                  <a:srgbClr val="0070C0"/>
                </a:solidFill>
              </a:rPr>
              <a:t>printf</a:t>
            </a:r>
            <a:r>
              <a:rPr lang="en-US" b="1" dirty="0" smtClean="0">
                <a:solidFill>
                  <a:srgbClr val="0070C0"/>
                </a:solidFill>
              </a:rPr>
              <a:t>("%d\n",</a:t>
            </a:r>
            <a:r>
              <a:rPr lang="en-US" b="1" dirty="0" err="1" smtClean="0">
                <a:solidFill>
                  <a:srgbClr val="0070C0"/>
                </a:solidFill>
              </a:rPr>
              <a:t>i</a:t>
            </a:r>
            <a:r>
              <a:rPr lang="en-US" b="1" dirty="0" smtClean="0">
                <a:solidFill>
                  <a:srgbClr val="0070C0"/>
                </a:solidFill>
              </a:rPr>
              <a:t>); </a:t>
            </a:r>
            <a:r>
              <a:rPr lang="en-US" b="1" dirty="0" err="1" smtClean="0">
                <a:solidFill>
                  <a:srgbClr val="0070C0"/>
                </a:solidFill>
              </a:rPr>
              <a:t>i</a:t>
            </a:r>
            <a:r>
              <a:rPr lang="en-US" b="1" dirty="0" smtClean="0">
                <a:solidFill>
                  <a:srgbClr val="0070C0"/>
                </a:solidFill>
              </a:rPr>
              <a:t>++; } </a:t>
            </a:r>
          </a:p>
          <a:p>
            <a:pPr eaLnBrk="1" hangingPunct="1">
              <a:buFont typeface="Arial" charset="0"/>
              <a:buNone/>
            </a:pPr>
            <a:endParaRPr lang="en-US" dirty="0" smtClean="0"/>
          </a:p>
        </p:txBody>
      </p:sp>
      <p:sp>
        <p:nvSpPr>
          <p:cNvPr id="4" name="Slide Number Placeholder 3"/>
          <p:cNvSpPr>
            <a:spLocks noGrp="1"/>
          </p:cNvSpPr>
          <p:nvPr>
            <p:ph type="sldNum" sz="quarter" idx="11"/>
          </p:nvPr>
        </p:nvSpPr>
        <p:spPr/>
        <p:txBody>
          <a:bodyPr/>
          <a:lstStyle/>
          <a:p>
            <a:pPr>
              <a:defRPr/>
            </a:pPr>
            <a:fld id="{628B0BA6-6DA0-45B9-8F28-E279FF45763C}" type="slidenum">
              <a:rPr lang="en-US"/>
              <a:pPr>
                <a:defRPr/>
              </a:pPr>
              <a:t>7</a:t>
            </a:fld>
            <a:endParaRPr lang="en-US"/>
          </a:p>
        </p:txBody>
      </p:sp>
      <p:sp>
        <p:nvSpPr>
          <p:cNvPr id="25604"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18565725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5"/>
          <p:cNvSpPr txBox="1">
            <a:spLocks noGrp="1"/>
          </p:cNvSpPr>
          <p:nvPr/>
        </p:nvSpPr>
        <p:spPr bwMode="auto">
          <a:xfrm>
            <a:off x="9389533" y="6243638"/>
            <a:ext cx="2540000" cy="457200"/>
          </a:xfrm>
          <a:prstGeom prst="rect">
            <a:avLst/>
          </a:prstGeom>
          <a:noFill/>
          <a:ln w="9525">
            <a:noFill/>
            <a:miter lim="800000"/>
            <a:headEnd/>
            <a:tailEnd/>
          </a:ln>
        </p:spPr>
        <p:txBody>
          <a:bodyPr anchor="b"/>
          <a:lstStyle/>
          <a:p>
            <a:pPr algn="r"/>
            <a:endParaRPr lang="en-US" sz="1400">
              <a:latin typeface="Tahoma" pitchFamily="34" charset="0"/>
            </a:endParaRPr>
          </a:p>
        </p:txBody>
      </p:sp>
      <p:sp>
        <p:nvSpPr>
          <p:cNvPr id="70660" name="Rectangle 3"/>
          <p:cNvSpPr>
            <a:spLocks noGrp="1" noChangeArrowheads="1"/>
          </p:cNvSpPr>
          <p:nvPr>
            <p:ph type="body" idx="4294967295"/>
          </p:nvPr>
        </p:nvSpPr>
        <p:spPr>
          <a:xfrm>
            <a:off x="711200" y="1905000"/>
            <a:ext cx="5588000" cy="4648200"/>
          </a:xfrm>
        </p:spPr>
        <p:txBody>
          <a:bodyPr>
            <a:normAutofit/>
          </a:bodyPr>
          <a:lstStyle/>
          <a:p>
            <a:pPr marL="274320" indent="-274320" eaLnBrk="1" fontAlgn="auto" hangingPunct="1">
              <a:lnSpc>
                <a:spcPct val="80000"/>
              </a:lnSpc>
              <a:spcBef>
                <a:spcPts val="580"/>
              </a:spcBef>
              <a:spcAft>
                <a:spcPts val="0"/>
              </a:spcAft>
              <a:buFont typeface="Arial" charset="0"/>
              <a:buNone/>
              <a:defRPr/>
            </a:pPr>
            <a:r>
              <a:rPr lang="en-US" dirty="0" smtClean="0">
                <a:solidFill>
                  <a:srgbClr val="C00000"/>
                </a:solidFill>
              </a:rPr>
              <a:t>sum = 0;</a:t>
            </a:r>
          </a:p>
          <a:p>
            <a:pPr marL="274320" indent="-274320" eaLnBrk="1" fontAlgn="auto" hangingPunct="1">
              <a:lnSpc>
                <a:spcPct val="80000"/>
              </a:lnSpc>
              <a:spcBef>
                <a:spcPts val="580"/>
              </a:spcBef>
              <a:spcAft>
                <a:spcPts val="0"/>
              </a:spcAft>
              <a:buFont typeface="Arial" charset="0"/>
              <a:buNone/>
              <a:defRPr/>
            </a:pPr>
            <a:r>
              <a:rPr lang="en-US" dirty="0" smtClean="0">
                <a:solidFill>
                  <a:srgbClr val="C00000"/>
                </a:solidFill>
              </a:rPr>
              <a:t>for (k=1; k&lt;=5; k++) </a:t>
            </a:r>
          </a:p>
          <a:p>
            <a:pPr marL="274320" indent="-274320" eaLnBrk="1" fontAlgn="auto" hangingPunct="1">
              <a:lnSpc>
                <a:spcPct val="80000"/>
              </a:lnSpc>
              <a:spcBef>
                <a:spcPts val="580"/>
              </a:spcBef>
              <a:spcAft>
                <a:spcPts val="0"/>
              </a:spcAft>
              <a:buFont typeface="Arial" charset="0"/>
              <a:buNone/>
              <a:defRPr/>
            </a:pPr>
            <a:r>
              <a:rPr lang="en-US" dirty="0" smtClean="0">
                <a:solidFill>
                  <a:srgbClr val="C00000"/>
                </a:solidFill>
              </a:rPr>
              <a:t>{</a:t>
            </a:r>
          </a:p>
          <a:p>
            <a:pPr marL="274320" indent="-274320" eaLnBrk="1" fontAlgn="auto" hangingPunct="1">
              <a:lnSpc>
                <a:spcPct val="80000"/>
              </a:lnSpc>
              <a:spcBef>
                <a:spcPts val="580"/>
              </a:spcBef>
              <a:spcAft>
                <a:spcPts val="0"/>
              </a:spcAft>
              <a:buFont typeface="Arial" charset="0"/>
              <a:buNone/>
              <a:defRPr/>
            </a:pPr>
            <a:r>
              <a:rPr lang="en-US" dirty="0" smtClean="0">
                <a:solidFill>
                  <a:srgbClr val="C00000"/>
                </a:solidFill>
              </a:rPr>
              <a:t>	</a:t>
            </a:r>
            <a:r>
              <a:rPr lang="en-US" dirty="0" err="1" smtClean="0">
                <a:solidFill>
                  <a:srgbClr val="C00000"/>
                </a:solidFill>
              </a:rPr>
              <a:t>scanf</a:t>
            </a:r>
            <a:r>
              <a:rPr lang="en-US" dirty="0" smtClean="0">
                <a:solidFill>
                  <a:srgbClr val="C00000"/>
                </a:solidFill>
              </a:rPr>
              <a:t>(“%</a:t>
            </a:r>
            <a:r>
              <a:rPr lang="en-US" dirty="0" err="1" smtClean="0">
                <a:solidFill>
                  <a:srgbClr val="C00000"/>
                </a:solidFill>
              </a:rPr>
              <a:t>lf”,&amp;x</a:t>
            </a:r>
            <a:r>
              <a:rPr lang="en-US" dirty="0" smtClean="0">
                <a:solidFill>
                  <a:srgbClr val="C00000"/>
                </a:solidFill>
              </a:rPr>
              <a:t>);</a:t>
            </a:r>
          </a:p>
          <a:p>
            <a:pPr marL="274320" indent="-274320" eaLnBrk="1" fontAlgn="auto" hangingPunct="1">
              <a:lnSpc>
                <a:spcPct val="80000"/>
              </a:lnSpc>
              <a:spcBef>
                <a:spcPts val="580"/>
              </a:spcBef>
              <a:spcAft>
                <a:spcPts val="0"/>
              </a:spcAft>
              <a:buFont typeface="Arial" charset="0"/>
              <a:buNone/>
              <a:defRPr/>
            </a:pPr>
            <a:r>
              <a:rPr lang="en-US" dirty="0" smtClean="0">
                <a:solidFill>
                  <a:srgbClr val="C00000"/>
                </a:solidFill>
              </a:rPr>
              <a:t>    if (x &gt; 10.0)</a:t>
            </a:r>
          </a:p>
          <a:p>
            <a:pPr marL="274320" indent="-274320" eaLnBrk="1" fontAlgn="auto" hangingPunct="1">
              <a:lnSpc>
                <a:spcPct val="80000"/>
              </a:lnSpc>
              <a:spcBef>
                <a:spcPts val="580"/>
              </a:spcBef>
              <a:spcAft>
                <a:spcPts val="0"/>
              </a:spcAft>
              <a:buFont typeface="Arial" charset="0"/>
              <a:buNone/>
              <a:defRPr/>
            </a:pPr>
            <a:r>
              <a:rPr lang="en-US" dirty="0" smtClean="0">
                <a:solidFill>
                  <a:srgbClr val="C00000"/>
                </a:solidFill>
              </a:rPr>
              <a:t>        </a:t>
            </a:r>
            <a:r>
              <a:rPr lang="en-US" b="1" dirty="0" smtClean="0">
                <a:solidFill>
                  <a:srgbClr val="00B0F0"/>
                </a:solidFill>
                <a:effectLst>
                  <a:outerShdw blurRad="38100" dist="38100" dir="2700000" algn="tl">
                    <a:srgbClr val="000000">
                      <a:alpha val="43137"/>
                    </a:srgbClr>
                  </a:outerShdw>
                </a:effectLst>
              </a:rPr>
              <a:t>continue;</a:t>
            </a:r>
          </a:p>
          <a:p>
            <a:pPr marL="548640" lvl="1" eaLnBrk="1" fontAlgn="auto" hangingPunct="1">
              <a:lnSpc>
                <a:spcPct val="80000"/>
              </a:lnSpc>
              <a:spcBef>
                <a:spcPts val="370"/>
              </a:spcBef>
              <a:spcAft>
                <a:spcPts val="0"/>
              </a:spcAft>
              <a:buFont typeface="Arial" charset="0"/>
              <a:buNone/>
              <a:defRPr/>
            </a:pPr>
            <a:r>
              <a:rPr lang="en-US" dirty="0" smtClean="0">
                <a:solidFill>
                  <a:srgbClr val="C00000"/>
                </a:solidFill>
              </a:rPr>
              <a:t>sum +=x;</a:t>
            </a:r>
          </a:p>
          <a:p>
            <a:pPr marL="274320" indent="-274320" eaLnBrk="1" fontAlgn="auto" hangingPunct="1">
              <a:lnSpc>
                <a:spcPct val="80000"/>
              </a:lnSpc>
              <a:spcBef>
                <a:spcPts val="580"/>
              </a:spcBef>
              <a:spcAft>
                <a:spcPts val="0"/>
              </a:spcAft>
              <a:buFont typeface="Arial" charset="0"/>
              <a:buNone/>
              <a:defRPr/>
            </a:pPr>
            <a:r>
              <a:rPr lang="en-US" dirty="0" smtClean="0">
                <a:solidFill>
                  <a:srgbClr val="C00000"/>
                </a:solidFill>
              </a:rPr>
              <a:t>}</a:t>
            </a:r>
          </a:p>
          <a:p>
            <a:pPr marL="274320" indent="-274320" eaLnBrk="1" fontAlgn="auto" hangingPunct="1">
              <a:lnSpc>
                <a:spcPct val="80000"/>
              </a:lnSpc>
              <a:spcBef>
                <a:spcPts val="580"/>
              </a:spcBef>
              <a:spcAft>
                <a:spcPts val="0"/>
              </a:spcAft>
              <a:buFont typeface="Arial" charset="0"/>
              <a:buNone/>
              <a:defRPr/>
            </a:pPr>
            <a:r>
              <a:rPr lang="en-US" dirty="0" err="1" smtClean="0">
                <a:solidFill>
                  <a:srgbClr val="C00000"/>
                </a:solidFill>
              </a:rPr>
              <a:t>printf</a:t>
            </a:r>
            <a:r>
              <a:rPr lang="en-US" dirty="0" smtClean="0">
                <a:solidFill>
                  <a:srgbClr val="C00000"/>
                </a:solidFill>
              </a:rPr>
              <a:t>(“Sum = %f \</a:t>
            </a:r>
            <a:r>
              <a:rPr lang="en-US" dirty="0" err="1" smtClean="0">
                <a:solidFill>
                  <a:srgbClr val="C00000"/>
                </a:solidFill>
              </a:rPr>
              <a:t>n”,sum</a:t>
            </a:r>
            <a:r>
              <a:rPr lang="en-US" dirty="0" smtClean="0">
                <a:solidFill>
                  <a:srgbClr val="C00000"/>
                </a:solidFill>
              </a:rPr>
              <a:t>);</a:t>
            </a:r>
          </a:p>
          <a:p>
            <a:pPr marL="548640" lvl="1" eaLnBrk="1" fontAlgn="auto" hangingPunct="1">
              <a:lnSpc>
                <a:spcPct val="80000"/>
              </a:lnSpc>
              <a:spcBef>
                <a:spcPts val="370"/>
              </a:spcBef>
              <a:spcAft>
                <a:spcPts val="0"/>
              </a:spcAft>
              <a:buFont typeface="Arial" charset="0"/>
              <a:buNone/>
              <a:defRPr/>
            </a:pPr>
            <a:endParaRPr lang="en-US" dirty="0" smtClean="0">
              <a:solidFill>
                <a:srgbClr val="C00000"/>
              </a:solidFill>
              <a:effectLst>
                <a:outerShdw blurRad="38100" dist="38100" dir="2700000" algn="tl">
                  <a:srgbClr val="C0C0C0"/>
                </a:outerShdw>
              </a:effectLst>
            </a:endParaRPr>
          </a:p>
        </p:txBody>
      </p:sp>
      <p:sp>
        <p:nvSpPr>
          <p:cNvPr id="7" name="Rectangle 6"/>
          <p:cNvSpPr>
            <a:spLocks noChangeArrowheads="1"/>
          </p:cNvSpPr>
          <p:nvPr/>
        </p:nvSpPr>
        <p:spPr bwMode="auto">
          <a:xfrm>
            <a:off x="6096000" y="2133600"/>
            <a:ext cx="6502400" cy="4038600"/>
          </a:xfrm>
          <a:prstGeom prst="rect">
            <a:avLst/>
          </a:prstGeom>
          <a:noFill/>
          <a:ln w="9525">
            <a:noFill/>
            <a:miter lim="800000"/>
            <a:headEnd/>
            <a:tailEnd/>
          </a:ln>
        </p:spPr>
        <p:txBody>
          <a:bodyPr>
            <a:spAutoFit/>
          </a:bodyPr>
          <a:lstStyle/>
          <a:p>
            <a:pPr lvl="1" fontAlgn="auto">
              <a:lnSpc>
                <a:spcPct val="80000"/>
              </a:lnSpc>
              <a:spcBef>
                <a:spcPts val="0"/>
              </a:spcBef>
              <a:spcAft>
                <a:spcPts val="0"/>
              </a:spcAft>
              <a:buFont typeface="Wingdings" pitchFamily="2" charset="2"/>
              <a:buNone/>
              <a:defRPr/>
            </a:pPr>
            <a:r>
              <a:rPr lang="en-US" sz="2600" dirty="0">
                <a:solidFill>
                  <a:srgbClr val="0000FF"/>
                </a:solidFill>
                <a:latin typeface="+mn-lt"/>
              </a:rPr>
              <a:t>sum = 0;</a:t>
            </a:r>
          </a:p>
          <a:p>
            <a:pPr lvl="1" fontAlgn="auto">
              <a:lnSpc>
                <a:spcPct val="80000"/>
              </a:lnSpc>
              <a:spcBef>
                <a:spcPts val="0"/>
              </a:spcBef>
              <a:spcAft>
                <a:spcPts val="0"/>
              </a:spcAft>
              <a:buFont typeface="Wingdings" pitchFamily="2" charset="2"/>
              <a:buNone/>
              <a:defRPr/>
            </a:pPr>
            <a:r>
              <a:rPr lang="en-US" sz="2600" dirty="0">
                <a:solidFill>
                  <a:srgbClr val="0000FF"/>
                </a:solidFill>
                <a:latin typeface="+mn-lt"/>
              </a:rPr>
              <a:t>k=1;</a:t>
            </a:r>
          </a:p>
          <a:p>
            <a:pPr lvl="1" fontAlgn="auto">
              <a:lnSpc>
                <a:spcPct val="80000"/>
              </a:lnSpc>
              <a:spcBef>
                <a:spcPts val="0"/>
              </a:spcBef>
              <a:spcAft>
                <a:spcPts val="0"/>
              </a:spcAft>
              <a:buFont typeface="Wingdings" pitchFamily="2" charset="2"/>
              <a:buNone/>
              <a:defRPr/>
            </a:pPr>
            <a:r>
              <a:rPr lang="en-US" sz="2600" dirty="0">
                <a:solidFill>
                  <a:srgbClr val="0000FF"/>
                </a:solidFill>
                <a:latin typeface="+mn-lt"/>
              </a:rPr>
              <a:t>while (k&lt;=5) </a:t>
            </a:r>
          </a:p>
          <a:p>
            <a:pPr lvl="1" fontAlgn="auto">
              <a:lnSpc>
                <a:spcPct val="80000"/>
              </a:lnSpc>
              <a:spcBef>
                <a:spcPts val="0"/>
              </a:spcBef>
              <a:spcAft>
                <a:spcPts val="0"/>
              </a:spcAft>
              <a:buFont typeface="Wingdings" pitchFamily="2" charset="2"/>
              <a:buNone/>
              <a:defRPr/>
            </a:pPr>
            <a:r>
              <a:rPr lang="en-US" sz="2600" dirty="0">
                <a:solidFill>
                  <a:srgbClr val="0000FF"/>
                </a:solidFill>
                <a:latin typeface="+mn-lt"/>
              </a:rPr>
              <a:t>{</a:t>
            </a:r>
          </a:p>
          <a:p>
            <a:pPr lvl="1" fontAlgn="auto">
              <a:lnSpc>
                <a:spcPct val="80000"/>
              </a:lnSpc>
              <a:spcBef>
                <a:spcPts val="0"/>
              </a:spcBef>
              <a:spcAft>
                <a:spcPts val="0"/>
              </a:spcAft>
              <a:buFont typeface="Wingdings" pitchFamily="2" charset="2"/>
              <a:buNone/>
              <a:defRPr/>
            </a:pPr>
            <a:r>
              <a:rPr lang="en-US" sz="2600" dirty="0">
                <a:solidFill>
                  <a:srgbClr val="0000FF"/>
                </a:solidFill>
                <a:latin typeface="+mn-lt"/>
              </a:rPr>
              <a:t>    </a:t>
            </a:r>
            <a:r>
              <a:rPr lang="en-US" sz="2600" dirty="0" err="1">
                <a:solidFill>
                  <a:srgbClr val="0000FF"/>
                </a:solidFill>
                <a:latin typeface="+mn-lt"/>
              </a:rPr>
              <a:t>scanf</a:t>
            </a:r>
            <a:r>
              <a:rPr lang="en-US" sz="2600" dirty="0">
                <a:solidFill>
                  <a:srgbClr val="0000FF"/>
                </a:solidFill>
                <a:latin typeface="+mn-lt"/>
              </a:rPr>
              <a:t>(“%</a:t>
            </a:r>
            <a:r>
              <a:rPr lang="en-US" sz="2600" dirty="0" err="1">
                <a:solidFill>
                  <a:srgbClr val="0000FF"/>
                </a:solidFill>
                <a:latin typeface="+mn-lt"/>
              </a:rPr>
              <a:t>lf”,&amp;x</a:t>
            </a:r>
            <a:r>
              <a:rPr lang="en-US" sz="2600" dirty="0">
                <a:solidFill>
                  <a:srgbClr val="0000FF"/>
                </a:solidFill>
                <a:latin typeface="+mn-lt"/>
              </a:rPr>
              <a:t>);</a:t>
            </a:r>
          </a:p>
          <a:p>
            <a:pPr lvl="1" fontAlgn="auto">
              <a:lnSpc>
                <a:spcPct val="80000"/>
              </a:lnSpc>
              <a:spcBef>
                <a:spcPts val="0"/>
              </a:spcBef>
              <a:spcAft>
                <a:spcPts val="0"/>
              </a:spcAft>
              <a:buFont typeface="Wingdings" pitchFamily="2" charset="2"/>
              <a:buNone/>
              <a:defRPr/>
            </a:pPr>
            <a:r>
              <a:rPr lang="en-US" sz="2600" dirty="0">
                <a:solidFill>
                  <a:srgbClr val="0000FF"/>
                </a:solidFill>
                <a:latin typeface="+mn-lt"/>
              </a:rPr>
              <a:t>    if (x &gt; 10.0)</a:t>
            </a:r>
          </a:p>
          <a:p>
            <a:pPr lvl="1" fontAlgn="auto">
              <a:lnSpc>
                <a:spcPct val="80000"/>
              </a:lnSpc>
              <a:spcBef>
                <a:spcPts val="0"/>
              </a:spcBef>
              <a:spcAft>
                <a:spcPts val="0"/>
              </a:spcAft>
              <a:buFont typeface="Wingdings" pitchFamily="2" charset="2"/>
              <a:buNone/>
              <a:defRPr/>
            </a:pPr>
            <a:r>
              <a:rPr lang="en-US" sz="2600" dirty="0">
                <a:solidFill>
                  <a:srgbClr val="0000FF"/>
                </a:solidFill>
                <a:latin typeface="+mn-lt"/>
              </a:rPr>
              <a:t>        </a:t>
            </a:r>
            <a:r>
              <a:rPr lang="en-US" sz="2600" b="1" dirty="0">
                <a:solidFill>
                  <a:srgbClr val="00B0F0"/>
                </a:solidFill>
                <a:effectLst>
                  <a:outerShdw blurRad="38100" dist="38100" dir="2700000" algn="tl">
                    <a:srgbClr val="000000">
                      <a:alpha val="43137"/>
                    </a:srgbClr>
                  </a:outerShdw>
                </a:effectLst>
                <a:latin typeface="+mn-lt"/>
              </a:rPr>
              <a:t>continue;</a:t>
            </a:r>
          </a:p>
          <a:p>
            <a:pPr lvl="1" fontAlgn="auto">
              <a:lnSpc>
                <a:spcPct val="80000"/>
              </a:lnSpc>
              <a:spcBef>
                <a:spcPts val="0"/>
              </a:spcBef>
              <a:spcAft>
                <a:spcPts val="0"/>
              </a:spcAft>
              <a:buFont typeface="Wingdings" pitchFamily="2" charset="2"/>
              <a:buNone/>
              <a:defRPr/>
            </a:pPr>
            <a:r>
              <a:rPr lang="en-US" sz="2600" dirty="0">
                <a:solidFill>
                  <a:srgbClr val="0000FF"/>
                </a:solidFill>
                <a:latin typeface="+mn-lt"/>
              </a:rPr>
              <a:t>    sum +=x;</a:t>
            </a:r>
          </a:p>
          <a:p>
            <a:pPr lvl="1" fontAlgn="auto">
              <a:lnSpc>
                <a:spcPct val="80000"/>
              </a:lnSpc>
              <a:spcBef>
                <a:spcPts val="0"/>
              </a:spcBef>
              <a:spcAft>
                <a:spcPts val="0"/>
              </a:spcAft>
              <a:buFont typeface="Wingdings" pitchFamily="2" charset="2"/>
              <a:buNone/>
              <a:defRPr/>
            </a:pPr>
            <a:r>
              <a:rPr lang="en-US" sz="2600" dirty="0">
                <a:solidFill>
                  <a:srgbClr val="0000FF"/>
                </a:solidFill>
                <a:latin typeface="+mn-lt"/>
              </a:rPr>
              <a:t>    k++;</a:t>
            </a:r>
          </a:p>
          <a:p>
            <a:pPr lvl="1" fontAlgn="auto">
              <a:lnSpc>
                <a:spcPct val="80000"/>
              </a:lnSpc>
              <a:spcBef>
                <a:spcPts val="0"/>
              </a:spcBef>
              <a:spcAft>
                <a:spcPts val="0"/>
              </a:spcAft>
              <a:buFont typeface="Wingdings" pitchFamily="2" charset="2"/>
              <a:buNone/>
              <a:defRPr/>
            </a:pPr>
            <a:r>
              <a:rPr lang="en-US" sz="2600" dirty="0">
                <a:solidFill>
                  <a:srgbClr val="0000FF"/>
                </a:solidFill>
                <a:latin typeface="+mn-lt"/>
              </a:rPr>
              <a:t>}</a:t>
            </a:r>
          </a:p>
          <a:p>
            <a:pPr lvl="1" fontAlgn="auto">
              <a:lnSpc>
                <a:spcPct val="80000"/>
              </a:lnSpc>
              <a:spcBef>
                <a:spcPct val="20000"/>
              </a:spcBef>
              <a:spcAft>
                <a:spcPts val="0"/>
              </a:spcAft>
              <a:buFont typeface="Arial" charset="0"/>
              <a:buNone/>
              <a:defRPr/>
            </a:pPr>
            <a:r>
              <a:rPr lang="en-US" sz="2600" dirty="0" err="1">
                <a:solidFill>
                  <a:srgbClr val="0000FF"/>
                </a:solidFill>
                <a:effectLst>
                  <a:outerShdw blurRad="38100" dist="38100" dir="2700000" algn="tl">
                    <a:srgbClr val="C0C0C0"/>
                  </a:outerShdw>
                </a:effectLst>
                <a:latin typeface="+mn-lt"/>
              </a:rPr>
              <a:t>printf</a:t>
            </a:r>
            <a:r>
              <a:rPr lang="en-US" sz="2600" dirty="0">
                <a:solidFill>
                  <a:srgbClr val="0000FF"/>
                </a:solidFill>
                <a:effectLst>
                  <a:outerShdw blurRad="38100" dist="38100" dir="2700000" algn="tl">
                    <a:srgbClr val="C0C0C0"/>
                  </a:outerShdw>
                </a:effectLst>
                <a:latin typeface="+mn-lt"/>
              </a:rPr>
              <a:t>(“Sum = %f \</a:t>
            </a:r>
            <a:r>
              <a:rPr lang="en-US" sz="2600" dirty="0" err="1">
                <a:solidFill>
                  <a:srgbClr val="0000FF"/>
                </a:solidFill>
                <a:effectLst>
                  <a:outerShdw blurRad="38100" dist="38100" dir="2700000" algn="tl">
                    <a:srgbClr val="C0C0C0"/>
                  </a:outerShdw>
                </a:effectLst>
                <a:latin typeface="+mn-lt"/>
              </a:rPr>
              <a:t>n”,sum</a:t>
            </a:r>
            <a:r>
              <a:rPr lang="en-US" sz="2600" dirty="0">
                <a:solidFill>
                  <a:srgbClr val="0000FF"/>
                </a:solidFill>
                <a:effectLst>
                  <a:outerShdw blurRad="38100" dist="38100" dir="2700000" algn="tl">
                    <a:srgbClr val="C0C0C0"/>
                  </a:outerShdw>
                </a:effectLst>
                <a:latin typeface="+mn-lt"/>
              </a:rPr>
              <a:t>);</a:t>
            </a:r>
          </a:p>
          <a:p>
            <a:pPr lvl="1" fontAlgn="auto">
              <a:lnSpc>
                <a:spcPct val="80000"/>
              </a:lnSpc>
              <a:spcBef>
                <a:spcPts val="0"/>
              </a:spcBef>
              <a:spcAft>
                <a:spcPts val="0"/>
              </a:spcAft>
              <a:buFont typeface="Wingdings" pitchFamily="2" charset="2"/>
              <a:buNone/>
              <a:defRPr/>
            </a:pPr>
            <a:endParaRPr lang="en-US" sz="2800" dirty="0">
              <a:latin typeface="Calibri" pitchFamily="34" charset="0"/>
            </a:endParaRPr>
          </a:p>
        </p:txBody>
      </p:sp>
      <p:sp>
        <p:nvSpPr>
          <p:cNvPr id="134148" name="Rectangle 7"/>
          <p:cNvSpPr>
            <a:spLocks noChangeArrowheads="1"/>
          </p:cNvSpPr>
          <p:nvPr/>
        </p:nvSpPr>
        <p:spPr bwMode="auto">
          <a:xfrm>
            <a:off x="-203200" y="990601"/>
            <a:ext cx="12090400" cy="803275"/>
          </a:xfrm>
          <a:prstGeom prst="rect">
            <a:avLst/>
          </a:prstGeom>
          <a:noFill/>
          <a:ln w="9525">
            <a:noFill/>
            <a:miter lim="800000"/>
            <a:headEnd/>
            <a:tailEnd/>
          </a:ln>
        </p:spPr>
        <p:txBody>
          <a:bodyPr>
            <a:spAutoFit/>
          </a:bodyPr>
          <a:lstStyle/>
          <a:p>
            <a:pPr lvl="1" algn="just">
              <a:lnSpc>
                <a:spcPct val="80000"/>
              </a:lnSpc>
              <a:buFont typeface="Wingdings" pitchFamily="2" charset="2"/>
              <a:buChar char="ü"/>
            </a:pPr>
            <a:r>
              <a:rPr lang="en-US" sz="2800" b="1" i="1">
                <a:solidFill>
                  <a:srgbClr val="00B0F0"/>
                </a:solidFill>
                <a:latin typeface="Perpetua" pitchFamily="18" charset="0"/>
              </a:rPr>
              <a:t>Continue</a:t>
            </a:r>
            <a:r>
              <a:rPr lang="en-US" sz="2800" i="1">
                <a:latin typeface="Perpetua" pitchFamily="18" charset="0"/>
              </a:rPr>
              <a:t> forces next iteration of the loop, skipping any remaining statements in the loop- for and while loops</a:t>
            </a:r>
          </a:p>
        </p:txBody>
      </p:sp>
      <p:sp>
        <p:nvSpPr>
          <p:cNvPr id="9" name="Title 1"/>
          <p:cNvSpPr txBox="1">
            <a:spLocks/>
          </p:cNvSpPr>
          <p:nvPr/>
        </p:nvSpPr>
        <p:spPr>
          <a:xfrm>
            <a:off x="304800" y="274638"/>
            <a:ext cx="11582400" cy="1143000"/>
          </a:xfrm>
          <a:prstGeom prst="rect">
            <a:avLst/>
          </a:prstGeom>
        </p:spPr>
        <p:txBody>
          <a:bodyPr>
            <a:normAutofit fontScale="97500"/>
          </a:bodyPr>
          <a:lstStyle/>
          <a:p>
            <a:pPr fontAlgn="auto">
              <a:spcAft>
                <a:spcPts val="0"/>
              </a:spcAft>
              <a:defRPr/>
            </a:pPr>
            <a:r>
              <a:rPr lang="en-US" sz="4000" b="1" dirty="0">
                <a:solidFill>
                  <a:srgbClr val="7030A0"/>
                </a:solidFill>
                <a:effectLst>
                  <a:outerShdw blurRad="38100" dist="38100" dir="2700000" algn="tl">
                    <a:srgbClr val="000000">
                      <a:alpha val="43137"/>
                    </a:srgbClr>
                  </a:outerShdw>
                </a:effectLst>
                <a:latin typeface="+mj-lt"/>
                <a:ea typeface="+mj-ea"/>
                <a:cs typeface="+mj-cs"/>
              </a:rPr>
              <a:t>Example #1</a:t>
            </a:r>
          </a:p>
        </p:txBody>
      </p:sp>
      <p:cxnSp>
        <p:nvCxnSpPr>
          <p:cNvPr id="10" name="Straight Connector 9"/>
          <p:cNvCxnSpPr/>
          <p:nvPr/>
        </p:nvCxnSpPr>
        <p:spPr>
          <a:xfrm rot="5400000">
            <a:off x="4255559" y="4075642"/>
            <a:ext cx="3886200" cy="2117"/>
          </a:xfrm>
          <a:prstGeom prst="line">
            <a:avLst/>
          </a:prstGeom>
          <a:ln w="44450">
            <a:solidFill>
              <a:schemeClr val="accent4">
                <a:lumMod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96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3"/>
          <p:cNvSpPr>
            <a:spLocks noGrp="1"/>
          </p:cNvSpPr>
          <p:nvPr>
            <p:ph type="body" idx="1"/>
          </p:nvPr>
        </p:nvSpPr>
        <p:spPr>
          <a:xfrm>
            <a:off x="1727200" y="609600"/>
            <a:ext cx="5080000" cy="2971800"/>
          </a:xfrm>
        </p:spPr>
        <p:txBody>
          <a:bodyPr>
            <a:normAutofit fontScale="55000" lnSpcReduction="20000"/>
          </a:bodyPr>
          <a:lstStyle/>
          <a:p>
            <a:pPr eaLnBrk="1" hangingPunct="1">
              <a:buFont typeface="Arial" charset="0"/>
              <a:buNone/>
            </a:pPr>
            <a:r>
              <a:rPr lang="en-US" sz="2000" b="1" smtClean="0">
                <a:solidFill>
                  <a:srgbClr val="0070C0"/>
                </a:solidFill>
              </a:rPr>
              <a:t>int x;</a:t>
            </a:r>
            <a:endParaRPr lang="en-US" sz="2000" b="1" i="1" smtClean="0">
              <a:solidFill>
                <a:srgbClr val="0070C0"/>
              </a:solidFill>
            </a:endParaRPr>
          </a:p>
          <a:p>
            <a:pPr eaLnBrk="1" hangingPunct="1">
              <a:buFont typeface="Arial" charset="0"/>
              <a:buNone/>
            </a:pPr>
            <a:r>
              <a:rPr lang="en-US" sz="2000" b="1" smtClean="0">
                <a:solidFill>
                  <a:srgbClr val="0070C0"/>
                </a:solidFill>
              </a:rPr>
              <a:t> for (x = 1; x &lt;= 20; x++)</a:t>
            </a:r>
            <a:endParaRPr lang="en-US" sz="2000" b="1" i="1" smtClean="0">
              <a:solidFill>
                <a:srgbClr val="0070C0"/>
              </a:solidFill>
            </a:endParaRPr>
          </a:p>
          <a:p>
            <a:pPr eaLnBrk="1" hangingPunct="1">
              <a:buFont typeface="Arial" charset="0"/>
              <a:buNone/>
            </a:pPr>
            <a:r>
              <a:rPr lang="en-US" sz="2000" b="1" smtClean="0">
                <a:solidFill>
                  <a:srgbClr val="0070C0"/>
                </a:solidFill>
              </a:rPr>
              <a:t> {</a:t>
            </a:r>
            <a:endParaRPr lang="en-US" sz="2000" b="1" i="1" smtClean="0">
              <a:solidFill>
                <a:srgbClr val="0070C0"/>
              </a:solidFill>
            </a:endParaRPr>
          </a:p>
          <a:p>
            <a:pPr eaLnBrk="1" hangingPunct="1">
              <a:buFont typeface="Arial" charset="0"/>
              <a:buNone/>
            </a:pPr>
            <a:r>
              <a:rPr lang="en-US" sz="2000" b="1" smtClean="0">
                <a:solidFill>
                  <a:srgbClr val="0070C0"/>
                </a:solidFill>
              </a:rPr>
              <a:t>	if (x % 5 == 0)</a:t>
            </a:r>
            <a:endParaRPr lang="en-US" sz="2000" b="1" i="1" smtClean="0">
              <a:solidFill>
                <a:srgbClr val="0070C0"/>
              </a:solidFill>
            </a:endParaRPr>
          </a:p>
          <a:p>
            <a:pPr eaLnBrk="1" hangingPunct="1">
              <a:buFont typeface="Arial" charset="0"/>
              <a:buNone/>
            </a:pPr>
            <a:r>
              <a:rPr lang="en-US" sz="2000" b="1" smtClean="0">
                <a:solidFill>
                  <a:srgbClr val="0070C0"/>
                </a:solidFill>
              </a:rPr>
              <a:t>	continue;</a:t>
            </a:r>
            <a:endParaRPr lang="en-US" sz="2000" b="1" i="1" smtClean="0">
              <a:solidFill>
                <a:srgbClr val="0070C0"/>
              </a:solidFill>
            </a:endParaRPr>
          </a:p>
          <a:p>
            <a:pPr eaLnBrk="1" hangingPunct="1">
              <a:buFont typeface="Arial" charset="0"/>
              <a:buNone/>
            </a:pPr>
            <a:r>
              <a:rPr lang="en-US" sz="2000" b="1" smtClean="0">
                <a:solidFill>
                  <a:srgbClr val="0070C0"/>
                </a:solidFill>
              </a:rPr>
              <a:t> 	printf(“%d\n”, x);</a:t>
            </a:r>
            <a:endParaRPr lang="en-US" sz="2000" b="1" i="1" smtClean="0">
              <a:solidFill>
                <a:srgbClr val="0070C0"/>
              </a:solidFill>
            </a:endParaRPr>
          </a:p>
          <a:p>
            <a:pPr eaLnBrk="1" hangingPunct="1">
              <a:buFont typeface="Arial" charset="0"/>
              <a:buNone/>
            </a:pPr>
            <a:r>
              <a:rPr lang="en-US" sz="2000" b="1" smtClean="0">
                <a:solidFill>
                  <a:srgbClr val="0070C0"/>
                </a:solidFill>
              </a:rPr>
              <a:t> }</a:t>
            </a:r>
            <a:endParaRPr lang="en-US" sz="2000" b="1" i="1" smtClean="0">
              <a:solidFill>
                <a:srgbClr val="0070C0"/>
              </a:solidFill>
            </a:endParaRPr>
          </a:p>
          <a:p>
            <a:pPr eaLnBrk="1" hangingPunct="1">
              <a:buFont typeface="Arial" charset="0"/>
              <a:buNone/>
            </a:pPr>
            <a:r>
              <a:rPr lang="en-US" sz="2000" b="1" smtClean="0"/>
              <a:t> </a:t>
            </a:r>
            <a:r>
              <a:rPr lang="en-US" sz="2000" smtClean="0"/>
              <a:t> </a:t>
            </a:r>
            <a:endParaRPr lang="en-US" sz="2000" i="1" smtClean="0"/>
          </a:p>
          <a:p>
            <a:pPr eaLnBrk="1" hangingPunct="1">
              <a:buFont typeface="Arial" charset="0"/>
              <a:buNone/>
            </a:pPr>
            <a:r>
              <a:rPr lang="en-US" sz="2000" smtClean="0"/>
              <a:t> </a:t>
            </a:r>
            <a:endParaRPr lang="en-US" sz="2000" i="1" smtClean="0"/>
          </a:p>
        </p:txBody>
      </p:sp>
      <p:sp>
        <p:nvSpPr>
          <p:cNvPr id="4" name="Title 1"/>
          <p:cNvSpPr>
            <a:spLocks noGrp="1"/>
          </p:cNvSpPr>
          <p:nvPr>
            <p:ph type="title"/>
          </p:nvPr>
        </p:nvSpPr>
        <p:spPr>
          <a:xfrm>
            <a:off x="304800" y="76200"/>
            <a:ext cx="11582400" cy="1143000"/>
          </a:xfrm>
        </p:spPr>
        <p:txBody>
          <a:bodyPr>
            <a:normAutofit fontScale="90000"/>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#2</a:t>
            </a:r>
            <a:br>
              <a:rPr lang="en-US" b="1" dirty="0" smtClean="0">
                <a:solidFill>
                  <a:srgbClr val="7030A0"/>
                </a:solidFill>
                <a:effectLst>
                  <a:outerShdw blurRad="38100" dist="38100" dir="2700000" algn="tl">
                    <a:srgbClr val="000000">
                      <a:alpha val="43137"/>
                    </a:srgbClr>
                  </a:outerShdw>
                </a:effectLst>
              </a:rPr>
            </a:br>
            <a:endParaRPr lang="en-US" b="1" dirty="0">
              <a:solidFill>
                <a:srgbClr val="7030A0"/>
              </a:solidFill>
              <a:effectLst>
                <a:outerShdw blurRad="38100" dist="38100" dir="2700000" algn="tl">
                  <a:srgbClr val="000000">
                    <a:alpha val="43137"/>
                  </a:srgbClr>
                </a:outerShdw>
              </a:effectLst>
            </a:endParaRPr>
          </a:p>
        </p:txBody>
      </p:sp>
      <p:sp>
        <p:nvSpPr>
          <p:cNvPr id="136195" name="Rectangle 4"/>
          <p:cNvSpPr>
            <a:spLocks noChangeArrowheads="1"/>
          </p:cNvSpPr>
          <p:nvPr/>
        </p:nvSpPr>
        <p:spPr bwMode="auto">
          <a:xfrm>
            <a:off x="6096000" y="152401"/>
            <a:ext cx="5588000" cy="2800767"/>
          </a:xfrm>
          <a:prstGeom prst="rect">
            <a:avLst/>
          </a:prstGeom>
          <a:noFill/>
          <a:ln w="9525">
            <a:noFill/>
            <a:miter lim="800000"/>
            <a:headEnd/>
            <a:tailEnd/>
          </a:ln>
        </p:spPr>
        <p:txBody>
          <a:bodyPr>
            <a:spAutoFit/>
          </a:bodyPr>
          <a:lstStyle/>
          <a:p>
            <a:pPr algn="just">
              <a:buFont typeface="Wingdings" pitchFamily="2" charset="2"/>
              <a:buChar char="ü"/>
            </a:pPr>
            <a:r>
              <a:rPr lang="en-US" sz="2200" i="1">
                <a:latin typeface="Perpetua" pitchFamily="18" charset="0"/>
              </a:rPr>
              <a:t>The first thing to note here is the test for divisibility by 5.  </a:t>
            </a:r>
          </a:p>
          <a:p>
            <a:pPr algn="just">
              <a:buFont typeface="Wingdings" pitchFamily="2" charset="2"/>
              <a:buChar char="ü"/>
            </a:pPr>
            <a:endParaRPr lang="en-US" sz="2200" i="1">
              <a:latin typeface="Perpetua" pitchFamily="18" charset="0"/>
            </a:endParaRPr>
          </a:p>
          <a:p>
            <a:pPr algn="just">
              <a:buFont typeface="Wingdings" pitchFamily="2" charset="2"/>
              <a:buChar char="ü"/>
            </a:pPr>
            <a:r>
              <a:rPr lang="en-US" sz="2200" i="1">
                <a:latin typeface="Perpetua" pitchFamily="18" charset="0"/>
              </a:rPr>
              <a:t>Remember that the "%" is the modulus operator; it returns the remainder when the first operand is divided by the second operand.  </a:t>
            </a:r>
          </a:p>
          <a:p>
            <a:pPr algn="just">
              <a:buFont typeface="Wingdings" pitchFamily="2" charset="2"/>
              <a:buChar char="ü"/>
            </a:pPr>
            <a:r>
              <a:rPr lang="en-US" sz="2200" i="1">
                <a:latin typeface="Perpetua" pitchFamily="18" charset="0"/>
              </a:rPr>
              <a:t>‘</a:t>
            </a:r>
          </a:p>
          <a:p>
            <a:pPr algn="just">
              <a:buFont typeface="Wingdings" pitchFamily="2" charset="2"/>
              <a:buChar char="ü"/>
            </a:pPr>
            <a:r>
              <a:rPr lang="en-US" sz="2200" i="1">
                <a:latin typeface="Perpetua" pitchFamily="18" charset="0"/>
              </a:rPr>
              <a:t>If the remainder when "x" is divided by 5 is 0, then "x" is divisible by 5!</a:t>
            </a:r>
          </a:p>
        </p:txBody>
      </p:sp>
      <p:sp>
        <p:nvSpPr>
          <p:cNvPr id="136196" name="Rectangle 5"/>
          <p:cNvSpPr>
            <a:spLocks noChangeArrowheads="1"/>
          </p:cNvSpPr>
          <p:nvPr/>
        </p:nvSpPr>
        <p:spPr bwMode="auto">
          <a:xfrm>
            <a:off x="304800" y="3581401"/>
            <a:ext cx="11480800" cy="2523768"/>
          </a:xfrm>
          <a:prstGeom prst="rect">
            <a:avLst/>
          </a:prstGeom>
          <a:noFill/>
          <a:ln w="9525">
            <a:noFill/>
            <a:miter lim="800000"/>
            <a:headEnd/>
            <a:tailEnd/>
          </a:ln>
        </p:spPr>
        <p:txBody>
          <a:bodyPr>
            <a:spAutoFit/>
          </a:bodyPr>
          <a:lstStyle/>
          <a:p>
            <a:pPr algn="just">
              <a:buFont typeface="Wingdings" pitchFamily="2" charset="2"/>
              <a:buChar char="ü"/>
            </a:pPr>
            <a:r>
              <a:rPr lang="en-US" sz="2000" i="1">
                <a:latin typeface="Perpetua" pitchFamily="18" charset="0"/>
              </a:rPr>
              <a:t>When x is not divisible by 5, the condition of the “if” statement is false, so we reach the “printf” statement and print out the number.  </a:t>
            </a:r>
          </a:p>
          <a:p>
            <a:pPr algn="just">
              <a:buFont typeface="Wingdings" pitchFamily="2" charset="2"/>
              <a:buChar char="ü"/>
            </a:pPr>
            <a:endParaRPr lang="en-US" sz="2000" i="1">
              <a:latin typeface="Perpetua" pitchFamily="18" charset="0"/>
            </a:endParaRPr>
          </a:p>
          <a:p>
            <a:pPr algn="just">
              <a:buFont typeface="Wingdings" pitchFamily="2" charset="2"/>
              <a:buChar char="ü"/>
            </a:pPr>
            <a:r>
              <a:rPr lang="en-US" sz="2000" i="1">
                <a:latin typeface="Perpetua" pitchFamily="18" charset="0"/>
              </a:rPr>
              <a:t>When "x" is 5, 10, or 15, the condition of the “if” statement is true, so we “continue”, or skip, to the end of the current iteration of the “for” loop, still do the update “x++”, and start the next iteration of the loop. </a:t>
            </a:r>
          </a:p>
          <a:p>
            <a:pPr algn="just">
              <a:buFont typeface="Wingdings" pitchFamily="2" charset="2"/>
              <a:buChar char="ü"/>
            </a:pPr>
            <a:endParaRPr lang="en-US" sz="2000" i="1">
              <a:latin typeface="Perpetua" pitchFamily="18" charset="0"/>
            </a:endParaRPr>
          </a:p>
          <a:p>
            <a:pPr algn="just">
              <a:buFont typeface="Wingdings" pitchFamily="2" charset="2"/>
              <a:buChar char="ü"/>
            </a:pPr>
            <a:r>
              <a:rPr lang="en-US" sz="2000" i="1">
                <a:latin typeface="Perpetua" pitchFamily="18" charset="0"/>
              </a:rPr>
              <a:t> When "x" is 20, we skip to the end of the current iteration of the “for” loop, still do the update “x++”, but now x will be 21, so the condition of the “for” loop is no longer met, and we end the loop.</a:t>
            </a:r>
          </a:p>
          <a:p>
            <a:endParaRPr lang="en-US" b="1">
              <a:latin typeface="Perpetua" pitchFamily="18" charset="0"/>
            </a:endParaRPr>
          </a:p>
        </p:txBody>
      </p:sp>
    </p:spTree>
    <p:extLst>
      <p:ext uri="{BB962C8B-B14F-4D97-AF65-F5344CB8AC3E}">
        <p14:creationId xmlns:p14="http://schemas.microsoft.com/office/powerpoint/2010/main" val="24816872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3"/>
          <p:cNvSpPr>
            <a:spLocks noGrp="1"/>
          </p:cNvSpPr>
          <p:nvPr>
            <p:ph type="body" idx="1"/>
          </p:nvPr>
        </p:nvSpPr>
        <p:spPr>
          <a:xfrm>
            <a:off x="1828800" y="914400"/>
            <a:ext cx="9245600" cy="3810000"/>
          </a:xfrm>
        </p:spPr>
        <p:txBody>
          <a:bodyPr>
            <a:normAutofit fontScale="92500" lnSpcReduction="20000"/>
          </a:bodyPr>
          <a:lstStyle/>
          <a:p>
            <a:pPr eaLnBrk="1" hangingPunct="1">
              <a:buFont typeface="Arial" charset="0"/>
              <a:buNone/>
            </a:pPr>
            <a:r>
              <a:rPr lang="en-US" sz="2400" b="1" smtClean="0">
                <a:solidFill>
                  <a:srgbClr val="0070C0"/>
                </a:solidFill>
              </a:rPr>
              <a:t>int c;</a:t>
            </a:r>
          </a:p>
          <a:p>
            <a:pPr eaLnBrk="1" hangingPunct="1">
              <a:buFont typeface="Arial" charset="0"/>
              <a:buNone/>
            </a:pPr>
            <a:r>
              <a:rPr lang="en-US" sz="2400" b="1" smtClean="0">
                <a:solidFill>
                  <a:srgbClr val="0070C0"/>
                </a:solidFill>
              </a:rPr>
              <a:t>printf(“Enter a character:\n(enter x to exit)\n”);</a:t>
            </a:r>
          </a:p>
          <a:p>
            <a:pPr eaLnBrk="1" hangingPunct="1">
              <a:buFont typeface="Arial" charset="0"/>
              <a:buNone/>
            </a:pPr>
            <a:r>
              <a:rPr lang="en-US" sz="2400" b="1" smtClean="0">
                <a:solidFill>
                  <a:srgbClr val="0070C0"/>
                </a:solidFill>
              </a:rPr>
              <a:t>while {</a:t>
            </a:r>
          </a:p>
          <a:p>
            <a:pPr eaLnBrk="1" hangingPunct="1">
              <a:buFont typeface="Arial" charset="0"/>
              <a:buNone/>
            </a:pPr>
            <a:r>
              <a:rPr lang="en-US" sz="2400" b="1" smtClean="0">
                <a:solidFill>
                  <a:srgbClr val="0070C0"/>
                </a:solidFill>
              </a:rPr>
              <a:t> c = getch();</a:t>
            </a:r>
          </a:p>
          <a:p>
            <a:pPr eaLnBrk="1" hangingPunct="1">
              <a:buFont typeface="Arial" charset="0"/>
              <a:buNone/>
            </a:pPr>
            <a:r>
              <a:rPr lang="en-US" sz="2400" b="1" smtClean="0">
                <a:solidFill>
                  <a:srgbClr val="0070C0"/>
                </a:solidFill>
              </a:rPr>
              <a:t>if (c == ‘x ’)</a:t>
            </a:r>
          </a:p>
          <a:p>
            <a:pPr eaLnBrk="1" hangingPunct="1">
              <a:buFont typeface="Arial" charset="0"/>
              <a:buNone/>
            </a:pPr>
            <a:r>
              <a:rPr lang="en-US" sz="2400" b="1" smtClean="0">
                <a:solidFill>
                  <a:srgbClr val="0070C0"/>
                </a:solidFill>
              </a:rPr>
              <a:t> break;</a:t>
            </a:r>
          </a:p>
          <a:p>
            <a:pPr eaLnBrk="1" hangingPunct="1">
              <a:buFont typeface="Arial" charset="0"/>
              <a:buNone/>
            </a:pPr>
            <a:r>
              <a:rPr lang="en-US" sz="2400" b="1" smtClean="0">
                <a:solidFill>
                  <a:srgbClr val="0070C0"/>
                </a:solidFill>
              </a:rPr>
              <a:t> }</a:t>
            </a:r>
          </a:p>
          <a:p>
            <a:pPr eaLnBrk="1" hangingPunct="1">
              <a:buFont typeface="Arial" charset="0"/>
              <a:buNone/>
            </a:pPr>
            <a:r>
              <a:rPr lang="en-US" sz="2400" b="1" smtClean="0">
                <a:solidFill>
                  <a:srgbClr val="0070C0"/>
                </a:solidFill>
              </a:rPr>
              <a:t>printf(“Break the infinite while loop. Bye!\n”);</a:t>
            </a:r>
          </a:p>
          <a:p>
            <a:pPr eaLnBrk="1" hangingPunct="1">
              <a:buFont typeface="Arial" charset="0"/>
              <a:buNone/>
            </a:pPr>
            <a:endParaRPr lang="en-US" sz="2800" b="1" smtClean="0"/>
          </a:p>
        </p:txBody>
      </p:sp>
      <p:sp>
        <p:nvSpPr>
          <p:cNvPr id="60420" name="Rectangle 4"/>
          <p:cNvSpPr>
            <a:spLocks noChangeArrowheads="1"/>
          </p:cNvSpPr>
          <p:nvPr/>
        </p:nvSpPr>
        <p:spPr bwMode="auto">
          <a:xfrm>
            <a:off x="5384800" y="4495800"/>
            <a:ext cx="5181600" cy="1938338"/>
          </a:xfrm>
          <a:prstGeom prst="rect">
            <a:avLst/>
          </a:prstGeom>
          <a:noFill/>
          <a:ln w="9525">
            <a:noFill/>
            <a:miter lim="800000"/>
            <a:headEnd/>
            <a:tailEnd/>
          </a:ln>
        </p:spPr>
        <p:txBody>
          <a:bodyPr>
            <a:spAutoFit/>
          </a:bodyPr>
          <a:lstStyle/>
          <a:p>
            <a:r>
              <a:rPr lang="en-US" sz="2000" b="1">
                <a:latin typeface="Perpetua" pitchFamily="18" charset="0"/>
              </a:rPr>
              <a:t>Enter a character: </a:t>
            </a:r>
          </a:p>
          <a:p>
            <a:r>
              <a:rPr lang="en-US" sz="2000" b="1">
                <a:latin typeface="Perpetua" pitchFamily="18" charset="0"/>
              </a:rPr>
              <a:t>(enter x to exit)</a:t>
            </a:r>
          </a:p>
          <a:p>
            <a:r>
              <a:rPr lang="en-US" sz="2000" b="1">
                <a:latin typeface="Perpetua" pitchFamily="18" charset="0"/>
              </a:rPr>
              <a:t>H</a:t>
            </a:r>
          </a:p>
          <a:p>
            <a:r>
              <a:rPr lang="en-US" sz="2000" b="1">
                <a:latin typeface="Perpetua" pitchFamily="18" charset="0"/>
              </a:rPr>
              <a:t>I</a:t>
            </a:r>
          </a:p>
          <a:p>
            <a:r>
              <a:rPr lang="en-US" sz="2000" b="1">
                <a:latin typeface="Perpetua" pitchFamily="18" charset="0"/>
              </a:rPr>
              <a:t>x</a:t>
            </a:r>
          </a:p>
          <a:p>
            <a:r>
              <a:rPr lang="en-US" sz="2000" b="1">
                <a:latin typeface="Perpetua" pitchFamily="18" charset="0"/>
              </a:rPr>
              <a:t>Break the infinite while loop. Bye!</a:t>
            </a:r>
          </a:p>
        </p:txBody>
      </p:sp>
      <p:sp>
        <p:nvSpPr>
          <p:cNvPr id="4" name="Title 1"/>
          <p:cNvSpPr>
            <a:spLocks noGrp="1"/>
          </p:cNvSpPr>
          <p:nvPr>
            <p:ph type="title"/>
          </p:nvPr>
        </p:nvSpPr>
        <p:spPr>
          <a:xfrm>
            <a:off x="304800" y="304800"/>
            <a:ext cx="11582400" cy="1143000"/>
          </a:xfrm>
        </p:spPr>
        <p:txBody>
          <a:bodyPr>
            <a:normAutofit fontScale="90000"/>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#3</a:t>
            </a:r>
            <a:r>
              <a:rPr lang="en-US" dirty="0" smtClean="0"/>
              <a:t/>
            </a:r>
            <a:br>
              <a:rPr lang="en-US" dirty="0" smtClean="0"/>
            </a:br>
            <a:endParaRPr lang="en-US" dirty="0"/>
          </a:p>
        </p:txBody>
      </p:sp>
    </p:spTree>
    <p:extLst>
      <p:ext uri="{BB962C8B-B14F-4D97-AF65-F5344CB8AC3E}">
        <p14:creationId xmlns:p14="http://schemas.microsoft.com/office/powerpoint/2010/main" val="254456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anim calcmode="lin" valueType="num">
                                      <p:cBhvr additive="base">
                                        <p:cTn id="7" dur="2000" fill="hold"/>
                                        <p:tgtEl>
                                          <p:spTgt spid="60420">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6042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420">
                                            <p:txEl>
                                              <p:pRg st="1" end="1"/>
                                            </p:txEl>
                                          </p:spTgt>
                                        </p:tgtEl>
                                        <p:attrNameLst>
                                          <p:attrName>style.visibility</p:attrName>
                                        </p:attrNameLst>
                                      </p:cBhvr>
                                      <p:to>
                                        <p:strVal val="visible"/>
                                      </p:to>
                                    </p:set>
                                    <p:anim calcmode="lin" valueType="num">
                                      <p:cBhvr additive="base">
                                        <p:cTn id="11" dur="2000" fill="hold"/>
                                        <p:tgtEl>
                                          <p:spTgt spid="60420">
                                            <p:txEl>
                                              <p:pRg st="1" end="1"/>
                                            </p:txEl>
                                          </p:spTgt>
                                        </p:tgtEl>
                                        <p:attrNameLst>
                                          <p:attrName>ppt_x</p:attrName>
                                        </p:attrNameLst>
                                      </p:cBhvr>
                                      <p:tavLst>
                                        <p:tav tm="0">
                                          <p:val>
                                            <p:strVal val="1+#ppt_w/2"/>
                                          </p:val>
                                        </p:tav>
                                        <p:tav tm="100000">
                                          <p:val>
                                            <p:strVal val="#ppt_x"/>
                                          </p:val>
                                        </p:tav>
                                      </p:tavLst>
                                    </p:anim>
                                    <p:anim calcmode="lin" valueType="num">
                                      <p:cBhvr additive="base">
                                        <p:cTn id="12" dur="2000" fill="hold"/>
                                        <p:tgtEl>
                                          <p:spTgt spid="6042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0420">
                                            <p:txEl>
                                              <p:pRg st="2" end="2"/>
                                            </p:txEl>
                                          </p:spTgt>
                                        </p:tgtEl>
                                        <p:attrNameLst>
                                          <p:attrName>style.visibility</p:attrName>
                                        </p:attrNameLst>
                                      </p:cBhvr>
                                      <p:to>
                                        <p:strVal val="visible"/>
                                      </p:to>
                                    </p:set>
                                    <p:anim calcmode="lin" valueType="num">
                                      <p:cBhvr additive="base">
                                        <p:cTn id="15" dur="2000" fill="hold"/>
                                        <p:tgtEl>
                                          <p:spTgt spid="60420">
                                            <p:txEl>
                                              <p:pRg st="2" end="2"/>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60420">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0420">
                                            <p:txEl>
                                              <p:pRg st="3" end="3"/>
                                            </p:txEl>
                                          </p:spTgt>
                                        </p:tgtEl>
                                        <p:attrNameLst>
                                          <p:attrName>style.visibility</p:attrName>
                                        </p:attrNameLst>
                                      </p:cBhvr>
                                      <p:to>
                                        <p:strVal val="visible"/>
                                      </p:to>
                                    </p:set>
                                    <p:anim calcmode="lin" valueType="num">
                                      <p:cBhvr additive="base">
                                        <p:cTn id="19" dur="2000" fill="hold"/>
                                        <p:tgtEl>
                                          <p:spTgt spid="60420">
                                            <p:txEl>
                                              <p:pRg st="3" end="3"/>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60420">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0420">
                                            <p:txEl>
                                              <p:pRg st="4" end="4"/>
                                            </p:txEl>
                                          </p:spTgt>
                                        </p:tgtEl>
                                        <p:attrNameLst>
                                          <p:attrName>style.visibility</p:attrName>
                                        </p:attrNameLst>
                                      </p:cBhvr>
                                      <p:to>
                                        <p:strVal val="visible"/>
                                      </p:to>
                                    </p:set>
                                    <p:anim calcmode="lin" valueType="num">
                                      <p:cBhvr additive="base">
                                        <p:cTn id="23" dur="2000" fill="hold"/>
                                        <p:tgtEl>
                                          <p:spTgt spid="60420">
                                            <p:txEl>
                                              <p:pRg st="4" end="4"/>
                                            </p:txEl>
                                          </p:spTgt>
                                        </p:tgtEl>
                                        <p:attrNameLst>
                                          <p:attrName>ppt_x</p:attrName>
                                        </p:attrNameLst>
                                      </p:cBhvr>
                                      <p:tavLst>
                                        <p:tav tm="0">
                                          <p:val>
                                            <p:strVal val="1+#ppt_w/2"/>
                                          </p:val>
                                        </p:tav>
                                        <p:tav tm="100000">
                                          <p:val>
                                            <p:strVal val="#ppt_x"/>
                                          </p:val>
                                        </p:tav>
                                      </p:tavLst>
                                    </p:anim>
                                    <p:anim calcmode="lin" valueType="num">
                                      <p:cBhvr additive="base">
                                        <p:cTn id="24" dur="2000" fill="hold"/>
                                        <p:tgtEl>
                                          <p:spTgt spid="60420">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0420">
                                            <p:txEl>
                                              <p:pRg st="5" end="5"/>
                                            </p:txEl>
                                          </p:spTgt>
                                        </p:tgtEl>
                                        <p:attrNameLst>
                                          <p:attrName>style.visibility</p:attrName>
                                        </p:attrNameLst>
                                      </p:cBhvr>
                                      <p:to>
                                        <p:strVal val="visible"/>
                                      </p:to>
                                    </p:set>
                                    <p:anim calcmode="lin" valueType="num">
                                      <p:cBhvr additive="base">
                                        <p:cTn id="27" dur="2000" fill="hold"/>
                                        <p:tgtEl>
                                          <p:spTgt spid="60420">
                                            <p:txEl>
                                              <p:pRg st="5" end="5"/>
                                            </p:txEl>
                                          </p:spTgt>
                                        </p:tgtEl>
                                        <p:attrNameLst>
                                          <p:attrName>ppt_x</p:attrName>
                                        </p:attrNameLst>
                                      </p:cBhvr>
                                      <p:tavLst>
                                        <p:tav tm="0">
                                          <p:val>
                                            <p:strVal val="1+#ppt_w/2"/>
                                          </p:val>
                                        </p:tav>
                                        <p:tav tm="100000">
                                          <p:val>
                                            <p:strVal val="#ppt_x"/>
                                          </p:val>
                                        </p:tav>
                                      </p:tavLst>
                                    </p:anim>
                                    <p:anim calcmode="lin" valueType="num">
                                      <p:cBhvr additive="base">
                                        <p:cTn id="28" dur="2000" fill="hold"/>
                                        <p:tgtEl>
                                          <p:spTgt spid="6042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304800" y="0"/>
            <a:ext cx="11582400" cy="1143000"/>
          </a:xfrm>
        </p:spPr>
        <p:txBody>
          <a:bodyPr/>
          <a:lstStyle/>
          <a:p>
            <a:pPr eaLnBrk="1" hangingPunct="1"/>
            <a:r>
              <a:rPr lang="en-US" i="1" smtClean="0">
                <a:solidFill>
                  <a:srgbClr val="00B0F0"/>
                </a:solidFill>
              </a:rPr>
              <a:t>Rewrite the code using continue statement</a:t>
            </a:r>
          </a:p>
        </p:txBody>
      </p:sp>
      <p:sp>
        <p:nvSpPr>
          <p:cNvPr id="138242" name="Rectangle 3"/>
          <p:cNvSpPr>
            <a:spLocks noGrp="1" noChangeArrowheads="1"/>
          </p:cNvSpPr>
          <p:nvPr>
            <p:ph type="body" idx="1"/>
          </p:nvPr>
        </p:nvSpPr>
        <p:spPr>
          <a:xfrm>
            <a:off x="304800" y="1447800"/>
            <a:ext cx="11582400" cy="1905000"/>
          </a:xfrm>
        </p:spPr>
        <p:txBody>
          <a:bodyPr/>
          <a:lstStyle/>
          <a:p>
            <a:pPr lvl="1" eaLnBrk="1" hangingPunct="1">
              <a:lnSpc>
                <a:spcPct val="80000"/>
              </a:lnSpc>
              <a:buFontTx/>
              <a:buNone/>
            </a:pPr>
            <a:r>
              <a:rPr lang="en-US" smtClean="0"/>
              <a:t>for (I = 0; I &lt; 100; I++) </a:t>
            </a:r>
          </a:p>
          <a:p>
            <a:pPr lvl="1" eaLnBrk="1" hangingPunct="1">
              <a:lnSpc>
                <a:spcPct val="80000"/>
              </a:lnSpc>
              <a:buFontTx/>
              <a:buNone/>
            </a:pPr>
            <a:r>
              <a:rPr lang="en-US" smtClean="0"/>
              <a:t>{</a:t>
            </a:r>
          </a:p>
          <a:p>
            <a:pPr lvl="1" eaLnBrk="1" hangingPunct="1">
              <a:lnSpc>
                <a:spcPct val="80000"/>
              </a:lnSpc>
              <a:buFontTx/>
              <a:buNone/>
            </a:pPr>
            <a:r>
              <a:rPr lang="en-US" smtClean="0"/>
              <a:t>  if (!((I % 2) == 1))</a:t>
            </a:r>
          </a:p>
          <a:p>
            <a:pPr lvl="1" eaLnBrk="1" hangingPunct="1">
              <a:lnSpc>
                <a:spcPct val="80000"/>
              </a:lnSpc>
              <a:buFontTx/>
              <a:buNone/>
            </a:pPr>
            <a:r>
              <a:rPr lang="en-US" smtClean="0"/>
              <a:t>    printf(“%d is even”,I);</a:t>
            </a:r>
          </a:p>
          <a:p>
            <a:pPr lvl="1" eaLnBrk="1" hangingPunct="1">
              <a:lnSpc>
                <a:spcPct val="80000"/>
              </a:lnSpc>
              <a:buFontTx/>
              <a:buNone/>
            </a:pPr>
            <a:r>
              <a:rPr lang="en-US" smtClean="0"/>
              <a:t>}</a:t>
            </a:r>
          </a:p>
        </p:txBody>
      </p:sp>
      <p:pic>
        <p:nvPicPr>
          <p:cNvPr id="138243" name="Picture 1"/>
          <p:cNvPicPr>
            <a:picLocks noChangeAspect="1" noChangeArrowheads="1"/>
          </p:cNvPicPr>
          <p:nvPr/>
        </p:nvPicPr>
        <p:blipFill>
          <a:blip r:embed="rId2"/>
          <a:srcRect/>
          <a:stretch>
            <a:fillRect/>
          </a:stretch>
        </p:blipFill>
        <p:spPr bwMode="auto">
          <a:xfrm>
            <a:off x="9082315" y="1066800"/>
            <a:ext cx="2235200" cy="1468438"/>
          </a:xfrm>
          <a:prstGeom prst="rect">
            <a:avLst/>
          </a:prstGeom>
          <a:noFill/>
          <a:ln w="9525">
            <a:noFill/>
            <a:miter lim="800000"/>
            <a:headEnd/>
            <a:tailEnd/>
          </a:ln>
        </p:spPr>
      </p:pic>
      <p:sp>
        <p:nvSpPr>
          <p:cNvPr id="5" name="Rectangle 4"/>
          <p:cNvSpPr>
            <a:spLocks noChangeArrowheads="1"/>
          </p:cNvSpPr>
          <p:nvPr/>
        </p:nvSpPr>
        <p:spPr bwMode="auto">
          <a:xfrm>
            <a:off x="4978400" y="3810000"/>
            <a:ext cx="6096000" cy="2160588"/>
          </a:xfrm>
          <a:prstGeom prst="rect">
            <a:avLst/>
          </a:prstGeom>
          <a:noFill/>
          <a:ln w="9525">
            <a:noFill/>
            <a:miter lim="800000"/>
            <a:headEnd/>
            <a:tailEnd/>
          </a:ln>
        </p:spPr>
        <p:txBody>
          <a:bodyPr>
            <a:spAutoFit/>
          </a:bodyPr>
          <a:lstStyle/>
          <a:p>
            <a:pPr lvl="1">
              <a:lnSpc>
                <a:spcPct val="80000"/>
              </a:lnSpc>
            </a:pPr>
            <a:r>
              <a:rPr lang="en-US" sz="2800">
                <a:latin typeface="Perpetua" pitchFamily="18" charset="0"/>
              </a:rPr>
              <a:t>for (I = 0; I &lt; 100; I++) </a:t>
            </a:r>
          </a:p>
          <a:p>
            <a:pPr lvl="1">
              <a:lnSpc>
                <a:spcPct val="80000"/>
              </a:lnSpc>
            </a:pPr>
            <a:r>
              <a:rPr lang="en-US" sz="2800">
                <a:latin typeface="Perpetua" pitchFamily="18" charset="0"/>
              </a:rPr>
              <a:t>{</a:t>
            </a:r>
          </a:p>
          <a:p>
            <a:pPr lvl="1">
              <a:lnSpc>
                <a:spcPct val="80000"/>
              </a:lnSpc>
            </a:pPr>
            <a:r>
              <a:rPr lang="en-US" sz="2800">
                <a:latin typeface="Perpetua" pitchFamily="18" charset="0"/>
              </a:rPr>
              <a:t>  if ((I % 2) == 1) </a:t>
            </a:r>
          </a:p>
          <a:p>
            <a:pPr lvl="1">
              <a:lnSpc>
                <a:spcPct val="80000"/>
              </a:lnSpc>
            </a:pPr>
            <a:r>
              <a:rPr lang="en-US" sz="2800">
                <a:latin typeface="Perpetua" pitchFamily="18" charset="0"/>
              </a:rPr>
              <a:t>  	continue;</a:t>
            </a:r>
          </a:p>
          <a:p>
            <a:pPr lvl="1">
              <a:lnSpc>
                <a:spcPct val="80000"/>
              </a:lnSpc>
            </a:pPr>
            <a:r>
              <a:rPr lang="en-US" sz="2800">
                <a:latin typeface="Perpetua" pitchFamily="18" charset="0"/>
              </a:rPr>
              <a:t>  printf(“%d is even”,I);</a:t>
            </a:r>
          </a:p>
          <a:p>
            <a:pPr lvl="1">
              <a:lnSpc>
                <a:spcPct val="80000"/>
              </a:lnSpc>
            </a:pPr>
            <a:r>
              <a:rPr lang="en-US" sz="2800">
                <a:latin typeface="Perpetua" pitchFamily="18" charset="0"/>
              </a:rPr>
              <a:t>}</a:t>
            </a:r>
          </a:p>
        </p:txBody>
      </p:sp>
    </p:spTree>
    <p:extLst>
      <p:ext uri="{BB962C8B-B14F-4D97-AF65-F5344CB8AC3E}">
        <p14:creationId xmlns:p14="http://schemas.microsoft.com/office/powerpoint/2010/main" val="326271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203200" y="381000"/>
            <a:ext cx="10972800" cy="1066800"/>
          </a:xfrm>
        </p:spPr>
        <p:txBody>
          <a:bodyPr>
            <a:normAutofit fontScale="90000"/>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Infinite  loops</a:t>
            </a:r>
            <a:br>
              <a:rPr lang="en-US" b="1" dirty="0" smtClean="0">
                <a:solidFill>
                  <a:srgbClr val="7030A0"/>
                </a:solidFill>
                <a:effectLst>
                  <a:outerShdw blurRad="38100" dist="38100" dir="2700000" algn="tl">
                    <a:srgbClr val="000000">
                      <a:alpha val="43137"/>
                    </a:srgbClr>
                  </a:outerShdw>
                </a:effectLst>
              </a:rPr>
            </a:br>
            <a:r>
              <a:rPr lang="en-US" b="1" dirty="0" smtClean="0">
                <a:solidFill>
                  <a:srgbClr val="FF3300"/>
                </a:solidFill>
                <a:effectLst>
                  <a:outerShdw blurRad="38100" dist="38100" dir="2700000" algn="tl">
                    <a:srgbClr val="C0C0C0"/>
                  </a:outerShdw>
                </a:effectLst>
              </a:rPr>
              <a:t> 	</a:t>
            </a:r>
          </a:p>
        </p:txBody>
      </p:sp>
      <p:sp>
        <p:nvSpPr>
          <p:cNvPr id="139266" name="Rectangle 4"/>
          <p:cNvSpPr>
            <a:spLocks noChangeArrowheads="1"/>
          </p:cNvSpPr>
          <p:nvPr/>
        </p:nvSpPr>
        <p:spPr bwMode="auto">
          <a:xfrm>
            <a:off x="1422400" y="1371601"/>
            <a:ext cx="4978400" cy="3108325"/>
          </a:xfrm>
          <a:prstGeom prst="rect">
            <a:avLst/>
          </a:prstGeom>
          <a:noFill/>
          <a:ln w="9525">
            <a:noFill/>
            <a:miter lim="800000"/>
            <a:headEnd/>
            <a:tailEnd/>
          </a:ln>
        </p:spPr>
        <p:txBody>
          <a:bodyPr>
            <a:spAutoFit/>
          </a:bodyPr>
          <a:lstStyle/>
          <a:p>
            <a:r>
              <a:rPr lang="en-US" sz="2800" b="1">
                <a:solidFill>
                  <a:srgbClr val="0070C0"/>
                </a:solidFill>
                <a:latin typeface="Calibri" pitchFamily="34" charset="0"/>
              </a:rPr>
              <a:t>for ( ; ;)</a:t>
            </a:r>
          </a:p>
          <a:p>
            <a:r>
              <a:rPr lang="en-US" sz="2800" b="1">
                <a:solidFill>
                  <a:srgbClr val="0070C0"/>
                </a:solidFill>
                <a:latin typeface="Calibri" pitchFamily="34" charset="0"/>
              </a:rPr>
              <a:t>{</a:t>
            </a:r>
          </a:p>
          <a:p>
            <a:r>
              <a:rPr lang="en-US" sz="2800" b="1">
                <a:solidFill>
                  <a:srgbClr val="0070C0"/>
                </a:solidFill>
                <a:latin typeface="Calibri" pitchFamily="34" charset="0"/>
              </a:rPr>
              <a:t>      statement1;</a:t>
            </a:r>
          </a:p>
          <a:p>
            <a:r>
              <a:rPr lang="en-US" sz="2800" b="1">
                <a:solidFill>
                  <a:srgbClr val="0070C0"/>
                </a:solidFill>
                <a:latin typeface="Calibri" pitchFamily="34" charset="0"/>
              </a:rPr>
              <a:t>      statement2;</a:t>
            </a:r>
          </a:p>
          <a:p>
            <a:r>
              <a:rPr lang="en-US" sz="2800" b="1">
                <a:solidFill>
                  <a:srgbClr val="0070C0"/>
                </a:solidFill>
                <a:latin typeface="Calibri" pitchFamily="34" charset="0"/>
              </a:rPr>
              <a:t>	..</a:t>
            </a:r>
          </a:p>
          <a:p>
            <a:r>
              <a:rPr lang="en-US" sz="2800" b="1">
                <a:solidFill>
                  <a:srgbClr val="0070C0"/>
                </a:solidFill>
                <a:latin typeface="Calibri" pitchFamily="34" charset="0"/>
              </a:rPr>
              <a:t>	.</a:t>
            </a:r>
          </a:p>
          <a:p>
            <a:r>
              <a:rPr lang="en-US" sz="2800" b="1">
                <a:solidFill>
                  <a:srgbClr val="0070C0"/>
                </a:solidFill>
                <a:latin typeface="Calibri" pitchFamily="34" charset="0"/>
              </a:rPr>
              <a:t>}</a:t>
            </a:r>
          </a:p>
        </p:txBody>
      </p:sp>
      <p:sp>
        <p:nvSpPr>
          <p:cNvPr id="139267" name="Rectangle 3"/>
          <p:cNvSpPr>
            <a:spLocks noChangeArrowheads="1"/>
          </p:cNvSpPr>
          <p:nvPr/>
        </p:nvSpPr>
        <p:spPr bwMode="auto">
          <a:xfrm>
            <a:off x="6908800" y="1676401"/>
            <a:ext cx="4775200" cy="2678113"/>
          </a:xfrm>
          <a:prstGeom prst="rect">
            <a:avLst/>
          </a:prstGeom>
          <a:noFill/>
          <a:ln w="9525">
            <a:noFill/>
            <a:miter lim="800000"/>
            <a:headEnd/>
            <a:tailEnd/>
          </a:ln>
        </p:spPr>
        <p:txBody>
          <a:bodyPr>
            <a:spAutoFit/>
          </a:bodyPr>
          <a:lstStyle/>
          <a:p>
            <a:r>
              <a:rPr lang="en-US" sz="2800" b="1">
                <a:solidFill>
                  <a:srgbClr val="0070C0"/>
                </a:solidFill>
                <a:latin typeface="Calibri" pitchFamily="34" charset="0"/>
              </a:rPr>
              <a:t>while {</a:t>
            </a:r>
          </a:p>
          <a:p>
            <a:r>
              <a:rPr lang="en-US" sz="2800" b="1">
                <a:solidFill>
                  <a:srgbClr val="0070C0"/>
                </a:solidFill>
                <a:latin typeface="Calibri" pitchFamily="34" charset="0"/>
              </a:rPr>
              <a:t>	     statement1;</a:t>
            </a:r>
          </a:p>
          <a:p>
            <a:r>
              <a:rPr lang="en-US" sz="2800" b="1">
                <a:solidFill>
                  <a:srgbClr val="0070C0"/>
                </a:solidFill>
                <a:latin typeface="Calibri" pitchFamily="34" charset="0"/>
              </a:rPr>
              <a:t>	     statement2;</a:t>
            </a:r>
          </a:p>
          <a:p>
            <a:r>
              <a:rPr lang="en-US" sz="2800" b="1">
                <a:solidFill>
                  <a:srgbClr val="0070C0"/>
                </a:solidFill>
                <a:latin typeface="Calibri" pitchFamily="34" charset="0"/>
              </a:rPr>
              <a:t>		..</a:t>
            </a:r>
          </a:p>
          <a:p>
            <a:r>
              <a:rPr lang="en-US" sz="2800" b="1">
                <a:solidFill>
                  <a:srgbClr val="0070C0"/>
                </a:solidFill>
                <a:latin typeface="Calibri" pitchFamily="34" charset="0"/>
              </a:rPr>
              <a:t>		.</a:t>
            </a:r>
          </a:p>
          <a:p>
            <a:r>
              <a:rPr lang="en-US" sz="2800" b="1">
                <a:solidFill>
                  <a:srgbClr val="0070C0"/>
                </a:solidFill>
                <a:latin typeface="Calibri" pitchFamily="34" charset="0"/>
              </a:rPr>
              <a:t>	}</a:t>
            </a:r>
          </a:p>
        </p:txBody>
      </p:sp>
      <p:cxnSp>
        <p:nvCxnSpPr>
          <p:cNvPr id="5" name="Straight Connector 4"/>
          <p:cNvCxnSpPr/>
          <p:nvPr/>
        </p:nvCxnSpPr>
        <p:spPr>
          <a:xfrm rot="5400000">
            <a:off x="4153959" y="2932642"/>
            <a:ext cx="3886200" cy="2117"/>
          </a:xfrm>
          <a:prstGeom prst="line">
            <a:avLst/>
          </a:prstGeom>
          <a:ln w="44450">
            <a:solidFill>
              <a:schemeClr val="accent4">
                <a:lumMod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4323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98771" cy="713014"/>
          </a:xfrm>
        </p:spPr>
        <p:txBody>
          <a:bodyPr>
            <a:normAutofit/>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#1</a:t>
            </a:r>
            <a:endParaRPr lang="en-US" dirty="0"/>
          </a:p>
        </p:txBody>
      </p:sp>
      <p:sp>
        <p:nvSpPr>
          <p:cNvPr id="140290" name="Content Placeholder 2"/>
          <p:cNvSpPr>
            <a:spLocks noGrp="1"/>
          </p:cNvSpPr>
          <p:nvPr>
            <p:ph sz="quarter" idx="1"/>
          </p:nvPr>
        </p:nvSpPr>
        <p:spPr>
          <a:xfrm>
            <a:off x="304800" y="914400"/>
            <a:ext cx="11582400" cy="5410200"/>
          </a:xfrm>
        </p:spPr>
        <p:txBody>
          <a:bodyPr>
            <a:normAutofit lnSpcReduction="10000"/>
          </a:bodyPr>
          <a:lstStyle/>
          <a:p>
            <a:pPr eaLnBrk="1" hangingPunct="1">
              <a:buFont typeface="Wingdings" pitchFamily="2" charset="2"/>
              <a:buChar char="ü"/>
            </a:pPr>
            <a:r>
              <a:rPr lang="en-US" sz="2400" dirty="0" smtClean="0"/>
              <a:t>Now consider the following silly program:</a:t>
            </a:r>
            <a:endParaRPr lang="en-US" sz="2400" i="1" dirty="0" smtClean="0"/>
          </a:p>
          <a:p>
            <a:pPr eaLnBrk="1" hangingPunct="1">
              <a:buFont typeface="Arial" charset="0"/>
              <a:buNone/>
            </a:pPr>
            <a:r>
              <a:rPr lang="en-US" sz="2400" dirty="0" smtClean="0"/>
              <a:t> </a:t>
            </a:r>
            <a:endParaRPr lang="en-US" sz="2400" i="1" dirty="0" smtClean="0"/>
          </a:p>
          <a:p>
            <a:pPr eaLnBrk="1" hangingPunct="1">
              <a:buFont typeface="Arial" charset="0"/>
              <a:buNone/>
            </a:pPr>
            <a:r>
              <a:rPr lang="en-US" sz="2400" b="1" dirty="0" smtClean="0"/>
              <a:t>				</a:t>
            </a:r>
            <a:r>
              <a:rPr lang="en-US" sz="2400" b="1" dirty="0" smtClean="0">
                <a:solidFill>
                  <a:srgbClr val="0070C0"/>
                </a:solidFill>
              </a:rPr>
              <a:t>while (1)</a:t>
            </a:r>
            <a:endParaRPr lang="en-US" sz="2400" i="1" dirty="0" smtClean="0">
              <a:solidFill>
                <a:srgbClr val="0070C0"/>
              </a:solidFill>
            </a:endParaRPr>
          </a:p>
          <a:p>
            <a:pPr eaLnBrk="1" hangingPunct="1">
              <a:buFont typeface="Arial" charset="0"/>
              <a:buNone/>
            </a:pPr>
            <a:r>
              <a:rPr lang="en-US" sz="2400" b="1" dirty="0" smtClean="0">
                <a:solidFill>
                  <a:srgbClr val="0070C0"/>
                </a:solidFill>
              </a:rPr>
              <a:t>				{	</a:t>
            </a:r>
          </a:p>
          <a:p>
            <a:pPr eaLnBrk="1" hangingPunct="1">
              <a:buFont typeface="Arial" charset="0"/>
              <a:buNone/>
            </a:pPr>
            <a:r>
              <a:rPr lang="en-US" sz="2400" b="1" dirty="0" smtClean="0">
                <a:solidFill>
                  <a:srgbClr val="0070C0"/>
                </a:solidFill>
              </a:rPr>
              <a:t>					</a:t>
            </a:r>
            <a:r>
              <a:rPr lang="en-US" sz="2400" b="1" dirty="0" err="1" smtClean="0">
                <a:solidFill>
                  <a:srgbClr val="0070C0"/>
                </a:solidFill>
              </a:rPr>
              <a:t>printf</a:t>
            </a:r>
            <a:r>
              <a:rPr lang="en-US" sz="2400" b="1" dirty="0" smtClean="0">
                <a:solidFill>
                  <a:srgbClr val="0070C0"/>
                </a:solidFill>
              </a:rPr>
              <a:t>("Hello World!\n");</a:t>
            </a:r>
          </a:p>
          <a:p>
            <a:pPr eaLnBrk="1" hangingPunct="1">
              <a:buFont typeface="Arial" charset="0"/>
              <a:buNone/>
            </a:pPr>
            <a:r>
              <a:rPr lang="en-US" sz="2400" b="1" dirty="0" smtClean="0">
                <a:solidFill>
                  <a:srgbClr val="0070C0"/>
                </a:solidFill>
              </a:rPr>
              <a:t>				}</a:t>
            </a:r>
            <a:endParaRPr lang="en-US" sz="2400" i="1" dirty="0" smtClean="0">
              <a:solidFill>
                <a:srgbClr val="0070C0"/>
              </a:solidFill>
            </a:endParaRPr>
          </a:p>
          <a:p>
            <a:pPr eaLnBrk="1" hangingPunct="1">
              <a:buFont typeface="Arial" charset="0"/>
              <a:buNone/>
            </a:pPr>
            <a:r>
              <a:rPr lang="en-US" sz="2400" dirty="0" smtClean="0"/>
              <a:t> </a:t>
            </a:r>
          </a:p>
          <a:p>
            <a:pPr lvl="1" eaLnBrk="1" hangingPunct="1">
              <a:buFont typeface="Wingdings" pitchFamily="2" charset="2"/>
              <a:buChar char="ü"/>
            </a:pPr>
            <a:r>
              <a:rPr lang="en-US" sz="2400" i="1" dirty="0" smtClean="0"/>
              <a:t>It prints "Hello </a:t>
            </a:r>
            <a:r>
              <a:rPr lang="en-US" sz="2400" i="1" dirty="0" err="1" smtClean="0"/>
              <a:t>Wold</a:t>
            </a:r>
            <a:r>
              <a:rPr lang="en-US" sz="2400" i="1" dirty="0" smtClean="0"/>
              <a:t>!" forever!  </a:t>
            </a:r>
          </a:p>
          <a:p>
            <a:pPr lvl="1" eaLnBrk="1" hangingPunct="1">
              <a:buFont typeface="Wingdings" pitchFamily="2" charset="2"/>
              <a:buChar char="ü"/>
            </a:pPr>
            <a:endParaRPr lang="en-US" sz="2400" i="1" dirty="0" smtClean="0"/>
          </a:p>
          <a:p>
            <a:pPr lvl="1" eaLnBrk="1" hangingPunct="1">
              <a:buFont typeface="Wingdings" pitchFamily="2" charset="2"/>
              <a:buChar char="ü"/>
            </a:pPr>
            <a:r>
              <a:rPr lang="en-US" sz="2400" i="1" dirty="0" smtClean="0"/>
              <a:t>This is called an infinite loop.  Here, we created one on purpose, but normally, they are created by accident.</a:t>
            </a:r>
          </a:p>
          <a:p>
            <a:pPr eaLnBrk="1" hangingPunct="1">
              <a:buFont typeface="Arial" charset="0"/>
              <a:buNone/>
            </a:pPr>
            <a:r>
              <a:rPr lang="en-US" sz="2400" dirty="0" smtClean="0"/>
              <a:t> </a:t>
            </a:r>
            <a:endParaRPr lang="en-US" sz="2400" i="1" dirty="0" smtClean="0"/>
          </a:p>
        </p:txBody>
      </p:sp>
      <p:sp>
        <p:nvSpPr>
          <p:cNvPr id="4" name="Slide Number Placeholder 3"/>
          <p:cNvSpPr>
            <a:spLocks noGrp="1"/>
          </p:cNvSpPr>
          <p:nvPr>
            <p:ph type="sldNum" sz="quarter" idx="11"/>
          </p:nvPr>
        </p:nvSpPr>
        <p:spPr/>
        <p:txBody>
          <a:bodyPr/>
          <a:lstStyle/>
          <a:p>
            <a:pPr>
              <a:defRPr/>
            </a:pPr>
            <a:fld id="{C7F63243-4629-4FF4-9CAA-72E5D54F539D}" type="slidenum">
              <a:rPr lang="en-US"/>
              <a:pPr>
                <a:defRPr/>
              </a:pPr>
              <a:t>75</a:t>
            </a:fld>
            <a:endParaRPr lang="en-US"/>
          </a:p>
        </p:txBody>
      </p:sp>
      <p:sp>
        <p:nvSpPr>
          <p:cNvPr id="140292"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37748800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Content Placeholder 2"/>
          <p:cNvSpPr>
            <a:spLocks noGrp="1"/>
          </p:cNvSpPr>
          <p:nvPr>
            <p:ph sz="quarter" idx="1"/>
          </p:nvPr>
        </p:nvSpPr>
        <p:spPr>
          <a:xfrm>
            <a:off x="812800" y="1143000"/>
            <a:ext cx="10261600" cy="4572000"/>
          </a:xfrm>
        </p:spPr>
        <p:txBody>
          <a:bodyPr>
            <a:normAutofit lnSpcReduction="10000"/>
          </a:bodyPr>
          <a:lstStyle/>
          <a:p>
            <a:pPr eaLnBrk="1" hangingPunct="1">
              <a:buFont typeface="Wingdings" pitchFamily="2" charset="2"/>
              <a:buChar char="ü"/>
            </a:pPr>
            <a:r>
              <a:rPr lang="en-US" sz="2400" i="1" dirty="0" smtClean="0">
                <a:solidFill>
                  <a:srgbClr val="0070C0"/>
                </a:solidFill>
              </a:rPr>
              <a:t>What do you do when you are caught in an infinite loop?  </a:t>
            </a:r>
          </a:p>
          <a:p>
            <a:pPr eaLnBrk="1" hangingPunct="1">
              <a:buFont typeface="Arial" charset="0"/>
              <a:buNone/>
            </a:pPr>
            <a:r>
              <a:rPr lang="en-US" sz="2400" dirty="0" smtClean="0">
                <a:solidFill>
                  <a:srgbClr val="0070C0"/>
                </a:solidFill>
              </a:rPr>
              <a:t>	You press </a:t>
            </a:r>
            <a:r>
              <a:rPr lang="en-US" sz="2400" b="1" dirty="0" smtClean="0">
                <a:solidFill>
                  <a:srgbClr val="0070C0"/>
                </a:solidFill>
              </a:rPr>
              <a:t>Ctrl-C</a:t>
            </a:r>
            <a:r>
              <a:rPr lang="en-US" sz="2400" dirty="0" smtClean="0">
                <a:solidFill>
                  <a:srgbClr val="0070C0"/>
                </a:solidFill>
              </a:rPr>
              <a:t> on your keyboard.  </a:t>
            </a:r>
            <a:endParaRPr lang="en-US" sz="2400" i="1" dirty="0" smtClean="0">
              <a:solidFill>
                <a:srgbClr val="0070C0"/>
              </a:solidFill>
            </a:endParaRPr>
          </a:p>
          <a:p>
            <a:pPr eaLnBrk="1" hangingPunct="1">
              <a:buFont typeface="Arial" charset="0"/>
              <a:buNone/>
            </a:pPr>
            <a:r>
              <a:rPr lang="en-US" sz="2400" dirty="0" smtClean="0">
                <a:solidFill>
                  <a:srgbClr val="0070C0"/>
                </a:solidFill>
              </a:rPr>
              <a:t>     </a:t>
            </a:r>
            <a:r>
              <a:rPr lang="en-US" sz="2400" b="1" dirty="0" smtClean="0">
                <a:solidFill>
                  <a:srgbClr val="0070C0"/>
                </a:solidFill>
              </a:rPr>
              <a:t>Pressing Ctrl-C will halt the execution of your C program!</a:t>
            </a:r>
          </a:p>
          <a:p>
            <a:pPr eaLnBrk="1" hangingPunct="1">
              <a:buFont typeface="Arial" charset="0"/>
              <a:buNone/>
            </a:pPr>
            <a:endParaRPr lang="en-US" sz="2400" b="1" i="1" dirty="0" smtClean="0">
              <a:solidFill>
                <a:srgbClr val="0070C0"/>
              </a:solidFill>
            </a:endParaRPr>
          </a:p>
          <a:p>
            <a:pPr eaLnBrk="1" hangingPunct="1">
              <a:buFont typeface="Arial" charset="0"/>
              <a:buNone/>
            </a:pPr>
            <a:endParaRPr lang="en-US" sz="2400" i="1" dirty="0" smtClean="0">
              <a:solidFill>
                <a:srgbClr val="0070C0"/>
              </a:solidFill>
            </a:endParaRPr>
          </a:p>
          <a:p>
            <a:pPr eaLnBrk="1" hangingPunct="1">
              <a:buFont typeface="Arial" charset="0"/>
              <a:buNone/>
            </a:pPr>
            <a:r>
              <a:rPr lang="en-US" sz="2400" dirty="0" smtClean="0">
                <a:solidFill>
                  <a:srgbClr val="0070C0"/>
                </a:solidFill>
              </a:rPr>
              <a:t> </a:t>
            </a:r>
          </a:p>
          <a:p>
            <a:pPr eaLnBrk="1" hangingPunct="1">
              <a:buFont typeface="Wingdings" pitchFamily="2" charset="2"/>
              <a:buChar char="ü"/>
            </a:pPr>
            <a:r>
              <a:rPr lang="en-US" sz="2400" i="1" dirty="0" smtClean="0">
                <a:solidFill>
                  <a:srgbClr val="0070C0"/>
                </a:solidFill>
              </a:rPr>
              <a:t>What happens if you use "while(0)" in your program? </a:t>
            </a:r>
            <a:r>
              <a:rPr lang="en-US" sz="2400" dirty="0" smtClean="0">
                <a:solidFill>
                  <a:srgbClr val="0070C0"/>
                </a:solidFill>
              </a:rPr>
              <a:t> </a:t>
            </a:r>
          </a:p>
          <a:p>
            <a:pPr eaLnBrk="1" hangingPunct="1">
              <a:buFont typeface="Arial" charset="0"/>
              <a:buNone/>
            </a:pPr>
            <a:r>
              <a:rPr lang="en-US" sz="2400" dirty="0" smtClean="0">
                <a:solidFill>
                  <a:srgbClr val="0070C0"/>
                </a:solidFill>
              </a:rPr>
              <a:t>      The loop is skipped no matter what.  It is useless, but valid.</a:t>
            </a:r>
            <a:endParaRPr lang="en-US" sz="2400" i="1" dirty="0" smtClean="0">
              <a:solidFill>
                <a:srgbClr val="0070C0"/>
              </a:solidFill>
            </a:endParaRPr>
          </a:p>
          <a:p>
            <a:pPr eaLnBrk="1" hangingPunct="1">
              <a:buFont typeface="Arial" charset="0"/>
              <a:buNone/>
            </a:pPr>
            <a:r>
              <a:rPr lang="en-US" sz="2400" dirty="0" smtClean="0">
                <a:solidFill>
                  <a:srgbClr val="0070C0"/>
                </a:solidFill>
              </a:rPr>
              <a:t> </a:t>
            </a:r>
          </a:p>
        </p:txBody>
      </p:sp>
      <p:sp>
        <p:nvSpPr>
          <p:cNvPr id="4" name="Slide Number Placeholder 3"/>
          <p:cNvSpPr>
            <a:spLocks noGrp="1"/>
          </p:cNvSpPr>
          <p:nvPr>
            <p:ph type="sldNum" sz="quarter" idx="11"/>
          </p:nvPr>
        </p:nvSpPr>
        <p:spPr/>
        <p:txBody>
          <a:bodyPr/>
          <a:lstStyle/>
          <a:p>
            <a:pPr>
              <a:defRPr/>
            </a:pPr>
            <a:fld id="{AD2E3EB2-9AA7-47EB-830D-A6EB27DFA35F}" type="slidenum">
              <a:rPr lang="en-US"/>
              <a:pPr>
                <a:defRPr/>
              </a:pPr>
              <a:t>76</a:t>
            </a:fld>
            <a:endParaRPr lang="en-US"/>
          </a:p>
        </p:txBody>
      </p:sp>
      <p:sp>
        <p:nvSpPr>
          <p:cNvPr id="141315"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19196259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a:xfrm>
            <a:off x="0" y="0"/>
            <a:ext cx="7282543" cy="778329"/>
          </a:xfrm>
        </p:spPr>
        <p:txBody>
          <a:bodyPr>
            <a:normAutofit/>
          </a:bodyPr>
          <a:lstStyle/>
          <a:p>
            <a:pPr eaLnBrk="1" hangingPunct="1"/>
            <a:r>
              <a:rPr lang="en-US" sz="3200" b="1" i="1" dirty="0" smtClean="0">
                <a:solidFill>
                  <a:srgbClr val="0070C0"/>
                </a:solidFill>
              </a:rPr>
              <a:t>Here are five ways to exit a loop:</a:t>
            </a:r>
          </a:p>
        </p:txBody>
      </p:sp>
      <p:sp>
        <p:nvSpPr>
          <p:cNvPr id="142338" name="Content Placeholder 2"/>
          <p:cNvSpPr>
            <a:spLocks noGrp="1"/>
          </p:cNvSpPr>
          <p:nvPr>
            <p:ph sz="quarter" idx="1"/>
          </p:nvPr>
        </p:nvSpPr>
        <p:spPr>
          <a:xfrm>
            <a:off x="304800" y="990600"/>
            <a:ext cx="11582400" cy="5410200"/>
          </a:xfrm>
        </p:spPr>
        <p:txBody>
          <a:bodyPr>
            <a:normAutofit fontScale="92500" lnSpcReduction="20000"/>
          </a:bodyPr>
          <a:lstStyle/>
          <a:p>
            <a:pPr eaLnBrk="1" hangingPunct="1">
              <a:buFont typeface="Wingdings" pitchFamily="2" charset="2"/>
              <a:buChar char="ü"/>
            </a:pPr>
            <a:r>
              <a:rPr lang="en-US" sz="2800" b="1" i="1" dirty="0" smtClean="0"/>
              <a:t>The condition the loop depends on is not met at the time of the check.</a:t>
            </a:r>
          </a:p>
          <a:p>
            <a:pPr eaLnBrk="1" hangingPunct="1">
              <a:buFont typeface="Wingdings" pitchFamily="2" charset="2"/>
              <a:buChar char="ü"/>
            </a:pPr>
            <a:endParaRPr lang="en-US" sz="2800" i="1" dirty="0" smtClean="0"/>
          </a:p>
          <a:p>
            <a:pPr eaLnBrk="1" hangingPunct="1">
              <a:buFont typeface="Wingdings" pitchFamily="2" charset="2"/>
              <a:buChar char="ü"/>
            </a:pPr>
            <a:r>
              <a:rPr lang="en-US" sz="2800" b="1" i="1" dirty="0" smtClean="0"/>
              <a:t>A "break" statement is encountered.</a:t>
            </a:r>
          </a:p>
          <a:p>
            <a:pPr eaLnBrk="1" hangingPunct="1">
              <a:buFont typeface="Wingdings" pitchFamily="2" charset="2"/>
              <a:buChar char="ü"/>
            </a:pPr>
            <a:endParaRPr lang="en-US" sz="2800" i="1" dirty="0" smtClean="0"/>
          </a:p>
          <a:p>
            <a:pPr eaLnBrk="1" hangingPunct="1">
              <a:buFont typeface="Wingdings" pitchFamily="2" charset="2"/>
              <a:buChar char="ü"/>
            </a:pPr>
            <a:r>
              <a:rPr lang="en-US" sz="2800" b="1" i="1" dirty="0" smtClean="0"/>
              <a:t>A statement that ends the current function, such as "return", is encountered.</a:t>
            </a:r>
          </a:p>
          <a:p>
            <a:pPr eaLnBrk="1" hangingPunct="1">
              <a:buFont typeface="Wingdings" pitchFamily="2" charset="2"/>
              <a:buChar char="ü"/>
            </a:pPr>
            <a:endParaRPr lang="en-US" sz="2800" i="1" dirty="0" smtClean="0"/>
          </a:p>
          <a:p>
            <a:pPr eaLnBrk="1" hangingPunct="1">
              <a:buFont typeface="Wingdings" pitchFamily="2" charset="2"/>
              <a:buChar char="ü"/>
            </a:pPr>
            <a:r>
              <a:rPr lang="en-US" sz="2800" b="1" i="1" dirty="0" smtClean="0"/>
              <a:t>The program crashes.</a:t>
            </a:r>
          </a:p>
          <a:p>
            <a:pPr eaLnBrk="1" hangingPunct="1">
              <a:buFont typeface="Wingdings" pitchFamily="2" charset="2"/>
              <a:buChar char="ü"/>
            </a:pPr>
            <a:endParaRPr lang="en-US" sz="2800" i="1" dirty="0" smtClean="0"/>
          </a:p>
          <a:p>
            <a:pPr eaLnBrk="1" hangingPunct="1">
              <a:buFont typeface="Wingdings" pitchFamily="2" charset="2"/>
              <a:buChar char="ü"/>
            </a:pPr>
            <a:r>
              <a:rPr lang="en-US" sz="2800" b="1" i="1" dirty="0" smtClean="0"/>
              <a:t>The user presses Ctrl-C.</a:t>
            </a:r>
            <a:endParaRPr lang="en-US" sz="2800" i="1" dirty="0" smtClean="0"/>
          </a:p>
          <a:p>
            <a:pPr eaLnBrk="1" hangingPunct="1">
              <a:buFont typeface="Arial" charset="0"/>
              <a:buChar char="•"/>
            </a:pPr>
            <a:endParaRPr lang="en-US" dirty="0" smtClean="0"/>
          </a:p>
        </p:txBody>
      </p:sp>
      <p:sp>
        <p:nvSpPr>
          <p:cNvPr id="4" name="Slide Number Placeholder 3"/>
          <p:cNvSpPr>
            <a:spLocks noGrp="1"/>
          </p:cNvSpPr>
          <p:nvPr>
            <p:ph type="sldNum" sz="quarter" idx="11"/>
          </p:nvPr>
        </p:nvSpPr>
        <p:spPr/>
        <p:txBody>
          <a:bodyPr/>
          <a:lstStyle/>
          <a:p>
            <a:pPr>
              <a:defRPr/>
            </a:pPr>
            <a:fld id="{E0C3E43A-1E22-40A4-8238-14C150961182}" type="slidenum">
              <a:rPr lang="en-US"/>
              <a:pPr>
                <a:defRPr/>
              </a:pPr>
              <a:t>77</a:t>
            </a:fld>
            <a:endParaRPr lang="en-US"/>
          </a:p>
        </p:txBody>
      </p:sp>
      <p:sp>
        <p:nvSpPr>
          <p:cNvPr id="142340"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326371416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582400" cy="1143000"/>
          </a:xfrm>
        </p:spPr>
        <p:txBody>
          <a:bodyPr>
            <a:normAutofit fontScale="90000"/>
          </a:bodyPr>
          <a:lstStyle/>
          <a:p>
            <a:pPr eaLnBrk="1" fontAlgn="auto" hangingPunct="1">
              <a:spcAft>
                <a:spcPts val="0"/>
              </a:spcAft>
              <a:defRPr/>
            </a:pPr>
            <a:r>
              <a:rPr lang="en-US" b="1" dirty="0" smtClean="0">
                <a:solidFill>
                  <a:srgbClr val="0070C0"/>
                </a:solidFill>
                <a:effectLst>
                  <a:outerShdw blurRad="38100" dist="38100" dir="2700000" algn="tl">
                    <a:srgbClr val="000000">
                      <a:alpha val="43137"/>
                    </a:srgbClr>
                  </a:outerShdw>
                </a:effectLst>
              </a:rPr>
              <a:t>Loops…..</a:t>
            </a:r>
            <a:br>
              <a:rPr lang="en-US" b="1" dirty="0" smtClean="0">
                <a:solidFill>
                  <a:srgbClr val="0070C0"/>
                </a:solidFill>
                <a:effectLst>
                  <a:outerShdw blurRad="38100" dist="38100" dir="2700000" algn="tl">
                    <a:srgbClr val="000000">
                      <a:alpha val="43137"/>
                    </a:srgbClr>
                  </a:outerShdw>
                </a:effectLst>
              </a:rPr>
            </a:br>
            <a:endParaRPr lang="en-US" b="1" dirty="0">
              <a:solidFill>
                <a:srgbClr val="0070C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1"/>
          </p:nvPr>
        </p:nvSpPr>
        <p:spPr/>
        <p:txBody>
          <a:bodyPr/>
          <a:lstStyle/>
          <a:p>
            <a:pPr>
              <a:defRPr/>
            </a:pPr>
            <a:fld id="{37CC9F5C-0873-429B-9E6B-062FCF35D0E4}" type="slidenum">
              <a:rPr lang="en-US"/>
              <a:pPr>
                <a:defRPr/>
              </a:pPr>
              <a:t>78</a:t>
            </a:fld>
            <a:endParaRPr lang="en-US"/>
          </a:p>
        </p:txBody>
      </p:sp>
      <p:sp>
        <p:nvSpPr>
          <p:cNvPr id="143363"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143364" name="Rectangle 8"/>
          <p:cNvSpPr>
            <a:spLocks noChangeArrowheads="1"/>
          </p:cNvSpPr>
          <p:nvPr/>
        </p:nvSpPr>
        <p:spPr bwMode="auto">
          <a:xfrm>
            <a:off x="812801" y="1295401"/>
            <a:ext cx="9082617" cy="461963"/>
          </a:xfrm>
          <a:prstGeom prst="rect">
            <a:avLst/>
          </a:prstGeom>
          <a:noFill/>
          <a:ln w="9525">
            <a:noFill/>
            <a:miter lim="800000"/>
            <a:headEnd/>
            <a:tailEnd/>
          </a:ln>
        </p:spPr>
        <p:txBody>
          <a:bodyPr lIns="92075" tIns="46038" rIns="92075" bIns="46038">
            <a:spAutoFit/>
          </a:bodyPr>
          <a:lstStyle/>
          <a:p>
            <a:pPr>
              <a:buFont typeface="Wingdings" pitchFamily="2" charset="2"/>
              <a:buChar char="v"/>
            </a:pPr>
            <a:r>
              <a:rPr lang="en-US" altLang="en-US" sz="2400" b="1">
                <a:solidFill>
                  <a:srgbClr val="0070C0"/>
                </a:solidFill>
                <a:latin typeface="Perpetua" pitchFamily="18" charset="0"/>
              </a:rPr>
              <a:t>Read exactly 100 blood pressures from a file.</a:t>
            </a:r>
            <a:endParaRPr lang="en-US" altLang="en-US" sz="2400">
              <a:solidFill>
                <a:srgbClr val="0070C0"/>
              </a:solidFill>
              <a:latin typeface="Perpetua" pitchFamily="18" charset="0"/>
            </a:endParaRPr>
          </a:p>
        </p:txBody>
      </p:sp>
      <p:sp>
        <p:nvSpPr>
          <p:cNvPr id="143365" name="Rectangle 10"/>
          <p:cNvSpPr>
            <a:spLocks noChangeArrowheads="1"/>
          </p:cNvSpPr>
          <p:nvPr/>
        </p:nvSpPr>
        <p:spPr bwMode="auto">
          <a:xfrm>
            <a:off x="711200" y="3352800"/>
            <a:ext cx="10261600" cy="462307"/>
          </a:xfrm>
          <a:prstGeom prst="rect">
            <a:avLst/>
          </a:prstGeom>
          <a:noFill/>
          <a:ln w="9525">
            <a:noFill/>
            <a:miter lim="800000"/>
            <a:headEnd/>
            <a:tailEnd/>
          </a:ln>
        </p:spPr>
        <p:txBody>
          <a:bodyPr lIns="92075" tIns="46038" rIns="92075" bIns="46038">
            <a:spAutoFit/>
          </a:bodyPr>
          <a:lstStyle/>
          <a:p>
            <a:pPr>
              <a:buFont typeface="Wingdings" pitchFamily="2" charset="2"/>
              <a:buChar char="v"/>
            </a:pPr>
            <a:r>
              <a:rPr lang="en-US" altLang="en-US" sz="2400" b="1">
                <a:solidFill>
                  <a:srgbClr val="0070C0"/>
                </a:solidFill>
                <a:latin typeface="Perpetua" pitchFamily="18" charset="0"/>
              </a:rPr>
              <a:t>Read all the blood pressures from a file no matter how many are there.</a:t>
            </a:r>
            <a:endParaRPr lang="en-US" altLang="en-US" sz="2400">
              <a:solidFill>
                <a:srgbClr val="0070C0"/>
              </a:solidFill>
              <a:latin typeface="Perpetua" pitchFamily="18" charset="0"/>
            </a:endParaRPr>
          </a:p>
        </p:txBody>
      </p:sp>
      <p:sp>
        <p:nvSpPr>
          <p:cNvPr id="143366" name="Rectangle 13"/>
          <p:cNvSpPr>
            <a:spLocks noChangeArrowheads="1"/>
          </p:cNvSpPr>
          <p:nvPr/>
        </p:nvSpPr>
        <p:spPr bwMode="auto">
          <a:xfrm>
            <a:off x="747184" y="4572000"/>
            <a:ext cx="10733616" cy="462307"/>
          </a:xfrm>
          <a:prstGeom prst="rect">
            <a:avLst/>
          </a:prstGeom>
          <a:noFill/>
          <a:ln w="9525">
            <a:noFill/>
            <a:miter lim="800000"/>
            <a:headEnd/>
            <a:tailEnd/>
          </a:ln>
        </p:spPr>
        <p:txBody>
          <a:bodyPr lIns="92075" tIns="46038" rIns="92075" bIns="46038">
            <a:spAutoFit/>
          </a:bodyPr>
          <a:lstStyle/>
          <a:p>
            <a:pPr>
              <a:buFont typeface="Wingdings" pitchFamily="2" charset="2"/>
              <a:buChar char="v"/>
            </a:pPr>
            <a:r>
              <a:rPr lang="en-US" altLang="en-US" sz="2400" b="1">
                <a:solidFill>
                  <a:srgbClr val="0070C0"/>
                </a:solidFill>
                <a:latin typeface="Perpetua" pitchFamily="18" charset="0"/>
              </a:rPr>
              <a:t>Read blood pressures until a dangerously high BP (200 or more) is read.</a:t>
            </a:r>
            <a:endParaRPr lang="en-US" altLang="en-US" sz="2400">
              <a:solidFill>
                <a:srgbClr val="0070C0"/>
              </a:solidFill>
              <a:latin typeface="Perpetua" pitchFamily="18" charset="0"/>
            </a:endParaRPr>
          </a:p>
        </p:txBody>
      </p:sp>
      <p:sp>
        <p:nvSpPr>
          <p:cNvPr id="143367" name="Text Box 18"/>
          <p:cNvSpPr txBox="1">
            <a:spLocks noChangeArrowheads="1"/>
          </p:cNvSpPr>
          <p:nvPr/>
        </p:nvSpPr>
        <p:spPr bwMode="auto">
          <a:xfrm>
            <a:off x="711200" y="2362201"/>
            <a:ext cx="10380133" cy="461963"/>
          </a:xfrm>
          <a:prstGeom prst="rect">
            <a:avLst/>
          </a:prstGeom>
          <a:noFill/>
          <a:ln w="12700">
            <a:noFill/>
            <a:miter lim="800000"/>
            <a:headEnd type="none" w="sm" len="sm"/>
            <a:tailEnd type="none" w="sm" len="sm"/>
          </a:ln>
        </p:spPr>
        <p:txBody>
          <a:bodyPr>
            <a:spAutoFit/>
          </a:bodyPr>
          <a:lstStyle/>
          <a:p>
            <a:pPr>
              <a:buFont typeface="Wingdings" pitchFamily="2" charset="2"/>
              <a:buChar char="v"/>
            </a:pPr>
            <a:r>
              <a:rPr lang="en-US" altLang="en-US" sz="2400" b="1">
                <a:solidFill>
                  <a:srgbClr val="0070C0"/>
                </a:solidFill>
                <a:latin typeface="Perpetua" pitchFamily="18" charset="0"/>
              </a:rPr>
              <a:t>Keep reading until a special (impossible) value is read.</a:t>
            </a:r>
            <a:endParaRPr lang="en-US" sz="2400">
              <a:solidFill>
                <a:srgbClr val="0070C0"/>
              </a:solidFill>
              <a:latin typeface="Perpetua" pitchFamily="18" charset="0"/>
            </a:endParaRPr>
          </a:p>
        </p:txBody>
      </p:sp>
    </p:spTree>
    <p:extLst>
      <p:ext uri="{BB962C8B-B14F-4D97-AF65-F5344CB8AC3E}">
        <p14:creationId xmlns:p14="http://schemas.microsoft.com/office/powerpoint/2010/main" val="21824257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582400" cy="1143000"/>
          </a:xfrm>
        </p:spPr>
        <p:txBody>
          <a:bodyPr>
            <a:normAutofit fontScale="90000"/>
          </a:bodyPr>
          <a:lstStyle/>
          <a:p>
            <a:pPr eaLnBrk="1" fontAlgn="auto" hangingPunct="1">
              <a:spcAft>
                <a:spcPts val="0"/>
              </a:spcAft>
              <a:defRPr/>
            </a:pPr>
            <a:r>
              <a:rPr lang="en-US" b="1" dirty="0" smtClean="0">
                <a:solidFill>
                  <a:srgbClr val="0070C0"/>
                </a:solidFill>
                <a:effectLst>
                  <a:outerShdw blurRad="38100" dist="38100" dir="2700000" algn="tl">
                    <a:srgbClr val="000000">
                      <a:alpha val="43137"/>
                    </a:srgbClr>
                  </a:outerShdw>
                </a:effectLst>
              </a:rPr>
              <a:t>Event controlled loops</a:t>
            </a:r>
            <a:br>
              <a:rPr lang="en-US" b="1" dirty="0" smtClean="0">
                <a:solidFill>
                  <a:srgbClr val="0070C0"/>
                </a:solidFill>
                <a:effectLst>
                  <a:outerShdw blurRad="38100" dist="38100" dir="2700000" algn="tl">
                    <a:srgbClr val="000000">
                      <a:alpha val="43137"/>
                    </a:srgbClr>
                  </a:outerShdw>
                </a:effectLst>
              </a:rPr>
            </a:br>
            <a:endParaRPr lang="en-US" b="1" dirty="0">
              <a:solidFill>
                <a:srgbClr val="0070C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1"/>
          </p:nvPr>
        </p:nvSpPr>
        <p:spPr/>
        <p:txBody>
          <a:bodyPr/>
          <a:lstStyle/>
          <a:p>
            <a:pPr>
              <a:defRPr/>
            </a:pPr>
            <a:fld id="{BA1C8427-1858-4BED-85E7-7FD210AEC4B8}" type="slidenum">
              <a:rPr lang="en-US"/>
              <a:pPr>
                <a:defRPr/>
              </a:pPr>
              <a:t>79</a:t>
            </a:fld>
            <a:endParaRPr lang="en-US"/>
          </a:p>
        </p:txBody>
      </p:sp>
      <p:sp>
        <p:nvSpPr>
          <p:cNvPr id="144387"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144388" name="Rectangle 3"/>
          <p:cNvSpPr>
            <a:spLocks noGrp="1" noChangeArrowheads="1"/>
          </p:cNvSpPr>
          <p:nvPr>
            <p:ph sz="quarter" idx="1"/>
          </p:nvPr>
        </p:nvSpPr>
        <p:spPr>
          <a:xfrm>
            <a:off x="406400" y="2438400"/>
            <a:ext cx="10332357" cy="3886200"/>
          </a:xfrm>
        </p:spPr>
        <p:txBody>
          <a:bodyPr/>
          <a:lstStyle/>
          <a:p>
            <a:pPr algn="just" eaLnBrk="1" hangingPunct="1">
              <a:lnSpc>
                <a:spcPct val="90000"/>
              </a:lnSpc>
              <a:buFont typeface="Arial" charset="0"/>
              <a:buChar char="•"/>
            </a:pPr>
            <a:r>
              <a:rPr lang="en-US" altLang="en-US" sz="2400" b="1" dirty="0" smtClean="0">
                <a:solidFill>
                  <a:srgbClr val="C00000"/>
                </a:solidFill>
              </a:rPr>
              <a:t>Sentinel controlled  </a:t>
            </a:r>
            <a:r>
              <a:rPr lang="en-US" altLang="en-US" sz="2800" dirty="0" smtClean="0"/>
              <a:t>Keep processing data until a special value which is not a possible data value is entered to indicate that processing should stop</a:t>
            </a:r>
          </a:p>
          <a:p>
            <a:pPr lvl="1" algn="just" eaLnBrk="1" hangingPunct="1">
              <a:lnSpc>
                <a:spcPct val="90000"/>
              </a:lnSpc>
              <a:buFont typeface="Monotype Sorts"/>
              <a:buNone/>
            </a:pPr>
            <a:endParaRPr lang="en-US" altLang="en-US" sz="1800" b="1" dirty="0" smtClean="0"/>
          </a:p>
          <a:p>
            <a:pPr algn="just" eaLnBrk="1" hangingPunct="1">
              <a:lnSpc>
                <a:spcPct val="90000"/>
              </a:lnSpc>
              <a:buFont typeface="Arial" charset="0"/>
              <a:buChar char="•"/>
            </a:pPr>
            <a:r>
              <a:rPr lang="en-US" altLang="en-US" sz="2400" b="1" dirty="0" smtClean="0">
                <a:solidFill>
                  <a:srgbClr val="CC3300"/>
                </a:solidFill>
              </a:rPr>
              <a:t>End-of-file controlled </a:t>
            </a:r>
            <a:r>
              <a:rPr lang="en-US" altLang="en-US" sz="2800" dirty="0" smtClean="0"/>
              <a:t>Keep processing data as long as there is more data in the file </a:t>
            </a:r>
            <a:r>
              <a:rPr lang="en-US" altLang="en-US" sz="2800" i="1" dirty="0" smtClean="0"/>
              <a:t>( you will see it in UNIT 2:  files </a:t>
            </a:r>
            <a:r>
              <a:rPr lang="en-US" altLang="en-US" sz="2800" dirty="0" smtClean="0"/>
              <a:t>)</a:t>
            </a:r>
          </a:p>
          <a:p>
            <a:pPr lvl="1" algn="just" eaLnBrk="1" hangingPunct="1">
              <a:lnSpc>
                <a:spcPct val="90000"/>
              </a:lnSpc>
              <a:buFont typeface="Monotype Sorts"/>
              <a:buNone/>
            </a:pPr>
            <a:endParaRPr lang="en-US" altLang="en-US" sz="1800" b="1" dirty="0" smtClean="0"/>
          </a:p>
          <a:p>
            <a:pPr algn="just" eaLnBrk="1" hangingPunct="1">
              <a:lnSpc>
                <a:spcPct val="90000"/>
              </a:lnSpc>
              <a:buFont typeface="Arial" charset="0"/>
              <a:buChar char="•"/>
            </a:pPr>
            <a:r>
              <a:rPr lang="en-US" altLang="en-US" sz="2400" b="1" dirty="0" smtClean="0">
                <a:solidFill>
                  <a:srgbClr val="CC3300"/>
                </a:solidFill>
              </a:rPr>
              <a:t>Flag controlled</a:t>
            </a:r>
            <a:r>
              <a:rPr lang="en-US" altLang="en-US" sz="2400" b="1" dirty="0" smtClean="0"/>
              <a:t>  </a:t>
            </a:r>
            <a:r>
              <a:rPr lang="en-US" altLang="en-US" sz="2800" dirty="0" smtClean="0"/>
              <a:t>Keep processing data until the value of a flag changes in the loop body</a:t>
            </a:r>
            <a:endParaRPr lang="en-US" altLang="en-US" dirty="0" smtClean="0"/>
          </a:p>
        </p:txBody>
      </p:sp>
      <p:sp>
        <p:nvSpPr>
          <p:cNvPr id="144389" name="Rectangle 7"/>
          <p:cNvSpPr>
            <a:spLocks noChangeArrowheads="1"/>
          </p:cNvSpPr>
          <p:nvPr/>
        </p:nvSpPr>
        <p:spPr bwMode="auto">
          <a:xfrm>
            <a:off x="2873828" y="734786"/>
            <a:ext cx="8128000" cy="1200150"/>
          </a:xfrm>
          <a:prstGeom prst="rect">
            <a:avLst/>
          </a:prstGeom>
          <a:noFill/>
          <a:ln w="9525">
            <a:noFill/>
            <a:miter lim="800000"/>
            <a:headEnd/>
            <a:tailEnd/>
          </a:ln>
        </p:spPr>
        <p:txBody>
          <a:bodyPr>
            <a:spAutoFit/>
          </a:bodyPr>
          <a:lstStyle/>
          <a:p>
            <a:pPr marL="800100" lvl="1" indent="-342900">
              <a:buFont typeface="Wingdings" pitchFamily="2" charset="2"/>
              <a:buChar char="ü"/>
            </a:pPr>
            <a:r>
              <a:rPr lang="en-US" sz="2400" b="1" i="1" dirty="0">
                <a:solidFill>
                  <a:srgbClr val="0070C0"/>
                </a:solidFill>
                <a:latin typeface="Perpetua" pitchFamily="18" charset="0"/>
              </a:rPr>
              <a:t>read until input ends</a:t>
            </a:r>
          </a:p>
          <a:p>
            <a:pPr marL="800100" lvl="1" indent="-342900">
              <a:buFont typeface="Wingdings" pitchFamily="2" charset="2"/>
              <a:buChar char="ü"/>
            </a:pPr>
            <a:r>
              <a:rPr lang="en-US" sz="2400" b="1" i="1" dirty="0">
                <a:solidFill>
                  <a:srgbClr val="0070C0"/>
                </a:solidFill>
                <a:latin typeface="Perpetua" pitchFamily="18" charset="0"/>
              </a:rPr>
              <a:t>read until a number encountered</a:t>
            </a:r>
          </a:p>
          <a:p>
            <a:pPr marL="800100" lvl="1" indent="-342900">
              <a:buFont typeface="Wingdings" pitchFamily="2" charset="2"/>
              <a:buChar char="ü"/>
            </a:pPr>
            <a:r>
              <a:rPr lang="en-US" sz="2400" b="1" i="1" dirty="0">
                <a:solidFill>
                  <a:srgbClr val="0070C0"/>
                </a:solidFill>
                <a:latin typeface="Perpetua" pitchFamily="18" charset="0"/>
              </a:rPr>
              <a:t>search through data until item found</a:t>
            </a:r>
          </a:p>
        </p:txBody>
      </p:sp>
    </p:spTree>
    <p:extLst>
      <p:ext uri="{BB962C8B-B14F-4D97-AF65-F5344CB8AC3E}">
        <p14:creationId xmlns:p14="http://schemas.microsoft.com/office/powerpoint/2010/main" val="2615401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48406" cy="806824"/>
          </a:xfrm>
        </p:spPr>
        <p:txBody>
          <a:bodyPr>
            <a:normAutofit/>
          </a:bodyPr>
          <a:lstStyle/>
          <a:p>
            <a:pPr eaLnBrk="1" fontAlgn="auto" hangingPunct="1">
              <a:spcAft>
                <a:spcPts val="0"/>
              </a:spcAft>
              <a:defRPr/>
            </a:pPr>
            <a:r>
              <a:rPr lang="en-US" dirty="0" smtClean="0"/>
              <a:t>Cases:1 and 2</a:t>
            </a:r>
            <a:endParaRPr lang="en-US" dirty="0"/>
          </a:p>
        </p:txBody>
      </p:sp>
      <p:sp>
        <p:nvSpPr>
          <p:cNvPr id="26626" name="Content Placeholder 2"/>
          <p:cNvSpPr>
            <a:spLocks noGrp="1"/>
          </p:cNvSpPr>
          <p:nvPr>
            <p:ph sz="quarter" idx="1"/>
          </p:nvPr>
        </p:nvSpPr>
        <p:spPr>
          <a:xfrm>
            <a:off x="203200" y="838200"/>
            <a:ext cx="10803829" cy="5867400"/>
          </a:xfrm>
        </p:spPr>
        <p:txBody>
          <a:bodyPr/>
          <a:lstStyle/>
          <a:p>
            <a:pPr algn="just" eaLnBrk="1" hangingPunct="1">
              <a:buFont typeface="Arial" charset="0"/>
              <a:buChar char="•"/>
            </a:pPr>
            <a:r>
              <a:rPr lang="en-US" b="1" dirty="0" smtClean="0"/>
              <a:t>Case1 (Normal)</a:t>
            </a:r>
            <a:r>
              <a:rPr lang="en-US" dirty="0" smtClean="0"/>
              <a:t> : </a:t>
            </a:r>
            <a:r>
              <a:rPr lang="en-US" i="1" dirty="0" smtClean="0"/>
              <a:t>Variable ‘</a:t>
            </a:r>
            <a:r>
              <a:rPr lang="en-US" i="1" dirty="0" err="1" smtClean="0"/>
              <a:t>i</a:t>
            </a:r>
            <a:r>
              <a:rPr lang="en-US" i="1" dirty="0" smtClean="0"/>
              <a:t>’ is initialized to 0 before ‘while’ loop; iteration is increment of counter variable ‘</a:t>
            </a:r>
            <a:r>
              <a:rPr lang="en-US" i="1" dirty="0" err="1" smtClean="0"/>
              <a:t>i</a:t>
            </a:r>
            <a:r>
              <a:rPr lang="en-US" i="1" dirty="0" smtClean="0"/>
              <a:t>’; condition is execute loop till ‘</a:t>
            </a:r>
            <a:r>
              <a:rPr lang="en-US" i="1" dirty="0" err="1" smtClean="0"/>
              <a:t>i</a:t>
            </a:r>
            <a:r>
              <a:rPr lang="en-US" i="1" dirty="0" smtClean="0"/>
              <a:t>’ is lesser than value of ‘</a:t>
            </a:r>
            <a:r>
              <a:rPr lang="en-US" i="1" dirty="0" err="1" smtClean="0"/>
              <a:t>loop_count</a:t>
            </a:r>
            <a:r>
              <a:rPr lang="en-US" i="1" dirty="0" smtClean="0"/>
              <a:t>’ variable i.e. 5.</a:t>
            </a:r>
          </a:p>
          <a:p>
            <a:pPr algn="just" eaLnBrk="1" hangingPunct="1">
              <a:buFont typeface="Arial" charset="0"/>
              <a:buChar char="•"/>
            </a:pPr>
            <a:endParaRPr lang="en-US" dirty="0" smtClean="0"/>
          </a:p>
          <a:p>
            <a:pPr algn="just" eaLnBrk="1" hangingPunct="1">
              <a:buFont typeface="Arial" charset="0"/>
              <a:buChar char="•"/>
            </a:pPr>
            <a:endParaRPr lang="en-US" dirty="0" smtClean="0"/>
          </a:p>
          <a:p>
            <a:pPr algn="just" eaLnBrk="1" hangingPunct="1">
              <a:buFont typeface="Arial" charset="0"/>
              <a:buChar char="•"/>
            </a:pPr>
            <a:r>
              <a:rPr lang="en-US" b="1" dirty="0" smtClean="0"/>
              <a:t>Case2 (Always FALSE condition)</a:t>
            </a:r>
            <a:r>
              <a:rPr lang="en-US" dirty="0" smtClean="0"/>
              <a:t> : </a:t>
            </a:r>
            <a:r>
              <a:rPr lang="en-US" i="1" dirty="0" smtClean="0"/>
              <a:t>Variables ‘</a:t>
            </a:r>
            <a:r>
              <a:rPr lang="en-US" i="1" dirty="0" err="1" smtClean="0"/>
              <a:t>i</a:t>
            </a:r>
            <a:r>
              <a:rPr lang="en-US" i="1" dirty="0" smtClean="0"/>
              <a:t>’ is initialized before ‘while’ loop to ‘20’; iteration is increment of counter variable ‘</a:t>
            </a:r>
            <a:r>
              <a:rPr lang="en-US" i="1" dirty="0" err="1" smtClean="0"/>
              <a:t>i</a:t>
            </a:r>
            <a:r>
              <a:rPr lang="en-US" i="1" dirty="0" smtClean="0"/>
              <a:t>’; condition is FALSE always as ‘0’ is provided that causes NOT to execute loop statements and loop statement is NOT executed.</a:t>
            </a:r>
          </a:p>
          <a:p>
            <a:pPr algn="just" eaLnBrk="1" hangingPunct="1">
              <a:buFont typeface="Arial" charset="0"/>
              <a:buChar char="•"/>
            </a:pPr>
            <a:endParaRPr lang="en-US" i="1" dirty="0" smtClean="0"/>
          </a:p>
          <a:p>
            <a:pPr algn="just" eaLnBrk="1" hangingPunct="1">
              <a:buFont typeface="Wingdings" pitchFamily="2" charset="2"/>
              <a:buChar char="ü"/>
            </a:pPr>
            <a:r>
              <a:rPr lang="en-US" i="1" dirty="0" smtClean="0"/>
              <a:t>Here, it is noted that as compared to ‘do-while’ loop, statements in ‘while’ loop are NOT even executed once which executed at least once in ‘do-while’ loop because ‘while’ loop only executes loop statements only if condition succeeds.</a:t>
            </a:r>
          </a:p>
          <a:p>
            <a:pPr algn="just" eaLnBrk="1" hangingPunct="1">
              <a:buFont typeface="Arial" charset="0"/>
              <a:buChar char="•"/>
            </a:pPr>
            <a:endParaRPr lang="en-US" dirty="0" smtClean="0"/>
          </a:p>
          <a:p>
            <a:pPr algn="just" eaLnBrk="1" hangingPunct="1">
              <a:buFont typeface="Arial" charset="0"/>
              <a:buChar char="•"/>
            </a:pPr>
            <a:endParaRPr lang="en-US" dirty="0" smtClean="0"/>
          </a:p>
          <a:p>
            <a:pPr eaLnBrk="1" hangingPunct="1">
              <a:buFont typeface="Arial" charset="0"/>
              <a:buChar char="•"/>
            </a:pPr>
            <a:endParaRPr lang="en-US" dirty="0" smtClean="0"/>
          </a:p>
        </p:txBody>
      </p:sp>
      <p:sp>
        <p:nvSpPr>
          <p:cNvPr id="4" name="Slide Number Placeholder 3"/>
          <p:cNvSpPr>
            <a:spLocks noGrp="1"/>
          </p:cNvSpPr>
          <p:nvPr>
            <p:ph type="sldNum" sz="quarter" idx="11"/>
          </p:nvPr>
        </p:nvSpPr>
        <p:spPr/>
        <p:txBody>
          <a:bodyPr/>
          <a:lstStyle/>
          <a:p>
            <a:pPr>
              <a:defRPr/>
            </a:pPr>
            <a:fld id="{4A56B276-CF2F-46E5-8FA4-77F93C89EE74}" type="slidenum">
              <a:rPr lang="en-US"/>
              <a:pPr>
                <a:defRPr/>
              </a:pPr>
              <a:t>8</a:t>
            </a:fld>
            <a:endParaRPr lang="en-US"/>
          </a:p>
        </p:txBody>
      </p:sp>
      <p:sp>
        <p:nvSpPr>
          <p:cNvPr id="26628"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13511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3"/>
          <p:cNvSpPr>
            <a:spLocks noChangeArrowheads="1"/>
          </p:cNvSpPr>
          <p:nvPr/>
        </p:nvSpPr>
        <p:spPr bwMode="auto">
          <a:xfrm>
            <a:off x="9326034" y="4098925"/>
            <a:ext cx="539751" cy="457200"/>
          </a:xfrm>
          <a:prstGeom prst="rect">
            <a:avLst/>
          </a:prstGeom>
          <a:noFill/>
          <a:ln w="9525">
            <a:noFill/>
            <a:miter lim="800000"/>
            <a:headEnd/>
            <a:tailEnd/>
          </a:ln>
        </p:spPr>
        <p:txBody>
          <a:bodyPr wrap="none" anchor="ctr"/>
          <a:lstStyle/>
          <a:p>
            <a:endParaRPr lang="en-US">
              <a:latin typeface="Perpetua" pitchFamily="18" charset="0"/>
            </a:endParaRPr>
          </a:p>
        </p:txBody>
      </p:sp>
      <p:sp>
        <p:nvSpPr>
          <p:cNvPr id="145410" name="Rectangle 4"/>
          <p:cNvSpPr>
            <a:spLocks noChangeArrowheads="1"/>
          </p:cNvSpPr>
          <p:nvPr/>
        </p:nvSpPr>
        <p:spPr bwMode="auto">
          <a:xfrm>
            <a:off x="6582834" y="4052888"/>
            <a:ext cx="903817" cy="519112"/>
          </a:xfrm>
          <a:prstGeom prst="rect">
            <a:avLst/>
          </a:prstGeom>
          <a:noFill/>
          <a:ln w="9525">
            <a:noFill/>
            <a:miter lim="800000"/>
            <a:headEnd/>
            <a:tailEnd/>
          </a:ln>
        </p:spPr>
        <p:txBody>
          <a:bodyPr wrap="none" anchor="ctr"/>
          <a:lstStyle/>
          <a:p>
            <a:endParaRPr lang="en-US">
              <a:latin typeface="Perpetua" pitchFamily="18" charset="0"/>
            </a:endParaRPr>
          </a:p>
        </p:txBody>
      </p:sp>
      <p:sp>
        <p:nvSpPr>
          <p:cNvPr id="145411" name="Rectangle 5"/>
          <p:cNvSpPr>
            <a:spLocks noChangeArrowheads="1"/>
          </p:cNvSpPr>
          <p:nvPr/>
        </p:nvSpPr>
        <p:spPr bwMode="auto">
          <a:xfrm>
            <a:off x="2743200" y="762001"/>
            <a:ext cx="8331200" cy="5448287"/>
          </a:xfrm>
          <a:prstGeom prst="rect">
            <a:avLst/>
          </a:prstGeom>
          <a:noFill/>
          <a:ln w="9525">
            <a:noFill/>
            <a:miter lim="800000"/>
            <a:headEnd/>
            <a:tailEnd/>
          </a:ln>
        </p:spPr>
        <p:txBody>
          <a:bodyPr lIns="92075" tIns="46038" rIns="92075" bIns="46038">
            <a:spAutoFit/>
          </a:bodyPr>
          <a:lstStyle/>
          <a:p>
            <a:pPr>
              <a:buFont typeface="Wingdings" pitchFamily="2" charset="2"/>
              <a:buChar char="ü"/>
            </a:pPr>
            <a:r>
              <a:rPr lang="en-US" altLang="en-US" sz="2000" b="1">
                <a:latin typeface="Perpetua" pitchFamily="18" charset="0"/>
              </a:rPr>
              <a:t> </a:t>
            </a:r>
            <a:r>
              <a:rPr lang="en-US" altLang="en-US" sz="2800" b="1" i="1">
                <a:solidFill>
                  <a:srgbClr val="C00000"/>
                </a:solidFill>
                <a:latin typeface="Perpetua" pitchFamily="18" charset="0"/>
              </a:rPr>
              <a:t>Sentinel is negative blood pressure.</a:t>
            </a:r>
          </a:p>
          <a:p>
            <a:endParaRPr lang="en-US" altLang="en-US" sz="2000" b="1">
              <a:latin typeface="Perpetua" pitchFamily="18" charset="0"/>
            </a:endParaRPr>
          </a:p>
          <a:p>
            <a:r>
              <a:rPr lang="en-US" altLang="en-US" sz="2000" b="1">
                <a:solidFill>
                  <a:srgbClr val="0070C0"/>
                </a:solidFill>
                <a:latin typeface="Perpetua" pitchFamily="18" charset="0"/>
              </a:rPr>
              <a:t>int thisBP;</a:t>
            </a:r>
          </a:p>
          <a:p>
            <a:r>
              <a:rPr lang="en-US" altLang="en-US" sz="2000" b="1">
                <a:solidFill>
                  <a:srgbClr val="0070C0"/>
                </a:solidFill>
                <a:latin typeface="Perpetua" pitchFamily="18" charset="0"/>
              </a:rPr>
              <a:t>int total;</a:t>
            </a:r>
          </a:p>
          <a:p>
            <a:r>
              <a:rPr lang="en-US" altLang="en-US" sz="2000" b="1">
                <a:solidFill>
                  <a:srgbClr val="0070C0"/>
                </a:solidFill>
                <a:latin typeface="Perpetua" pitchFamily="18" charset="0"/>
              </a:rPr>
              <a:t>int count; </a:t>
            </a:r>
          </a:p>
          <a:p>
            <a:r>
              <a:rPr lang="en-US" altLang="en-US" sz="2000" b="1">
                <a:solidFill>
                  <a:srgbClr val="0070C0"/>
                </a:solidFill>
                <a:latin typeface="Perpetua" pitchFamily="18" charset="0"/>
              </a:rPr>
              <a:t>count = 1;		</a:t>
            </a:r>
          </a:p>
          <a:p>
            <a:r>
              <a:rPr lang="en-US" altLang="en-US" sz="2000" b="1">
                <a:solidFill>
                  <a:srgbClr val="0070C0"/>
                </a:solidFill>
                <a:latin typeface="Perpetua" pitchFamily="18" charset="0"/>
              </a:rPr>
              <a:t>total = 0; </a:t>
            </a:r>
          </a:p>
          <a:p>
            <a:endParaRPr lang="en-US" altLang="en-US" sz="2000" b="1">
              <a:solidFill>
                <a:srgbClr val="0070C0"/>
              </a:solidFill>
              <a:latin typeface="Perpetua" pitchFamily="18" charset="0"/>
            </a:endParaRPr>
          </a:p>
          <a:p>
            <a:r>
              <a:rPr lang="en-US" altLang="en-US" sz="2000" b="1">
                <a:solidFill>
                  <a:srgbClr val="0070C0"/>
                </a:solidFill>
                <a:latin typeface="Perpetua" pitchFamily="18" charset="0"/>
              </a:rPr>
              <a:t>scanf( “%d”, &amp;thisBP);</a:t>
            </a:r>
          </a:p>
          <a:p>
            <a:endParaRPr lang="en-US" altLang="en-US" sz="2000" b="1">
              <a:solidFill>
                <a:srgbClr val="0070C0"/>
              </a:solidFill>
              <a:latin typeface="Perpetua" pitchFamily="18" charset="0"/>
            </a:endParaRPr>
          </a:p>
          <a:p>
            <a:r>
              <a:rPr lang="en-US" altLang="en-US" sz="2000" b="1">
                <a:solidFill>
                  <a:srgbClr val="0070C0"/>
                </a:solidFill>
                <a:latin typeface="Perpetua" pitchFamily="18" charset="0"/>
              </a:rPr>
              <a:t>while (thisBP &gt; 0)	</a:t>
            </a:r>
            <a:r>
              <a:rPr lang="en-US" altLang="en-US" sz="2000" b="1">
                <a:latin typeface="Perpetua" pitchFamily="18" charset="0"/>
              </a:rPr>
              <a:t>// </a:t>
            </a:r>
            <a:r>
              <a:rPr lang="en-US" altLang="en-US" sz="2000" b="1">
                <a:solidFill>
                  <a:srgbClr val="CC3300"/>
                </a:solidFill>
                <a:latin typeface="Perpetua" pitchFamily="18" charset="0"/>
              </a:rPr>
              <a:t>Test</a:t>
            </a:r>
            <a:r>
              <a:rPr lang="en-US" altLang="en-US" sz="2000" b="1">
                <a:latin typeface="Perpetua" pitchFamily="18" charset="0"/>
              </a:rPr>
              <a:t> expression</a:t>
            </a:r>
          </a:p>
          <a:p>
            <a:r>
              <a:rPr lang="en-US" altLang="en-US" sz="2000" b="1">
                <a:solidFill>
                  <a:srgbClr val="0070C0"/>
                </a:solidFill>
                <a:latin typeface="Perpetua" pitchFamily="18" charset="0"/>
              </a:rPr>
              <a:t>{</a:t>
            </a:r>
          </a:p>
          <a:p>
            <a:r>
              <a:rPr lang="en-US" altLang="en-US" sz="2000" b="1">
                <a:solidFill>
                  <a:srgbClr val="0070C0"/>
                </a:solidFill>
                <a:latin typeface="Perpetua" pitchFamily="18" charset="0"/>
              </a:rPr>
              <a:t>  total = total + thisBP; </a:t>
            </a:r>
          </a:p>
          <a:p>
            <a:r>
              <a:rPr lang="en-US" altLang="en-US" sz="2000" b="1">
                <a:solidFill>
                  <a:srgbClr val="0070C0"/>
                </a:solidFill>
                <a:latin typeface="Perpetua" pitchFamily="18" charset="0"/>
              </a:rPr>
              <a:t>  count++;</a:t>
            </a:r>
            <a:r>
              <a:rPr lang="en-US" altLang="en-US" sz="2000" b="1">
                <a:latin typeface="Perpetua" pitchFamily="18" charset="0"/>
              </a:rPr>
              <a:t>	           // </a:t>
            </a:r>
            <a:r>
              <a:rPr lang="en-US" altLang="en-US" sz="2000" b="1">
                <a:solidFill>
                  <a:srgbClr val="CC3300"/>
                </a:solidFill>
                <a:latin typeface="Perpetua" pitchFamily="18" charset="0"/>
              </a:rPr>
              <a:t>Update</a:t>
            </a:r>
            <a:endParaRPr lang="en-US" altLang="en-US" sz="2000" b="1">
              <a:latin typeface="Perpetua" pitchFamily="18" charset="0"/>
            </a:endParaRPr>
          </a:p>
          <a:p>
            <a:r>
              <a:rPr lang="en-US" altLang="en-US" sz="2000" b="1">
                <a:latin typeface="Perpetua" pitchFamily="18" charset="0"/>
              </a:rPr>
              <a:t>  </a:t>
            </a:r>
            <a:r>
              <a:rPr lang="en-US" altLang="en-US" sz="2000" b="1">
                <a:solidFill>
                  <a:srgbClr val="0070C0"/>
                </a:solidFill>
                <a:latin typeface="Perpetua" pitchFamily="18" charset="0"/>
              </a:rPr>
              <a:t>}</a:t>
            </a:r>
          </a:p>
          <a:p>
            <a:endParaRPr lang="en-US" altLang="en-US" sz="2000" b="1">
              <a:solidFill>
                <a:srgbClr val="0070C0"/>
              </a:solidFill>
              <a:latin typeface="Perpetua" pitchFamily="18" charset="0"/>
            </a:endParaRPr>
          </a:p>
          <a:p>
            <a:r>
              <a:rPr lang="en-US" altLang="en-US" sz="2000" b="1">
                <a:solidFill>
                  <a:srgbClr val="0070C0"/>
                </a:solidFill>
                <a:latin typeface="Perpetua" pitchFamily="18" charset="0"/>
              </a:rPr>
              <a:t>printf(“The total = %d”, total);</a:t>
            </a:r>
            <a:r>
              <a:rPr lang="en-US" altLang="en-US" sz="2000">
                <a:solidFill>
                  <a:srgbClr val="0070C0"/>
                </a:solidFill>
                <a:latin typeface="Perpetua" pitchFamily="18" charset="0"/>
              </a:rPr>
              <a:t>	</a:t>
            </a:r>
            <a:r>
              <a:rPr lang="en-US" altLang="en-US">
                <a:latin typeface="Perpetua" pitchFamily="18" charset="0"/>
              </a:rPr>
              <a:t>		     </a:t>
            </a:r>
            <a:r>
              <a:rPr lang="en-US" altLang="en-US" b="1">
                <a:latin typeface="Perpetua" pitchFamily="18" charset="0"/>
              </a:rPr>
              <a:t>	</a:t>
            </a:r>
          </a:p>
        </p:txBody>
      </p:sp>
      <p:sp>
        <p:nvSpPr>
          <p:cNvPr id="145412" name="Text Box 6"/>
          <p:cNvSpPr txBox="1">
            <a:spLocks noChangeArrowheads="1"/>
          </p:cNvSpPr>
          <p:nvPr/>
        </p:nvSpPr>
        <p:spPr bwMode="auto">
          <a:xfrm>
            <a:off x="842434" y="1211263"/>
            <a:ext cx="9215967" cy="369332"/>
          </a:xfrm>
          <a:prstGeom prst="rect">
            <a:avLst/>
          </a:prstGeom>
          <a:noFill/>
          <a:ln w="12700">
            <a:noFill/>
            <a:miter lim="800000"/>
            <a:headEnd type="none" w="sm" len="sm"/>
            <a:tailEnd type="none" w="sm" len="sm"/>
          </a:ln>
        </p:spPr>
        <p:txBody>
          <a:bodyPr>
            <a:spAutoFit/>
          </a:bodyPr>
          <a:lstStyle/>
          <a:p>
            <a:pPr>
              <a:spcBef>
                <a:spcPct val="50000"/>
              </a:spcBef>
            </a:pPr>
            <a:endParaRPr lang="en-US">
              <a:latin typeface="Perpetua" pitchFamily="18" charset="0"/>
            </a:endParaRPr>
          </a:p>
        </p:txBody>
      </p:sp>
      <p:sp>
        <p:nvSpPr>
          <p:cNvPr id="371719" name="Text Box 7"/>
          <p:cNvSpPr txBox="1">
            <a:spLocks noChangeArrowheads="1"/>
          </p:cNvSpPr>
          <p:nvPr/>
        </p:nvSpPr>
        <p:spPr bwMode="auto">
          <a:xfrm>
            <a:off x="0" y="10886"/>
            <a:ext cx="5892800" cy="641350"/>
          </a:xfrm>
          <a:prstGeom prst="rect">
            <a:avLst/>
          </a:prstGeom>
          <a:noFill/>
          <a:ln w="12700">
            <a:noFill/>
            <a:miter lim="800000"/>
            <a:headEnd type="none" w="sm" len="sm"/>
            <a:tailEnd type="none" w="sm" len="sm"/>
          </a:ln>
          <a:effectLst/>
        </p:spPr>
        <p:txBody>
          <a:bodyPr>
            <a:spAutoFit/>
          </a:bodyPr>
          <a:lstStyle/>
          <a:p>
            <a:pPr fontAlgn="auto">
              <a:spcBef>
                <a:spcPct val="50000"/>
              </a:spcBef>
              <a:spcAft>
                <a:spcPts val="0"/>
              </a:spcAft>
              <a:defRPr/>
            </a:pPr>
            <a:r>
              <a:rPr lang="en-US" altLang="en-US" sz="3600" b="1" dirty="0">
                <a:solidFill>
                  <a:srgbClr val="7030A0"/>
                </a:solidFill>
                <a:effectLst>
                  <a:outerShdw blurRad="38100" dist="38100" dir="2700000" algn="tl">
                    <a:srgbClr val="000000">
                      <a:alpha val="43137"/>
                    </a:srgbClr>
                  </a:outerShdw>
                </a:effectLst>
                <a:latin typeface="+mn-lt"/>
              </a:rPr>
              <a:t>Example #1</a:t>
            </a:r>
            <a:endParaRPr lang="en-US" sz="3600" b="1" dirty="0">
              <a:solidFill>
                <a:srgbClr val="7030A0"/>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06571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FC432BDD-969A-4E83-8AAA-F6F1B4173A5F}" type="slidenum">
              <a:rPr lang="en-US"/>
              <a:pPr>
                <a:defRPr/>
              </a:pPr>
              <a:t>81</a:t>
            </a:fld>
            <a:endParaRPr lang="en-US"/>
          </a:p>
        </p:txBody>
      </p:sp>
      <p:sp>
        <p:nvSpPr>
          <p:cNvPr id="147458"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6" name="Rectangle 3"/>
          <p:cNvSpPr>
            <a:spLocks noGrp="1" noChangeArrowheads="1"/>
          </p:cNvSpPr>
          <p:nvPr>
            <p:ph sz="quarter" idx="1"/>
          </p:nvPr>
        </p:nvSpPr>
        <p:spPr>
          <a:xfrm>
            <a:off x="304800" y="914400"/>
            <a:ext cx="10472057" cy="4572000"/>
          </a:xfrm>
        </p:spPr>
        <p:txBody>
          <a:bodyPr>
            <a:normAutofit/>
          </a:bodyPr>
          <a:lstStyle/>
          <a:p>
            <a:pPr marL="274320" indent="-274320" eaLnBrk="1" fontAlgn="auto" hangingPunct="1">
              <a:spcBef>
                <a:spcPts val="580"/>
              </a:spcBef>
              <a:spcAft>
                <a:spcPts val="0"/>
              </a:spcAft>
              <a:buFont typeface="Wingdings" pitchFamily="2" charset="2"/>
              <a:buChar char="ü"/>
              <a:defRPr/>
            </a:pPr>
            <a:r>
              <a:rPr lang="en-US" sz="2400" dirty="0"/>
              <a:t>The </a:t>
            </a:r>
            <a:r>
              <a:rPr lang="en-US" sz="2400" b="1" dirty="0">
                <a:solidFill>
                  <a:srgbClr val="C00000"/>
                </a:solidFill>
                <a:effectLst>
                  <a:outerShdw blurRad="38100" dist="38100" dir="2700000" algn="tl">
                    <a:srgbClr val="000000">
                      <a:alpha val="43137"/>
                    </a:srgbClr>
                  </a:outerShdw>
                </a:effectLst>
              </a:rPr>
              <a:t>value -999 </a:t>
            </a:r>
            <a:r>
              <a:rPr lang="en-US" sz="2400" dirty="0"/>
              <a:t>is sometimes referred to as a </a:t>
            </a:r>
            <a:r>
              <a:rPr lang="en-US" sz="2400" b="1" i="1" dirty="0">
                <a:solidFill>
                  <a:srgbClr val="C00000"/>
                </a:solidFill>
                <a:effectLst>
                  <a:outerShdw blurRad="38100" dist="38100" dir="2700000" algn="tl">
                    <a:srgbClr val="000000">
                      <a:alpha val="43137"/>
                    </a:srgbClr>
                  </a:outerShdw>
                </a:effectLst>
              </a:rPr>
              <a:t>sentinel</a:t>
            </a:r>
            <a:r>
              <a:rPr lang="en-US" sz="2400" b="1" dirty="0">
                <a:solidFill>
                  <a:srgbClr val="C00000"/>
                </a:solidFill>
                <a:effectLst>
                  <a:outerShdw blurRad="38100" dist="38100" dir="2700000" algn="tl">
                    <a:srgbClr val="000000">
                      <a:alpha val="43137"/>
                    </a:srgbClr>
                  </a:outerShdw>
                </a:effectLst>
              </a:rPr>
              <a:t> value</a:t>
            </a:r>
          </a:p>
          <a:p>
            <a:pPr marL="274320" indent="-274320" eaLnBrk="1" fontAlgn="auto" hangingPunct="1">
              <a:spcBef>
                <a:spcPts val="580"/>
              </a:spcBef>
              <a:spcAft>
                <a:spcPts val="0"/>
              </a:spcAft>
              <a:buFont typeface="Wingdings" pitchFamily="2" charset="2"/>
              <a:buChar char="ü"/>
              <a:defRPr/>
            </a:pPr>
            <a:r>
              <a:rPr lang="en-US" sz="2400" dirty="0"/>
              <a:t>The value serves as the “guardian” for the termination of the loop</a:t>
            </a:r>
          </a:p>
          <a:p>
            <a:pPr marL="274320" indent="-274320" eaLnBrk="1" fontAlgn="auto" hangingPunct="1">
              <a:spcBef>
                <a:spcPts val="580"/>
              </a:spcBef>
              <a:spcAft>
                <a:spcPts val="0"/>
              </a:spcAft>
              <a:buFont typeface="Wingdings" pitchFamily="2" charset="2"/>
              <a:buChar char="ü"/>
              <a:defRPr/>
            </a:pPr>
            <a:r>
              <a:rPr lang="en-US" sz="2400" dirty="0"/>
              <a:t>Often a good idea to make the sentinel a </a:t>
            </a:r>
            <a:r>
              <a:rPr lang="en-US" sz="2400" dirty="0" smtClean="0"/>
              <a:t>constant</a:t>
            </a:r>
          </a:p>
          <a:p>
            <a:pPr marL="274320" indent="-274320" eaLnBrk="1" fontAlgn="auto" hangingPunct="1">
              <a:spcBef>
                <a:spcPts val="580"/>
              </a:spcBef>
              <a:spcAft>
                <a:spcPts val="0"/>
              </a:spcAft>
              <a:defRPr/>
            </a:pPr>
            <a:endParaRPr lang="en-US" sz="2400" dirty="0"/>
          </a:p>
          <a:p>
            <a:pPr marL="548640" lvl="1" eaLnBrk="1" fontAlgn="auto" hangingPunct="1">
              <a:spcBef>
                <a:spcPts val="370"/>
              </a:spcBef>
              <a:spcAft>
                <a:spcPts val="0"/>
              </a:spcAft>
              <a:buFontTx/>
              <a:buNone/>
              <a:defRPr/>
            </a:pPr>
            <a:r>
              <a:rPr lang="en-US" sz="2000" dirty="0" smtClean="0">
                <a:latin typeface="Courier New" pitchFamily="49" charset="0"/>
              </a:rPr>
              <a:t>			</a:t>
            </a:r>
            <a:r>
              <a:rPr lang="en-US" sz="2000" b="1" dirty="0" smtClean="0">
                <a:solidFill>
                  <a:srgbClr val="0070C0"/>
                </a:solidFill>
              </a:rPr>
              <a:t>#</a:t>
            </a:r>
            <a:r>
              <a:rPr lang="en-US" sz="2000" b="1" dirty="0">
                <a:solidFill>
                  <a:srgbClr val="0070C0"/>
                </a:solidFill>
              </a:rPr>
              <a:t>define STOPNUMBER -999</a:t>
            </a:r>
          </a:p>
          <a:p>
            <a:pPr marL="548640" lvl="1" eaLnBrk="1" fontAlgn="auto" hangingPunct="1">
              <a:spcBef>
                <a:spcPts val="370"/>
              </a:spcBef>
              <a:spcAft>
                <a:spcPts val="0"/>
              </a:spcAft>
              <a:buFontTx/>
              <a:buNone/>
              <a:defRPr/>
            </a:pPr>
            <a:r>
              <a:rPr lang="en-US" sz="2000" b="1" dirty="0" smtClean="0">
                <a:solidFill>
                  <a:srgbClr val="0070C0"/>
                </a:solidFill>
              </a:rPr>
              <a:t>			while </a:t>
            </a:r>
            <a:r>
              <a:rPr lang="en-US" sz="2000" b="1" dirty="0">
                <a:solidFill>
                  <a:srgbClr val="0070C0"/>
                </a:solidFill>
              </a:rPr>
              <a:t>(number != STOPNUMBER</a:t>
            </a:r>
            <a:r>
              <a:rPr lang="en-US" sz="2000" b="1" dirty="0" smtClean="0">
                <a:solidFill>
                  <a:srgbClr val="0070C0"/>
                </a:solidFill>
              </a:rPr>
              <a:t>)</a:t>
            </a:r>
          </a:p>
          <a:p>
            <a:pPr marL="548640" lvl="1" eaLnBrk="1" fontAlgn="auto" hangingPunct="1">
              <a:spcBef>
                <a:spcPts val="370"/>
              </a:spcBef>
              <a:spcAft>
                <a:spcPts val="0"/>
              </a:spcAft>
              <a:buFontTx/>
              <a:buNone/>
              <a:defRPr/>
            </a:pPr>
            <a:r>
              <a:rPr lang="en-US" sz="2000" b="1" dirty="0" smtClean="0">
                <a:solidFill>
                  <a:srgbClr val="0070C0"/>
                </a:solidFill>
              </a:rPr>
              <a:t>			 </a:t>
            </a:r>
            <a:r>
              <a:rPr lang="en-US" sz="2000" b="1" dirty="0">
                <a:solidFill>
                  <a:srgbClr val="0070C0"/>
                </a:solidFill>
              </a:rPr>
              <a:t>...</a:t>
            </a:r>
          </a:p>
        </p:txBody>
      </p:sp>
      <p:sp>
        <p:nvSpPr>
          <p:cNvPr id="7" name="Text Box 7"/>
          <p:cNvSpPr txBox="1">
            <a:spLocks noChangeArrowheads="1"/>
          </p:cNvSpPr>
          <p:nvPr/>
        </p:nvSpPr>
        <p:spPr bwMode="auto">
          <a:xfrm>
            <a:off x="304800" y="152400"/>
            <a:ext cx="5892800" cy="641350"/>
          </a:xfrm>
          <a:prstGeom prst="rect">
            <a:avLst/>
          </a:prstGeom>
          <a:noFill/>
          <a:ln w="12700">
            <a:noFill/>
            <a:miter lim="800000"/>
            <a:headEnd type="none" w="sm" len="sm"/>
            <a:tailEnd type="none" w="sm" len="sm"/>
          </a:ln>
          <a:effectLst/>
        </p:spPr>
        <p:txBody>
          <a:bodyPr>
            <a:spAutoFit/>
          </a:bodyPr>
          <a:lstStyle/>
          <a:p>
            <a:pPr fontAlgn="auto">
              <a:spcBef>
                <a:spcPct val="50000"/>
              </a:spcBef>
              <a:spcAft>
                <a:spcPts val="0"/>
              </a:spcAft>
              <a:defRPr/>
            </a:pPr>
            <a:r>
              <a:rPr lang="en-US" altLang="en-US" sz="3600" b="1" dirty="0">
                <a:solidFill>
                  <a:srgbClr val="7030A0"/>
                </a:solidFill>
                <a:effectLst>
                  <a:outerShdw blurRad="38100" dist="38100" dir="2700000" algn="tl">
                    <a:srgbClr val="000000">
                      <a:alpha val="43137"/>
                    </a:srgbClr>
                  </a:outerShdw>
                </a:effectLst>
                <a:latin typeface="+mn-lt"/>
              </a:rPr>
              <a:t>Example #2</a:t>
            </a:r>
            <a:endParaRPr lang="en-US" sz="3600" b="1" dirty="0">
              <a:solidFill>
                <a:srgbClr val="7030A0"/>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6949367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86357" cy="838199"/>
          </a:xfrm>
        </p:spPr>
        <p:txBody>
          <a:bodyPr>
            <a:normAutofit/>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Example#3</a:t>
            </a:r>
            <a:endParaRPr lang="en-US" b="1" dirty="0">
              <a:solidFill>
                <a:srgbClr val="00B0F0"/>
              </a:solidFill>
              <a:effectLst>
                <a:outerShdw blurRad="38100" dist="38100" dir="2700000" algn="tl">
                  <a:srgbClr val="000000">
                    <a:alpha val="43137"/>
                  </a:srgbClr>
                </a:outerShdw>
              </a:effectLst>
            </a:endParaRPr>
          </a:p>
        </p:txBody>
      </p:sp>
      <p:sp>
        <p:nvSpPr>
          <p:cNvPr id="148482" name="Content Placeholder 2"/>
          <p:cNvSpPr>
            <a:spLocks noGrp="1"/>
          </p:cNvSpPr>
          <p:nvPr>
            <p:ph sz="quarter" idx="1"/>
          </p:nvPr>
        </p:nvSpPr>
        <p:spPr>
          <a:xfrm>
            <a:off x="2336800" y="1752600"/>
            <a:ext cx="8636000" cy="4572000"/>
          </a:xfrm>
        </p:spPr>
        <p:txBody>
          <a:bodyPr/>
          <a:lstStyle/>
          <a:p>
            <a:pPr lvl="1" eaLnBrk="1" hangingPunct="1">
              <a:buFontTx/>
              <a:buNone/>
            </a:pPr>
            <a:r>
              <a:rPr lang="en-US" sz="3200" dirty="0" smtClean="0"/>
              <a:t>total = 0;</a:t>
            </a:r>
          </a:p>
          <a:p>
            <a:pPr lvl="1" eaLnBrk="1" hangingPunct="1">
              <a:buFontTx/>
              <a:buNone/>
            </a:pPr>
            <a:r>
              <a:rPr lang="en-US" sz="3200" dirty="0" smtClean="0">
                <a:solidFill>
                  <a:srgbClr val="C00000"/>
                </a:solidFill>
              </a:rPr>
              <a:t>done = 0</a:t>
            </a:r>
            <a:r>
              <a:rPr lang="en-US" sz="3200" dirty="0" smtClean="0"/>
              <a:t>; </a:t>
            </a:r>
            <a:r>
              <a:rPr lang="en-US" sz="3200" dirty="0" smtClean="0">
                <a:solidFill>
                  <a:srgbClr val="00B050"/>
                </a:solidFill>
              </a:rPr>
              <a:t>/* done is set to 0 state */</a:t>
            </a:r>
          </a:p>
          <a:p>
            <a:pPr lvl="1" eaLnBrk="1" hangingPunct="1">
              <a:buFontTx/>
              <a:buNone/>
            </a:pPr>
            <a:r>
              <a:rPr lang="en-US" sz="3200" dirty="0" smtClean="0"/>
              <a:t>do {</a:t>
            </a:r>
          </a:p>
          <a:p>
            <a:pPr lvl="1" eaLnBrk="1" hangingPunct="1">
              <a:buFontTx/>
              <a:buNone/>
            </a:pPr>
            <a:r>
              <a:rPr lang="en-US" sz="3200" dirty="0" smtClean="0"/>
              <a:t>  </a:t>
            </a:r>
            <a:r>
              <a:rPr lang="en-US" sz="3200" dirty="0" err="1" smtClean="0"/>
              <a:t>scanf</a:t>
            </a:r>
            <a:r>
              <a:rPr lang="en-US" sz="3200" dirty="0" smtClean="0"/>
              <a:t>(“%d”,&amp;</a:t>
            </a:r>
            <a:r>
              <a:rPr lang="en-US" sz="3200" dirty="0" err="1" smtClean="0"/>
              <a:t>num</a:t>
            </a:r>
            <a:r>
              <a:rPr lang="en-US" sz="3200" dirty="0" smtClean="0"/>
              <a:t>);</a:t>
            </a:r>
          </a:p>
          <a:p>
            <a:pPr lvl="1" eaLnBrk="1" hangingPunct="1">
              <a:buFontTx/>
              <a:buNone/>
            </a:pPr>
            <a:r>
              <a:rPr lang="en-US" sz="3200" dirty="0" smtClean="0"/>
              <a:t>  if (</a:t>
            </a:r>
            <a:r>
              <a:rPr lang="en-US" sz="3200" dirty="0" err="1" smtClean="0"/>
              <a:t>num</a:t>
            </a:r>
            <a:r>
              <a:rPr lang="en-US" sz="3200" dirty="0" smtClean="0"/>
              <a:t> &lt; 0) </a:t>
            </a:r>
            <a:r>
              <a:rPr lang="en-US" sz="3200" dirty="0" smtClean="0">
                <a:solidFill>
                  <a:srgbClr val="C00000"/>
                </a:solidFill>
              </a:rPr>
              <a:t>done = 1</a:t>
            </a:r>
            <a:r>
              <a:rPr lang="en-US" sz="3200" dirty="0" smtClean="0"/>
              <a:t>; </a:t>
            </a:r>
            <a:r>
              <a:rPr lang="en-US" sz="3200" dirty="0" smtClean="0">
                <a:solidFill>
                  <a:srgbClr val="00B050"/>
                </a:solidFill>
              </a:rPr>
              <a:t>/* done 1 */</a:t>
            </a:r>
          </a:p>
          <a:p>
            <a:pPr lvl="1" eaLnBrk="1" hangingPunct="1">
              <a:buFontTx/>
              <a:buNone/>
            </a:pPr>
            <a:r>
              <a:rPr lang="en-US" sz="3200" dirty="0" smtClean="0"/>
              <a:t>} while ((</a:t>
            </a:r>
            <a:r>
              <a:rPr lang="en-US" sz="3200" dirty="0" err="1" smtClean="0"/>
              <a:t>num</a:t>
            </a:r>
            <a:r>
              <a:rPr lang="en-US" sz="3200" dirty="0" smtClean="0"/>
              <a:t> != 0) &amp;&amp; </a:t>
            </a:r>
            <a:r>
              <a:rPr lang="en-US" sz="3200" dirty="0" smtClean="0">
                <a:solidFill>
                  <a:srgbClr val="C00000"/>
                </a:solidFill>
              </a:rPr>
              <a:t>(!done)</a:t>
            </a:r>
            <a:r>
              <a:rPr lang="en-US" sz="3200" dirty="0" smtClean="0"/>
              <a:t>);</a:t>
            </a:r>
          </a:p>
          <a:p>
            <a:pPr eaLnBrk="1" hangingPunct="1">
              <a:buFont typeface="Arial" charset="0"/>
              <a:buChar char="•"/>
            </a:pPr>
            <a:endParaRPr lang="en-US" sz="3200" dirty="0" smtClean="0"/>
          </a:p>
        </p:txBody>
      </p:sp>
      <p:sp>
        <p:nvSpPr>
          <p:cNvPr id="4" name="Slide Number Placeholder 3"/>
          <p:cNvSpPr>
            <a:spLocks noGrp="1"/>
          </p:cNvSpPr>
          <p:nvPr>
            <p:ph type="sldNum" sz="quarter" idx="11"/>
          </p:nvPr>
        </p:nvSpPr>
        <p:spPr/>
        <p:txBody>
          <a:bodyPr/>
          <a:lstStyle/>
          <a:p>
            <a:pPr>
              <a:defRPr/>
            </a:pPr>
            <a:fld id="{82B26CEF-A86E-43DC-AAEB-B0CC4650F6F6}" type="slidenum">
              <a:rPr lang="en-US"/>
              <a:pPr>
                <a:defRPr/>
              </a:pPr>
              <a:t>82</a:t>
            </a:fld>
            <a:endParaRPr lang="en-US"/>
          </a:p>
        </p:txBody>
      </p:sp>
      <p:sp>
        <p:nvSpPr>
          <p:cNvPr id="148484"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6" name="Rectangle 5"/>
          <p:cNvSpPr/>
          <p:nvPr/>
        </p:nvSpPr>
        <p:spPr>
          <a:xfrm>
            <a:off x="812800" y="1143001"/>
            <a:ext cx="7721600" cy="523875"/>
          </a:xfrm>
          <a:prstGeom prst="rect">
            <a:avLst/>
          </a:prstGeom>
        </p:spPr>
        <p:txBody>
          <a:bodyPr>
            <a:spAutoFit/>
          </a:bodyPr>
          <a:lstStyle/>
          <a:p>
            <a:pPr fontAlgn="auto">
              <a:spcBef>
                <a:spcPts val="0"/>
              </a:spcBef>
              <a:spcAft>
                <a:spcPts val="0"/>
              </a:spcAft>
              <a:buFont typeface="Wingdings" pitchFamily="2" charset="2"/>
              <a:buChar char="ü"/>
              <a:defRPr/>
            </a:pPr>
            <a:r>
              <a:rPr lang="en-US" sz="2800" b="1" dirty="0">
                <a:solidFill>
                  <a:srgbClr val="C00000"/>
                </a:solidFill>
                <a:effectLst>
                  <a:outerShdw blurRad="38100" dist="38100" dir="2700000" algn="tl">
                    <a:srgbClr val="000000">
                      <a:alpha val="43137"/>
                    </a:srgbClr>
                  </a:outerShdw>
                </a:effectLst>
                <a:latin typeface="+mn-lt"/>
              </a:rPr>
              <a:t>done </a:t>
            </a:r>
            <a:r>
              <a:rPr lang="en-US" sz="2800" i="1" dirty="0">
                <a:latin typeface="+mn-lt"/>
              </a:rPr>
              <a:t>is the flag, it controls the looping </a:t>
            </a:r>
          </a:p>
        </p:txBody>
      </p:sp>
    </p:spTree>
    <p:extLst>
      <p:ext uri="{BB962C8B-B14F-4D97-AF65-F5344CB8AC3E}">
        <p14:creationId xmlns:p14="http://schemas.microsoft.com/office/powerpoint/2010/main" val="33958549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0"/>
            <a:ext cx="9512300" cy="843643"/>
          </a:xfrm>
        </p:spPr>
        <p:txBody>
          <a:bodyPr>
            <a:normAutofit/>
          </a:bodyPr>
          <a:lstStyle/>
          <a:p>
            <a:pPr eaLnBrk="1" fontAlgn="auto" hangingPunct="1">
              <a:spcAft>
                <a:spcPts val="0"/>
              </a:spcAft>
              <a:defRPr/>
            </a:pPr>
            <a:r>
              <a:rPr lang="en-US" altLang="en-US" b="1" dirty="0">
                <a:solidFill>
                  <a:srgbClr val="0070C0"/>
                </a:solidFill>
                <a:effectLst>
                  <a:outerShdw blurRad="38100" dist="38100" dir="2700000" algn="tl">
                    <a:srgbClr val="000000">
                      <a:alpha val="43137"/>
                    </a:srgbClr>
                  </a:outerShdw>
                </a:effectLst>
              </a:rPr>
              <a:t>Loop Testing and </a:t>
            </a:r>
            <a:r>
              <a:rPr lang="en-US" altLang="en-US" b="1" dirty="0" smtClean="0">
                <a:solidFill>
                  <a:srgbClr val="0070C0"/>
                </a:solidFill>
                <a:effectLst>
                  <a:outerShdw blurRad="38100" dist="38100" dir="2700000" algn="tl">
                    <a:srgbClr val="000000">
                      <a:alpha val="43137"/>
                    </a:srgbClr>
                  </a:outerShdw>
                </a:effectLst>
              </a:rPr>
              <a:t>Debugging</a:t>
            </a:r>
            <a:endParaRPr lang="en-US" altLang="en-US" dirty="0">
              <a:solidFill>
                <a:srgbClr val="0070C0"/>
              </a:solidFill>
              <a:effectLst>
                <a:outerShdw blurRad="38100" dist="38100" dir="2700000" algn="tl">
                  <a:srgbClr val="000000">
                    <a:alpha val="43137"/>
                  </a:srgbClr>
                </a:outerShdw>
              </a:effectLst>
            </a:endParaRPr>
          </a:p>
        </p:txBody>
      </p:sp>
      <p:sp>
        <p:nvSpPr>
          <p:cNvPr id="82947" name="Rectangle 3"/>
          <p:cNvSpPr>
            <a:spLocks noGrp="1" noChangeArrowheads="1"/>
          </p:cNvSpPr>
          <p:nvPr>
            <p:ph type="body" idx="1"/>
          </p:nvPr>
        </p:nvSpPr>
        <p:spPr>
          <a:xfrm>
            <a:off x="406400" y="990600"/>
            <a:ext cx="11582400" cy="5562600"/>
          </a:xfrm>
        </p:spPr>
        <p:txBody>
          <a:bodyPr>
            <a:normAutofit fontScale="92500" lnSpcReduction="20000"/>
          </a:bodyPr>
          <a:lstStyle/>
          <a:p>
            <a:pPr eaLnBrk="1" hangingPunct="1">
              <a:buFont typeface="Wingdings" pitchFamily="2" charset="2"/>
              <a:buChar char="§"/>
            </a:pPr>
            <a:r>
              <a:rPr lang="en-US" altLang="en-US" sz="2400" dirty="0" smtClean="0"/>
              <a:t>Test data should test all sections of the program</a:t>
            </a:r>
          </a:p>
          <a:p>
            <a:pPr eaLnBrk="1" hangingPunct="1">
              <a:buFont typeface="Wingdings" pitchFamily="2" charset="2"/>
              <a:buChar char="§"/>
            </a:pPr>
            <a:endParaRPr lang="en-US" altLang="en-US" sz="2400" dirty="0" smtClean="0"/>
          </a:p>
          <a:p>
            <a:pPr eaLnBrk="1" hangingPunct="1">
              <a:buFont typeface="Wingdings" pitchFamily="2" charset="2"/>
              <a:buChar char="§"/>
            </a:pPr>
            <a:r>
              <a:rPr lang="en-US" altLang="en-US" sz="2400" dirty="0" smtClean="0"/>
              <a:t>Beware of infinite loops -- the program doesn’t stop</a:t>
            </a:r>
          </a:p>
          <a:p>
            <a:pPr eaLnBrk="1" hangingPunct="1">
              <a:buFont typeface="Wingdings" pitchFamily="2" charset="2"/>
              <a:buChar char="§"/>
            </a:pPr>
            <a:endParaRPr lang="en-US" altLang="en-US" sz="2400" dirty="0" smtClean="0"/>
          </a:p>
          <a:p>
            <a:pPr eaLnBrk="1" hangingPunct="1">
              <a:buFont typeface="Wingdings" pitchFamily="2" charset="2"/>
              <a:buChar char="§"/>
            </a:pPr>
            <a:r>
              <a:rPr lang="en-US" altLang="en-US" sz="2400" dirty="0" smtClean="0"/>
              <a:t>Check loop termination condition</a:t>
            </a:r>
          </a:p>
          <a:p>
            <a:pPr eaLnBrk="1" hangingPunct="1">
              <a:buFont typeface="Wingdings" pitchFamily="2" charset="2"/>
              <a:buChar char="§"/>
            </a:pPr>
            <a:endParaRPr lang="en-US" altLang="en-US" sz="2400" dirty="0" smtClean="0"/>
          </a:p>
          <a:p>
            <a:pPr eaLnBrk="1" hangingPunct="1">
              <a:buFont typeface="Wingdings" pitchFamily="2" charset="2"/>
              <a:buChar char="§"/>
            </a:pPr>
            <a:r>
              <a:rPr lang="en-US" altLang="en-US" sz="2400" dirty="0" smtClean="0"/>
              <a:t>Use algorithm walk-through to verify that appropriate conditions occur in the right places</a:t>
            </a:r>
          </a:p>
          <a:p>
            <a:pPr eaLnBrk="1" hangingPunct="1">
              <a:buFont typeface="Wingdings" pitchFamily="2" charset="2"/>
              <a:buChar char="§"/>
            </a:pPr>
            <a:endParaRPr lang="en-US" altLang="en-US" sz="2400" dirty="0" smtClean="0"/>
          </a:p>
          <a:p>
            <a:pPr eaLnBrk="1" hangingPunct="1">
              <a:buFont typeface="Wingdings" pitchFamily="2" charset="2"/>
              <a:buChar char="§"/>
            </a:pPr>
            <a:r>
              <a:rPr lang="en-US" altLang="en-US" sz="2400" dirty="0" smtClean="0"/>
              <a:t>Trace execution of loop by hand with code walk-through</a:t>
            </a:r>
          </a:p>
          <a:p>
            <a:pPr eaLnBrk="1" hangingPunct="1">
              <a:buFont typeface="Wingdings" pitchFamily="2" charset="2"/>
              <a:buChar char="§"/>
            </a:pPr>
            <a:endParaRPr lang="en-US" altLang="en-US" sz="2400" dirty="0" smtClean="0"/>
          </a:p>
          <a:p>
            <a:pPr eaLnBrk="1" hangingPunct="1">
              <a:buFont typeface="Wingdings" pitchFamily="2" charset="2"/>
              <a:buChar char="§"/>
            </a:pPr>
            <a:r>
              <a:rPr lang="en-US" altLang="en-US" sz="2400" dirty="0" smtClean="0"/>
              <a:t>Use a debugger (if available) to run program in “slow motion” or use debug output statements</a:t>
            </a:r>
          </a:p>
        </p:txBody>
      </p:sp>
    </p:spTree>
    <p:extLst>
      <p:ext uri="{BB962C8B-B14F-4D97-AF65-F5344CB8AC3E}">
        <p14:creationId xmlns:p14="http://schemas.microsoft.com/office/powerpoint/2010/main" val="565384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strips(downRight)">
                                      <p:cBhvr>
                                        <p:cTn id="7" dur="500"/>
                                        <p:tgtEl>
                                          <p:spTgt spid="8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2947">
                                            <p:txEl>
                                              <p:pRg st="2" end="2"/>
                                            </p:txEl>
                                          </p:spTgt>
                                        </p:tgtEl>
                                        <p:attrNameLst>
                                          <p:attrName>style.visibility</p:attrName>
                                        </p:attrNameLst>
                                      </p:cBhvr>
                                      <p:to>
                                        <p:strVal val="visible"/>
                                      </p:to>
                                    </p:set>
                                    <p:animEffect transition="in" filter="strips(downRight)">
                                      <p:cBhvr>
                                        <p:cTn id="12" dur="500"/>
                                        <p:tgtEl>
                                          <p:spTgt spid="829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2947">
                                            <p:txEl>
                                              <p:pRg st="4" end="4"/>
                                            </p:txEl>
                                          </p:spTgt>
                                        </p:tgtEl>
                                        <p:attrNameLst>
                                          <p:attrName>style.visibility</p:attrName>
                                        </p:attrNameLst>
                                      </p:cBhvr>
                                      <p:to>
                                        <p:strVal val="visible"/>
                                      </p:to>
                                    </p:set>
                                    <p:animEffect transition="in" filter="strips(downRight)">
                                      <p:cBhvr>
                                        <p:cTn id="17" dur="500"/>
                                        <p:tgtEl>
                                          <p:spTgt spid="829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2947">
                                            <p:txEl>
                                              <p:pRg st="6" end="6"/>
                                            </p:txEl>
                                          </p:spTgt>
                                        </p:tgtEl>
                                        <p:attrNameLst>
                                          <p:attrName>style.visibility</p:attrName>
                                        </p:attrNameLst>
                                      </p:cBhvr>
                                      <p:to>
                                        <p:strVal val="visible"/>
                                      </p:to>
                                    </p:set>
                                    <p:animEffect transition="in" filter="strips(downRight)">
                                      <p:cBhvr>
                                        <p:cTn id="22" dur="500"/>
                                        <p:tgtEl>
                                          <p:spTgt spid="8294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2947">
                                            <p:txEl>
                                              <p:pRg st="8" end="8"/>
                                            </p:txEl>
                                          </p:spTgt>
                                        </p:tgtEl>
                                        <p:attrNameLst>
                                          <p:attrName>style.visibility</p:attrName>
                                        </p:attrNameLst>
                                      </p:cBhvr>
                                      <p:to>
                                        <p:strVal val="visible"/>
                                      </p:to>
                                    </p:set>
                                    <p:animEffect transition="in" filter="strips(downRight)">
                                      <p:cBhvr>
                                        <p:cTn id="27" dur="500"/>
                                        <p:tgtEl>
                                          <p:spTgt spid="8294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82947">
                                            <p:txEl>
                                              <p:pRg st="10" end="10"/>
                                            </p:txEl>
                                          </p:spTgt>
                                        </p:tgtEl>
                                        <p:attrNameLst>
                                          <p:attrName>style.visibility</p:attrName>
                                        </p:attrNameLst>
                                      </p:cBhvr>
                                      <p:to>
                                        <p:strVal val="visible"/>
                                      </p:to>
                                    </p:set>
                                    <p:animEffect transition="in" filter="strips(downRight)">
                                      <p:cBhvr>
                                        <p:cTn id="32" dur="500"/>
                                        <p:tgtEl>
                                          <p:spTgt spid="82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E64D7-6C3C-44D0-BF49-AB29AF88075C}"/>
              </a:ext>
            </a:extLst>
          </p:cNvPr>
          <p:cNvSpPr>
            <a:spLocks noGrp="1"/>
          </p:cNvSpPr>
          <p:nvPr>
            <p:ph type="title"/>
          </p:nvPr>
        </p:nvSpPr>
        <p:spPr/>
        <p:txBody>
          <a:bodyPr/>
          <a:lstStyle/>
          <a:p>
            <a:r>
              <a:rPr lang="en-IN" dirty="0"/>
              <a:t>Loops</a:t>
            </a:r>
          </a:p>
        </p:txBody>
      </p:sp>
      <p:sp>
        <p:nvSpPr>
          <p:cNvPr id="4" name="Rectangle 1">
            <a:extLst>
              <a:ext uri="{FF2B5EF4-FFF2-40B4-BE49-F238E27FC236}">
                <a16:creationId xmlns:a16="http://schemas.microsoft.com/office/drawing/2014/main" xmlns="" id="{446A0BB6-CE80-4397-95E7-A589669CD123}"/>
              </a:ext>
            </a:extLst>
          </p:cNvPr>
          <p:cNvSpPr>
            <a:spLocks noGrp="1" noChangeArrowheads="1"/>
          </p:cNvSpPr>
          <p:nvPr>
            <p:ph idx="1"/>
          </p:nvPr>
        </p:nvSpPr>
        <p:spPr bwMode="auto">
          <a:xfrm>
            <a:off x="838200" y="2108469"/>
            <a:ext cx="303400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int </a:t>
            </a:r>
            <a:r>
              <a:rPr lang="en-US" altLang="en-US" sz="2000" dirty="0" err="1">
                <a:latin typeface="Times New Roman" panose="02020603050405020304" pitchFamily="18" charset="0"/>
                <a:cs typeface="Times New Roman" panose="02020603050405020304" pitchFamily="18" charset="0"/>
              </a:rPr>
              <a:t>i,j</a:t>
            </a:r>
            <a:r>
              <a:rPr lang="en-US" altLang="en-US" sz="2000" dirty="0">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&lt;2;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(j=1; j&lt;4;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%d\n",</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5" name="Table 5">
            <a:extLst>
              <a:ext uri="{FF2B5EF4-FFF2-40B4-BE49-F238E27FC236}">
                <a16:creationId xmlns:a16="http://schemas.microsoft.com/office/drawing/2014/main" xmlns="" id="{700A91A4-7DAC-46EA-8E12-C86DBAA948E7}"/>
              </a:ext>
            </a:extLst>
          </p:cNvPr>
          <p:cNvGraphicFramePr>
            <a:graphicFrameLocks noGrp="1"/>
          </p:cNvGraphicFramePr>
          <p:nvPr>
            <p:extLst>
              <p:ext uri="{D42A27DB-BD31-4B8C-83A1-F6EECF244321}">
                <p14:modId xmlns:p14="http://schemas.microsoft.com/office/powerpoint/2010/main" val="3684204510"/>
              </p:ext>
            </p:extLst>
          </p:nvPr>
        </p:nvGraphicFramePr>
        <p:xfrm>
          <a:off x="5607698" y="832758"/>
          <a:ext cx="3542208" cy="5882901"/>
        </p:xfrm>
        <a:graphic>
          <a:graphicData uri="http://schemas.openxmlformats.org/drawingml/2006/table">
            <a:tbl>
              <a:tblPr firstRow="1" bandRow="1">
                <a:tableStyleId>{327F97BB-C833-4FB7-BDE5-3F7075034690}</a:tableStyleId>
              </a:tblPr>
              <a:tblGrid>
                <a:gridCol w="208280">
                  <a:extLst>
                    <a:ext uri="{9D8B030D-6E8A-4147-A177-3AD203B41FA5}">
                      <a16:colId xmlns:a16="http://schemas.microsoft.com/office/drawing/2014/main" xmlns="" val="1030387664"/>
                    </a:ext>
                  </a:extLst>
                </a:gridCol>
                <a:gridCol w="833482">
                  <a:extLst>
                    <a:ext uri="{9D8B030D-6E8A-4147-A177-3AD203B41FA5}">
                      <a16:colId xmlns:a16="http://schemas.microsoft.com/office/drawing/2014/main" xmlns="" val="284411596"/>
                    </a:ext>
                  </a:extLst>
                </a:gridCol>
                <a:gridCol w="833482">
                  <a:extLst>
                    <a:ext uri="{9D8B030D-6E8A-4147-A177-3AD203B41FA5}">
                      <a16:colId xmlns:a16="http://schemas.microsoft.com/office/drawing/2014/main" xmlns="" val="444199687"/>
                    </a:ext>
                  </a:extLst>
                </a:gridCol>
                <a:gridCol w="833482">
                  <a:extLst>
                    <a:ext uri="{9D8B030D-6E8A-4147-A177-3AD203B41FA5}">
                      <a16:colId xmlns:a16="http://schemas.microsoft.com/office/drawing/2014/main" xmlns="" val="3622568124"/>
                    </a:ext>
                  </a:extLst>
                </a:gridCol>
                <a:gridCol w="833482">
                  <a:extLst>
                    <a:ext uri="{9D8B030D-6E8A-4147-A177-3AD203B41FA5}">
                      <a16:colId xmlns:a16="http://schemas.microsoft.com/office/drawing/2014/main" xmlns="" val="2708145052"/>
                    </a:ext>
                  </a:extLst>
                </a:gridCol>
              </a:tblGrid>
              <a:tr h="482861">
                <a:tc>
                  <a:txBody>
                    <a:bodyPr/>
                    <a:lstStyle/>
                    <a:p>
                      <a:r>
                        <a:rPr lang="en-IN" dirty="0" err="1"/>
                        <a:t>i</a:t>
                      </a:r>
                      <a:endParaRPr lang="en-IN" dirty="0"/>
                    </a:p>
                  </a:txBody>
                  <a:tcPr/>
                </a:tc>
                <a:tc>
                  <a:txBody>
                    <a:bodyPr/>
                    <a:lstStyle/>
                    <a:p>
                      <a:r>
                        <a:rPr lang="en-IN" dirty="0" err="1"/>
                        <a:t>i</a:t>
                      </a:r>
                      <a:r>
                        <a:rPr lang="en-IN" dirty="0"/>
                        <a:t>&lt;2</a:t>
                      </a:r>
                    </a:p>
                  </a:txBody>
                  <a:tcPr/>
                </a:tc>
                <a:tc>
                  <a:txBody>
                    <a:bodyPr/>
                    <a:lstStyle/>
                    <a:p>
                      <a:r>
                        <a:rPr lang="en-IN" dirty="0"/>
                        <a:t>j</a:t>
                      </a:r>
                    </a:p>
                  </a:txBody>
                  <a:tcPr/>
                </a:tc>
                <a:tc>
                  <a:txBody>
                    <a:bodyPr/>
                    <a:lstStyle/>
                    <a:p>
                      <a:r>
                        <a:rPr lang="en-IN" dirty="0"/>
                        <a:t>j&lt;4</a:t>
                      </a:r>
                    </a:p>
                  </a:txBody>
                  <a:tcPr/>
                </a:tc>
                <a:tc>
                  <a:txBody>
                    <a:bodyPr/>
                    <a:lstStyle/>
                    <a:p>
                      <a:r>
                        <a:rPr lang="en-IN" dirty="0"/>
                        <a:t>print</a:t>
                      </a:r>
                    </a:p>
                  </a:txBody>
                  <a:tcPr/>
                </a:tc>
                <a:extLst>
                  <a:ext uri="{0D108BD9-81ED-4DB2-BD59-A6C34878D82A}">
                    <a16:rowId xmlns:a16="http://schemas.microsoft.com/office/drawing/2014/main" xmlns="" val="2685471546"/>
                  </a:ext>
                </a:extLst>
              </a:tr>
              <a:tr h="370840">
                <a:tc>
                  <a:txBody>
                    <a:bodyPr/>
                    <a:lstStyle/>
                    <a:p>
                      <a:r>
                        <a:rPr lang="en-IN" dirty="0"/>
                        <a:t>0</a:t>
                      </a:r>
                    </a:p>
                  </a:txBody>
                  <a:tcPr/>
                </a:tc>
                <a:tc>
                  <a:txBody>
                    <a:bodyPr/>
                    <a:lstStyle/>
                    <a:p>
                      <a:r>
                        <a:rPr lang="en-IN" dirty="0"/>
                        <a:t>True</a:t>
                      </a:r>
                    </a:p>
                  </a:txBody>
                  <a:tcPr/>
                </a:tc>
                <a:tc>
                  <a:txBody>
                    <a:bodyPr/>
                    <a:lstStyle/>
                    <a:p>
                      <a:r>
                        <a:rPr lang="en-IN" dirty="0"/>
                        <a:t>1</a:t>
                      </a:r>
                    </a:p>
                  </a:txBody>
                  <a:tcPr/>
                </a:tc>
                <a:tc>
                  <a:txBody>
                    <a:bodyPr/>
                    <a:lstStyle/>
                    <a:p>
                      <a:r>
                        <a:rPr lang="en-IN" dirty="0"/>
                        <a:t>True</a:t>
                      </a:r>
                    </a:p>
                  </a:txBody>
                  <a:tcPr/>
                </a:tc>
                <a:tc>
                  <a:txBody>
                    <a:bodyPr/>
                    <a:lstStyle/>
                    <a:p>
                      <a:r>
                        <a:rPr lang="en-IN" dirty="0"/>
                        <a:t>0,1</a:t>
                      </a:r>
                    </a:p>
                  </a:txBody>
                  <a:tcPr/>
                </a:tc>
                <a:extLst>
                  <a:ext uri="{0D108BD9-81ED-4DB2-BD59-A6C34878D82A}">
                    <a16:rowId xmlns:a16="http://schemas.microsoft.com/office/drawing/2014/main" xmlns="" val="3698829846"/>
                  </a:ext>
                </a:extLst>
              </a:tr>
              <a:tr h="0">
                <a:tc>
                  <a:txBody>
                    <a:bodyPr/>
                    <a:lstStyle/>
                    <a:p>
                      <a:endParaRPr lang="en-IN" dirty="0"/>
                    </a:p>
                  </a:txBody>
                  <a:tcPr/>
                </a:tc>
                <a:tc>
                  <a:txBody>
                    <a:bodyPr/>
                    <a:lstStyle/>
                    <a:p>
                      <a:endParaRPr lang="en-IN" dirty="0"/>
                    </a:p>
                  </a:txBody>
                  <a:tcPr/>
                </a:tc>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True</a:t>
                      </a:r>
                    </a:p>
                    <a:p>
                      <a:endParaRPr lang="en-IN" dirty="0"/>
                    </a:p>
                  </a:txBody>
                  <a:tcPr/>
                </a:tc>
                <a:tc>
                  <a:txBody>
                    <a:bodyPr/>
                    <a:lstStyle/>
                    <a:p>
                      <a:r>
                        <a:rPr lang="en-IN" dirty="0"/>
                        <a:t>0,2</a:t>
                      </a:r>
                    </a:p>
                  </a:txBody>
                  <a:tcPr/>
                </a:tc>
                <a:extLst>
                  <a:ext uri="{0D108BD9-81ED-4DB2-BD59-A6C34878D82A}">
                    <a16:rowId xmlns:a16="http://schemas.microsoft.com/office/drawing/2014/main" xmlns="" val="2026562703"/>
                  </a:ext>
                </a:extLst>
              </a:tr>
              <a:tr h="370840">
                <a:tc>
                  <a:txBody>
                    <a:bodyPr/>
                    <a:lstStyle/>
                    <a:p>
                      <a:endParaRPr lang="en-IN" dirty="0"/>
                    </a:p>
                  </a:txBody>
                  <a:tcPr/>
                </a:tc>
                <a:tc>
                  <a:txBody>
                    <a:bodyPr/>
                    <a:lstStyle/>
                    <a:p>
                      <a:endParaRPr lang="en-IN" dirty="0"/>
                    </a:p>
                  </a:txBody>
                  <a:tcPr/>
                </a:tc>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True</a:t>
                      </a:r>
                    </a:p>
                    <a:p>
                      <a:endParaRPr lang="en-IN" dirty="0"/>
                    </a:p>
                  </a:txBody>
                  <a:tcPr/>
                </a:tc>
                <a:tc>
                  <a:txBody>
                    <a:bodyPr/>
                    <a:lstStyle/>
                    <a:p>
                      <a:r>
                        <a:rPr lang="en-IN" dirty="0"/>
                        <a:t>0,3</a:t>
                      </a:r>
                    </a:p>
                  </a:txBody>
                  <a:tcPr/>
                </a:tc>
                <a:extLst>
                  <a:ext uri="{0D108BD9-81ED-4DB2-BD59-A6C34878D82A}">
                    <a16:rowId xmlns:a16="http://schemas.microsoft.com/office/drawing/2014/main" xmlns="" val="396264209"/>
                  </a:ext>
                </a:extLst>
              </a:tr>
              <a:tr h="370840">
                <a:tc>
                  <a:txBody>
                    <a:bodyPr/>
                    <a:lstStyle/>
                    <a:p>
                      <a:endParaRPr lang="en-IN"/>
                    </a:p>
                  </a:txBody>
                  <a:tcPr/>
                </a:tc>
                <a:tc>
                  <a:txBody>
                    <a:bodyPr/>
                    <a:lstStyle/>
                    <a:p>
                      <a:endParaRPr lang="en-IN" dirty="0"/>
                    </a:p>
                  </a:txBody>
                  <a:tcPr/>
                </a:tc>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(False)</a:t>
                      </a:r>
                    </a:p>
                    <a:p>
                      <a:endParaRPr lang="en-IN" dirty="0"/>
                    </a:p>
                  </a:txBody>
                  <a:tcPr/>
                </a:tc>
                <a:tc>
                  <a:txBody>
                    <a:bodyPr/>
                    <a:lstStyle/>
                    <a:p>
                      <a:endParaRPr lang="en-IN" dirty="0"/>
                    </a:p>
                  </a:txBody>
                  <a:tcPr/>
                </a:tc>
                <a:extLst>
                  <a:ext uri="{0D108BD9-81ED-4DB2-BD59-A6C34878D82A}">
                    <a16:rowId xmlns:a16="http://schemas.microsoft.com/office/drawing/2014/main" xmlns="" val="266107452"/>
                  </a:ext>
                </a:extLst>
              </a:tr>
              <a:tr h="370840">
                <a:tc>
                  <a:txBody>
                    <a:bodyPr/>
                    <a:lstStyle/>
                    <a:p>
                      <a:r>
                        <a:rPr lang="en-IN" dirty="0"/>
                        <a:t>1</a:t>
                      </a:r>
                    </a:p>
                  </a:txBody>
                  <a:tcPr/>
                </a:tc>
                <a:tc>
                  <a:txBody>
                    <a:bodyPr/>
                    <a:lstStyle/>
                    <a:p>
                      <a:r>
                        <a:rPr lang="en-IN" dirty="0"/>
                        <a:t>True</a:t>
                      </a:r>
                    </a:p>
                  </a:txBody>
                  <a:tcPr/>
                </a:tc>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True</a:t>
                      </a:r>
                    </a:p>
                    <a:p>
                      <a:endParaRPr lang="en-IN" dirty="0"/>
                    </a:p>
                  </a:txBody>
                  <a:tcPr/>
                </a:tc>
                <a:tc>
                  <a:txBody>
                    <a:bodyPr/>
                    <a:lstStyle/>
                    <a:p>
                      <a:r>
                        <a:rPr lang="en-IN" dirty="0"/>
                        <a:t>1,1</a:t>
                      </a:r>
                    </a:p>
                  </a:txBody>
                  <a:tcPr/>
                </a:tc>
                <a:extLst>
                  <a:ext uri="{0D108BD9-81ED-4DB2-BD59-A6C34878D82A}">
                    <a16:rowId xmlns:a16="http://schemas.microsoft.com/office/drawing/2014/main" xmlns="" val="1108176573"/>
                  </a:ext>
                </a:extLst>
              </a:tr>
              <a:tr h="338494">
                <a:tc>
                  <a:txBody>
                    <a:bodyPr/>
                    <a:lstStyle/>
                    <a:p>
                      <a:endParaRPr lang="en-IN"/>
                    </a:p>
                  </a:txBody>
                  <a:tcPr/>
                </a:tc>
                <a:tc>
                  <a:txBody>
                    <a:bodyPr/>
                    <a:lstStyle/>
                    <a:p>
                      <a:endParaRPr lang="en-IN" dirty="0"/>
                    </a:p>
                  </a:txBody>
                  <a:tcPr/>
                </a:tc>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True</a:t>
                      </a:r>
                    </a:p>
                    <a:p>
                      <a:endParaRPr lang="en-IN" dirty="0"/>
                    </a:p>
                  </a:txBody>
                  <a:tcPr/>
                </a:tc>
                <a:tc>
                  <a:txBody>
                    <a:bodyPr/>
                    <a:lstStyle/>
                    <a:p>
                      <a:r>
                        <a:rPr lang="en-IN" dirty="0"/>
                        <a:t>1,2</a:t>
                      </a:r>
                    </a:p>
                  </a:txBody>
                  <a:tcPr/>
                </a:tc>
                <a:extLst>
                  <a:ext uri="{0D108BD9-81ED-4DB2-BD59-A6C34878D82A}">
                    <a16:rowId xmlns:a16="http://schemas.microsoft.com/office/drawing/2014/main" xmlns="" val="1683747292"/>
                  </a:ext>
                </a:extLst>
              </a:tr>
              <a:tr h="338494">
                <a:tc>
                  <a:txBody>
                    <a:bodyPr/>
                    <a:lstStyle/>
                    <a:p>
                      <a:endParaRPr lang="en-IN"/>
                    </a:p>
                  </a:txBody>
                  <a:tcPr/>
                </a:tc>
                <a:tc>
                  <a:txBody>
                    <a:bodyPr/>
                    <a:lstStyle/>
                    <a:p>
                      <a:endParaRPr lang="en-IN" dirty="0"/>
                    </a:p>
                  </a:txBody>
                  <a:tcPr/>
                </a:tc>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True</a:t>
                      </a:r>
                    </a:p>
                    <a:p>
                      <a:endParaRPr lang="en-IN" dirty="0"/>
                    </a:p>
                  </a:txBody>
                  <a:tcPr/>
                </a:tc>
                <a:tc>
                  <a:txBody>
                    <a:bodyPr/>
                    <a:lstStyle/>
                    <a:p>
                      <a:r>
                        <a:rPr lang="en-IN" dirty="0"/>
                        <a:t>1,2</a:t>
                      </a:r>
                    </a:p>
                  </a:txBody>
                  <a:tcPr/>
                </a:tc>
                <a:extLst>
                  <a:ext uri="{0D108BD9-81ED-4DB2-BD59-A6C34878D82A}">
                    <a16:rowId xmlns:a16="http://schemas.microsoft.com/office/drawing/2014/main" xmlns="" val="3183532058"/>
                  </a:ext>
                </a:extLst>
              </a:tr>
              <a:tr h="338494">
                <a:tc>
                  <a:txBody>
                    <a:bodyPr/>
                    <a:lstStyle/>
                    <a:p>
                      <a:endParaRPr lang="en-IN"/>
                    </a:p>
                  </a:txBody>
                  <a:tcPr/>
                </a:tc>
                <a:tc>
                  <a:txBody>
                    <a:bodyPr/>
                    <a:lstStyle/>
                    <a:p>
                      <a:endParaRPr lang="en-IN" dirty="0"/>
                    </a:p>
                  </a:txBody>
                  <a:tcPr/>
                </a:tc>
                <a:tc>
                  <a:txBody>
                    <a:bodyPr/>
                    <a:lstStyle/>
                    <a:p>
                      <a:r>
                        <a:rPr lang="en-IN" dirty="0"/>
                        <a:t>4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(False)</a:t>
                      </a:r>
                    </a:p>
                    <a:p>
                      <a:endParaRPr lang="en-IN" dirty="0"/>
                    </a:p>
                  </a:txBody>
                  <a:tcPr/>
                </a:tc>
                <a:tc>
                  <a:txBody>
                    <a:bodyPr/>
                    <a:lstStyle/>
                    <a:p>
                      <a:endParaRPr lang="en-IN" dirty="0"/>
                    </a:p>
                  </a:txBody>
                  <a:tcPr/>
                </a:tc>
                <a:extLst>
                  <a:ext uri="{0D108BD9-81ED-4DB2-BD59-A6C34878D82A}">
                    <a16:rowId xmlns:a16="http://schemas.microsoft.com/office/drawing/2014/main" xmlns="" val="1341194521"/>
                  </a:ext>
                </a:extLst>
              </a:tr>
            </a:tbl>
          </a:graphicData>
        </a:graphic>
      </p:graphicFrame>
    </p:spTree>
    <p:extLst>
      <p:ext uri="{BB962C8B-B14F-4D97-AF65-F5344CB8AC3E}">
        <p14:creationId xmlns:p14="http://schemas.microsoft.com/office/powerpoint/2010/main" val="319808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30A5A5-CC4F-4B7B-B007-A77B5D90D5F8}"/>
              </a:ext>
            </a:extLst>
          </p:cNvPr>
          <p:cNvSpPr>
            <a:spLocks noGrp="1"/>
          </p:cNvSpPr>
          <p:nvPr>
            <p:ph type="title"/>
          </p:nvPr>
        </p:nvSpPr>
        <p:spPr>
          <a:xfrm>
            <a:off x="474306" y="361408"/>
            <a:ext cx="10515600" cy="1325563"/>
          </a:xfrm>
        </p:spPr>
        <p:txBody>
          <a:bodyPr/>
          <a:lstStyle/>
          <a:p>
            <a:r>
              <a:rPr lang="en-IN" dirty="0">
                <a:latin typeface="Century" panose="02040604050505020304" pitchFamily="18" charset="0"/>
              </a:rPr>
              <a:t>Loops:</a:t>
            </a:r>
          </a:p>
        </p:txBody>
      </p:sp>
      <p:sp>
        <p:nvSpPr>
          <p:cNvPr id="3" name="Content Placeholder 2">
            <a:extLst>
              <a:ext uri="{FF2B5EF4-FFF2-40B4-BE49-F238E27FC236}">
                <a16:creationId xmlns:a16="http://schemas.microsoft.com/office/drawing/2014/main" xmlns="" id="{A727B7F5-6C22-48D5-A742-6BD0B3D0E8AE}"/>
              </a:ext>
            </a:extLst>
          </p:cNvPr>
          <p:cNvSpPr>
            <a:spLocks noGrp="1"/>
          </p:cNvSpPr>
          <p:nvPr>
            <p:ph idx="1"/>
          </p:nvPr>
        </p:nvSpPr>
        <p:spPr>
          <a:xfrm>
            <a:off x="390330" y="1921242"/>
            <a:ext cx="10515600" cy="4351338"/>
          </a:xfrm>
        </p:spPr>
        <p:txBody>
          <a:bodyPr>
            <a:normAutofit fontScale="32500" lnSpcReduction="20000"/>
          </a:bodyPr>
          <a:lstStyle/>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#include &lt;</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stdio.h</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&gt;</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int main() {</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int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j, rows;</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("Enter the number of rows: ");</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scanf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("%d", &amp;rows);</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 1;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&lt;= rows;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for (j = 1; j &lt;=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++j) </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("%d ", j);</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("\n");</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return 0;</a:t>
            </a:r>
          </a:p>
          <a:p>
            <a:pPr marL="0" indent="0">
              <a:lnSpc>
                <a:spcPct val="107000"/>
              </a:lnSpc>
              <a:spcBef>
                <a:spcPts val="0"/>
              </a:spcBef>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dirty="0"/>
          </a:p>
        </p:txBody>
      </p:sp>
      <p:sp>
        <p:nvSpPr>
          <p:cNvPr id="4" name="Rectangle 3">
            <a:extLst>
              <a:ext uri="{FF2B5EF4-FFF2-40B4-BE49-F238E27FC236}">
                <a16:creationId xmlns:a16="http://schemas.microsoft.com/office/drawing/2014/main" xmlns="" id="{15CC7D0B-330A-40BB-82C6-5D58E04738D6}"/>
              </a:ext>
            </a:extLst>
          </p:cNvPr>
          <p:cNvSpPr/>
          <p:nvPr/>
        </p:nvSpPr>
        <p:spPr>
          <a:xfrm>
            <a:off x="9705677" y="2389784"/>
            <a:ext cx="1374140" cy="135064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Enter the number of rows: 5</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1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1 2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1 2 3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1 2 3 4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1 2 3 4 5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xmlns="" id="{C3C49BDB-4AE1-476D-98FC-707F233ABC6B}"/>
              </a:ext>
            </a:extLst>
          </p:cNvPr>
          <p:cNvGraphicFramePr>
            <a:graphicFrameLocks noGrp="1"/>
          </p:cNvGraphicFramePr>
          <p:nvPr>
            <p:extLst>
              <p:ext uri="{D42A27DB-BD31-4B8C-83A1-F6EECF244321}">
                <p14:modId xmlns:p14="http://schemas.microsoft.com/office/powerpoint/2010/main" val="495757093"/>
              </p:ext>
            </p:extLst>
          </p:nvPr>
        </p:nvGraphicFramePr>
        <p:xfrm>
          <a:off x="4262017" y="585420"/>
          <a:ext cx="4228840" cy="5539226"/>
        </p:xfrm>
        <a:graphic>
          <a:graphicData uri="http://schemas.openxmlformats.org/drawingml/2006/table">
            <a:tbl>
              <a:tblPr firstRow="1" bandRow="1">
                <a:tableStyleId>{327F97BB-C833-4FB7-BDE5-3F7075034690}</a:tableStyleId>
              </a:tblPr>
              <a:tblGrid>
                <a:gridCol w="351155">
                  <a:extLst>
                    <a:ext uri="{9D8B030D-6E8A-4147-A177-3AD203B41FA5}">
                      <a16:colId xmlns:a16="http://schemas.microsoft.com/office/drawing/2014/main" xmlns="" val="3023501231"/>
                    </a:ext>
                  </a:extLst>
                </a:gridCol>
                <a:gridCol w="1078502">
                  <a:extLst>
                    <a:ext uri="{9D8B030D-6E8A-4147-A177-3AD203B41FA5}">
                      <a16:colId xmlns:a16="http://schemas.microsoft.com/office/drawing/2014/main" xmlns="" val="2187536309"/>
                    </a:ext>
                  </a:extLst>
                </a:gridCol>
                <a:gridCol w="594043">
                  <a:extLst>
                    <a:ext uri="{9D8B030D-6E8A-4147-A177-3AD203B41FA5}">
                      <a16:colId xmlns:a16="http://schemas.microsoft.com/office/drawing/2014/main" xmlns="" val="110299442"/>
                    </a:ext>
                  </a:extLst>
                </a:gridCol>
                <a:gridCol w="208280">
                  <a:extLst>
                    <a:ext uri="{9D8B030D-6E8A-4147-A177-3AD203B41FA5}">
                      <a16:colId xmlns:a16="http://schemas.microsoft.com/office/drawing/2014/main" xmlns="" val="1144259293"/>
                    </a:ext>
                  </a:extLst>
                </a:gridCol>
                <a:gridCol w="699008">
                  <a:extLst>
                    <a:ext uri="{9D8B030D-6E8A-4147-A177-3AD203B41FA5}">
                      <a16:colId xmlns:a16="http://schemas.microsoft.com/office/drawing/2014/main" xmlns="" val="153224911"/>
                    </a:ext>
                  </a:extLst>
                </a:gridCol>
                <a:gridCol w="590868">
                  <a:extLst>
                    <a:ext uri="{9D8B030D-6E8A-4147-A177-3AD203B41FA5}">
                      <a16:colId xmlns:a16="http://schemas.microsoft.com/office/drawing/2014/main" xmlns="" val="3025566410"/>
                    </a:ext>
                  </a:extLst>
                </a:gridCol>
                <a:gridCol w="706984">
                  <a:extLst>
                    <a:ext uri="{9D8B030D-6E8A-4147-A177-3AD203B41FA5}">
                      <a16:colId xmlns:a16="http://schemas.microsoft.com/office/drawing/2014/main" xmlns="" val="1923293294"/>
                    </a:ext>
                  </a:extLst>
                </a:gridCol>
              </a:tblGrid>
              <a:tr h="425558">
                <a:tc>
                  <a:txBody>
                    <a:bodyPr/>
                    <a:lstStyle/>
                    <a:p>
                      <a:r>
                        <a:rPr lang="en-IN" dirty="0" err="1"/>
                        <a:t>i</a:t>
                      </a:r>
                      <a:endParaRPr lang="en-IN" dirty="0">
                        <a:latin typeface="Century" panose="02040604050505020304" pitchFamily="18" charset="0"/>
                      </a:endParaRPr>
                    </a:p>
                  </a:txBody>
                  <a:tcPr/>
                </a:tc>
                <a:tc>
                  <a:txBody>
                    <a:bodyPr/>
                    <a:lstStyle/>
                    <a:p>
                      <a:r>
                        <a:rPr lang="en-IN" dirty="0" err="1"/>
                        <a:t>i</a:t>
                      </a:r>
                      <a:r>
                        <a:rPr lang="en-IN" dirty="0"/>
                        <a:t>&lt;=row</a:t>
                      </a:r>
                      <a:endParaRPr lang="en-IN" dirty="0">
                        <a:latin typeface="Century" panose="02040604050505020304" pitchFamily="18" charset="0"/>
                      </a:endParaRPr>
                    </a:p>
                  </a:txBody>
                  <a:tcPr/>
                </a:tc>
                <a:tc>
                  <a:txBody>
                    <a:bodyPr/>
                    <a:lstStyle/>
                    <a:p>
                      <a:r>
                        <a:rPr lang="en-IN" dirty="0"/>
                        <a:t>++</a:t>
                      </a:r>
                      <a:r>
                        <a:rPr lang="en-IN" dirty="0" err="1"/>
                        <a:t>i</a:t>
                      </a:r>
                      <a:endParaRPr lang="en-IN" dirty="0">
                        <a:latin typeface="Century" panose="02040604050505020304" pitchFamily="18" charset="0"/>
                      </a:endParaRPr>
                    </a:p>
                  </a:txBody>
                  <a:tcPr/>
                </a:tc>
                <a:tc>
                  <a:txBody>
                    <a:bodyPr/>
                    <a:lstStyle/>
                    <a:p>
                      <a:r>
                        <a:rPr lang="en-IN" dirty="0"/>
                        <a:t>j</a:t>
                      </a:r>
                      <a:endParaRPr lang="en-IN" dirty="0">
                        <a:latin typeface="Century" panose="02040604050505020304" pitchFamily="18" charset="0"/>
                      </a:endParaRPr>
                    </a:p>
                  </a:txBody>
                  <a:tcPr/>
                </a:tc>
                <a:tc>
                  <a:txBody>
                    <a:bodyPr/>
                    <a:lstStyle/>
                    <a:p>
                      <a:r>
                        <a:rPr lang="en-IN" dirty="0"/>
                        <a:t>j&lt;=</a:t>
                      </a:r>
                      <a:r>
                        <a:rPr lang="en-IN" dirty="0" err="1"/>
                        <a:t>i</a:t>
                      </a:r>
                      <a:endParaRPr lang="en-IN" dirty="0">
                        <a:latin typeface="Century" panose="02040604050505020304" pitchFamily="18" charset="0"/>
                      </a:endParaRPr>
                    </a:p>
                  </a:txBody>
                  <a:tcPr/>
                </a:tc>
                <a:tc>
                  <a:txBody>
                    <a:bodyPr/>
                    <a:lstStyle/>
                    <a:p>
                      <a:r>
                        <a:rPr lang="en-IN" dirty="0" err="1"/>
                        <a:t>j++</a:t>
                      </a:r>
                      <a:endParaRPr lang="en-IN" dirty="0">
                        <a:latin typeface="Century" panose="02040604050505020304" pitchFamily="18" charset="0"/>
                      </a:endParaRPr>
                    </a:p>
                  </a:txBody>
                  <a:tcPr/>
                </a:tc>
                <a:tc>
                  <a:txBody>
                    <a:bodyPr/>
                    <a:lstStyle/>
                    <a:p>
                      <a:r>
                        <a:rPr lang="en-IN" dirty="0"/>
                        <a:t>print</a:t>
                      </a:r>
                      <a:endParaRPr lang="en-IN" dirty="0">
                        <a:latin typeface="Century" panose="02040604050505020304" pitchFamily="18" charset="0"/>
                      </a:endParaRPr>
                    </a:p>
                  </a:txBody>
                  <a:tcPr/>
                </a:tc>
                <a:extLst>
                  <a:ext uri="{0D108BD9-81ED-4DB2-BD59-A6C34878D82A}">
                    <a16:rowId xmlns:a16="http://schemas.microsoft.com/office/drawing/2014/main" xmlns="" val="1429967020"/>
                  </a:ext>
                </a:extLst>
              </a:tr>
              <a:tr h="425558">
                <a:tc>
                  <a:txBody>
                    <a:bodyPr/>
                    <a:lstStyle/>
                    <a:p>
                      <a:r>
                        <a:rPr lang="en-IN" dirty="0"/>
                        <a:t>1</a:t>
                      </a:r>
                      <a:endParaRPr lang="en-IN" dirty="0">
                        <a:latin typeface="Century" panose="02040604050505020304" pitchFamily="18" charset="0"/>
                      </a:endParaRPr>
                    </a:p>
                  </a:txBody>
                  <a:tcPr/>
                </a:tc>
                <a:tc>
                  <a:txBody>
                    <a:bodyPr/>
                    <a:lstStyle/>
                    <a:p>
                      <a:r>
                        <a:rPr lang="en-IN" dirty="0"/>
                        <a:t>true</a:t>
                      </a:r>
                      <a:endParaRPr lang="en-IN" dirty="0">
                        <a:latin typeface="Century" panose="02040604050505020304" pitchFamily="18" charset="0"/>
                      </a:endParaRPr>
                    </a:p>
                  </a:txBody>
                  <a:tcPr/>
                </a:tc>
                <a:tc>
                  <a:txBody>
                    <a:bodyPr/>
                    <a:lstStyle/>
                    <a:p>
                      <a:r>
                        <a:rPr lang="en-IN" dirty="0"/>
                        <a:t>2</a:t>
                      </a:r>
                      <a:endParaRPr lang="en-IN" dirty="0">
                        <a:latin typeface="Century" panose="02040604050505020304" pitchFamily="18" charset="0"/>
                      </a:endParaRPr>
                    </a:p>
                  </a:txBody>
                  <a:tcPr/>
                </a:tc>
                <a:tc>
                  <a:txBody>
                    <a:bodyPr/>
                    <a:lstStyle/>
                    <a:p>
                      <a:r>
                        <a:rPr lang="en-IN" dirty="0"/>
                        <a:t>1</a:t>
                      </a:r>
                      <a:endParaRPr lang="en-IN" dirty="0">
                        <a:latin typeface="Century" panose="02040604050505020304" pitchFamily="18" charset="0"/>
                      </a:endParaRPr>
                    </a:p>
                  </a:txBody>
                  <a:tcPr/>
                </a:tc>
                <a:tc>
                  <a:txBody>
                    <a:bodyPr/>
                    <a:lstStyle/>
                    <a:p>
                      <a:r>
                        <a:rPr lang="en-IN" dirty="0"/>
                        <a:t>true</a:t>
                      </a:r>
                      <a:endParaRPr lang="en-IN" dirty="0">
                        <a:latin typeface="Century" panose="02040604050505020304" pitchFamily="18" charset="0"/>
                      </a:endParaRPr>
                    </a:p>
                  </a:txBody>
                  <a:tcPr/>
                </a:tc>
                <a:tc>
                  <a:txBody>
                    <a:bodyPr/>
                    <a:lstStyle/>
                    <a:p>
                      <a:r>
                        <a:rPr lang="en-IN" dirty="0"/>
                        <a:t>2</a:t>
                      </a:r>
                      <a:endParaRPr lang="en-IN" dirty="0">
                        <a:latin typeface="Century" panose="02040604050505020304" pitchFamily="18" charset="0"/>
                      </a:endParaRPr>
                    </a:p>
                  </a:txBody>
                  <a:tcPr/>
                </a:tc>
                <a:tc>
                  <a:txBody>
                    <a:bodyPr/>
                    <a:lstStyle/>
                    <a:p>
                      <a:r>
                        <a:rPr lang="en-IN" dirty="0"/>
                        <a:t>1</a:t>
                      </a:r>
                      <a:endParaRPr lang="en-IN" dirty="0">
                        <a:latin typeface="Century" panose="02040604050505020304" pitchFamily="18" charset="0"/>
                      </a:endParaRPr>
                    </a:p>
                  </a:txBody>
                  <a:tcPr/>
                </a:tc>
                <a:extLst>
                  <a:ext uri="{0D108BD9-81ED-4DB2-BD59-A6C34878D82A}">
                    <a16:rowId xmlns:a16="http://schemas.microsoft.com/office/drawing/2014/main" xmlns="" val="2215438343"/>
                  </a:ext>
                </a:extLst>
              </a:tr>
              <a:tr h="425558">
                <a:tc>
                  <a:txBody>
                    <a:bodyPr/>
                    <a:lstStyle/>
                    <a:p>
                      <a:endParaRPr lang="en-IN">
                        <a:latin typeface="Century" panose="02040604050505020304" pitchFamily="18" charset="0"/>
                      </a:endParaRPr>
                    </a:p>
                  </a:txBody>
                  <a:tcPr/>
                </a:tc>
                <a:tc>
                  <a:txBody>
                    <a:bodyPr/>
                    <a:lstStyle/>
                    <a:p>
                      <a:endParaRPr lang="en-IN">
                        <a:latin typeface="Century" panose="02040604050505020304" pitchFamily="18" charset="0"/>
                      </a:endParaRPr>
                    </a:p>
                  </a:txBody>
                  <a:tcPr/>
                </a:tc>
                <a:tc>
                  <a:txBody>
                    <a:bodyPr/>
                    <a:lstStyle/>
                    <a:p>
                      <a:endParaRPr lang="en-IN" dirty="0">
                        <a:latin typeface="Century" panose="02040604050505020304" pitchFamily="18" charset="0"/>
                      </a:endParaRPr>
                    </a:p>
                  </a:txBody>
                  <a:tcPr/>
                </a:tc>
                <a:tc>
                  <a:txBody>
                    <a:bodyPr/>
                    <a:lstStyle/>
                    <a:p>
                      <a:r>
                        <a:rPr lang="en-IN" dirty="0"/>
                        <a:t>2</a:t>
                      </a:r>
                      <a:endParaRPr lang="en-IN" dirty="0">
                        <a:latin typeface="Century" panose="02040604050505020304" pitchFamily="18" charset="0"/>
                      </a:endParaRPr>
                    </a:p>
                  </a:txBody>
                  <a:tcPr/>
                </a:tc>
                <a:tc>
                  <a:txBody>
                    <a:bodyPr/>
                    <a:lstStyle/>
                    <a:p>
                      <a:r>
                        <a:rPr lang="en-IN" dirty="0"/>
                        <a:t>false</a:t>
                      </a:r>
                      <a:endParaRPr lang="en-IN" dirty="0">
                        <a:latin typeface="Century" panose="02040604050505020304" pitchFamily="18" charset="0"/>
                      </a:endParaRPr>
                    </a:p>
                  </a:txBody>
                  <a:tcPr/>
                </a:tc>
                <a:tc>
                  <a:txBody>
                    <a:bodyPr/>
                    <a:lstStyle/>
                    <a:p>
                      <a:endParaRPr lang="en-IN" dirty="0">
                        <a:latin typeface="Century" panose="02040604050505020304" pitchFamily="18" charset="0"/>
                      </a:endParaRPr>
                    </a:p>
                  </a:txBody>
                  <a:tcPr/>
                </a:tc>
                <a:tc>
                  <a:txBody>
                    <a:bodyPr/>
                    <a:lstStyle/>
                    <a:p>
                      <a:r>
                        <a:rPr lang="en-IN" dirty="0"/>
                        <a:t>--</a:t>
                      </a:r>
                      <a:endParaRPr lang="en-IN" dirty="0">
                        <a:latin typeface="Century" panose="02040604050505020304" pitchFamily="18" charset="0"/>
                      </a:endParaRPr>
                    </a:p>
                  </a:txBody>
                  <a:tcPr/>
                </a:tc>
                <a:extLst>
                  <a:ext uri="{0D108BD9-81ED-4DB2-BD59-A6C34878D82A}">
                    <a16:rowId xmlns:a16="http://schemas.microsoft.com/office/drawing/2014/main" xmlns="" val="412018444"/>
                  </a:ext>
                </a:extLst>
              </a:tr>
              <a:tr h="425558">
                <a:tc>
                  <a:txBody>
                    <a:bodyPr/>
                    <a:lstStyle/>
                    <a:p>
                      <a:r>
                        <a:rPr lang="en-IN" dirty="0"/>
                        <a:t>2</a:t>
                      </a:r>
                      <a:endParaRPr lang="en-IN" dirty="0">
                        <a:latin typeface="Century" panose="02040604050505020304" pitchFamily="18" charset="0"/>
                      </a:endParaRPr>
                    </a:p>
                  </a:txBody>
                  <a:tcPr/>
                </a:tc>
                <a:tc>
                  <a:txBody>
                    <a:bodyPr/>
                    <a:lstStyle/>
                    <a:p>
                      <a:r>
                        <a:rPr lang="en-IN" dirty="0"/>
                        <a:t>true</a:t>
                      </a:r>
                      <a:endParaRPr lang="en-IN" dirty="0">
                        <a:latin typeface="Century" panose="02040604050505020304" pitchFamily="18" charset="0"/>
                      </a:endParaRPr>
                    </a:p>
                  </a:txBody>
                  <a:tcPr/>
                </a:tc>
                <a:tc>
                  <a:txBody>
                    <a:bodyPr/>
                    <a:lstStyle/>
                    <a:p>
                      <a:r>
                        <a:rPr lang="en-IN" dirty="0"/>
                        <a:t>3</a:t>
                      </a:r>
                      <a:endParaRPr lang="en-IN" dirty="0">
                        <a:latin typeface="Century" panose="02040604050505020304" pitchFamily="18" charset="0"/>
                      </a:endParaRPr>
                    </a:p>
                  </a:txBody>
                  <a:tcPr/>
                </a:tc>
                <a:tc>
                  <a:txBody>
                    <a:bodyPr/>
                    <a:lstStyle/>
                    <a:p>
                      <a:r>
                        <a:rPr lang="en-IN" dirty="0"/>
                        <a:t>1</a:t>
                      </a:r>
                      <a:endParaRPr lang="en-IN" dirty="0">
                        <a:latin typeface="Century" panose="02040604050505020304" pitchFamily="18" charset="0"/>
                      </a:endParaRPr>
                    </a:p>
                  </a:txBody>
                  <a:tcPr/>
                </a:tc>
                <a:tc>
                  <a:txBody>
                    <a:bodyPr/>
                    <a:lstStyle/>
                    <a:p>
                      <a:r>
                        <a:rPr lang="en-IN" dirty="0"/>
                        <a:t>true</a:t>
                      </a:r>
                      <a:endParaRPr lang="en-IN" dirty="0">
                        <a:latin typeface="Century" panose="02040604050505020304" pitchFamily="18" charset="0"/>
                      </a:endParaRPr>
                    </a:p>
                  </a:txBody>
                  <a:tcPr/>
                </a:tc>
                <a:tc>
                  <a:txBody>
                    <a:bodyPr/>
                    <a:lstStyle/>
                    <a:p>
                      <a:r>
                        <a:rPr lang="en-IN" dirty="0"/>
                        <a:t>2</a:t>
                      </a:r>
                      <a:endParaRPr lang="en-IN" dirty="0">
                        <a:latin typeface="Century" panose="02040604050505020304" pitchFamily="18" charset="0"/>
                      </a:endParaRPr>
                    </a:p>
                  </a:txBody>
                  <a:tcPr/>
                </a:tc>
                <a:tc>
                  <a:txBody>
                    <a:bodyPr/>
                    <a:lstStyle/>
                    <a:p>
                      <a:r>
                        <a:rPr lang="en-IN" dirty="0"/>
                        <a:t>1</a:t>
                      </a:r>
                      <a:endParaRPr lang="en-IN" dirty="0">
                        <a:latin typeface="Century" panose="02040604050505020304" pitchFamily="18" charset="0"/>
                      </a:endParaRPr>
                    </a:p>
                  </a:txBody>
                  <a:tcPr/>
                </a:tc>
                <a:extLst>
                  <a:ext uri="{0D108BD9-81ED-4DB2-BD59-A6C34878D82A}">
                    <a16:rowId xmlns:a16="http://schemas.microsoft.com/office/drawing/2014/main" xmlns="" val="2516806736"/>
                  </a:ext>
                </a:extLst>
              </a:tr>
              <a:tr h="425558">
                <a:tc>
                  <a:txBody>
                    <a:bodyPr/>
                    <a:lstStyle/>
                    <a:p>
                      <a:endParaRPr lang="en-IN">
                        <a:latin typeface="Century" panose="02040604050505020304" pitchFamily="18" charset="0"/>
                      </a:endParaRPr>
                    </a:p>
                  </a:txBody>
                  <a:tcPr/>
                </a:tc>
                <a:tc>
                  <a:txBody>
                    <a:bodyPr/>
                    <a:lstStyle/>
                    <a:p>
                      <a:endParaRPr lang="en-IN">
                        <a:latin typeface="Century" panose="02040604050505020304" pitchFamily="18" charset="0"/>
                      </a:endParaRPr>
                    </a:p>
                  </a:txBody>
                  <a:tcPr/>
                </a:tc>
                <a:tc>
                  <a:txBody>
                    <a:bodyPr/>
                    <a:lstStyle/>
                    <a:p>
                      <a:endParaRPr lang="en-IN">
                        <a:latin typeface="Century" panose="020406040505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a:t>
                      </a:r>
                    </a:p>
                    <a:p>
                      <a:endParaRPr lang="en-IN" dirty="0">
                        <a:latin typeface="Century" panose="020406040505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true</a:t>
                      </a:r>
                    </a:p>
                    <a:p>
                      <a:endParaRPr lang="en-IN" dirty="0">
                        <a:latin typeface="Century" panose="02040604050505020304" pitchFamily="18" charset="0"/>
                      </a:endParaRPr>
                    </a:p>
                  </a:txBody>
                  <a:tcPr/>
                </a:tc>
                <a:tc>
                  <a:txBody>
                    <a:bodyPr/>
                    <a:lstStyle/>
                    <a:p>
                      <a:r>
                        <a:rPr lang="en-IN" dirty="0"/>
                        <a:t>3</a:t>
                      </a:r>
                      <a:endParaRPr lang="en-IN" dirty="0">
                        <a:latin typeface="Century" panose="02040604050505020304" pitchFamily="18" charset="0"/>
                      </a:endParaRPr>
                    </a:p>
                  </a:txBody>
                  <a:tcPr/>
                </a:tc>
                <a:tc>
                  <a:txBody>
                    <a:bodyPr/>
                    <a:lstStyle/>
                    <a:p>
                      <a:r>
                        <a:rPr lang="en-IN" dirty="0"/>
                        <a:t>2</a:t>
                      </a:r>
                      <a:endParaRPr lang="en-IN" dirty="0">
                        <a:latin typeface="Century" panose="02040604050505020304" pitchFamily="18" charset="0"/>
                      </a:endParaRPr>
                    </a:p>
                  </a:txBody>
                  <a:tcPr/>
                </a:tc>
                <a:extLst>
                  <a:ext uri="{0D108BD9-81ED-4DB2-BD59-A6C34878D82A}">
                    <a16:rowId xmlns:a16="http://schemas.microsoft.com/office/drawing/2014/main" xmlns="" val="575992680"/>
                  </a:ext>
                </a:extLst>
              </a:tr>
              <a:tr h="425558">
                <a:tc>
                  <a:txBody>
                    <a:bodyPr/>
                    <a:lstStyle/>
                    <a:p>
                      <a:endParaRPr lang="en-IN">
                        <a:latin typeface="Century" panose="02040604050505020304" pitchFamily="18" charset="0"/>
                      </a:endParaRPr>
                    </a:p>
                  </a:txBody>
                  <a:tcPr/>
                </a:tc>
                <a:tc>
                  <a:txBody>
                    <a:bodyPr/>
                    <a:lstStyle/>
                    <a:p>
                      <a:endParaRPr lang="en-IN">
                        <a:latin typeface="Century" panose="02040604050505020304" pitchFamily="18" charset="0"/>
                      </a:endParaRPr>
                    </a:p>
                  </a:txBody>
                  <a:tcPr/>
                </a:tc>
                <a:tc>
                  <a:txBody>
                    <a:bodyPr/>
                    <a:lstStyle/>
                    <a:p>
                      <a:endParaRPr lang="en-IN">
                        <a:latin typeface="Century" panose="02040604050505020304" pitchFamily="18" charset="0"/>
                      </a:endParaRPr>
                    </a:p>
                  </a:txBody>
                  <a:tcPr/>
                </a:tc>
                <a:tc>
                  <a:txBody>
                    <a:bodyPr/>
                    <a:lstStyle/>
                    <a:p>
                      <a:r>
                        <a:rPr lang="en-IN" dirty="0"/>
                        <a:t>3</a:t>
                      </a:r>
                      <a:endParaRPr lang="en-IN" dirty="0">
                        <a:latin typeface="Century" panose="02040604050505020304" pitchFamily="18" charset="0"/>
                      </a:endParaRPr>
                    </a:p>
                  </a:txBody>
                  <a:tcPr/>
                </a:tc>
                <a:tc>
                  <a:txBody>
                    <a:bodyPr/>
                    <a:lstStyle/>
                    <a:p>
                      <a:r>
                        <a:rPr lang="en-IN" dirty="0"/>
                        <a:t>false</a:t>
                      </a:r>
                      <a:endParaRPr lang="en-IN" dirty="0">
                        <a:latin typeface="Century" panose="02040604050505020304" pitchFamily="18" charset="0"/>
                      </a:endParaRPr>
                    </a:p>
                  </a:txBody>
                  <a:tcPr/>
                </a:tc>
                <a:tc>
                  <a:txBody>
                    <a:bodyPr/>
                    <a:lstStyle/>
                    <a:p>
                      <a:endParaRPr lang="en-IN" dirty="0">
                        <a:latin typeface="Century" panose="02040604050505020304" pitchFamily="18" charset="0"/>
                      </a:endParaRPr>
                    </a:p>
                  </a:txBody>
                  <a:tcPr/>
                </a:tc>
                <a:tc>
                  <a:txBody>
                    <a:bodyPr/>
                    <a:lstStyle/>
                    <a:p>
                      <a:r>
                        <a:rPr lang="en-IN" dirty="0"/>
                        <a:t>---</a:t>
                      </a:r>
                      <a:endParaRPr lang="en-IN" dirty="0">
                        <a:latin typeface="Century" panose="02040604050505020304" pitchFamily="18" charset="0"/>
                      </a:endParaRPr>
                    </a:p>
                  </a:txBody>
                  <a:tcPr/>
                </a:tc>
                <a:extLst>
                  <a:ext uri="{0D108BD9-81ED-4DB2-BD59-A6C34878D82A}">
                    <a16:rowId xmlns:a16="http://schemas.microsoft.com/office/drawing/2014/main" xmlns="" val="2293271491"/>
                  </a:ext>
                </a:extLst>
              </a:tr>
              <a:tr h="425558">
                <a:tc>
                  <a:txBody>
                    <a:bodyPr/>
                    <a:lstStyle/>
                    <a:p>
                      <a:r>
                        <a:rPr lang="en-IN" dirty="0"/>
                        <a:t>3</a:t>
                      </a:r>
                      <a:endParaRPr lang="en-IN" dirty="0">
                        <a:latin typeface="Century" panose="02040604050505020304" pitchFamily="18" charset="0"/>
                      </a:endParaRPr>
                    </a:p>
                  </a:txBody>
                  <a:tcPr/>
                </a:tc>
                <a:tc>
                  <a:txBody>
                    <a:bodyPr/>
                    <a:lstStyle/>
                    <a:p>
                      <a:r>
                        <a:rPr lang="en-IN" dirty="0"/>
                        <a:t>true</a:t>
                      </a:r>
                      <a:endParaRPr lang="en-IN" dirty="0">
                        <a:latin typeface="Century" panose="02040604050505020304" pitchFamily="18" charset="0"/>
                      </a:endParaRPr>
                    </a:p>
                  </a:txBody>
                  <a:tcPr/>
                </a:tc>
                <a:tc>
                  <a:txBody>
                    <a:bodyPr/>
                    <a:lstStyle/>
                    <a:p>
                      <a:endParaRPr lang="en-IN">
                        <a:latin typeface="Century" panose="02040604050505020304" pitchFamily="18" charset="0"/>
                      </a:endParaRPr>
                    </a:p>
                  </a:txBody>
                  <a:tcPr/>
                </a:tc>
                <a:tc>
                  <a:txBody>
                    <a:bodyPr/>
                    <a:lstStyle/>
                    <a:p>
                      <a:r>
                        <a:rPr lang="en-IN" dirty="0"/>
                        <a:t>1</a:t>
                      </a:r>
                      <a:endParaRPr lang="en-IN" dirty="0">
                        <a:latin typeface="Century" panose="02040604050505020304" pitchFamily="18" charset="0"/>
                      </a:endParaRPr>
                    </a:p>
                  </a:txBody>
                  <a:tcPr/>
                </a:tc>
                <a:tc>
                  <a:txBody>
                    <a:bodyPr/>
                    <a:lstStyle/>
                    <a:p>
                      <a:r>
                        <a:rPr lang="en-IN" dirty="0"/>
                        <a:t>true</a:t>
                      </a:r>
                      <a:endParaRPr lang="en-IN" dirty="0">
                        <a:latin typeface="Century" panose="02040604050505020304" pitchFamily="18" charset="0"/>
                      </a:endParaRPr>
                    </a:p>
                  </a:txBody>
                  <a:tcPr/>
                </a:tc>
                <a:tc>
                  <a:txBody>
                    <a:bodyPr/>
                    <a:lstStyle/>
                    <a:p>
                      <a:r>
                        <a:rPr lang="en-IN" dirty="0"/>
                        <a:t>2</a:t>
                      </a:r>
                      <a:endParaRPr lang="en-IN" dirty="0">
                        <a:latin typeface="Century" panose="02040604050505020304" pitchFamily="18" charset="0"/>
                      </a:endParaRPr>
                    </a:p>
                  </a:txBody>
                  <a:tcPr/>
                </a:tc>
                <a:tc>
                  <a:txBody>
                    <a:bodyPr/>
                    <a:lstStyle/>
                    <a:p>
                      <a:r>
                        <a:rPr lang="en-IN" dirty="0"/>
                        <a:t>1</a:t>
                      </a:r>
                      <a:endParaRPr lang="en-IN" dirty="0">
                        <a:latin typeface="Century" panose="02040604050505020304" pitchFamily="18" charset="0"/>
                      </a:endParaRPr>
                    </a:p>
                  </a:txBody>
                  <a:tcPr/>
                </a:tc>
                <a:extLst>
                  <a:ext uri="{0D108BD9-81ED-4DB2-BD59-A6C34878D82A}">
                    <a16:rowId xmlns:a16="http://schemas.microsoft.com/office/drawing/2014/main" xmlns="" val="902531284"/>
                  </a:ext>
                </a:extLst>
              </a:tr>
              <a:tr h="425558">
                <a:tc>
                  <a:txBody>
                    <a:bodyPr/>
                    <a:lstStyle/>
                    <a:p>
                      <a:endParaRPr lang="en-IN">
                        <a:latin typeface="Century" panose="02040604050505020304" pitchFamily="18" charset="0"/>
                      </a:endParaRPr>
                    </a:p>
                  </a:txBody>
                  <a:tcPr/>
                </a:tc>
                <a:tc>
                  <a:txBody>
                    <a:bodyPr/>
                    <a:lstStyle/>
                    <a:p>
                      <a:endParaRPr lang="en-IN">
                        <a:latin typeface="Century" panose="02040604050505020304" pitchFamily="18" charset="0"/>
                      </a:endParaRPr>
                    </a:p>
                  </a:txBody>
                  <a:tcPr/>
                </a:tc>
                <a:tc>
                  <a:txBody>
                    <a:bodyPr/>
                    <a:lstStyle/>
                    <a:p>
                      <a:endParaRPr lang="en-IN">
                        <a:latin typeface="Century" panose="020406040505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a:t>
                      </a:r>
                      <a:endParaRPr lang="en-IN" dirty="0">
                        <a:latin typeface="Century" panose="020406040505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true</a:t>
                      </a:r>
                      <a:endParaRPr lang="en-IN" dirty="0">
                        <a:latin typeface="Century" panose="02040604050505020304" pitchFamily="18" charset="0"/>
                      </a:endParaRPr>
                    </a:p>
                  </a:txBody>
                  <a:tcPr/>
                </a:tc>
                <a:tc>
                  <a:txBody>
                    <a:bodyPr/>
                    <a:lstStyle/>
                    <a:p>
                      <a:r>
                        <a:rPr lang="en-IN" dirty="0"/>
                        <a:t>3</a:t>
                      </a:r>
                      <a:endParaRPr lang="en-IN" dirty="0">
                        <a:latin typeface="Century" panose="02040604050505020304" pitchFamily="18" charset="0"/>
                      </a:endParaRPr>
                    </a:p>
                  </a:txBody>
                  <a:tcPr/>
                </a:tc>
                <a:tc>
                  <a:txBody>
                    <a:bodyPr/>
                    <a:lstStyle/>
                    <a:p>
                      <a:r>
                        <a:rPr lang="en-IN" dirty="0"/>
                        <a:t>2</a:t>
                      </a:r>
                      <a:endParaRPr lang="en-IN" dirty="0">
                        <a:latin typeface="Century" panose="02040604050505020304" pitchFamily="18" charset="0"/>
                      </a:endParaRPr>
                    </a:p>
                  </a:txBody>
                  <a:tcPr/>
                </a:tc>
                <a:extLst>
                  <a:ext uri="{0D108BD9-81ED-4DB2-BD59-A6C34878D82A}">
                    <a16:rowId xmlns:a16="http://schemas.microsoft.com/office/drawing/2014/main" xmlns="" val="181651683"/>
                  </a:ext>
                </a:extLst>
              </a:tr>
              <a:tr h="177508">
                <a:tc>
                  <a:txBody>
                    <a:bodyPr/>
                    <a:lstStyle/>
                    <a:p>
                      <a:endParaRPr lang="en-IN">
                        <a:latin typeface="Century" panose="02040604050505020304" pitchFamily="18" charset="0"/>
                      </a:endParaRPr>
                    </a:p>
                  </a:txBody>
                  <a:tcPr/>
                </a:tc>
                <a:tc>
                  <a:txBody>
                    <a:bodyPr/>
                    <a:lstStyle/>
                    <a:p>
                      <a:endParaRPr lang="en-IN">
                        <a:latin typeface="Century" panose="02040604050505020304" pitchFamily="18" charset="0"/>
                      </a:endParaRPr>
                    </a:p>
                  </a:txBody>
                  <a:tcPr/>
                </a:tc>
                <a:tc>
                  <a:txBody>
                    <a:bodyPr/>
                    <a:lstStyle/>
                    <a:p>
                      <a:endParaRPr lang="en-IN">
                        <a:latin typeface="Century" panose="020406040505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a:t>
                      </a:r>
                      <a:endParaRPr lang="en-IN" dirty="0">
                        <a:latin typeface="Century" panose="020406040505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entury" panose="020406040505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a:t>
                      </a:r>
                    </a:p>
                    <a:p>
                      <a:endParaRPr lang="en-IN" dirty="0">
                        <a:latin typeface="Century" panose="02040604050505020304" pitchFamily="18" charset="0"/>
                      </a:endParaRPr>
                    </a:p>
                  </a:txBody>
                  <a:tcPr/>
                </a:tc>
                <a:tc>
                  <a:txBody>
                    <a:bodyPr/>
                    <a:lstStyle/>
                    <a:p>
                      <a:r>
                        <a:rPr lang="en-IN" dirty="0"/>
                        <a:t>3</a:t>
                      </a:r>
                      <a:endParaRPr lang="en-IN" dirty="0">
                        <a:latin typeface="Century" panose="02040604050505020304" pitchFamily="18" charset="0"/>
                      </a:endParaRPr>
                    </a:p>
                  </a:txBody>
                  <a:tcPr/>
                </a:tc>
                <a:extLst>
                  <a:ext uri="{0D108BD9-81ED-4DB2-BD59-A6C34878D82A}">
                    <a16:rowId xmlns:a16="http://schemas.microsoft.com/office/drawing/2014/main" xmlns="" val="241850835"/>
                  </a:ext>
                </a:extLst>
              </a:tr>
              <a:tr h="425558">
                <a:tc>
                  <a:txBody>
                    <a:bodyPr/>
                    <a:lstStyle/>
                    <a:p>
                      <a:endParaRPr lang="en-IN">
                        <a:latin typeface="Century" panose="02040604050505020304" pitchFamily="18" charset="0"/>
                      </a:endParaRPr>
                    </a:p>
                  </a:txBody>
                  <a:tcPr/>
                </a:tc>
                <a:tc>
                  <a:txBody>
                    <a:bodyPr/>
                    <a:lstStyle/>
                    <a:p>
                      <a:endParaRPr lang="en-IN">
                        <a:latin typeface="Century" panose="02040604050505020304" pitchFamily="18" charset="0"/>
                      </a:endParaRPr>
                    </a:p>
                  </a:txBody>
                  <a:tcPr/>
                </a:tc>
                <a:tc>
                  <a:txBody>
                    <a:bodyPr/>
                    <a:lstStyle/>
                    <a:p>
                      <a:endParaRPr lang="en-IN">
                        <a:latin typeface="Century" panose="020406040505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a:t>
                      </a:r>
                      <a:endParaRPr lang="en-IN" dirty="0">
                        <a:latin typeface="Century" panose="020406040505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False</a:t>
                      </a:r>
                      <a:endParaRPr lang="en-IN" dirty="0">
                        <a:latin typeface="Century" panose="02040604050505020304" pitchFamily="18" charset="0"/>
                      </a:endParaRPr>
                    </a:p>
                  </a:txBody>
                  <a:tcPr/>
                </a:tc>
                <a:tc>
                  <a:txBody>
                    <a:bodyPr/>
                    <a:lstStyle/>
                    <a:p>
                      <a:r>
                        <a:rPr lang="en-IN" dirty="0"/>
                        <a:t>---</a:t>
                      </a:r>
                      <a:endParaRPr lang="en-IN" dirty="0">
                        <a:latin typeface="Century" panose="02040604050505020304" pitchFamily="18" charset="0"/>
                      </a:endParaRPr>
                    </a:p>
                  </a:txBody>
                  <a:tcPr/>
                </a:tc>
                <a:tc>
                  <a:txBody>
                    <a:bodyPr/>
                    <a:lstStyle/>
                    <a:p>
                      <a:r>
                        <a:rPr lang="en-IN" dirty="0"/>
                        <a:t>---</a:t>
                      </a:r>
                      <a:endParaRPr lang="en-IN" dirty="0">
                        <a:latin typeface="Century" panose="02040604050505020304" pitchFamily="18" charset="0"/>
                      </a:endParaRPr>
                    </a:p>
                  </a:txBody>
                  <a:tcPr/>
                </a:tc>
                <a:extLst>
                  <a:ext uri="{0D108BD9-81ED-4DB2-BD59-A6C34878D82A}">
                    <a16:rowId xmlns:a16="http://schemas.microsoft.com/office/drawing/2014/main" xmlns="" val="1274757602"/>
                  </a:ext>
                </a:extLst>
              </a:tr>
              <a:tr h="425558">
                <a:tc>
                  <a:txBody>
                    <a:bodyPr/>
                    <a:lstStyle/>
                    <a:p>
                      <a:r>
                        <a:rPr lang="en-IN" dirty="0"/>
                        <a:t>4</a:t>
                      </a:r>
                      <a:endParaRPr lang="en-IN" dirty="0">
                        <a:latin typeface="Century" panose="02040604050505020304" pitchFamily="18" charset="0"/>
                      </a:endParaRPr>
                    </a:p>
                  </a:txBody>
                  <a:tcPr/>
                </a:tc>
                <a:tc>
                  <a:txBody>
                    <a:bodyPr/>
                    <a:lstStyle/>
                    <a:p>
                      <a:r>
                        <a:rPr lang="en-IN" dirty="0"/>
                        <a:t>False</a:t>
                      </a:r>
                      <a:endParaRPr lang="en-IN" dirty="0">
                        <a:latin typeface="Century" panose="02040604050505020304" pitchFamily="18" charset="0"/>
                      </a:endParaRPr>
                    </a:p>
                  </a:txBody>
                  <a:tcPr/>
                </a:tc>
                <a:tc>
                  <a:txBody>
                    <a:bodyPr/>
                    <a:lstStyle/>
                    <a:p>
                      <a:endParaRPr lang="en-IN" dirty="0">
                        <a:latin typeface="Century" panose="020406040505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entury" panose="020406040505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Century" panose="02040604050505020304" pitchFamily="18" charset="0"/>
                      </a:endParaRPr>
                    </a:p>
                  </a:txBody>
                  <a:tcPr/>
                </a:tc>
                <a:tc>
                  <a:txBody>
                    <a:bodyPr/>
                    <a:lstStyle/>
                    <a:p>
                      <a:endParaRPr lang="en-IN" dirty="0">
                        <a:latin typeface="Century" panose="02040604050505020304" pitchFamily="18" charset="0"/>
                      </a:endParaRPr>
                    </a:p>
                  </a:txBody>
                  <a:tcPr/>
                </a:tc>
                <a:tc>
                  <a:txBody>
                    <a:bodyPr/>
                    <a:lstStyle/>
                    <a:p>
                      <a:endParaRPr lang="en-IN" dirty="0">
                        <a:latin typeface="Century" panose="02040604050505020304" pitchFamily="18" charset="0"/>
                      </a:endParaRPr>
                    </a:p>
                  </a:txBody>
                  <a:tcPr/>
                </a:tc>
                <a:extLst>
                  <a:ext uri="{0D108BD9-81ED-4DB2-BD59-A6C34878D82A}">
                    <a16:rowId xmlns:a16="http://schemas.microsoft.com/office/drawing/2014/main" xmlns="" val="4120640755"/>
                  </a:ext>
                </a:extLst>
              </a:tr>
            </a:tbl>
          </a:graphicData>
        </a:graphic>
      </p:graphicFrame>
    </p:spTree>
    <p:extLst>
      <p:ext uri="{BB962C8B-B14F-4D97-AF65-F5344CB8AC3E}">
        <p14:creationId xmlns:p14="http://schemas.microsoft.com/office/powerpoint/2010/main" val="406685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5AC73C-1456-4793-9EDC-588230991440}"/>
              </a:ext>
            </a:extLst>
          </p:cNvPr>
          <p:cNvSpPr>
            <a:spLocks noGrp="1"/>
          </p:cNvSpPr>
          <p:nvPr>
            <p:ph type="title"/>
          </p:nvPr>
        </p:nvSpPr>
        <p:spPr>
          <a:xfrm>
            <a:off x="125114" y="105775"/>
            <a:ext cx="10515600" cy="670573"/>
          </a:xfrm>
        </p:spPr>
        <p:txBody>
          <a:bodyPr>
            <a:normAutofit fontScale="90000"/>
          </a:bodyPr>
          <a:lstStyle/>
          <a:p>
            <a:r>
              <a:rPr lang="en-IN" dirty="0">
                <a:latin typeface="Century" panose="02040604050505020304" pitchFamily="18" charset="0"/>
              </a:rPr>
              <a:t>Condition within loop</a:t>
            </a:r>
          </a:p>
        </p:txBody>
      </p:sp>
      <p:sp>
        <p:nvSpPr>
          <p:cNvPr id="3" name="Content Placeholder 2">
            <a:extLst>
              <a:ext uri="{FF2B5EF4-FFF2-40B4-BE49-F238E27FC236}">
                <a16:creationId xmlns:a16="http://schemas.microsoft.com/office/drawing/2014/main" xmlns="" id="{7608AF65-FA4D-4E9C-9F7E-D482E23159E2}"/>
              </a:ext>
            </a:extLst>
          </p:cNvPr>
          <p:cNvSpPr>
            <a:spLocks noGrp="1"/>
          </p:cNvSpPr>
          <p:nvPr>
            <p:ph idx="1"/>
          </p:nvPr>
        </p:nvSpPr>
        <p:spPr>
          <a:xfrm>
            <a:off x="125114" y="986506"/>
            <a:ext cx="11625944" cy="5349615"/>
          </a:xfrm>
        </p:spPr>
        <p:txBody>
          <a:bodyPr>
            <a:normAutofit lnSpcReduction="10000"/>
          </a:bodyPr>
          <a:lstStyle/>
          <a:p>
            <a:pPr marL="0" indent="0">
              <a:spcBef>
                <a:spcPts val="0"/>
              </a:spcBef>
              <a:buNone/>
            </a:pPr>
            <a:r>
              <a:rPr lang="en-US" dirty="0">
                <a:effectLst/>
                <a:latin typeface="Century" panose="02040604050505020304" pitchFamily="18" charset="0"/>
              </a:rPr>
              <a:t>#include&lt;stdio.h&gt;</a:t>
            </a:r>
          </a:p>
          <a:p>
            <a:pPr marL="0" indent="0">
              <a:spcBef>
                <a:spcPts val="0"/>
              </a:spcBef>
              <a:buNone/>
            </a:pPr>
            <a:r>
              <a:rPr lang="en-US" dirty="0">
                <a:effectLst/>
                <a:latin typeface="Century" panose="02040604050505020304" pitchFamily="18" charset="0"/>
              </a:rPr>
              <a:t> int main( )  </a:t>
            </a:r>
          </a:p>
          <a:p>
            <a:pPr marL="0" indent="0">
              <a:spcBef>
                <a:spcPts val="0"/>
              </a:spcBef>
              <a:buNone/>
            </a:pPr>
            <a:r>
              <a:rPr lang="en-US" dirty="0">
                <a:effectLst/>
                <a:latin typeface="Century" panose="02040604050505020304" pitchFamily="18" charset="0"/>
              </a:rPr>
              <a:t>{</a:t>
            </a:r>
          </a:p>
          <a:p>
            <a:pPr marL="0" indent="0">
              <a:spcBef>
                <a:spcPts val="0"/>
              </a:spcBef>
              <a:buNone/>
            </a:pPr>
            <a:r>
              <a:rPr lang="en-US" dirty="0">
                <a:effectLst/>
                <a:latin typeface="Century" panose="02040604050505020304" pitchFamily="18" charset="0"/>
              </a:rPr>
              <a:t>int num, </a:t>
            </a:r>
            <a:r>
              <a:rPr lang="en-US" dirty="0" err="1">
                <a:effectLst/>
                <a:latin typeface="Century" panose="02040604050505020304" pitchFamily="18" charset="0"/>
              </a:rPr>
              <a:t>i</a:t>
            </a:r>
            <a:r>
              <a:rPr lang="en-US" dirty="0">
                <a:effectLst/>
                <a:latin typeface="Century" panose="02040604050505020304" pitchFamily="18" charset="0"/>
              </a:rPr>
              <a:t>;</a:t>
            </a:r>
          </a:p>
          <a:p>
            <a:pPr marL="0" indent="0">
              <a:spcBef>
                <a:spcPts val="0"/>
              </a:spcBef>
              <a:buNone/>
            </a:pPr>
            <a:r>
              <a:rPr lang="en-US" dirty="0" err="1">
                <a:effectLst/>
                <a:latin typeface="Century" panose="02040604050505020304" pitchFamily="18" charset="0"/>
              </a:rPr>
              <a:t>printf</a:t>
            </a:r>
            <a:r>
              <a:rPr lang="en-US" dirty="0">
                <a:effectLst/>
                <a:latin typeface="Century" panose="02040604050505020304" pitchFamily="18" charset="0"/>
              </a:rPr>
              <a:t>("Enter a number \n");</a:t>
            </a:r>
          </a:p>
          <a:p>
            <a:pPr marL="0" indent="0">
              <a:spcBef>
                <a:spcPts val="0"/>
              </a:spcBef>
              <a:buNone/>
            </a:pPr>
            <a:r>
              <a:rPr lang="en-US" dirty="0" err="1">
                <a:effectLst/>
                <a:latin typeface="Century" panose="02040604050505020304" pitchFamily="18" charset="0"/>
              </a:rPr>
              <a:t>scanf</a:t>
            </a:r>
            <a:r>
              <a:rPr lang="en-US" dirty="0">
                <a:effectLst/>
                <a:latin typeface="Century" panose="02040604050505020304" pitchFamily="18" charset="0"/>
              </a:rPr>
              <a:t>("%d", &amp;num);</a:t>
            </a:r>
          </a:p>
          <a:p>
            <a:pPr marL="0" indent="0">
              <a:spcBef>
                <a:spcPts val="0"/>
              </a:spcBef>
              <a:buNone/>
            </a:pPr>
            <a:r>
              <a:rPr lang="en-US" dirty="0" err="1">
                <a:effectLst/>
                <a:latin typeface="Century" panose="02040604050505020304" pitchFamily="18" charset="0"/>
              </a:rPr>
              <a:t>i</a:t>
            </a:r>
            <a:r>
              <a:rPr lang="en-US" dirty="0">
                <a:effectLst/>
                <a:latin typeface="Century" panose="02040604050505020304" pitchFamily="18" charset="0"/>
              </a:rPr>
              <a:t> = 2;</a:t>
            </a:r>
          </a:p>
          <a:p>
            <a:pPr marL="0" indent="0">
              <a:spcBef>
                <a:spcPts val="0"/>
              </a:spcBef>
              <a:buNone/>
            </a:pPr>
            <a:r>
              <a:rPr lang="en-US" dirty="0">
                <a:effectLst/>
                <a:latin typeface="Century" panose="02040604050505020304" pitchFamily="18" charset="0"/>
              </a:rPr>
              <a:t>while (</a:t>
            </a:r>
            <a:r>
              <a:rPr lang="en-US" dirty="0" err="1">
                <a:effectLst/>
                <a:latin typeface="Century" panose="02040604050505020304" pitchFamily="18" charset="0"/>
              </a:rPr>
              <a:t>i</a:t>
            </a:r>
            <a:r>
              <a:rPr lang="en-US" dirty="0">
                <a:effectLst/>
                <a:latin typeface="Century" panose="02040604050505020304" pitchFamily="18" charset="0"/>
              </a:rPr>
              <a:t> &lt;= num -1) {</a:t>
            </a:r>
          </a:p>
          <a:p>
            <a:pPr marL="0" indent="0">
              <a:spcBef>
                <a:spcPts val="0"/>
              </a:spcBef>
              <a:buNone/>
            </a:pPr>
            <a:r>
              <a:rPr lang="en-US" dirty="0">
                <a:effectLst/>
                <a:latin typeface="Century" panose="02040604050505020304" pitchFamily="18" charset="0"/>
              </a:rPr>
              <a:t>                   	 if (</a:t>
            </a:r>
            <a:r>
              <a:rPr lang="en-US" dirty="0" err="1">
                <a:effectLst/>
                <a:latin typeface="Century" panose="02040604050505020304" pitchFamily="18" charset="0"/>
              </a:rPr>
              <a:t>num%i</a:t>
            </a:r>
            <a:r>
              <a:rPr lang="en-US" dirty="0">
                <a:effectLst/>
                <a:latin typeface="Century" panose="02040604050505020304" pitchFamily="18" charset="0"/>
              </a:rPr>
              <a:t> == 0){</a:t>
            </a:r>
          </a:p>
          <a:p>
            <a:pPr marL="0" indent="0">
              <a:spcBef>
                <a:spcPts val="0"/>
              </a:spcBef>
              <a:buNone/>
            </a:pPr>
            <a:r>
              <a:rPr lang="en-US" dirty="0">
                <a:effectLst/>
                <a:latin typeface="Century" panose="02040604050505020304" pitchFamily="18" charset="0"/>
              </a:rPr>
              <a:t>			</a:t>
            </a:r>
            <a:r>
              <a:rPr lang="en-US" dirty="0" err="1">
                <a:effectLst/>
                <a:latin typeface="Century" panose="02040604050505020304" pitchFamily="18" charset="0"/>
              </a:rPr>
              <a:t>printf</a:t>
            </a:r>
            <a:r>
              <a:rPr lang="en-US" dirty="0">
                <a:effectLst/>
                <a:latin typeface="Century" panose="02040604050505020304" pitchFamily="18" charset="0"/>
              </a:rPr>
              <a:t>("Number: %d is not a prime number \n", num);</a:t>
            </a:r>
          </a:p>
          <a:p>
            <a:pPr marL="0" indent="0">
              <a:spcBef>
                <a:spcPts val="0"/>
              </a:spcBef>
              <a:buNone/>
            </a:pPr>
            <a:r>
              <a:rPr lang="en-US" dirty="0">
                <a:effectLst/>
                <a:latin typeface="Century" panose="02040604050505020304" pitchFamily="18" charset="0"/>
              </a:rPr>
              <a:t>			break;</a:t>
            </a:r>
          </a:p>
          <a:p>
            <a:pPr marL="0" indent="0">
              <a:spcBef>
                <a:spcPts val="0"/>
              </a:spcBef>
              <a:buNone/>
            </a:pPr>
            <a:r>
              <a:rPr lang="en-US" dirty="0">
                <a:effectLst/>
                <a:latin typeface="Century" panose="02040604050505020304" pitchFamily="18" charset="0"/>
              </a:rPr>
              <a:t>   		 	}</a:t>
            </a:r>
          </a:p>
          <a:p>
            <a:pPr marL="0" indent="0">
              <a:spcBef>
                <a:spcPts val="0"/>
              </a:spcBef>
              <a:buNone/>
            </a:pPr>
            <a:r>
              <a:rPr lang="en-US" dirty="0">
                <a:effectLst/>
                <a:latin typeface="Century" panose="02040604050505020304" pitchFamily="18" charset="0"/>
              </a:rPr>
              <a:t>    	   	</a:t>
            </a:r>
            <a:r>
              <a:rPr lang="en-US" dirty="0" err="1">
                <a:effectLst/>
                <a:latin typeface="Century" panose="02040604050505020304" pitchFamily="18" charset="0"/>
              </a:rPr>
              <a:t>i</a:t>
            </a:r>
            <a:r>
              <a:rPr lang="en-US" dirty="0">
                <a:effectLst/>
                <a:latin typeface="Century" panose="02040604050505020304" pitchFamily="18" charset="0"/>
              </a:rPr>
              <a:t>++;</a:t>
            </a:r>
          </a:p>
          <a:p>
            <a:pPr marL="0" indent="0">
              <a:spcBef>
                <a:spcPts val="0"/>
              </a:spcBef>
              <a:buNone/>
            </a:pPr>
            <a:r>
              <a:rPr lang="en-US" dirty="0">
                <a:effectLst/>
                <a:latin typeface="Century" panose="02040604050505020304" pitchFamily="18" charset="0"/>
              </a:rPr>
              <a:t>                	  }</a:t>
            </a:r>
          </a:p>
          <a:p>
            <a:pPr marL="0" indent="0">
              <a:spcBef>
                <a:spcPts val="0"/>
              </a:spcBef>
              <a:buNone/>
            </a:pPr>
            <a:r>
              <a:rPr lang="en-US" dirty="0">
                <a:effectLst/>
                <a:latin typeface="Century" panose="02040604050505020304" pitchFamily="18" charset="0"/>
              </a:rPr>
              <a:t>if(</a:t>
            </a:r>
            <a:r>
              <a:rPr lang="en-US" dirty="0" err="1">
                <a:effectLst/>
                <a:latin typeface="Century" panose="02040604050505020304" pitchFamily="18" charset="0"/>
              </a:rPr>
              <a:t>i</a:t>
            </a:r>
            <a:r>
              <a:rPr lang="en-US" dirty="0">
                <a:effectLst/>
                <a:latin typeface="Century" panose="02040604050505020304" pitchFamily="18" charset="0"/>
              </a:rPr>
              <a:t> == num)</a:t>
            </a:r>
          </a:p>
          <a:p>
            <a:pPr marL="0" indent="0">
              <a:spcBef>
                <a:spcPts val="0"/>
              </a:spcBef>
              <a:buNone/>
            </a:pPr>
            <a:r>
              <a:rPr lang="en-US" dirty="0">
                <a:effectLst/>
                <a:latin typeface="Century" panose="02040604050505020304" pitchFamily="18" charset="0"/>
              </a:rPr>
              <a:t>{</a:t>
            </a:r>
          </a:p>
          <a:p>
            <a:pPr marL="0" indent="0">
              <a:spcBef>
                <a:spcPts val="0"/>
              </a:spcBef>
              <a:buNone/>
            </a:pPr>
            <a:r>
              <a:rPr lang="en-US" dirty="0">
                <a:effectLst/>
                <a:latin typeface="Century" panose="02040604050505020304" pitchFamily="18" charset="0"/>
              </a:rPr>
              <a:t>    </a:t>
            </a:r>
            <a:r>
              <a:rPr lang="en-US" dirty="0" err="1">
                <a:effectLst/>
                <a:latin typeface="Century" panose="02040604050505020304" pitchFamily="18" charset="0"/>
              </a:rPr>
              <a:t>printf</a:t>
            </a:r>
            <a:r>
              <a:rPr lang="en-US" dirty="0">
                <a:effectLst/>
                <a:latin typeface="Century" panose="02040604050505020304" pitchFamily="18" charset="0"/>
              </a:rPr>
              <a:t>("Number: %d </a:t>
            </a:r>
            <a:r>
              <a:rPr lang="en-US" dirty="0" err="1">
                <a:effectLst/>
                <a:latin typeface="Century" panose="02040604050505020304" pitchFamily="18" charset="0"/>
              </a:rPr>
              <a:t>i</a:t>
            </a:r>
            <a:r>
              <a:rPr lang="en-US" dirty="0">
                <a:effectLst/>
                <a:latin typeface="Century" panose="02040604050505020304" pitchFamily="18" charset="0"/>
              </a:rPr>
              <a:t> Prime Number \n", num);</a:t>
            </a:r>
          </a:p>
          <a:p>
            <a:pPr marL="0" indent="0">
              <a:spcBef>
                <a:spcPts val="0"/>
              </a:spcBef>
              <a:buNone/>
            </a:pPr>
            <a:r>
              <a:rPr lang="en-US" dirty="0">
                <a:effectLst/>
                <a:latin typeface="Century" panose="02040604050505020304" pitchFamily="18" charset="0"/>
              </a:rPr>
              <a:t>}</a:t>
            </a:r>
          </a:p>
          <a:p>
            <a:pPr marL="0" indent="0">
              <a:spcBef>
                <a:spcPts val="0"/>
              </a:spcBef>
              <a:buNone/>
            </a:pPr>
            <a:r>
              <a:rPr lang="en-US" dirty="0">
                <a:effectLst/>
                <a:latin typeface="Century" panose="02040604050505020304" pitchFamily="18" charset="0"/>
              </a:rPr>
              <a:t>}</a:t>
            </a:r>
          </a:p>
          <a:p>
            <a:endParaRPr lang="en-IN" dirty="0"/>
          </a:p>
        </p:txBody>
      </p:sp>
    </p:spTree>
    <p:extLst>
      <p:ext uri="{BB962C8B-B14F-4D97-AF65-F5344CB8AC3E}">
        <p14:creationId xmlns:p14="http://schemas.microsoft.com/office/powerpoint/2010/main" val="1353851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b="1" dirty="0" smtClean="0">
                <a:solidFill>
                  <a:srgbClr val="0070C0"/>
                </a:solidFill>
                <a:effectLst>
                  <a:outerShdw blurRad="38100" dist="38100" dir="2700000" algn="tl">
                    <a:srgbClr val="000000">
                      <a:alpha val="43137"/>
                    </a:srgbClr>
                  </a:outerShdw>
                </a:effectLst>
              </a:rPr>
              <a:t>Let us try………..</a:t>
            </a:r>
            <a:endParaRPr lang="en-US" b="1" dirty="0">
              <a:solidFill>
                <a:srgbClr val="0070C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1"/>
          </p:nvPr>
        </p:nvSpPr>
        <p:spPr/>
        <p:txBody>
          <a:bodyPr/>
          <a:lstStyle/>
          <a:p>
            <a:pPr>
              <a:defRPr/>
            </a:pPr>
            <a:fld id="{C5A19324-9B36-4E73-93C1-D038422DD963}" type="slidenum">
              <a:rPr lang="en-US"/>
              <a:pPr>
                <a:defRPr/>
              </a:pPr>
              <a:t>87</a:t>
            </a:fld>
            <a:endParaRPr lang="en-US"/>
          </a:p>
        </p:txBody>
      </p:sp>
      <p:sp>
        <p:nvSpPr>
          <p:cNvPr id="151555"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pic>
        <p:nvPicPr>
          <p:cNvPr id="151556" name="Picture 1"/>
          <p:cNvPicPr>
            <a:picLocks noGrp="1" noChangeAspect="1" noChangeArrowheads="1"/>
          </p:cNvPicPr>
          <p:nvPr>
            <p:ph sz="quarter" idx="1"/>
          </p:nvPr>
        </p:nvPicPr>
        <p:blipFill>
          <a:blip r:embed="rId2"/>
          <a:srcRect/>
          <a:stretch>
            <a:fillRect/>
          </a:stretch>
        </p:blipFill>
        <p:spPr>
          <a:xfrm>
            <a:off x="3352801" y="1905000"/>
            <a:ext cx="4406900" cy="2895600"/>
          </a:xfrm>
        </p:spPr>
      </p:pic>
    </p:spTree>
    <p:extLst>
      <p:ext uri="{BB962C8B-B14F-4D97-AF65-F5344CB8AC3E}">
        <p14:creationId xmlns:p14="http://schemas.microsoft.com/office/powerpoint/2010/main" val="8655490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3"/>
          <p:cNvSpPr>
            <a:spLocks noGrp="1"/>
          </p:cNvSpPr>
          <p:nvPr>
            <p:ph type="body" idx="1"/>
          </p:nvPr>
        </p:nvSpPr>
        <p:spPr>
          <a:xfrm>
            <a:off x="1219200" y="457200"/>
            <a:ext cx="10261600" cy="5410200"/>
          </a:xfrm>
        </p:spPr>
        <p:txBody>
          <a:bodyPr>
            <a:normAutofit fontScale="92500" lnSpcReduction="20000"/>
          </a:bodyPr>
          <a:lstStyle/>
          <a:p>
            <a:pPr eaLnBrk="1" hangingPunct="1">
              <a:lnSpc>
                <a:spcPct val="90000"/>
              </a:lnSpc>
              <a:buFont typeface="Arial" charset="0"/>
              <a:buNone/>
            </a:pPr>
            <a:r>
              <a:rPr lang="en-US" sz="2800" smtClean="0">
                <a:solidFill>
                  <a:srgbClr val="0070C0"/>
                </a:solidFill>
              </a:rPr>
              <a:t>int i, sum;</a:t>
            </a:r>
          </a:p>
          <a:p>
            <a:pPr eaLnBrk="1" hangingPunct="1">
              <a:lnSpc>
                <a:spcPct val="90000"/>
              </a:lnSpc>
              <a:buFont typeface="Arial" charset="0"/>
              <a:buNone/>
            </a:pPr>
            <a:r>
              <a:rPr lang="en-US" sz="2800" smtClean="0">
                <a:solidFill>
                  <a:srgbClr val="0070C0"/>
                </a:solidFill>
              </a:rPr>
              <a:t>sum = 0;</a:t>
            </a:r>
          </a:p>
          <a:p>
            <a:pPr eaLnBrk="1" hangingPunct="1">
              <a:lnSpc>
                <a:spcPct val="90000"/>
              </a:lnSpc>
              <a:buFont typeface="Arial" charset="0"/>
              <a:buNone/>
            </a:pPr>
            <a:r>
              <a:rPr lang="en-US" sz="2800" smtClean="0">
                <a:solidFill>
                  <a:srgbClr val="0070C0"/>
                </a:solidFill>
              </a:rPr>
              <a:t>for (i=1; i&lt;8; i++)</a:t>
            </a:r>
          </a:p>
          <a:p>
            <a:pPr eaLnBrk="1" hangingPunct="1">
              <a:lnSpc>
                <a:spcPct val="90000"/>
              </a:lnSpc>
              <a:buFont typeface="Arial" charset="0"/>
              <a:buNone/>
            </a:pPr>
            <a:r>
              <a:rPr lang="en-US" sz="2800" smtClean="0">
                <a:solidFill>
                  <a:srgbClr val="0070C0"/>
                </a:solidFill>
              </a:rPr>
              <a:t>{</a:t>
            </a:r>
          </a:p>
          <a:p>
            <a:pPr eaLnBrk="1" hangingPunct="1">
              <a:lnSpc>
                <a:spcPct val="90000"/>
              </a:lnSpc>
              <a:buFont typeface="Arial" charset="0"/>
              <a:buNone/>
            </a:pPr>
            <a:r>
              <a:rPr lang="en-US" sz="2800" smtClean="0">
                <a:solidFill>
                  <a:srgbClr val="0070C0"/>
                </a:solidFill>
              </a:rPr>
              <a:t> if ((i==3) || (i==5))</a:t>
            </a:r>
          </a:p>
          <a:p>
            <a:pPr eaLnBrk="1" hangingPunct="1">
              <a:lnSpc>
                <a:spcPct val="90000"/>
              </a:lnSpc>
              <a:buFont typeface="Arial" charset="0"/>
              <a:buNone/>
            </a:pPr>
            <a:r>
              <a:rPr lang="en-US" sz="2800" smtClean="0">
                <a:solidFill>
                  <a:srgbClr val="0070C0"/>
                </a:solidFill>
              </a:rPr>
              <a:t> continue;</a:t>
            </a:r>
          </a:p>
          <a:p>
            <a:pPr eaLnBrk="1" hangingPunct="1">
              <a:lnSpc>
                <a:spcPct val="90000"/>
              </a:lnSpc>
              <a:buFont typeface="Arial" charset="0"/>
              <a:buNone/>
            </a:pPr>
            <a:r>
              <a:rPr lang="en-US" sz="2800" smtClean="0">
                <a:solidFill>
                  <a:srgbClr val="0070C0"/>
                </a:solidFill>
              </a:rPr>
              <a:t>sum += i;</a:t>
            </a:r>
          </a:p>
          <a:p>
            <a:pPr eaLnBrk="1" hangingPunct="1">
              <a:lnSpc>
                <a:spcPct val="90000"/>
              </a:lnSpc>
              <a:buFont typeface="Arial" charset="0"/>
              <a:buNone/>
            </a:pPr>
            <a:r>
              <a:rPr lang="en-US" sz="2800" smtClean="0">
                <a:solidFill>
                  <a:srgbClr val="0070C0"/>
                </a:solidFill>
              </a:rPr>
              <a:t>}</a:t>
            </a:r>
          </a:p>
          <a:p>
            <a:pPr eaLnBrk="1" hangingPunct="1">
              <a:lnSpc>
                <a:spcPct val="90000"/>
              </a:lnSpc>
              <a:buFont typeface="Arial" charset="0"/>
              <a:buNone/>
            </a:pPr>
            <a:r>
              <a:rPr lang="en-US" sz="2800" smtClean="0">
                <a:solidFill>
                  <a:srgbClr val="0070C0"/>
                </a:solidFill>
              </a:rPr>
              <a:t>printf(“The sum of 1, 2, 4, 6, and 7 is: %d\n”, sum);</a:t>
            </a:r>
          </a:p>
          <a:p>
            <a:pPr eaLnBrk="1" hangingPunct="1">
              <a:lnSpc>
                <a:spcPct val="90000"/>
              </a:lnSpc>
              <a:buFont typeface="Arial" charset="0"/>
              <a:buNone/>
            </a:pPr>
            <a:r>
              <a:rPr lang="en-US" sz="2800" smtClean="0">
                <a:solidFill>
                  <a:srgbClr val="0070C0"/>
                </a:solidFill>
              </a:rPr>
              <a:t>} </a:t>
            </a:r>
          </a:p>
          <a:p>
            <a:pPr eaLnBrk="1" hangingPunct="1">
              <a:lnSpc>
                <a:spcPct val="90000"/>
              </a:lnSpc>
              <a:buFont typeface="Arial" charset="0"/>
              <a:buNone/>
            </a:pPr>
            <a:r>
              <a:rPr lang="en-US" sz="2800" b="1" smtClean="0">
                <a:solidFill>
                  <a:srgbClr val="C00000"/>
                </a:solidFill>
              </a:rPr>
              <a:t>Output??????????</a:t>
            </a:r>
          </a:p>
          <a:p>
            <a:pPr eaLnBrk="1" hangingPunct="1">
              <a:lnSpc>
                <a:spcPct val="90000"/>
              </a:lnSpc>
              <a:buFont typeface="Arial" charset="0"/>
              <a:buNone/>
            </a:pPr>
            <a:endParaRPr lang="en-US" sz="2800" b="1" smtClean="0"/>
          </a:p>
          <a:p>
            <a:pPr eaLnBrk="1" hangingPunct="1">
              <a:lnSpc>
                <a:spcPct val="90000"/>
              </a:lnSpc>
              <a:buFont typeface="Arial" charset="0"/>
              <a:buNone/>
            </a:pPr>
            <a:endParaRPr lang="en-US" sz="2800" b="1" smtClean="0"/>
          </a:p>
        </p:txBody>
      </p:sp>
      <p:sp>
        <p:nvSpPr>
          <p:cNvPr id="61444" name="Rectangle 4"/>
          <p:cNvSpPr>
            <a:spLocks noChangeArrowheads="1"/>
          </p:cNvSpPr>
          <p:nvPr/>
        </p:nvSpPr>
        <p:spPr bwMode="auto">
          <a:xfrm>
            <a:off x="5080001" y="6019801"/>
            <a:ext cx="5030544" cy="523220"/>
          </a:xfrm>
          <a:prstGeom prst="rect">
            <a:avLst/>
          </a:prstGeom>
          <a:noFill/>
          <a:ln w="9525">
            <a:noFill/>
            <a:miter lim="800000"/>
            <a:headEnd/>
            <a:tailEnd/>
          </a:ln>
        </p:spPr>
        <p:txBody>
          <a:bodyPr wrap="none">
            <a:spAutoFit/>
          </a:bodyPr>
          <a:lstStyle/>
          <a:p>
            <a:r>
              <a:rPr lang="en-US" sz="2800" b="1">
                <a:solidFill>
                  <a:srgbClr val="C00000"/>
                </a:solidFill>
                <a:latin typeface="Calibri" pitchFamily="34" charset="0"/>
              </a:rPr>
              <a:t>The sum of 1, 2, 4, 6, and 7 is: 20</a:t>
            </a:r>
          </a:p>
        </p:txBody>
      </p:sp>
      <p:pic>
        <p:nvPicPr>
          <p:cNvPr id="152579" name="Picture 1"/>
          <p:cNvPicPr>
            <a:picLocks noChangeAspect="1" noChangeArrowheads="1"/>
          </p:cNvPicPr>
          <p:nvPr/>
        </p:nvPicPr>
        <p:blipFill>
          <a:blip r:embed="rId2"/>
          <a:srcRect/>
          <a:stretch>
            <a:fillRect/>
          </a:stretch>
        </p:blipFill>
        <p:spPr bwMode="auto">
          <a:xfrm>
            <a:off x="9144000" y="228600"/>
            <a:ext cx="2235200" cy="1009650"/>
          </a:xfrm>
          <a:prstGeom prst="rect">
            <a:avLst/>
          </a:prstGeom>
          <a:noFill/>
          <a:ln w="9525">
            <a:noFill/>
            <a:miter lim="800000"/>
            <a:headEnd/>
            <a:tailEnd/>
          </a:ln>
        </p:spPr>
      </p:pic>
    </p:spTree>
    <p:extLst>
      <p:ext uri="{BB962C8B-B14F-4D97-AF65-F5344CB8AC3E}">
        <p14:creationId xmlns:p14="http://schemas.microsoft.com/office/powerpoint/2010/main" val="1880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 calcmode="lin" valueType="num">
                                      <p:cBhvr additive="base">
                                        <p:cTn id="7" dur="2000" fill="hold"/>
                                        <p:tgtEl>
                                          <p:spTgt spid="61444"/>
                                        </p:tgtEl>
                                        <p:attrNameLst>
                                          <p:attrName>ppt_x</p:attrName>
                                        </p:attrNameLst>
                                      </p:cBhvr>
                                      <p:tavLst>
                                        <p:tav tm="0">
                                          <p:val>
                                            <p:strVal val="1+#ppt_w/2"/>
                                          </p:val>
                                        </p:tav>
                                        <p:tav tm="100000">
                                          <p:val>
                                            <p:strVal val="#ppt_x"/>
                                          </p:val>
                                        </p:tav>
                                      </p:tavLst>
                                    </p:anim>
                                    <p:anim calcmode="lin" valueType="num">
                                      <p:cBhvr additive="base">
                                        <p:cTn id="8" dur="2000" fill="hold"/>
                                        <p:tgtEl>
                                          <p:spTgt spid="614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9"/>
          <p:cNvSpPr>
            <a:spLocks noChangeArrowheads="1"/>
          </p:cNvSpPr>
          <p:nvPr/>
        </p:nvSpPr>
        <p:spPr bwMode="auto">
          <a:xfrm>
            <a:off x="609600" y="3657600"/>
            <a:ext cx="3048000" cy="1143000"/>
          </a:xfrm>
          <a:prstGeom prst="rect">
            <a:avLst/>
          </a:prstGeom>
          <a:solidFill>
            <a:srgbClr val="FFC000"/>
          </a:solidFill>
          <a:ln w="9525">
            <a:solidFill>
              <a:schemeClr val="tx1"/>
            </a:solidFill>
            <a:miter lim="800000"/>
            <a:headEnd/>
            <a:tailEnd/>
          </a:ln>
        </p:spPr>
        <p:txBody>
          <a:bodyPr wrap="none" anchor="ctr"/>
          <a:lstStyle/>
          <a:p>
            <a:endParaRPr lang="en-US">
              <a:latin typeface="Perpetua" pitchFamily="18" charset="0"/>
            </a:endParaRPr>
          </a:p>
        </p:txBody>
      </p:sp>
      <p:sp>
        <p:nvSpPr>
          <p:cNvPr id="153602" name="Rectangle 5"/>
          <p:cNvSpPr>
            <a:spLocks noChangeArrowheads="1"/>
          </p:cNvSpPr>
          <p:nvPr/>
        </p:nvSpPr>
        <p:spPr bwMode="auto">
          <a:xfrm>
            <a:off x="406400" y="609600"/>
            <a:ext cx="4572000" cy="2057400"/>
          </a:xfrm>
          <a:prstGeom prst="rect">
            <a:avLst/>
          </a:prstGeom>
          <a:solidFill>
            <a:srgbClr val="FFC000"/>
          </a:solidFill>
          <a:ln w="9525">
            <a:solidFill>
              <a:schemeClr val="tx1"/>
            </a:solidFill>
            <a:miter lim="800000"/>
            <a:headEnd/>
            <a:tailEnd/>
          </a:ln>
        </p:spPr>
        <p:txBody>
          <a:bodyPr wrap="none" anchor="ctr"/>
          <a:lstStyle/>
          <a:p>
            <a:endParaRPr lang="en-US">
              <a:latin typeface="Perpetua" pitchFamily="18" charset="0"/>
            </a:endParaRPr>
          </a:p>
        </p:txBody>
      </p:sp>
      <p:sp>
        <p:nvSpPr>
          <p:cNvPr id="153603" name="Rectangle 4"/>
          <p:cNvSpPr>
            <a:spLocks noChangeArrowheads="1"/>
          </p:cNvSpPr>
          <p:nvPr/>
        </p:nvSpPr>
        <p:spPr bwMode="auto">
          <a:xfrm>
            <a:off x="711200" y="914400"/>
            <a:ext cx="3860800" cy="1384300"/>
          </a:xfrm>
          <a:prstGeom prst="rect">
            <a:avLst/>
          </a:prstGeom>
          <a:noFill/>
          <a:ln w="9525">
            <a:noFill/>
            <a:miter lim="800000"/>
            <a:headEnd/>
            <a:tailEnd/>
          </a:ln>
        </p:spPr>
        <p:txBody>
          <a:bodyPr>
            <a:spAutoFit/>
          </a:bodyPr>
          <a:lstStyle/>
          <a:p>
            <a:r>
              <a:rPr lang="en-US" sz="2800" b="1">
                <a:latin typeface="Calibri" pitchFamily="34" charset="0"/>
              </a:rPr>
              <a:t>i = n;</a:t>
            </a:r>
          </a:p>
          <a:p>
            <a:r>
              <a:rPr lang="en-US" sz="2800" b="1">
                <a:latin typeface="Calibri" pitchFamily="34" charset="0"/>
              </a:rPr>
              <a:t>while (i--)</a:t>
            </a:r>
          </a:p>
          <a:p>
            <a:r>
              <a:rPr lang="en-US" sz="2800" b="1" i="1">
                <a:latin typeface="Calibri" pitchFamily="34" charset="0"/>
              </a:rPr>
              <a:t>         statement;</a:t>
            </a:r>
          </a:p>
        </p:txBody>
      </p:sp>
      <p:sp>
        <p:nvSpPr>
          <p:cNvPr id="62470" name="Rectangle 6"/>
          <p:cNvSpPr>
            <a:spLocks noChangeArrowheads="1"/>
          </p:cNvSpPr>
          <p:nvPr/>
        </p:nvSpPr>
        <p:spPr bwMode="auto">
          <a:xfrm>
            <a:off x="5791200" y="914401"/>
            <a:ext cx="5384800" cy="1815882"/>
          </a:xfrm>
          <a:prstGeom prst="rect">
            <a:avLst/>
          </a:prstGeom>
          <a:noFill/>
          <a:ln w="9525">
            <a:noFill/>
            <a:miter lim="800000"/>
            <a:headEnd/>
            <a:tailEnd/>
          </a:ln>
        </p:spPr>
        <p:txBody>
          <a:bodyPr>
            <a:spAutoFit/>
          </a:bodyPr>
          <a:lstStyle/>
          <a:p>
            <a:r>
              <a:rPr lang="en-US" sz="2800">
                <a:latin typeface="Perpetua" pitchFamily="18" charset="0"/>
              </a:rPr>
              <a:t>If you use this method, </a:t>
            </a:r>
          </a:p>
          <a:p>
            <a:r>
              <a:rPr lang="en-US" sz="2800">
                <a:latin typeface="Perpetua" pitchFamily="18" charset="0"/>
              </a:rPr>
              <a:t>make sure that n is greater than zero, </a:t>
            </a:r>
          </a:p>
          <a:p>
            <a:r>
              <a:rPr lang="en-US" sz="2800">
                <a:latin typeface="Perpetua" pitchFamily="18" charset="0"/>
              </a:rPr>
              <a:t>Or</a:t>
            </a:r>
          </a:p>
          <a:p>
            <a:r>
              <a:rPr lang="en-US" sz="2800">
                <a:latin typeface="Perpetua" pitchFamily="18" charset="0"/>
              </a:rPr>
              <a:t>make the test   i-- &gt; 0</a:t>
            </a:r>
          </a:p>
        </p:txBody>
      </p:sp>
      <p:sp>
        <p:nvSpPr>
          <p:cNvPr id="62472" name="Rectangle 8"/>
          <p:cNvSpPr>
            <a:spLocks noChangeArrowheads="1"/>
          </p:cNvSpPr>
          <p:nvPr/>
        </p:nvSpPr>
        <p:spPr bwMode="auto">
          <a:xfrm>
            <a:off x="812800" y="3733800"/>
            <a:ext cx="2844800" cy="946150"/>
          </a:xfrm>
          <a:prstGeom prst="rect">
            <a:avLst/>
          </a:prstGeom>
          <a:noFill/>
          <a:ln w="9525">
            <a:noFill/>
            <a:miter lim="800000"/>
            <a:headEnd/>
            <a:tailEnd/>
          </a:ln>
          <a:effectLst/>
        </p:spPr>
        <p:txBody>
          <a:bodyPr>
            <a:spAutoFit/>
          </a:bodyPr>
          <a:lstStyle/>
          <a:p>
            <a:pPr fontAlgn="auto">
              <a:spcBef>
                <a:spcPts val="0"/>
              </a:spcBef>
              <a:spcAft>
                <a:spcPts val="0"/>
              </a:spcAft>
              <a:defRPr/>
            </a:pPr>
            <a:r>
              <a:rPr lang="en-US" sz="2800" b="1" dirty="0">
                <a:effectLst>
                  <a:outerShdw blurRad="38100" dist="38100" dir="2700000" algn="tl">
                    <a:srgbClr val="C0C0C0"/>
                  </a:outerShdw>
                </a:effectLst>
                <a:latin typeface="Calibri" pitchFamily="34" charset="0"/>
              </a:rPr>
              <a:t>while (a = 6)</a:t>
            </a:r>
          </a:p>
          <a:p>
            <a:pPr fontAlgn="auto">
              <a:spcBef>
                <a:spcPts val="0"/>
              </a:spcBef>
              <a:spcAft>
                <a:spcPts val="0"/>
              </a:spcAft>
              <a:defRPr/>
            </a:pPr>
            <a:r>
              <a:rPr lang="en-US" sz="2800" b="1" dirty="0">
                <a:effectLst>
                  <a:outerShdw blurRad="38100" dist="38100" dir="2700000" algn="tl">
                    <a:srgbClr val="C0C0C0"/>
                  </a:outerShdw>
                </a:effectLst>
                <a:latin typeface="Calibri" pitchFamily="34" charset="0"/>
              </a:rPr>
              <a:t>    statement</a:t>
            </a:r>
          </a:p>
        </p:txBody>
      </p:sp>
      <p:sp>
        <p:nvSpPr>
          <p:cNvPr id="62474" name="Rectangle 10"/>
          <p:cNvSpPr>
            <a:spLocks noChangeArrowheads="1"/>
          </p:cNvSpPr>
          <p:nvPr/>
        </p:nvSpPr>
        <p:spPr bwMode="auto">
          <a:xfrm>
            <a:off x="4775200" y="3581401"/>
            <a:ext cx="6400800" cy="2677656"/>
          </a:xfrm>
          <a:prstGeom prst="rect">
            <a:avLst/>
          </a:prstGeom>
          <a:noFill/>
          <a:ln w="9525">
            <a:noFill/>
            <a:miter lim="800000"/>
            <a:headEnd/>
            <a:tailEnd/>
          </a:ln>
        </p:spPr>
        <p:txBody>
          <a:bodyPr>
            <a:spAutoFit/>
          </a:bodyPr>
          <a:lstStyle/>
          <a:p>
            <a:r>
              <a:rPr lang="en-US" sz="2800">
                <a:latin typeface="Perpetua" pitchFamily="18" charset="0"/>
              </a:rPr>
              <a:t>6 is assigned to a</a:t>
            </a:r>
          </a:p>
          <a:p>
            <a:r>
              <a:rPr lang="en-US" sz="2800">
                <a:latin typeface="Perpetua" pitchFamily="18" charset="0"/>
              </a:rPr>
              <a:t>– the expression a = 6 is tested — it has the value 6 which is non-zero and</a:t>
            </a:r>
          </a:p>
          <a:p>
            <a:r>
              <a:rPr lang="en-US" sz="2800">
                <a:latin typeface="Perpetua" pitchFamily="18" charset="0"/>
              </a:rPr>
              <a:t>therefore true</a:t>
            </a:r>
          </a:p>
          <a:p>
            <a:r>
              <a:rPr lang="en-US" sz="2800">
                <a:latin typeface="Perpetua" pitchFamily="18" charset="0"/>
              </a:rPr>
              <a:t>– the loop will be executed forever as a = 6 is always true</a:t>
            </a:r>
          </a:p>
        </p:txBody>
      </p:sp>
      <p:pic>
        <p:nvPicPr>
          <p:cNvPr id="153607" name="Picture 1"/>
          <p:cNvPicPr>
            <a:picLocks noChangeAspect="1" noChangeArrowheads="1"/>
          </p:cNvPicPr>
          <p:nvPr/>
        </p:nvPicPr>
        <p:blipFill>
          <a:blip r:embed="rId2"/>
          <a:srcRect/>
          <a:stretch>
            <a:fillRect/>
          </a:stretch>
        </p:blipFill>
        <p:spPr bwMode="auto">
          <a:xfrm>
            <a:off x="9347200" y="152400"/>
            <a:ext cx="2235200" cy="1009650"/>
          </a:xfrm>
          <a:prstGeom prst="rect">
            <a:avLst/>
          </a:prstGeom>
          <a:noFill/>
          <a:ln w="9525">
            <a:noFill/>
            <a:miter lim="800000"/>
            <a:headEnd/>
            <a:tailEnd/>
          </a:ln>
        </p:spPr>
      </p:pic>
    </p:spTree>
    <p:extLst>
      <p:ext uri="{BB962C8B-B14F-4D97-AF65-F5344CB8AC3E}">
        <p14:creationId xmlns:p14="http://schemas.microsoft.com/office/powerpoint/2010/main" val="117830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70">
                                            <p:txEl>
                                              <p:pRg st="0" end="0"/>
                                            </p:txEl>
                                          </p:spTgt>
                                        </p:tgtEl>
                                        <p:attrNameLst>
                                          <p:attrName>style.visibility</p:attrName>
                                        </p:attrNameLst>
                                      </p:cBhvr>
                                      <p:to>
                                        <p:strVal val="visible"/>
                                      </p:to>
                                    </p:set>
                                    <p:animEffect transition="in" filter="blinds(horizontal)">
                                      <p:cBhvr>
                                        <p:cTn id="7" dur="500"/>
                                        <p:tgtEl>
                                          <p:spTgt spid="6247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470">
                                            <p:txEl>
                                              <p:pRg st="1" end="1"/>
                                            </p:txEl>
                                          </p:spTgt>
                                        </p:tgtEl>
                                        <p:attrNameLst>
                                          <p:attrName>style.visibility</p:attrName>
                                        </p:attrNameLst>
                                      </p:cBhvr>
                                      <p:to>
                                        <p:strVal val="visible"/>
                                      </p:to>
                                    </p:set>
                                    <p:animEffect transition="in" filter="blinds(horizontal)">
                                      <p:cBhvr>
                                        <p:cTn id="10" dur="500"/>
                                        <p:tgtEl>
                                          <p:spTgt spid="6247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470">
                                            <p:txEl>
                                              <p:pRg st="2" end="2"/>
                                            </p:txEl>
                                          </p:spTgt>
                                        </p:tgtEl>
                                        <p:attrNameLst>
                                          <p:attrName>style.visibility</p:attrName>
                                        </p:attrNameLst>
                                      </p:cBhvr>
                                      <p:to>
                                        <p:strVal val="visible"/>
                                      </p:to>
                                    </p:set>
                                    <p:animEffect transition="in" filter="blinds(horizontal)">
                                      <p:cBhvr>
                                        <p:cTn id="13" dur="500"/>
                                        <p:tgtEl>
                                          <p:spTgt spid="6247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2470">
                                            <p:txEl>
                                              <p:pRg st="3" end="3"/>
                                            </p:txEl>
                                          </p:spTgt>
                                        </p:tgtEl>
                                        <p:attrNameLst>
                                          <p:attrName>style.visibility</p:attrName>
                                        </p:attrNameLst>
                                      </p:cBhvr>
                                      <p:to>
                                        <p:strVal val="visible"/>
                                      </p:to>
                                    </p:set>
                                    <p:animEffect transition="in" filter="blinds(horizontal)">
                                      <p:cBhvr>
                                        <p:cTn id="16" dur="500"/>
                                        <p:tgtEl>
                                          <p:spTgt spid="6247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2474">
                                            <p:txEl>
                                              <p:pRg st="0" end="0"/>
                                            </p:txEl>
                                          </p:spTgt>
                                        </p:tgtEl>
                                        <p:attrNameLst>
                                          <p:attrName>style.visibility</p:attrName>
                                        </p:attrNameLst>
                                      </p:cBhvr>
                                      <p:to>
                                        <p:strVal val="visible"/>
                                      </p:to>
                                    </p:set>
                                    <p:anim calcmode="lin" valueType="num">
                                      <p:cBhvr additive="base">
                                        <p:cTn id="21" dur="2000" fill="hold"/>
                                        <p:tgtEl>
                                          <p:spTgt spid="62474">
                                            <p:txEl>
                                              <p:pRg st="0" end="0"/>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62474">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2474">
                                            <p:txEl>
                                              <p:pRg st="1" end="1"/>
                                            </p:txEl>
                                          </p:spTgt>
                                        </p:tgtEl>
                                        <p:attrNameLst>
                                          <p:attrName>style.visibility</p:attrName>
                                        </p:attrNameLst>
                                      </p:cBhvr>
                                      <p:to>
                                        <p:strVal val="visible"/>
                                      </p:to>
                                    </p:set>
                                    <p:anim calcmode="lin" valueType="num">
                                      <p:cBhvr additive="base">
                                        <p:cTn id="25" dur="2000" fill="hold"/>
                                        <p:tgtEl>
                                          <p:spTgt spid="62474">
                                            <p:txEl>
                                              <p:pRg st="1" end="1"/>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62474">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2474">
                                            <p:txEl>
                                              <p:pRg st="2" end="2"/>
                                            </p:txEl>
                                          </p:spTgt>
                                        </p:tgtEl>
                                        <p:attrNameLst>
                                          <p:attrName>style.visibility</p:attrName>
                                        </p:attrNameLst>
                                      </p:cBhvr>
                                      <p:to>
                                        <p:strVal val="visible"/>
                                      </p:to>
                                    </p:set>
                                    <p:anim calcmode="lin" valueType="num">
                                      <p:cBhvr additive="base">
                                        <p:cTn id="29" dur="2000" fill="hold"/>
                                        <p:tgtEl>
                                          <p:spTgt spid="62474">
                                            <p:txEl>
                                              <p:pRg st="2" end="2"/>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62474">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2474">
                                            <p:txEl>
                                              <p:pRg st="3" end="3"/>
                                            </p:txEl>
                                          </p:spTgt>
                                        </p:tgtEl>
                                        <p:attrNameLst>
                                          <p:attrName>style.visibility</p:attrName>
                                        </p:attrNameLst>
                                      </p:cBhvr>
                                      <p:to>
                                        <p:strVal val="visible"/>
                                      </p:to>
                                    </p:set>
                                    <p:anim calcmode="lin" valueType="num">
                                      <p:cBhvr additive="base">
                                        <p:cTn id="33" dur="2000" fill="hold"/>
                                        <p:tgtEl>
                                          <p:spTgt spid="62474">
                                            <p:txEl>
                                              <p:pRg st="3" end="3"/>
                                            </p:txEl>
                                          </p:spTgt>
                                        </p:tgtEl>
                                        <p:attrNameLst>
                                          <p:attrName>ppt_x</p:attrName>
                                        </p:attrNameLst>
                                      </p:cBhvr>
                                      <p:tavLst>
                                        <p:tav tm="0">
                                          <p:val>
                                            <p:strVal val="#ppt_x"/>
                                          </p:val>
                                        </p:tav>
                                        <p:tav tm="100000">
                                          <p:val>
                                            <p:strVal val="#ppt_x"/>
                                          </p:val>
                                        </p:tav>
                                      </p:tavLst>
                                    </p:anim>
                                    <p:anim calcmode="lin" valueType="num">
                                      <p:cBhvr additive="base">
                                        <p:cTn id="34" dur="2000" fill="hold"/>
                                        <p:tgtEl>
                                          <p:spTgt spid="6247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b="1" dirty="0" smtClean="0">
                <a:solidFill>
                  <a:srgbClr val="7030A0"/>
                </a:solidFill>
                <a:effectLst>
                  <a:outerShdw blurRad="38100" dist="38100" dir="2700000" algn="tl">
                    <a:srgbClr val="000000">
                      <a:alpha val="43137"/>
                    </a:srgbClr>
                  </a:outerShdw>
                </a:effectLst>
              </a:rPr>
              <a:t>Example #3 </a:t>
            </a:r>
            <a:r>
              <a:rPr lang="en-US" b="1" i="1" dirty="0" err="1" smtClean="0">
                <a:solidFill>
                  <a:srgbClr val="7030A0"/>
                </a:solidFill>
                <a:effectLst>
                  <a:outerShdw blurRad="38100" dist="38100" dir="2700000" algn="tl">
                    <a:srgbClr val="000000">
                      <a:alpha val="43137"/>
                    </a:srgbClr>
                  </a:outerShdw>
                </a:effectLst>
              </a:rPr>
              <a:t>Contd</a:t>
            </a:r>
            <a:r>
              <a:rPr lang="en-US" b="1" dirty="0" smtClean="0">
                <a:solidFill>
                  <a:srgbClr val="7030A0"/>
                </a:solidFill>
                <a:effectLst>
                  <a:outerShdw blurRad="38100" dist="38100" dir="2700000" algn="tl">
                    <a:srgbClr val="000000">
                      <a:alpha val="43137"/>
                    </a:srgbClr>
                  </a:outerShdw>
                </a:effectLst>
              </a:rPr>
              <a:t>…</a:t>
            </a:r>
            <a:br>
              <a:rPr lang="en-US" b="1" dirty="0" smtClean="0">
                <a:solidFill>
                  <a:srgbClr val="7030A0"/>
                </a:solidFill>
                <a:effectLst>
                  <a:outerShdw blurRad="38100" dist="38100" dir="2700000" algn="tl">
                    <a:srgbClr val="000000">
                      <a:alpha val="43137"/>
                    </a:srgbClr>
                  </a:outerShdw>
                </a:effectLst>
              </a:rPr>
            </a:br>
            <a:endParaRPr lang="en-US" b="1" dirty="0">
              <a:solidFill>
                <a:srgbClr val="7030A0"/>
              </a:solidFill>
              <a:effectLst>
                <a:outerShdw blurRad="38100" dist="38100" dir="2700000" algn="tl">
                  <a:srgbClr val="000000">
                    <a:alpha val="43137"/>
                  </a:srgbClr>
                </a:outerShdw>
              </a:effectLst>
            </a:endParaRPr>
          </a:p>
        </p:txBody>
      </p:sp>
      <p:sp>
        <p:nvSpPr>
          <p:cNvPr id="27650" name="Content Placeholder 2"/>
          <p:cNvSpPr>
            <a:spLocks noGrp="1"/>
          </p:cNvSpPr>
          <p:nvPr>
            <p:ph sz="quarter" idx="1"/>
          </p:nvPr>
        </p:nvSpPr>
        <p:spPr>
          <a:xfrm>
            <a:off x="3149600" y="1066800"/>
            <a:ext cx="6604000" cy="5638800"/>
          </a:xfrm>
        </p:spPr>
        <p:txBody>
          <a:bodyPr/>
          <a:lstStyle/>
          <a:p>
            <a:pPr eaLnBrk="1" hangingPunct="1">
              <a:buFont typeface="Arial" charset="0"/>
              <a:buNone/>
            </a:pPr>
            <a:r>
              <a:rPr lang="en-US" dirty="0" err="1" smtClean="0">
                <a:solidFill>
                  <a:srgbClr val="C00000"/>
                </a:solidFill>
              </a:rPr>
              <a:t>printf</a:t>
            </a:r>
            <a:r>
              <a:rPr lang="en-US" dirty="0" smtClean="0">
                <a:solidFill>
                  <a:srgbClr val="C00000"/>
                </a:solidFill>
              </a:rPr>
              <a:t>("Case3:\n"); </a:t>
            </a:r>
          </a:p>
          <a:p>
            <a:pPr eaLnBrk="1" hangingPunct="1">
              <a:buFont typeface="Arial" charset="0"/>
              <a:buNone/>
            </a:pPr>
            <a:r>
              <a:rPr lang="en-US" dirty="0" err="1" smtClean="0"/>
              <a:t>i</a:t>
            </a:r>
            <a:r>
              <a:rPr lang="en-US" dirty="0" smtClean="0"/>
              <a:t>=0;</a:t>
            </a:r>
          </a:p>
          <a:p>
            <a:pPr eaLnBrk="1" hangingPunct="1">
              <a:buFont typeface="Arial" charset="0"/>
              <a:buNone/>
            </a:pPr>
            <a:r>
              <a:rPr lang="en-US" b="1" dirty="0" smtClean="0">
                <a:solidFill>
                  <a:srgbClr val="0070C0"/>
                </a:solidFill>
              </a:rPr>
              <a:t>while (</a:t>
            </a:r>
            <a:r>
              <a:rPr lang="en-US" b="1" dirty="0" err="1" smtClean="0">
                <a:solidFill>
                  <a:srgbClr val="0070C0"/>
                </a:solidFill>
              </a:rPr>
              <a:t>i</a:t>
            </a:r>
            <a:r>
              <a:rPr lang="en-US" b="1" dirty="0" smtClean="0">
                <a:solidFill>
                  <a:srgbClr val="0070C0"/>
                </a:solidFill>
              </a:rPr>
              <a:t>++&lt;5) { </a:t>
            </a:r>
          </a:p>
          <a:p>
            <a:pPr eaLnBrk="1" hangingPunct="1">
              <a:buFont typeface="Arial" charset="0"/>
              <a:buNone/>
            </a:pPr>
            <a:r>
              <a:rPr lang="en-US" b="1" dirty="0" smtClean="0">
                <a:solidFill>
                  <a:srgbClr val="0070C0"/>
                </a:solidFill>
              </a:rPr>
              <a:t>	</a:t>
            </a:r>
            <a:r>
              <a:rPr lang="en-US" b="1" dirty="0" err="1" smtClean="0">
                <a:solidFill>
                  <a:srgbClr val="0070C0"/>
                </a:solidFill>
              </a:rPr>
              <a:t>printf</a:t>
            </a:r>
            <a:r>
              <a:rPr lang="en-US" b="1" dirty="0" smtClean="0">
                <a:solidFill>
                  <a:srgbClr val="0070C0"/>
                </a:solidFill>
              </a:rPr>
              <a:t>("%d\n",</a:t>
            </a:r>
            <a:r>
              <a:rPr lang="en-US" b="1" dirty="0" err="1" smtClean="0">
                <a:solidFill>
                  <a:srgbClr val="0070C0"/>
                </a:solidFill>
              </a:rPr>
              <a:t>i</a:t>
            </a:r>
            <a:r>
              <a:rPr lang="en-US" b="1" dirty="0" smtClean="0">
                <a:solidFill>
                  <a:srgbClr val="0070C0"/>
                </a:solidFill>
              </a:rPr>
              <a:t>); } </a:t>
            </a:r>
          </a:p>
          <a:p>
            <a:pPr eaLnBrk="1" hangingPunct="1">
              <a:buFont typeface="Arial" charset="0"/>
              <a:buNone/>
            </a:pPr>
            <a:endParaRPr lang="en-US" dirty="0" smtClean="0"/>
          </a:p>
          <a:p>
            <a:pPr eaLnBrk="1" hangingPunct="1">
              <a:buFont typeface="Arial" charset="0"/>
              <a:buNone/>
            </a:pPr>
            <a:r>
              <a:rPr lang="en-US" dirty="0" err="1" smtClean="0">
                <a:solidFill>
                  <a:srgbClr val="C00000"/>
                </a:solidFill>
              </a:rPr>
              <a:t>printf</a:t>
            </a:r>
            <a:r>
              <a:rPr lang="en-US" dirty="0" smtClean="0">
                <a:solidFill>
                  <a:srgbClr val="C00000"/>
                </a:solidFill>
              </a:rPr>
              <a:t>("Case4:\n"); </a:t>
            </a:r>
          </a:p>
          <a:p>
            <a:pPr eaLnBrk="1" hangingPunct="1">
              <a:buFont typeface="Arial" charset="0"/>
              <a:buNone/>
            </a:pPr>
            <a:r>
              <a:rPr lang="en-US" dirty="0" err="1" smtClean="0"/>
              <a:t>i</a:t>
            </a:r>
            <a:r>
              <a:rPr lang="en-US" dirty="0" smtClean="0"/>
              <a:t>=3; </a:t>
            </a:r>
          </a:p>
          <a:p>
            <a:pPr eaLnBrk="1" hangingPunct="1">
              <a:buFont typeface="Arial" charset="0"/>
              <a:buNone/>
            </a:pPr>
            <a:r>
              <a:rPr lang="en-US" b="1" dirty="0" smtClean="0">
                <a:solidFill>
                  <a:srgbClr val="0070C0"/>
                </a:solidFill>
              </a:rPr>
              <a:t>while (</a:t>
            </a:r>
            <a:r>
              <a:rPr lang="en-US" b="1" dirty="0" err="1" smtClean="0">
                <a:solidFill>
                  <a:srgbClr val="0070C0"/>
                </a:solidFill>
              </a:rPr>
              <a:t>i</a:t>
            </a:r>
            <a:r>
              <a:rPr lang="en-US" b="1" dirty="0" smtClean="0">
                <a:solidFill>
                  <a:srgbClr val="0070C0"/>
                </a:solidFill>
              </a:rPr>
              <a:t> &lt; 5 &amp;&amp; </a:t>
            </a:r>
            <a:r>
              <a:rPr lang="en-US" b="1" dirty="0" err="1" smtClean="0">
                <a:solidFill>
                  <a:srgbClr val="0070C0"/>
                </a:solidFill>
              </a:rPr>
              <a:t>i</a:t>
            </a:r>
            <a:r>
              <a:rPr lang="en-US" b="1" dirty="0" smtClean="0">
                <a:solidFill>
                  <a:srgbClr val="0070C0"/>
                </a:solidFill>
              </a:rPr>
              <a:t> &gt;=2) {</a:t>
            </a:r>
          </a:p>
          <a:p>
            <a:pPr eaLnBrk="1" hangingPunct="1">
              <a:buFont typeface="Arial" charset="0"/>
              <a:buNone/>
            </a:pPr>
            <a:r>
              <a:rPr lang="en-US" b="1" dirty="0" smtClean="0">
                <a:solidFill>
                  <a:srgbClr val="0070C0"/>
                </a:solidFill>
              </a:rPr>
              <a:t>	 </a:t>
            </a:r>
            <a:r>
              <a:rPr lang="en-US" b="1" dirty="0" err="1" smtClean="0">
                <a:solidFill>
                  <a:srgbClr val="0070C0"/>
                </a:solidFill>
              </a:rPr>
              <a:t>printf</a:t>
            </a:r>
            <a:r>
              <a:rPr lang="en-US" b="1" dirty="0" smtClean="0">
                <a:solidFill>
                  <a:srgbClr val="0070C0"/>
                </a:solidFill>
              </a:rPr>
              <a:t>("%d\n",</a:t>
            </a:r>
            <a:r>
              <a:rPr lang="en-US" b="1" dirty="0" err="1" smtClean="0">
                <a:solidFill>
                  <a:srgbClr val="0070C0"/>
                </a:solidFill>
              </a:rPr>
              <a:t>i</a:t>
            </a:r>
            <a:r>
              <a:rPr lang="en-US" b="1" dirty="0" smtClean="0">
                <a:solidFill>
                  <a:srgbClr val="0070C0"/>
                </a:solidFill>
              </a:rPr>
              <a:t>); </a:t>
            </a:r>
            <a:r>
              <a:rPr lang="en-US" b="1" dirty="0" err="1" smtClean="0">
                <a:solidFill>
                  <a:srgbClr val="0070C0"/>
                </a:solidFill>
              </a:rPr>
              <a:t>i</a:t>
            </a:r>
            <a:r>
              <a:rPr lang="en-US" b="1" dirty="0" smtClean="0">
                <a:solidFill>
                  <a:srgbClr val="0070C0"/>
                </a:solidFill>
              </a:rPr>
              <a:t>++; }</a:t>
            </a:r>
          </a:p>
        </p:txBody>
      </p:sp>
      <p:sp>
        <p:nvSpPr>
          <p:cNvPr id="4" name="Slide Number Placeholder 3"/>
          <p:cNvSpPr>
            <a:spLocks noGrp="1"/>
          </p:cNvSpPr>
          <p:nvPr>
            <p:ph type="sldNum" sz="quarter" idx="11"/>
          </p:nvPr>
        </p:nvSpPr>
        <p:spPr/>
        <p:txBody>
          <a:bodyPr/>
          <a:lstStyle/>
          <a:p>
            <a:pPr>
              <a:defRPr/>
            </a:pPr>
            <a:fld id="{8BDA5B50-862E-406A-B339-18E3E60560F8}" type="slidenum">
              <a:rPr lang="en-US"/>
              <a:pPr>
                <a:defRPr/>
              </a:pPr>
              <a:t>9</a:t>
            </a:fld>
            <a:endParaRPr lang="en-US"/>
          </a:p>
        </p:txBody>
      </p:sp>
      <p:sp>
        <p:nvSpPr>
          <p:cNvPr id="27652"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Tree>
    <p:extLst>
      <p:ext uri="{BB962C8B-B14F-4D97-AF65-F5344CB8AC3E}">
        <p14:creationId xmlns:p14="http://schemas.microsoft.com/office/powerpoint/2010/main" val="2928184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3"/>
          <p:cNvSpPr>
            <a:spLocks noGrp="1" noChangeArrowheads="1"/>
          </p:cNvSpPr>
          <p:nvPr>
            <p:ph type="body" idx="1"/>
          </p:nvPr>
        </p:nvSpPr>
        <p:spPr>
          <a:xfrm>
            <a:off x="508000" y="914400"/>
            <a:ext cx="5892800" cy="2667000"/>
          </a:xfrm>
          <a:solidFill>
            <a:schemeClr val="bg1"/>
          </a:solidFill>
        </p:spPr>
        <p:txBody>
          <a:bodyPr>
            <a:normAutofit fontScale="92500" lnSpcReduction="20000"/>
          </a:bodyPr>
          <a:lstStyle/>
          <a:p>
            <a:pPr eaLnBrk="1" hangingPunct="1">
              <a:lnSpc>
                <a:spcPct val="80000"/>
              </a:lnSpc>
              <a:buFont typeface="Arial" charset="0"/>
              <a:buNone/>
            </a:pPr>
            <a:r>
              <a:rPr lang="en-US" sz="2800" smtClean="0">
                <a:solidFill>
                  <a:srgbClr val="0070C0"/>
                </a:solidFill>
              </a:rPr>
              <a:t>for( i=5; i&lt;10; i++)</a:t>
            </a:r>
          </a:p>
          <a:p>
            <a:pPr eaLnBrk="1" hangingPunct="1">
              <a:lnSpc>
                <a:spcPct val="80000"/>
              </a:lnSpc>
              <a:buFont typeface="Arial" charset="0"/>
              <a:buNone/>
            </a:pPr>
            <a:r>
              <a:rPr lang="en-US" sz="2800" smtClean="0">
                <a:solidFill>
                  <a:srgbClr val="0070C0"/>
                </a:solidFill>
              </a:rPr>
              <a:t> {</a:t>
            </a:r>
          </a:p>
          <a:p>
            <a:pPr eaLnBrk="1" hangingPunct="1">
              <a:lnSpc>
                <a:spcPct val="80000"/>
              </a:lnSpc>
              <a:buFont typeface="Arial" charset="0"/>
              <a:buNone/>
            </a:pPr>
            <a:r>
              <a:rPr lang="en-US" sz="2800" smtClean="0">
                <a:solidFill>
                  <a:srgbClr val="0070C0"/>
                </a:solidFill>
              </a:rPr>
              <a:t>	   printf(“AAA %d \n”, i);</a:t>
            </a:r>
          </a:p>
          <a:p>
            <a:pPr eaLnBrk="1" hangingPunct="1">
              <a:lnSpc>
                <a:spcPct val="80000"/>
              </a:lnSpc>
              <a:buFont typeface="Arial" charset="0"/>
              <a:buNone/>
            </a:pPr>
            <a:r>
              <a:rPr lang="en-US" sz="2800" smtClean="0">
                <a:solidFill>
                  <a:srgbClr val="0070C0"/>
                </a:solidFill>
              </a:rPr>
              <a:t>	   if (i % 2==0) continue;</a:t>
            </a:r>
          </a:p>
          <a:p>
            <a:pPr eaLnBrk="1" hangingPunct="1">
              <a:lnSpc>
                <a:spcPct val="80000"/>
              </a:lnSpc>
              <a:buFont typeface="Arial" charset="0"/>
              <a:buNone/>
            </a:pPr>
            <a:r>
              <a:rPr lang="en-US" sz="2800" smtClean="0">
                <a:solidFill>
                  <a:srgbClr val="0070C0"/>
                </a:solidFill>
              </a:rPr>
              <a:t>     printf(“BBB %d \n”, i);</a:t>
            </a:r>
          </a:p>
          <a:p>
            <a:pPr eaLnBrk="1" hangingPunct="1">
              <a:lnSpc>
                <a:spcPct val="80000"/>
              </a:lnSpc>
              <a:buFont typeface="Arial" charset="0"/>
              <a:buNone/>
            </a:pPr>
            <a:r>
              <a:rPr lang="en-US" sz="2800" smtClean="0">
                <a:solidFill>
                  <a:srgbClr val="0070C0"/>
                </a:solidFill>
              </a:rPr>
              <a:t>	}</a:t>
            </a:r>
          </a:p>
          <a:p>
            <a:pPr eaLnBrk="1" hangingPunct="1">
              <a:lnSpc>
                <a:spcPct val="80000"/>
              </a:lnSpc>
              <a:buFont typeface="Arial" charset="0"/>
              <a:buNone/>
            </a:pPr>
            <a:endParaRPr lang="en-US" sz="2400" b="1" smtClean="0">
              <a:solidFill>
                <a:schemeClr val="folHlink"/>
              </a:solidFill>
            </a:endParaRPr>
          </a:p>
          <a:p>
            <a:pPr eaLnBrk="1" hangingPunct="1">
              <a:lnSpc>
                <a:spcPct val="80000"/>
              </a:lnSpc>
              <a:buFont typeface="Arial" charset="0"/>
              <a:buChar char="•"/>
            </a:pPr>
            <a:endParaRPr lang="en-US" sz="2800" b="1" smtClean="0"/>
          </a:p>
        </p:txBody>
      </p:sp>
      <p:sp>
        <p:nvSpPr>
          <p:cNvPr id="214020" name="Text Box 4"/>
          <p:cNvSpPr txBox="1">
            <a:spLocks noChangeArrowheads="1"/>
          </p:cNvSpPr>
          <p:nvPr/>
        </p:nvSpPr>
        <p:spPr bwMode="auto">
          <a:xfrm>
            <a:off x="5892800" y="2362200"/>
            <a:ext cx="6604000" cy="4362450"/>
          </a:xfrm>
          <a:prstGeom prst="rect">
            <a:avLst/>
          </a:prstGeom>
          <a:noFill/>
          <a:ln w="0">
            <a:solidFill>
              <a:schemeClr val="tx1"/>
            </a:solidFill>
            <a:miter lim="800000"/>
            <a:headEnd/>
            <a:tailEnd/>
          </a:ln>
        </p:spPr>
        <p:txBody>
          <a:bodyPr>
            <a:spAutoFit/>
          </a:bodyPr>
          <a:lstStyle/>
          <a:p>
            <a:pPr eaLnBrk="0" hangingPunct="0"/>
            <a:r>
              <a:rPr lang="en-US" sz="2800">
                <a:latin typeface="Perpetua" pitchFamily="18" charset="0"/>
              </a:rPr>
              <a:t>i=5;</a:t>
            </a:r>
          </a:p>
          <a:p>
            <a:pPr eaLnBrk="0" hangingPunct="0"/>
            <a:r>
              <a:rPr lang="en-US" sz="2800">
                <a:latin typeface="Perpetua" pitchFamily="18" charset="0"/>
              </a:rPr>
              <a:t>while(i&lt;10) {</a:t>
            </a:r>
          </a:p>
          <a:p>
            <a:pPr eaLnBrk="0" hangingPunct="0"/>
            <a:r>
              <a:rPr lang="en-US" sz="2800">
                <a:latin typeface="Perpetua" pitchFamily="18" charset="0"/>
              </a:rPr>
              <a:t>   printf(“AAA %d \n”, i);</a:t>
            </a:r>
          </a:p>
          <a:p>
            <a:pPr eaLnBrk="0" hangingPunct="0"/>
            <a:r>
              <a:rPr lang="en-US" sz="2800">
                <a:latin typeface="Perpetua" pitchFamily="18" charset="0"/>
              </a:rPr>
              <a:t>   if (i % 2==0) { </a:t>
            </a:r>
          </a:p>
          <a:p>
            <a:pPr eaLnBrk="0" hangingPunct="0"/>
            <a:r>
              <a:rPr lang="en-US" sz="2800">
                <a:latin typeface="Perpetua" pitchFamily="18" charset="0"/>
              </a:rPr>
              <a:t>	i++; </a:t>
            </a:r>
          </a:p>
          <a:p>
            <a:pPr eaLnBrk="0" hangingPunct="0"/>
            <a:r>
              <a:rPr lang="en-US" sz="2800">
                <a:latin typeface="Perpetua" pitchFamily="18" charset="0"/>
              </a:rPr>
              <a:t>	continue; </a:t>
            </a:r>
          </a:p>
          <a:p>
            <a:pPr eaLnBrk="0" hangingPunct="0"/>
            <a:r>
              <a:rPr lang="en-US" sz="2800">
                <a:latin typeface="Perpetua" pitchFamily="18" charset="0"/>
              </a:rPr>
              <a:t>   }</a:t>
            </a:r>
          </a:p>
          <a:p>
            <a:pPr eaLnBrk="0" hangingPunct="0"/>
            <a:r>
              <a:rPr lang="en-US" sz="2800">
                <a:latin typeface="Perpetua" pitchFamily="18" charset="0"/>
              </a:rPr>
              <a:t>   printf(“BBB %d \n”, i);</a:t>
            </a:r>
          </a:p>
          <a:p>
            <a:pPr eaLnBrk="0" hangingPunct="0"/>
            <a:r>
              <a:rPr lang="en-US" sz="2800">
                <a:latin typeface="Perpetua" pitchFamily="18" charset="0"/>
              </a:rPr>
              <a:t>   i++;</a:t>
            </a:r>
          </a:p>
          <a:p>
            <a:pPr eaLnBrk="0" hangingPunct="0"/>
            <a:r>
              <a:rPr lang="en-US" sz="2800">
                <a:latin typeface="Perpetua" pitchFamily="18" charset="0"/>
              </a:rPr>
              <a:t>}</a:t>
            </a:r>
          </a:p>
        </p:txBody>
      </p:sp>
      <p:sp>
        <p:nvSpPr>
          <p:cNvPr id="154627" name="Text Box 6"/>
          <p:cNvSpPr txBox="1">
            <a:spLocks noChangeArrowheads="1"/>
          </p:cNvSpPr>
          <p:nvPr/>
        </p:nvSpPr>
        <p:spPr bwMode="auto">
          <a:xfrm>
            <a:off x="406400" y="152401"/>
            <a:ext cx="8432800" cy="523875"/>
          </a:xfrm>
          <a:prstGeom prst="rect">
            <a:avLst/>
          </a:prstGeom>
          <a:noFill/>
          <a:ln w="9525">
            <a:noFill/>
            <a:miter lim="800000"/>
            <a:headEnd/>
            <a:tailEnd/>
          </a:ln>
        </p:spPr>
        <p:txBody>
          <a:bodyPr>
            <a:spAutoFit/>
          </a:bodyPr>
          <a:lstStyle/>
          <a:p>
            <a:pPr>
              <a:spcBef>
                <a:spcPct val="50000"/>
              </a:spcBef>
            </a:pPr>
            <a:r>
              <a:rPr lang="en-US" sz="2800" b="1" i="1">
                <a:latin typeface="Perpetua" pitchFamily="18" charset="0"/>
              </a:rPr>
              <a:t>Write this code using while  construct</a:t>
            </a:r>
          </a:p>
        </p:txBody>
      </p:sp>
      <p:pic>
        <p:nvPicPr>
          <p:cNvPr id="154628" name="Picture 1"/>
          <p:cNvPicPr>
            <a:picLocks noChangeAspect="1" noChangeArrowheads="1"/>
          </p:cNvPicPr>
          <p:nvPr/>
        </p:nvPicPr>
        <p:blipFill>
          <a:blip r:embed="rId2"/>
          <a:srcRect/>
          <a:stretch>
            <a:fillRect/>
          </a:stretch>
        </p:blipFill>
        <p:spPr bwMode="auto">
          <a:xfrm>
            <a:off x="9144000" y="152400"/>
            <a:ext cx="2235200" cy="1009650"/>
          </a:xfrm>
          <a:prstGeom prst="rect">
            <a:avLst/>
          </a:prstGeom>
          <a:noFill/>
          <a:ln w="9525">
            <a:noFill/>
            <a:miter lim="800000"/>
            <a:headEnd/>
            <a:tailEnd/>
          </a:ln>
        </p:spPr>
      </p:pic>
    </p:spTree>
    <p:extLst>
      <p:ext uri="{BB962C8B-B14F-4D97-AF65-F5344CB8AC3E}">
        <p14:creationId xmlns:p14="http://schemas.microsoft.com/office/powerpoint/2010/main" val="92357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4020"/>
                                        </p:tgtEl>
                                        <p:attrNameLst>
                                          <p:attrName>style.visibility</p:attrName>
                                        </p:attrNameLst>
                                      </p:cBhvr>
                                      <p:to>
                                        <p:strVal val="visible"/>
                                      </p:to>
                                    </p:set>
                                    <p:animEffect transition="in" filter="box(out)">
                                      <p:cBhvr>
                                        <p:cTn id="7" dur="2000"/>
                                        <p:tgtEl>
                                          <p:spTgt spid="214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4294967295"/>
          </p:nvPr>
        </p:nvSpPr>
        <p:spPr>
          <a:xfrm>
            <a:off x="304800" y="228600"/>
            <a:ext cx="10972800" cy="5943600"/>
          </a:xfrm>
        </p:spPr>
        <p:txBody>
          <a:bodyPr/>
          <a:lstStyle/>
          <a:p>
            <a:pPr eaLnBrk="1" hangingPunct="1">
              <a:buFont typeface="Arial" charset="0"/>
              <a:buNone/>
            </a:pPr>
            <a:r>
              <a:rPr lang="en-US" i="1" smtClean="0"/>
              <a:t>Write a program to compute the following </a:t>
            </a:r>
          </a:p>
          <a:p>
            <a:pPr eaLnBrk="1" hangingPunct="1"/>
            <a:endParaRPr lang="en-US" smtClean="0"/>
          </a:p>
        </p:txBody>
      </p:sp>
      <p:graphicFrame>
        <p:nvGraphicFramePr>
          <p:cNvPr id="1026" name="Object 4"/>
          <p:cNvGraphicFramePr>
            <a:graphicFrameLocks noChangeAspect="1"/>
          </p:cNvGraphicFramePr>
          <p:nvPr/>
        </p:nvGraphicFramePr>
        <p:xfrm>
          <a:off x="914401" y="1219200"/>
          <a:ext cx="9345084" cy="1155700"/>
        </p:xfrm>
        <a:graphic>
          <a:graphicData uri="http://schemas.openxmlformats.org/presentationml/2006/ole">
            <mc:AlternateContent xmlns:mc="http://schemas.openxmlformats.org/markup-compatibility/2006">
              <mc:Choice xmlns:v="urn:schemas-microsoft-com:vml" Requires="v">
                <p:oleObj spid="_x0000_s1086" name="Equation" r:id="rId4" imgW="2387520" imgH="393480" progId="Equation.3">
                  <p:embed/>
                </p:oleObj>
              </mc:Choice>
              <mc:Fallback>
                <p:oleObj name="Equation" r:id="rId4" imgW="238752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1" y="1219200"/>
                        <a:ext cx="9345084" cy="115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65" name="Text Box 5"/>
          <p:cNvSpPr txBox="1">
            <a:spLocks noChangeArrowheads="1"/>
          </p:cNvSpPr>
          <p:nvPr/>
        </p:nvSpPr>
        <p:spPr bwMode="auto">
          <a:xfrm>
            <a:off x="4368800" y="3048000"/>
            <a:ext cx="7416800" cy="3284538"/>
          </a:xfrm>
          <a:prstGeom prst="rect">
            <a:avLst/>
          </a:prstGeom>
          <a:noFill/>
          <a:ln w="9525">
            <a:solidFill>
              <a:schemeClr val="tx1"/>
            </a:solidFill>
            <a:miter lim="800000"/>
            <a:headEnd/>
            <a:tailEnd/>
          </a:ln>
        </p:spPr>
        <p:txBody>
          <a:bodyPr>
            <a:spAutoFit/>
          </a:bodyPr>
          <a:lstStyle/>
          <a:p>
            <a:pPr eaLnBrk="0" hangingPunct="0">
              <a:lnSpc>
                <a:spcPct val="75000"/>
              </a:lnSpc>
              <a:spcBef>
                <a:spcPct val="20000"/>
              </a:spcBef>
            </a:pPr>
            <a:r>
              <a:rPr lang="en-US" sz="3200" i="1">
                <a:latin typeface="Perpetua" pitchFamily="18" charset="0"/>
              </a:rPr>
              <a:t>Enter n</a:t>
            </a:r>
          </a:p>
          <a:p>
            <a:pPr eaLnBrk="0" hangingPunct="0">
              <a:lnSpc>
                <a:spcPct val="75000"/>
              </a:lnSpc>
              <a:spcBef>
                <a:spcPct val="20000"/>
              </a:spcBef>
            </a:pPr>
            <a:r>
              <a:rPr lang="en-US" sz="3200">
                <a:latin typeface="Perpetua" pitchFamily="18" charset="0"/>
              </a:rPr>
              <a:t>ln2=0;</a:t>
            </a:r>
          </a:p>
          <a:p>
            <a:pPr eaLnBrk="0" hangingPunct="0">
              <a:lnSpc>
                <a:spcPct val="75000"/>
              </a:lnSpc>
              <a:spcBef>
                <a:spcPct val="20000"/>
              </a:spcBef>
            </a:pPr>
            <a:r>
              <a:rPr lang="en-US" sz="3200">
                <a:latin typeface="Perpetua" pitchFamily="18" charset="0"/>
              </a:rPr>
              <a:t>for(i=1; i&lt;=n; i++)</a:t>
            </a:r>
          </a:p>
          <a:p>
            <a:pPr eaLnBrk="0" hangingPunct="0">
              <a:lnSpc>
                <a:spcPct val="75000"/>
              </a:lnSpc>
              <a:spcBef>
                <a:spcPct val="20000"/>
              </a:spcBef>
            </a:pPr>
            <a:r>
              <a:rPr lang="en-US" sz="3200">
                <a:latin typeface="Perpetua" pitchFamily="18" charset="0"/>
              </a:rPr>
              <a:t>   if ( i % 2 == 0) </a:t>
            </a:r>
          </a:p>
          <a:p>
            <a:pPr eaLnBrk="0" hangingPunct="0">
              <a:lnSpc>
                <a:spcPct val="75000"/>
              </a:lnSpc>
              <a:spcBef>
                <a:spcPct val="20000"/>
              </a:spcBef>
            </a:pPr>
            <a:r>
              <a:rPr lang="en-US" sz="3200">
                <a:latin typeface="Perpetua" pitchFamily="18" charset="0"/>
              </a:rPr>
              <a:t>	ln2 = ln2 - 1.0 / i; </a:t>
            </a:r>
          </a:p>
          <a:p>
            <a:pPr eaLnBrk="0" hangingPunct="0">
              <a:lnSpc>
                <a:spcPct val="75000"/>
              </a:lnSpc>
              <a:spcBef>
                <a:spcPct val="20000"/>
              </a:spcBef>
            </a:pPr>
            <a:r>
              <a:rPr lang="en-US" sz="3200">
                <a:latin typeface="Perpetua" pitchFamily="18" charset="0"/>
              </a:rPr>
              <a:t>   else</a:t>
            </a:r>
          </a:p>
          <a:p>
            <a:pPr eaLnBrk="0" hangingPunct="0">
              <a:lnSpc>
                <a:spcPct val="75000"/>
              </a:lnSpc>
              <a:spcBef>
                <a:spcPct val="20000"/>
              </a:spcBef>
            </a:pPr>
            <a:r>
              <a:rPr lang="en-US" sz="3200">
                <a:latin typeface="Perpetua" pitchFamily="18" charset="0"/>
              </a:rPr>
              <a:t>    	 ln2 = ln2 + 1.0 / i; </a:t>
            </a:r>
          </a:p>
        </p:txBody>
      </p:sp>
      <p:pic>
        <p:nvPicPr>
          <p:cNvPr id="1029" name="Picture 1"/>
          <p:cNvPicPr>
            <a:picLocks noChangeAspect="1" noChangeArrowheads="1"/>
          </p:cNvPicPr>
          <p:nvPr/>
        </p:nvPicPr>
        <p:blipFill>
          <a:blip r:embed="rId6"/>
          <a:srcRect/>
          <a:stretch>
            <a:fillRect/>
          </a:stretch>
        </p:blipFill>
        <p:spPr bwMode="auto">
          <a:xfrm>
            <a:off x="9144000" y="228600"/>
            <a:ext cx="2235200" cy="1009650"/>
          </a:xfrm>
          <a:prstGeom prst="rect">
            <a:avLst/>
          </a:prstGeom>
          <a:noFill/>
          <a:ln w="9525">
            <a:noFill/>
            <a:miter lim="800000"/>
            <a:headEnd/>
            <a:tailEnd/>
          </a:ln>
        </p:spPr>
      </p:pic>
    </p:spTree>
    <p:extLst>
      <p:ext uri="{BB962C8B-B14F-4D97-AF65-F5344CB8AC3E}">
        <p14:creationId xmlns:p14="http://schemas.microsoft.com/office/powerpoint/2010/main" val="75310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0165"/>
                                        </p:tgtEl>
                                        <p:attrNameLst>
                                          <p:attrName>style.visibility</p:attrName>
                                        </p:attrNameLst>
                                      </p:cBhvr>
                                      <p:to>
                                        <p:strVal val="visible"/>
                                      </p:to>
                                    </p:set>
                                    <p:animEffect transition="in" filter="box(in)">
                                      <p:cBhvr>
                                        <p:cTn id="7" dur="2000"/>
                                        <p:tgtEl>
                                          <p:spTgt spid="220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p:cNvGraphicFramePr>
            <a:graphicFrameLocks noGrp="1" noChangeAspect="1"/>
          </p:cNvGraphicFramePr>
          <p:nvPr>
            <p:ph idx="1"/>
          </p:nvPr>
        </p:nvGraphicFramePr>
        <p:xfrm>
          <a:off x="1016000" y="914400"/>
          <a:ext cx="9652000" cy="1352550"/>
        </p:xfrm>
        <a:graphic>
          <a:graphicData uri="http://schemas.openxmlformats.org/presentationml/2006/ole">
            <mc:AlternateContent xmlns:mc="http://schemas.openxmlformats.org/markup-compatibility/2006">
              <mc:Choice xmlns:v="urn:schemas-microsoft-com:vml" Requires="v">
                <p:oleObj spid="_x0000_s2110" name="Equation" r:id="rId3" imgW="2311200" imgH="431640" progId="Equation.3">
                  <p:embed/>
                </p:oleObj>
              </mc:Choice>
              <mc:Fallback>
                <p:oleObj name="Equation" r:id="rId3" imgW="23112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914400"/>
                        <a:ext cx="9652000" cy="1352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17" name="Text Box 5"/>
          <p:cNvSpPr txBox="1">
            <a:spLocks noChangeArrowheads="1"/>
          </p:cNvSpPr>
          <p:nvPr/>
        </p:nvSpPr>
        <p:spPr bwMode="auto">
          <a:xfrm>
            <a:off x="406400" y="2438400"/>
            <a:ext cx="5486400" cy="3094038"/>
          </a:xfrm>
          <a:prstGeom prst="rect">
            <a:avLst/>
          </a:prstGeom>
          <a:noFill/>
          <a:ln w="9525">
            <a:solidFill>
              <a:schemeClr val="tx1"/>
            </a:solidFill>
            <a:miter lim="800000"/>
            <a:headEnd/>
            <a:tailEnd/>
          </a:ln>
        </p:spPr>
        <p:txBody>
          <a:bodyPr>
            <a:spAutoFit/>
          </a:bodyPr>
          <a:lstStyle/>
          <a:p>
            <a:pPr eaLnBrk="0" hangingPunct="0">
              <a:spcBef>
                <a:spcPct val="50000"/>
              </a:spcBef>
            </a:pPr>
            <a:r>
              <a:rPr lang="en-US" sz="2800" b="1" i="1">
                <a:latin typeface="Perpetua" pitchFamily="18" charset="0"/>
              </a:rPr>
              <a:t>Enter x and m</a:t>
            </a:r>
          </a:p>
          <a:p>
            <a:pPr eaLnBrk="0" hangingPunct="0">
              <a:spcBef>
                <a:spcPct val="50000"/>
              </a:spcBef>
            </a:pPr>
            <a:r>
              <a:rPr lang="en-US" sz="2800" b="1">
                <a:latin typeface="Perpetua" pitchFamily="18" charset="0"/>
              </a:rPr>
              <a:t>total=0;</a:t>
            </a:r>
          </a:p>
          <a:p>
            <a:pPr eaLnBrk="0" hangingPunct="0">
              <a:spcBef>
                <a:spcPct val="50000"/>
              </a:spcBef>
            </a:pPr>
            <a:r>
              <a:rPr lang="en-US" sz="2800" b="1">
                <a:latin typeface="Perpetua" pitchFamily="18" charset="0"/>
              </a:rPr>
              <a:t>for(i=0; i&lt;=m; i++)</a:t>
            </a:r>
          </a:p>
          <a:p>
            <a:pPr eaLnBrk="0" hangingPunct="0">
              <a:spcBef>
                <a:spcPct val="50000"/>
              </a:spcBef>
            </a:pPr>
            <a:r>
              <a:rPr lang="en-US" sz="2800" b="1">
                <a:latin typeface="Perpetua" pitchFamily="18" charset="0"/>
              </a:rPr>
              <a:t>   total = total + pow(x, i);</a:t>
            </a:r>
          </a:p>
          <a:p>
            <a:pPr eaLnBrk="0" hangingPunct="0">
              <a:spcBef>
                <a:spcPct val="50000"/>
              </a:spcBef>
            </a:pPr>
            <a:r>
              <a:rPr lang="en-US" sz="2800" b="1">
                <a:latin typeface="Perpetua" pitchFamily="18" charset="0"/>
              </a:rPr>
              <a:t>print total</a:t>
            </a:r>
          </a:p>
        </p:txBody>
      </p:sp>
      <p:sp>
        <p:nvSpPr>
          <p:cNvPr id="218118" name="Text Box 6"/>
          <p:cNvSpPr txBox="1">
            <a:spLocks noChangeArrowheads="1"/>
          </p:cNvSpPr>
          <p:nvPr/>
        </p:nvSpPr>
        <p:spPr bwMode="auto">
          <a:xfrm>
            <a:off x="6604000" y="2209800"/>
            <a:ext cx="5181600" cy="4376738"/>
          </a:xfrm>
          <a:prstGeom prst="rect">
            <a:avLst/>
          </a:prstGeom>
          <a:noFill/>
          <a:ln w="9525">
            <a:solidFill>
              <a:schemeClr val="tx1"/>
            </a:solidFill>
            <a:miter lim="800000"/>
            <a:headEnd/>
            <a:tailEnd/>
          </a:ln>
        </p:spPr>
        <p:txBody>
          <a:bodyPr>
            <a:spAutoFit/>
          </a:bodyPr>
          <a:lstStyle/>
          <a:p>
            <a:pPr eaLnBrk="0" hangingPunct="0">
              <a:spcBef>
                <a:spcPct val="50000"/>
              </a:spcBef>
            </a:pPr>
            <a:r>
              <a:rPr lang="en-US" sz="2800" b="1" i="1">
                <a:latin typeface="Perpetua" pitchFamily="18" charset="0"/>
              </a:rPr>
              <a:t>Enter x and m</a:t>
            </a:r>
          </a:p>
          <a:p>
            <a:pPr eaLnBrk="0" hangingPunct="0">
              <a:spcBef>
                <a:spcPct val="50000"/>
              </a:spcBef>
            </a:pPr>
            <a:r>
              <a:rPr lang="en-US" sz="2800" b="1">
                <a:latin typeface="Perpetua" pitchFamily="18" charset="0"/>
              </a:rPr>
              <a:t>total=0; sofarx=1;</a:t>
            </a:r>
          </a:p>
          <a:p>
            <a:pPr eaLnBrk="0" hangingPunct="0">
              <a:spcBef>
                <a:spcPct val="50000"/>
              </a:spcBef>
            </a:pPr>
            <a:r>
              <a:rPr lang="en-US" sz="2800" b="1">
                <a:latin typeface="Perpetua" pitchFamily="18" charset="0"/>
              </a:rPr>
              <a:t>for(i=0; i&lt;=m; i++) {</a:t>
            </a:r>
          </a:p>
          <a:p>
            <a:pPr eaLnBrk="0" hangingPunct="0">
              <a:spcBef>
                <a:spcPct val="50000"/>
              </a:spcBef>
            </a:pPr>
            <a:r>
              <a:rPr lang="en-US" sz="2800" b="1">
                <a:latin typeface="Perpetua" pitchFamily="18" charset="0"/>
              </a:rPr>
              <a:t>   total = total +sofarx;</a:t>
            </a:r>
          </a:p>
          <a:p>
            <a:pPr eaLnBrk="0" hangingPunct="0">
              <a:spcBef>
                <a:spcPct val="50000"/>
              </a:spcBef>
            </a:pPr>
            <a:r>
              <a:rPr lang="en-US" sz="2800" b="1">
                <a:latin typeface="Perpetua" pitchFamily="18" charset="0"/>
              </a:rPr>
              <a:t>   sofarx = sofarx * x;</a:t>
            </a:r>
          </a:p>
          <a:p>
            <a:pPr eaLnBrk="0" hangingPunct="0">
              <a:spcBef>
                <a:spcPct val="50000"/>
              </a:spcBef>
            </a:pPr>
            <a:r>
              <a:rPr lang="en-US" sz="2800" b="1">
                <a:latin typeface="Perpetua" pitchFamily="18" charset="0"/>
              </a:rPr>
              <a:t>}</a:t>
            </a:r>
          </a:p>
          <a:p>
            <a:pPr eaLnBrk="0" hangingPunct="0">
              <a:spcBef>
                <a:spcPct val="50000"/>
              </a:spcBef>
            </a:pPr>
            <a:r>
              <a:rPr lang="en-US" sz="2800" b="1">
                <a:latin typeface="Perpetua" pitchFamily="18" charset="0"/>
              </a:rPr>
              <a:t>print total</a:t>
            </a:r>
          </a:p>
        </p:txBody>
      </p:sp>
      <p:pic>
        <p:nvPicPr>
          <p:cNvPr id="2053" name="Picture 1"/>
          <p:cNvPicPr>
            <a:picLocks noChangeAspect="1" noChangeArrowheads="1"/>
          </p:cNvPicPr>
          <p:nvPr/>
        </p:nvPicPr>
        <p:blipFill>
          <a:blip r:embed="rId5"/>
          <a:srcRect/>
          <a:stretch>
            <a:fillRect/>
          </a:stretch>
        </p:blipFill>
        <p:spPr bwMode="auto">
          <a:xfrm>
            <a:off x="9753600" y="152400"/>
            <a:ext cx="2235200" cy="1009650"/>
          </a:xfrm>
          <a:prstGeom prst="rect">
            <a:avLst/>
          </a:prstGeom>
          <a:noFill/>
          <a:ln w="9525">
            <a:noFill/>
            <a:miter lim="800000"/>
            <a:headEnd/>
            <a:tailEnd/>
          </a:ln>
        </p:spPr>
      </p:pic>
      <p:sp>
        <p:nvSpPr>
          <p:cNvPr id="2054" name="Text Box 6"/>
          <p:cNvSpPr txBox="1">
            <a:spLocks noChangeArrowheads="1"/>
          </p:cNvSpPr>
          <p:nvPr/>
        </p:nvSpPr>
        <p:spPr bwMode="auto">
          <a:xfrm>
            <a:off x="406400" y="304801"/>
            <a:ext cx="8432800" cy="523875"/>
          </a:xfrm>
          <a:prstGeom prst="rect">
            <a:avLst/>
          </a:prstGeom>
          <a:noFill/>
          <a:ln w="9525">
            <a:noFill/>
            <a:miter lim="800000"/>
            <a:headEnd/>
            <a:tailEnd/>
          </a:ln>
        </p:spPr>
        <p:txBody>
          <a:bodyPr>
            <a:spAutoFit/>
          </a:bodyPr>
          <a:lstStyle/>
          <a:p>
            <a:pPr>
              <a:spcBef>
                <a:spcPct val="50000"/>
              </a:spcBef>
            </a:pPr>
            <a:r>
              <a:rPr lang="en-US" sz="2800" b="1" i="1">
                <a:latin typeface="Perpetua" pitchFamily="18" charset="0"/>
              </a:rPr>
              <a:t>Write a program for the given summation</a:t>
            </a:r>
          </a:p>
        </p:txBody>
      </p:sp>
    </p:spTree>
    <p:extLst>
      <p:ext uri="{BB962C8B-B14F-4D97-AF65-F5344CB8AC3E}">
        <p14:creationId xmlns:p14="http://schemas.microsoft.com/office/powerpoint/2010/main" val="208925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blinds(horizontal)">
                                      <p:cBhvr>
                                        <p:cTn id="7" dur="500"/>
                                        <p:tgtEl>
                                          <p:spTgt spid="2181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8118"/>
                                        </p:tgtEl>
                                        <p:attrNameLst>
                                          <p:attrName>style.visibility</p:attrName>
                                        </p:attrNameLst>
                                      </p:cBhvr>
                                      <p:to>
                                        <p:strVal val="visible"/>
                                      </p:to>
                                    </p:set>
                                    <p:animEffect transition="in" filter="checkerboard(across)">
                                      <p:cBhvr>
                                        <p:cTn id="12" dur="2000"/>
                                        <p:tgtEl>
                                          <p:spTgt spid="218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animBg="1"/>
      <p:bldP spid="21811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219200"/>
            <a:ext cx="11582400" cy="1143000"/>
          </a:xfrm>
        </p:spPr>
        <p:txBody>
          <a:bodyPr>
            <a:normAutofit fontScale="90000"/>
          </a:bodyPr>
          <a:lstStyle/>
          <a:p>
            <a:pPr eaLnBrk="1" fontAlgn="auto" hangingPunct="1">
              <a:spcAft>
                <a:spcPts val="0"/>
              </a:spcAft>
              <a:defRPr/>
            </a:pPr>
            <a:r>
              <a:rPr lang="en-US" i="1" dirty="0" smtClean="0"/>
              <a:t>Find the maximum score using for loop</a:t>
            </a:r>
            <a:r>
              <a:rPr lang="en-US" dirty="0" smtClean="0">
                <a:solidFill>
                  <a:srgbClr val="7030A0"/>
                </a:solidFill>
              </a:rPr>
              <a:t/>
            </a:r>
            <a:br>
              <a:rPr lang="en-US" dirty="0" smtClean="0">
                <a:solidFill>
                  <a:srgbClr val="7030A0"/>
                </a:solidFill>
              </a:rPr>
            </a:br>
            <a:r>
              <a:rPr lang="en-US" dirty="0" smtClean="0"/>
              <a:t/>
            </a:r>
            <a:br>
              <a:rPr lang="en-US" dirty="0" smtClean="0"/>
            </a:br>
            <a:endParaRPr lang="en-US" dirty="0"/>
          </a:p>
        </p:txBody>
      </p:sp>
      <p:sp>
        <p:nvSpPr>
          <p:cNvPr id="4" name="Slide Number Placeholder 3"/>
          <p:cNvSpPr>
            <a:spLocks noGrp="1"/>
          </p:cNvSpPr>
          <p:nvPr>
            <p:ph type="sldNum" sz="quarter" idx="11"/>
          </p:nvPr>
        </p:nvSpPr>
        <p:spPr/>
        <p:txBody>
          <a:bodyPr/>
          <a:lstStyle/>
          <a:p>
            <a:pPr>
              <a:defRPr/>
            </a:pPr>
            <a:fld id="{AB922BD9-CFF7-41DD-9F46-AC6964AB5FB8}" type="slidenum">
              <a:rPr lang="en-US"/>
              <a:pPr>
                <a:defRPr/>
              </a:pPr>
              <a:t>93</a:t>
            </a:fld>
            <a:endParaRPr lang="en-US"/>
          </a:p>
        </p:txBody>
      </p:sp>
      <p:sp>
        <p:nvSpPr>
          <p:cNvPr id="160771" name="Footer Placeholder 4"/>
          <p:cNvSpPr>
            <a:spLocks noGrp="1"/>
          </p:cNvSpPr>
          <p:nvPr>
            <p:ph type="ftr"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t>Department of CSE</a:t>
            </a:r>
          </a:p>
        </p:txBody>
      </p:sp>
      <p:sp>
        <p:nvSpPr>
          <p:cNvPr id="6" name="Rectangle 3"/>
          <p:cNvSpPr>
            <a:spLocks noGrp="1" noChangeArrowheads="1"/>
          </p:cNvSpPr>
          <p:nvPr>
            <p:ph sz="quarter" idx="1"/>
          </p:nvPr>
        </p:nvSpPr>
        <p:spPr>
          <a:xfrm>
            <a:off x="2540000" y="1371600"/>
            <a:ext cx="8940800" cy="4572000"/>
          </a:xfrm>
        </p:spPr>
        <p:txBody>
          <a:bodyPr>
            <a:normAutofit fontScale="92500" lnSpcReduction="20000"/>
          </a:bodyPr>
          <a:lstStyle/>
          <a:p>
            <a:pPr eaLnBrk="1" hangingPunct="1">
              <a:buFontTx/>
              <a:buNone/>
            </a:pPr>
            <a:r>
              <a:rPr lang="en-US" sz="2800" smtClean="0"/>
              <a:t>printf(“Number of students: “);</a:t>
            </a:r>
          </a:p>
          <a:p>
            <a:pPr eaLnBrk="1" hangingPunct="1">
              <a:buFontTx/>
              <a:buNone/>
            </a:pPr>
            <a:r>
              <a:rPr lang="en-US" sz="2800" smtClean="0"/>
              <a:t>scanf(“%d”,&amp;NumStudents);</a:t>
            </a:r>
          </a:p>
          <a:p>
            <a:pPr eaLnBrk="1" hangingPunct="1">
              <a:buFontTx/>
              <a:buNone/>
            </a:pPr>
            <a:r>
              <a:rPr lang="en-US" sz="2800" smtClean="0"/>
              <a:t>for (I = 0; I &lt; NumStudents; I++) {</a:t>
            </a:r>
          </a:p>
          <a:p>
            <a:pPr eaLnBrk="1" hangingPunct="1">
              <a:buFontTx/>
              <a:buNone/>
            </a:pPr>
            <a:r>
              <a:rPr lang="en-US" sz="2800" smtClean="0"/>
              <a:t>  printf(“Enter student score %d: “);</a:t>
            </a:r>
          </a:p>
          <a:p>
            <a:pPr eaLnBrk="1" hangingPunct="1">
              <a:buFontTx/>
              <a:buNone/>
            </a:pPr>
            <a:r>
              <a:rPr lang="en-US" sz="2800" smtClean="0"/>
              <a:t>  scanf(“%d”,&amp;score);</a:t>
            </a:r>
          </a:p>
          <a:p>
            <a:pPr eaLnBrk="1" hangingPunct="1">
              <a:buFontTx/>
              <a:buNone/>
            </a:pPr>
            <a:r>
              <a:rPr lang="en-US" sz="2800" smtClean="0"/>
              <a:t>  if (score &gt; max)</a:t>
            </a:r>
          </a:p>
          <a:p>
            <a:pPr eaLnBrk="1" hangingPunct="1">
              <a:buFontTx/>
              <a:buNone/>
            </a:pPr>
            <a:r>
              <a:rPr lang="en-US" sz="2800" smtClean="0"/>
              <a:t>    max = score;</a:t>
            </a:r>
          </a:p>
          <a:p>
            <a:pPr eaLnBrk="1" hangingPunct="1">
              <a:buFontTx/>
              <a:buNone/>
            </a:pPr>
            <a:r>
              <a:rPr lang="en-US" sz="2800" smtClean="0"/>
              <a:t>}</a:t>
            </a:r>
          </a:p>
          <a:p>
            <a:pPr eaLnBrk="1" hangingPunct="1">
              <a:buFontTx/>
              <a:buNone/>
            </a:pPr>
            <a:r>
              <a:rPr lang="en-US" sz="2800" smtClean="0"/>
              <a:t>			/* </a:t>
            </a:r>
            <a:r>
              <a:rPr lang="en-US" sz="2800" i="1" smtClean="0"/>
              <a:t>max is highest score entered </a:t>
            </a:r>
            <a:r>
              <a:rPr lang="en-US" sz="2800" smtClean="0"/>
              <a:t>*/</a:t>
            </a:r>
          </a:p>
        </p:txBody>
      </p:sp>
      <p:pic>
        <p:nvPicPr>
          <p:cNvPr id="160773" name="Picture 1"/>
          <p:cNvPicPr>
            <a:picLocks noChangeAspect="1" noChangeArrowheads="1"/>
          </p:cNvPicPr>
          <p:nvPr/>
        </p:nvPicPr>
        <p:blipFill>
          <a:blip r:embed="rId2"/>
          <a:srcRect/>
          <a:stretch>
            <a:fillRect/>
          </a:stretch>
        </p:blipFill>
        <p:spPr bwMode="auto">
          <a:xfrm>
            <a:off x="9245600" y="457200"/>
            <a:ext cx="2235200" cy="1009650"/>
          </a:xfrm>
          <a:prstGeom prst="rect">
            <a:avLst/>
          </a:prstGeom>
          <a:noFill/>
          <a:ln w="9525">
            <a:noFill/>
            <a:miter lim="800000"/>
            <a:headEnd/>
            <a:tailEnd/>
          </a:ln>
        </p:spPr>
      </p:pic>
    </p:spTree>
    <p:extLst>
      <p:ext uri="{BB962C8B-B14F-4D97-AF65-F5344CB8AC3E}">
        <p14:creationId xmlns:p14="http://schemas.microsoft.com/office/powerpoint/2010/main" val="271547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linds(horizontal)">
                                      <p:cBhvr>
                                        <p:cTn id="19" dur="500"/>
                                        <p:tgtEl>
                                          <p:spTgt spid="6">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blinds(horizontal)">
                                      <p:cBhvr>
                                        <p:cTn id="25" dur="500"/>
                                        <p:tgtEl>
                                          <p:spTgt spid="6">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blinds(horizontal)">
                                      <p:cBhvr>
                                        <p:cTn id="28" dur="500"/>
                                        <p:tgtEl>
                                          <p:spTgt spid="6">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blinds(horizontal)">
                                      <p:cBhvr>
                                        <p:cTn id="31"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3" name="Picture 4"/>
          <p:cNvPicPr>
            <a:picLocks noChangeAspect="1" noChangeArrowheads="1"/>
          </p:cNvPicPr>
          <p:nvPr/>
        </p:nvPicPr>
        <p:blipFill>
          <a:blip r:embed="rId2"/>
          <a:srcRect/>
          <a:stretch>
            <a:fillRect/>
          </a:stretch>
        </p:blipFill>
        <p:spPr bwMode="auto">
          <a:xfrm>
            <a:off x="1524000" y="1066801"/>
            <a:ext cx="7732184" cy="4633913"/>
          </a:xfrm>
          <a:prstGeom prst="rect">
            <a:avLst/>
          </a:prstGeom>
          <a:noFill/>
          <a:ln w="9525">
            <a:noFill/>
            <a:miter lim="800000"/>
            <a:headEnd/>
            <a:tailEnd/>
          </a:ln>
        </p:spPr>
      </p:pic>
      <p:pic>
        <p:nvPicPr>
          <p:cNvPr id="161794" name="Picture 1"/>
          <p:cNvPicPr>
            <a:picLocks noChangeAspect="1" noChangeArrowheads="1"/>
          </p:cNvPicPr>
          <p:nvPr/>
        </p:nvPicPr>
        <p:blipFill>
          <a:blip r:embed="rId3"/>
          <a:srcRect/>
          <a:stretch>
            <a:fillRect/>
          </a:stretch>
        </p:blipFill>
        <p:spPr bwMode="auto">
          <a:xfrm>
            <a:off x="9245600" y="304800"/>
            <a:ext cx="2235200" cy="1009650"/>
          </a:xfrm>
          <a:prstGeom prst="rect">
            <a:avLst/>
          </a:prstGeom>
          <a:noFill/>
          <a:ln w="9525">
            <a:noFill/>
            <a:miter lim="800000"/>
            <a:headEnd/>
            <a:tailEnd/>
          </a:ln>
        </p:spPr>
      </p:pic>
      <p:sp>
        <p:nvSpPr>
          <p:cNvPr id="161795" name="Text Box 6"/>
          <p:cNvSpPr txBox="1">
            <a:spLocks noChangeArrowheads="1"/>
          </p:cNvSpPr>
          <p:nvPr/>
        </p:nvSpPr>
        <p:spPr bwMode="auto">
          <a:xfrm>
            <a:off x="406400" y="304801"/>
            <a:ext cx="8432800" cy="523875"/>
          </a:xfrm>
          <a:prstGeom prst="rect">
            <a:avLst/>
          </a:prstGeom>
          <a:noFill/>
          <a:ln w="9525">
            <a:noFill/>
            <a:miter lim="800000"/>
            <a:headEnd/>
            <a:tailEnd/>
          </a:ln>
        </p:spPr>
        <p:txBody>
          <a:bodyPr>
            <a:spAutoFit/>
          </a:bodyPr>
          <a:lstStyle/>
          <a:p>
            <a:pPr>
              <a:spcBef>
                <a:spcPct val="50000"/>
              </a:spcBef>
            </a:pPr>
            <a:r>
              <a:rPr lang="en-US" sz="2800" b="1" i="1">
                <a:latin typeface="Perpetua" pitchFamily="18" charset="0"/>
              </a:rPr>
              <a:t>What is the o/p?</a:t>
            </a:r>
          </a:p>
        </p:txBody>
      </p:sp>
    </p:spTree>
    <p:extLst>
      <p:ext uri="{BB962C8B-B14F-4D97-AF65-F5344CB8AC3E}">
        <p14:creationId xmlns:p14="http://schemas.microsoft.com/office/powerpoint/2010/main" val="40570098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7" name="Picture 1"/>
          <p:cNvPicPr>
            <a:picLocks noChangeAspect="1" noChangeArrowheads="1"/>
          </p:cNvPicPr>
          <p:nvPr/>
        </p:nvPicPr>
        <p:blipFill>
          <a:blip r:embed="rId2"/>
          <a:srcRect/>
          <a:stretch>
            <a:fillRect/>
          </a:stretch>
        </p:blipFill>
        <p:spPr bwMode="auto">
          <a:xfrm>
            <a:off x="8839200" y="457200"/>
            <a:ext cx="2235200" cy="1009650"/>
          </a:xfrm>
          <a:prstGeom prst="rect">
            <a:avLst/>
          </a:prstGeom>
          <a:noFill/>
          <a:ln w="9525">
            <a:noFill/>
            <a:miter lim="800000"/>
            <a:headEnd/>
            <a:tailEnd/>
          </a:ln>
        </p:spPr>
      </p:pic>
      <p:sp>
        <p:nvSpPr>
          <p:cNvPr id="4" name="Title 5"/>
          <p:cNvSpPr>
            <a:spLocks noGrp="1"/>
          </p:cNvSpPr>
          <p:nvPr>
            <p:ph type="title"/>
          </p:nvPr>
        </p:nvSpPr>
        <p:spPr>
          <a:xfrm>
            <a:off x="609600" y="2286000"/>
            <a:ext cx="11582400" cy="1143000"/>
          </a:xfrm>
        </p:spPr>
        <p:txBody>
          <a:bodyPr>
            <a:normAutofit fontScale="90000"/>
          </a:bodyPr>
          <a:lstStyle/>
          <a:p>
            <a:pPr eaLnBrk="1" fontAlgn="auto" hangingPunct="1">
              <a:spcAft>
                <a:spcPts val="0"/>
              </a:spcAft>
              <a:defRPr/>
            </a:pPr>
            <a:r>
              <a:rPr lang="en-US" dirty="0" smtClean="0">
                <a:solidFill>
                  <a:srgbClr val="0070C0"/>
                </a:solidFill>
              </a:rPr>
              <a:t>Try it Yourself…..</a:t>
            </a:r>
            <a:br>
              <a:rPr lang="en-US" dirty="0" smtClean="0">
                <a:solidFill>
                  <a:srgbClr val="0070C0"/>
                </a:solidFill>
              </a:rPr>
            </a:br>
            <a:r>
              <a:rPr lang="en-US" dirty="0" smtClean="0">
                <a:solidFill>
                  <a:srgbClr val="0070C0"/>
                </a:solidFill>
              </a:rPr>
              <a:t>				Home work exercises</a:t>
            </a:r>
            <a:endParaRPr lang="en-US" dirty="0">
              <a:solidFill>
                <a:srgbClr val="0070C0"/>
              </a:solidFill>
            </a:endParaRPr>
          </a:p>
        </p:txBody>
      </p:sp>
    </p:spTree>
    <p:extLst>
      <p:ext uri="{BB962C8B-B14F-4D97-AF65-F5344CB8AC3E}">
        <p14:creationId xmlns:p14="http://schemas.microsoft.com/office/powerpoint/2010/main" val="176210833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3"/>
          <p:cNvSpPr>
            <a:spLocks noGrp="1" noChangeArrowheads="1"/>
          </p:cNvSpPr>
          <p:nvPr>
            <p:ph type="body" idx="1"/>
          </p:nvPr>
        </p:nvSpPr>
        <p:spPr>
          <a:xfrm>
            <a:off x="406400" y="1270681"/>
            <a:ext cx="10141857" cy="5592762"/>
          </a:xfrm>
        </p:spPr>
        <p:txBody>
          <a:bodyPr/>
          <a:lstStyle/>
          <a:p>
            <a:pPr algn="just" eaLnBrk="1" hangingPunct="1">
              <a:buFont typeface="Wingdings" pitchFamily="2" charset="2"/>
              <a:buChar char="§"/>
            </a:pPr>
            <a:r>
              <a:rPr lang="en-US" sz="3200" dirty="0" smtClean="0"/>
              <a:t>Suppose a man (say, A) stands at (0, 0) and  waits for user to give him the direction and  distance to go.</a:t>
            </a:r>
          </a:p>
          <a:p>
            <a:pPr algn="just" eaLnBrk="1" hangingPunct="1">
              <a:buFont typeface="Wingdings" pitchFamily="2" charset="2"/>
              <a:buChar char="§"/>
            </a:pPr>
            <a:endParaRPr lang="en-US" sz="3200" dirty="0" smtClean="0"/>
          </a:p>
          <a:p>
            <a:pPr algn="just" eaLnBrk="1" hangingPunct="1">
              <a:buFont typeface="Wingdings" pitchFamily="2" charset="2"/>
              <a:buChar char="§"/>
            </a:pPr>
            <a:r>
              <a:rPr lang="en-US" sz="3200" dirty="0" smtClean="0"/>
              <a:t>User may enter N E W S for north, east,  west, south, and any value for distance When user enters 0 as direction, stop and  print out the location where the man  stopped.</a:t>
            </a:r>
          </a:p>
        </p:txBody>
      </p:sp>
      <p:sp>
        <p:nvSpPr>
          <p:cNvPr id="163842" name="Rectangle 2"/>
          <p:cNvSpPr>
            <a:spLocks noChangeArrowheads="1"/>
          </p:cNvSpPr>
          <p:nvPr/>
        </p:nvSpPr>
        <p:spPr bwMode="auto">
          <a:xfrm>
            <a:off x="508000" y="228601"/>
            <a:ext cx="6133667" cy="646331"/>
          </a:xfrm>
          <a:prstGeom prst="rect">
            <a:avLst/>
          </a:prstGeom>
          <a:noFill/>
          <a:ln w="9525">
            <a:noFill/>
            <a:miter lim="800000"/>
            <a:headEnd/>
            <a:tailEnd/>
          </a:ln>
        </p:spPr>
        <p:txBody>
          <a:bodyPr wrap="none">
            <a:spAutoFit/>
          </a:bodyPr>
          <a:lstStyle/>
          <a:p>
            <a:r>
              <a:rPr lang="en-US" sz="3600">
                <a:latin typeface="Perpetua" pitchFamily="18" charset="0"/>
              </a:rPr>
              <a:t>Write C program for the following </a:t>
            </a:r>
          </a:p>
        </p:txBody>
      </p:sp>
    </p:spTree>
    <p:extLst>
      <p:ext uri="{BB962C8B-B14F-4D97-AF65-F5344CB8AC3E}">
        <p14:creationId xmlns:p14="http://schemas.microsoft.com/office/powerpoint/2010/main" val="22703140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4"/>
          <p:cNvSpPr>
            <a:spLocks noChangeArrowheads="1"/>
          </p:cNvSpPr>
          <p:nvPr/>
        </p:nvSpPr>
        <p:spPr bwMode="auto">
          <a:xfrm>
            <a:off x="711200" y="533400"/>
            <a:ext cx="10972800" cy="6002338"/>
          </a:xfrm>
          <a:prstGeom prst="rect">
            <a:avLst/>
          </a:prstGeom>
          <a:solidFill>
            <a:schemeClr val="bg1"/>
          </a:solidFill>
          <a:ln w="9525">
            <a:noFill/>
            <a:miter lim="800000"/>
            <a:headEnd/>
            <a:tailEnd/>
          </a:ln>
        </p:spPr>
        <p:txBody>
          <a:bodyPr>
            <a:spAutoFit/>
          </a:bodyPr>
          <a:lstStyle/>
          <a:p>
            <a:pPr eaLnBrk="0" hangingPunct="0"/>
            <a:r>
              <a:rPr lang="en-US">
                <a:latin typeface="Tahoma" pitchFamily="34" charset="0"/>
              </a:rPr>
              <a:t>   </a:t>
            </a:r>
            <a:r>
              <a:rPr lang="en-US" sz="2400">
                <a:latin typeface="Perpetua" pitchFamily="18" charset="0"/>
              </a:rPr>
              <a:t>float x=0, y=0; </a:t>
            </a:r>
          </a:p>
          <a:p>
            <a:pPr eaLnBrk="0" hangingPunct="0"/>
            <a:r>
              <a:rPr lang="en-US" sz="2400">
                <a:latin typeface="Perpetua" pitchFamily="18" charset="0"/>
              </a:rPr>
              <a:t>    char direction;</a:t>
            </a:r>
          </a:p>
          <a:p>
            <a:pPr eaLnBrk="0" hangingPunct="0"/>
            <a:r>
              <a:rPr lang="en-US" sz="2400">
                <a:latin typeface="Perpetua" pitchFamily="18" charset="0"/>
              </a:rPr>
              <a:t>    float distance;    </a:t>
            </a:r>
          </a:p>
          <a:p>
            <a:pPr eaLnBrk="0" hangingPunct="0"/>
            <a:r>
              <a:rPr lang="en-US" sz="2400">
                <a:latin typeface="Perpetua" pitchFamily="18" charset="0"/>
              </a:rPr>
              <a:t>    while (1) {</a:t>
            </a:r>
          </a:p>
          <a:p>
            <a:pPr eaLnBrk="0" hangingPunct="0"/>
            <a:r>
              <a:rPr lang="en-US" sz="2400">
                <a:latin typeface="Perpetua" pitchFamily="18" charset="0"/>
              </a:rPr>
              <a:t>          printf("Please input the direction as N,S,E,W (0 to exit): "); </a:t>
            </a:r>
          </a:p>
          <a:p>
            <a:pPr eaLnBrk="0" hangingPunct="0"/>
            <a:r>
              <a:rPr lang="en-US" sz="2400">
                <a:latin typeface="Perpetua" pitchFamily="18" charset="0"/>
              </a:rPr>
              <a:t>          scanf("%c", &amp;direction);          fflush(stdin);</a:t>
            </a:r>
          </a:p>
          <a:p>
            <a:pPr eaLnBrk="0" hangingPunct="0"/>
            <a:r>
              <a:rPr lang="en-US" sz="2400">
                <a:latin typeface="Perpetua" pitchFamily="18" charset="0"/>
              </a:rPr>
              <a:t>          if (direction=='0'){  /*stop input, get out of the loop */</a:t>
            </a:r>
          </a:p>
          <a:p>
            <a:pPr eaLnBrk="0" hangingPunct="0"/>
            <a:r>
              <a:rPr lang="en-US" sz="2400">
                <a:latin typeface="Perpetua" pitchFamily="18" charset="0"/>
              </a:rPr>
              <a:t>             </a:t>
            </a:r>
            <a:r>
              <a:rPr lang="en-US" sz="2400" b="1">
                <a:solidFill>
                  <a:schemeClr val="folHlink"/>
                </a:solidFill>
                <a:latin typeface="Perpetua" pitchFamily="18" charset="0"/>
              </a:rPr>
              <a:t>break</a:t>
            </a:r>
            <a:r>
              <a:rPr lang="en-US" sz="2400" b="1">
                <a:latin typeface="Perpetua" pitchFamily="18" charset="0"/>
              </a:rPr>
              <a:t>;</a:t>
            </a:r>
          </a:p>
          <a:p>
            <a:pPr eaLnBrk="0" hangingPunct="0"/>
            <a:r>
              <a:rPr lang="en-US" sz="2400">
                <a:latin typeface="Perpetua" pitchFamily="18" charset="0"/>
              </a:rPr>
              <a:t>          }    </a:t>
            </a:r>
          </a:p>
          <a:p>
            <a:pPr eaLnBrk="0" hangingPunct="0"/>
            <a:r>
              <a:rPr lang="en-US" sz="2400">
                <a:latin typeface="Perpetua" pitchFamily="18" charset="0"/>
              </a:rPr>
              <a:t>          if (direction!='N' &amp;&amp; direction!='S' &amp;&amp; direction!='E' &amp;&amp;     </a:t>
            </a:r>
          </a:p>
          <a:p>
            <a:pPr eaLnBrk="0" hangingPunct="0"/>
            <a:r>
              <a:rPr lang="en-US" sz="2400">
                <a:latin typeface="Perpetua" pitchFamily="18" charset="0"/>
              </a:rPr>
              <a:t>          direction!='W') {</a:t>
            </a:r>
          </a:p>
          <a:p>
            <a:pPr eaLnBrk="0" hangingPunct="0"/>
            <a:r>
              <a:rPr lang="en-US" sz="2400">
                <a:latin typeface="Perpetua" pitchFamily="18" charset="0"/>
              </a:rPr>
              <a:t>             printf("Invalid direction, re-enter \n");</a:t>
            </a:r>
          </a:p>
          <a:p>
            <a:pPr eaLnBrk="0" hangingPunct="0"/>
            <a:r>
              <a:rPr lang="en-US" sz="2400">
                <a:latin typeface="Perpetua" pitchFamily="18" charset="0"/>
              </a:rPr>
              <a:t>             </a:t>
            </a:r>
            <a:r>
              <a:rPr lang="en-US" sz="2400" b="1">
                <a:solidFill>
                  <a:schemeClr val="hlink"/>
                </a:solidFill>
                <a:latin typeface="Perpetua" pitchFamily="18" charset="0"/>
              </a:rPr>
              <a:t>continue</a:t>
            </a:r>
            <a:r>
              <a:rPr lang="en-US" sz="2400" b="1">
                <a:latin typeface="Perpetua" pitchFamily="18" charset="0"/>
              </a:rPr>
              <a:t>;</a:t>
            </a:r>
          </a:p>
          <a:p>
            <a:pPr eaLnBrk="0" hangingPunct="0"/>
            <a:r>
              <a:rPr lang="en-US" sz="2400">
                <a:latin typeface="Perpetua" pitchFamily="18" charset="0"/>
              </a:rPr>
              <a:t>          }        </a:t>
            </a:r>
          </a:p>
          <a:p>
            <a:pPr eaLnBrk="0" hangingPunct="0"/>
            <a:r>
              <a:rPr lang="en-US" sz="2400">
                <a:latin typeface="Perpetua" pitchFamily="18" charset="0"/>
              </a:rPr>
              <a:t>          printf("Please input the mile in %c direction: ", direction);</a:t>
            </a:r>
          </a:p>
          <a:p>
            <a:pPr eaLnBrk="0" hangingPunct="0"/>
            <a:r>
              <a:rPr lang="en-US" sz="2400">
                <a:latin typeface="Perpetua" pitchFamily="18" charset="0"/>
              </a:rPr>
              <a:t>          scanf ("%f", &amp;distance);    fflush(stdin);</a:t>
            </a:r>
          </a:p>
        </p:txBody>
      </p:sp>
    </p:spTree>
    <p:extLst>
      <p:ext uri="{BB962C8B-B14F-4D97-AF65-F5344CB8AC3E}">
        <p14:creationId xmlns:p14="http://schemas.microsoft.com/office/powerpoint/2010/main" val="136248801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4"/>
          <p:cNvSpPr>
            <a:spLocks noChangeArrowheads="1"/>
          </p:cNvSpPr>
          <p:nvPr/>
        </p:nvSpPr>
        <p:spPr bwMode="auto">
          <a:xfrm>
            <a:off x="812800" y="762001"/>
            <a:ext cx="10769600" cy="4894263"/>
          </a:xfrm>
          <a:prstGeom prst="rect">
            <a:avLst/>
          </a:prstGeom>
          <a:solidFill>
            <a:schemeClr val="bg1"/>
          </a:solidFill>
          <a:ln w="9525">
            <a:noFill/>
            <a:miter lim="800000"/>
            <a:headEnd/>
            <a:tailEnd/>
          </a:ln>
        </p:spPr>
        <p:txBody>
          <a:bodyPr>
            <a:spAutoFit/>
          </a:bodyPr>
          <a:lstStyle/>
          <a:p>
            <a:pPr eaLnBrk="0" hangingPunct="0"/>
            <a:r>
              <a:rPr lang="en-US" sz="2400">
                <a:latin typeface="Perpetua" pitchFamily="18" charset="0"/>
              </a:rPr>
              <a:t>if (direction == 'N'){		/*in north, compute the y*/</a:t>
            </a:r>
          </a:p>
          <a:p>
            <a:pPr eaLnBrk="0" hangingPunct="0"/>
            <a:r>
              <a:rPr lang="en-US" sz="2400">
                <a:latin typeface="Perpetua" pitchFamily="18" charset="0"/>
              </a:rPr>
              <a:t>             y = y + distance;                     </a:t>
            </a:r>
          </a:p>
          <a:p>
            <a:pPr eaLnBrk="0" hangingPunct="0"/>
            <a:r>
              <a:rPr lang="en-US" sz="2400">
                <a:latin typeface="Perpetua" pitchFamily="18" charset="0"/>
              </a:rPr>
              <a:t>          } else if (direction == 'E'){	/*in east, compute the x*/</a:t>
            </a:r>
          </a:p>
          <a:p>
            <a:pPr eaLnBrk="0" hangingPunct="0"/>
            <a:r>
              <a:rPr lang="en-US" sz="2400">
                <a:latin typeface="Perpetua" pitchFamily="18" charset="0"/>
              </a:rPr>
              <a:t>             x = x + distance;                   </a:t>
            </a:r>
          </a:p>
          <a:p>
            <a:pPr eaLnBrk="0" hangingPunct="0"/>
            <a:r>
              <a:rPr lang="en-US" sz="2400">
                <a:latin typeface="Perpetua" pitchFamily="18" charset="0"/>
              </a:rPr>
              <a:t>          } else if (direction == 'W'){	/*in west, compute the x*/</a:t>
            </a:r>
          </a:p>
          <a:p>
            <a:pPr eaLnBrk="0" hangingPunct="0"/>
            <a:r>
              <a:rPr lang="en-US" sz="2400">
                <a:latin typeface="Perpetua" pitchFamily="18" charset="0"/>
              </a:rPr>
              <a:t>             x= x - distance;</a:t>
            </a:r>
          </a:p>
          <a:p>
            <a:pPr eaLnBrk="0" hangingPunct="0"/>
            <a:r>
              <a:rPr lang="en-US" sz="2400">
                <a:latin typeface="Perpetua" pitchFamily="18" charset="0"/>
              </a:rPr>
              <a:t>          } else if (direction == 'S'){	/*in south, compute the y*/</a:t>
            </a:r>
          </a:p>
          <a:p>
            <a:pPr eaLnBrk="0" hangingPunct="0"/>
            <a:r>
              <a:rPr lang="en-US" sz="2400">
                <a:latin typeface="Perpetua" pitchFamily="18" charset="0"/>
              </a:rPr>
              <a:t>             y = y- distance;</a:t>
            </a:r>
          </a:p>
          <a:p>
            <a:pPr eaLnBrk="0" hangingPunct="0"/>
            <a:r>
              <a:rPr lang="en-US" sz="2400">
                <a:latin typeface="Perpetua" pitchFamily="18" charset="0"/>
              </a:rPr>
              <a:t>          }</a:t>
            </a:r>
          </a:p>
          <a:p>
            <a:pPr eaLnBrk="0" hangingPunct="0"/>
            <a:r>
              <a:rPr lang="en-US" sz="2400">
                <a:latin typeface="Perpetua" pitchFamily="18" charset="0"/>
              </a:rPr>
              <a:t>    }</a:t>
            </a:r>
          </a:p>
          <a:p>
            <a:pPr eaLnBrk="0" hangingPunct="0"/>
            <a:r>
              <a:rPr lang="en-US" sz="2400">
                <a:latin typeface="Perpetua" pitchFamily="18" charset="0"/>
              </a:rPr>
              <a:t>    printf("\nCurrent position of A: (%4.2f, %4.2f)\n", x, y); </a:t>
            </a:r>
          </a:p>
          <a:p>
            <a:pPr eaLnBrk="0" hangingPunct="0"/>
            <a:r>
              <a:rPr lang="en-US" sz="2400">
                <a:latin typeface="Perpetua" pitchFamily="18" charset="0"/>
              </a:rPr>
              <a:t>					/* output A's location */</a:t>
            </a:r>
          </a:p>
          <a:p>
            <a:pPr eaLnBrk="0" hangingPunct="0"/>
            <a:endParaRPr lang="en-US" sz="2400" b="1">
              <a:latin typeface="Perpetua" pitchFamily="18" charset="0"/>
            </a:endParaRPr>
          </a:p>
        </p:txBody>
      </p:sp>
    </p:spTree>
    <p:extLst>
      <p:ext uri="{BB962C8B-B14F-4D97-AF65-F5344CB8AC3E}">
        <p14:creationId xmlns:p14="http://schemas.microsoft.com/office/powerpoint/2010/main" val="27464360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p:cNvSpPr txBox="1">
            <a:spLocks noGrp="1"/>
          </p:cNvSpPr>
          <p:nvPr/>
        </p:nvSpPr>
        <p:spPr bwMode="auto">
          <a:xfrm>
            <a:off x="9389533" y="6243638"/>
            <a:ext cx="2540000" cy="457200"/>
          </a:xfrm>
          <a:prstGeom prst="rect">
            <a:avLst/>
          </a:prstGeom>
          <a:noFill/>
          <a:ln w="9525">
            <a:noFill/>
            <a:miter lim="800000"/>
            <a:headEnd/>
            <a:tailEnd/>
          </a:ln>
        </p:spPr>
        <p:txBody>
          <a:bodyPr anchor="b"/>
          <a:lstStyle/>
          <a:p>
            <a:pPr algn="r"/>
            <a:endParaRPr lang="en-US" sz="1400">
              <a:latin typeface="Tahoma" pitchFamily="34" charset="0"/>
            </a:endParaRPr>
          </a:p>
        </p:txBody>
      </p:sp>
      <p:sp>
        <p:nvSpPr>
          <p:cNvPr id="3076" name="Rectangle 3"/>
          <p:cNvSpPr>
            <a:spLocks noGrp="1" noChangeArrowheads="1"/>
          </p:cNvSpPr>
          <p:nvPr>
            <p:ph type="body" idx="4294967295"/>
          </p:nvPr>
        </p:nvSpPr>
        <p:spPr>
          <a:xfrm>
            <a:off x="609600" y="914400"/>
            <a:ext cx="11785600" cy="5943600"/>
          </a:xfrm>
        </p:spPr>
        <p:txBody>
          <a:bodyPr/>
          <a:lstStyle/>
          <a:p>
            <a:pPr algn="just" eaLnBrk="1" hangingPunct="1">
              <a:buFont typeface="Arial" charset="0"/>
              <a:buNone/>
            </a:pPr>
            <a:r>
              <a:rPr lang="en-US" sz="2800" smtClean="0"/>
              <a:t>The program should reads the value of </a:t>
            </a:r>
            <a:r>
              <a:rPr lang="en-US" sz="2800" i="1" smtClean="0"/>
              <a:t>x </a:t>
            </a:r>
            <a:r>
              <a:rPr lang="en-US" sz="2800" smtClean="0"/>
              <a:t>and</a:t>
            </a:r>
            <a:r>
              <a:rPr lang="en-US" sz="2800" i="1" smtClean="0"/>
              <a:t> n</a:t>
            </a:r>
            <a:r>
              <a:rPr lang="en-US" sz="2800" smtClean="0"/>
              <a:t> </a:t>
            </a:r>
          </a:p>
          <a:p>
            <a:pPr algn="just" eaLnBrk="1" hangingPunct="1">
              <a:buFont typeface="Arial" charset="0"/>
              <a:buNone/>
            </a:pPr>
            <a:r>
              <a:rPr lang="en-US" sz="2800" smtClean="0"/>
              <a:t>from the keyboard and then approximately computes the </a:t>
            </a:r>
          </a:p>
          <a:p>
            <a:pPr algn="just" eaLnBrk="1" hangingPunct="1">
              <a:buFont typeface="Arial" charset="0"/>
              <a:buNone/>
            </a:pPr>
            <a:r>
              <a:rPr lang="en-US" sz="2800" smtClean="0"/>
              <a:t>value of  </a:t>
            </a:r>
            <a:r>
              <a:rPr lang="en-US" sz="2800" i="1" smtClean="0"/>
              <a:t>e</a:t>
            </a:r>
            <a:r>
              <a:rPr lang="en-US" sz="2800" i="1" baseline="30000" smtClean="0"/>
              <a:t>x</a:t>
            </a:r>
            <a:r>
              <a:rPr lang="en-US" sz="2800" smtClean="0"/>
              <a:t> using the following formula: </a:t>
            </a:r>
          </a:p>
          <a:p>
            <a:pPr eaLnBrk="1" hangingPunct="1"/>
            <a:endParaRPr lang="en-US" sz="2800" smtClean="0"/>
          </a:p>
          <a:p>
            <a:pPr eaLnBrk="1" hangingPunct="1"/>
            <a:endParaRPr lang="en-US" sz="2800" smtClean="0"/>
          </a:p>
          <a:p>
            <a:pPr eaLnBrk="1" hangingPunct="1"/>
            <a:endParaRPr lang="en-US" sz="2800" smtClean="0"/>
          </a:p>
          <a:p>
            <a:pPr eaLnBrk="1" hangingPunct="1">
              <a:buFont typeface="Arial" charset="0"/>
              <a:buNone/>
            </a:pPr>
            <a:r>
              <a:rPr lang="en-US" sz="2800" smtClean="0"/>
              <a:t>Then compare your approximate result to the one returned </a:t>
            </a:r>
          </a:p>
          <a:p>
            <a:pPr eaLnBrk="1" hangingPunct="1">
              <a:buFont typeface="Arial" charset="0"/>
              <a:buNone/>
            </a:pPr>
            <a:r>
              <a:rPr lang="en-US" sz="2800" smtClean="0"/>
              <a:t>by exp(x) in C library, and print out whether your </a:t>
            </a:r>
          </a:p>
          <a:p>
            <a:pPr eaLnBrk="1" hangingPunct="1">
              <a:buFont typeface="Arial" charset="0"/>
              <a:buNone/>
            </a:pPr>
            <a:r>
              <a:rPr lang="en-US" sz="2800" smtClean="0"/>
              <a:t>approximation is higher or lower.</a:t>
            </a:r>
          </a:p>
        </p:txBody>
      </p:sp>
      <p:sp>
        <p:nvSpPr>
          <p:cNvPr id="3077" name="Rectangle 5"/>
          <p:cNvSpPr>
            <a:spLocks noChangeArrowheads="1"/>
          </p:cNvSpPr>
          <p:nvPr/>
        </p:nvSpPr>
        <p:spPr bwMode="auto">
          <a:xfrm>
            <a:off x="0" y="3010972"/>
            <a:ext cx="184731" cy="369332"/>
          </a:xfrm>
          <a:prstGeom prst="rect">
            <a:avLst/>
          </a:prstGeom>
          <a:noFill/>
          <a:ln w="9525">
            <a:noFill/>
            <a:miter lim="800000"/>
            <a:headEnd/>
            <a:tailEnd/>
          </a:ln>
        </p:spPr>
        <p:txBody>
          <a:bodyPr wrap="none" anchor="ctr">
            <a:spAutoFit/>
          </a:bodyPr>
          <a:lstStyle/>
          <a:p>
            <a:pPr eaLnBrk="0" hangingPunct="0"/>
            <a:endParaRPr lang="en-US">
              <a:latin typeface="Tahoma" pitchFamily="34" charset="0"/>
            </a:endParaRPr>
          </a:p>
        </p:txBody>
      </p:sp>
      <p:graphicFrame>
        <p:nvGraphicFramePr>
          <p:cNvPr id="3074" name="Object 4"/>
          <p:cNvGraphicFramePr>
            <a:graphicFrameLocks noChangeAspect="1"/>
          </p:cNvGraphicFramePr>
          <p:nvPr/>
        </p:nvGraphicFramePr>
        <p:xfrm>
          <a:off x="1016000" y="2362201"/>
          <a:ext cx="10160000" cy="1387475"/>
        </p:xfrm>
        <a:graphic>
          <a:graphicData uri="http://schemas.openxmlformats.org/presentationml/2006/ole">
            <mc:AlternateContent xmlns:mc="http://schemas.openxmlformats.org/markup-compatibility/2006">
              <mc:Choice xmlns:v="urn:schemas-microsoft-com:vml" Requires="v">
                <p:oleObj spid="_x0000_s3134" name="Equation" r:id="rId4" imgW="1803400" imgH="419100" progId="Equation.3">
                  <p:embed/>
                </p:oleObj>
              </mc:Choice>
              <mc:Fallback>
                <p:oleObj name="Equation" r:id="rId4" imgW="18034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362201"/>
                        <a:ext cx="10160000" cy="138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Rectangle 6"/>
          <p:cNvSpPr>
            <a:spLocks noChangeArrowheads="1"/>
          </p:cNvSpPr>
          <p:nvPr/>
        </p:nvSpPr>
        <p:spPr bwMode="auto">
          <a:xfrm>
            <a:off x="508000" y="228601"/>
            <a:ext cx="5587940" cy="646331"/>
          </a:xfrm>
          <a:prstGeom prst="rect">
            <a:avLst/>
          </a:prstGeom>
          <a:noFill/>
          <a:ln w="9525">
            <a:noFill/>
            <a:miter lim="800000"/>
            <a:headEnd/>
            <a:tailEnd/>
          </a:ln>
        </p:spPr>
        <p:txBody>
          <a:bodyPr wrap="none">
            <a:spAutoFit/>
          </a:bodyPr>
          <a:lstStyle/>
          <a:p>
            <a:r>
              <a:rPr lang="en-US" sz="3600">
                <a:latin typeface="Perpetua" pitchFamily="18" charset="0"/>
              </a:rPr>
              <a:t>Write C program to compute e</a:t>
            </a:r>
            <a:r>
              <a:rPr lang="en-US" sz="3600" baseline="30000">
                <a:latin typeface="Perpetua" pitchFamily="18" charset="0"/>
              </a:rPr>
              <a:t>x</a:t>
            </a:r>
            <a:endParaRPr lang="en-US" sz="3600">
              <a:latin typeface="Perpetua" pitchFamily="18" charset="0"/>
            </a:endParaRPr>
          </a:p>
        </p:txBody>
      </p:sp>
    </p:spTree>
    <p:extLst>
      <p:ext uri="{BB962C8B-B14F-4D97-AF65-F5344CB8AC3E}">
        <p14:creationId xmlns:p14="http://schemas.microsoft.com/office/powerpoint/2010/main" val="1319531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View</Template>
  <TotalTime>301</TotalTime>
  <Words>6376</Words>
  <Application>Microsoft Office PowerPoint</Application>
  <PresentationFormat>Custom</PresentationFormat>
  <Paragraphs>1278</Paragraphs>
  <Slides>102</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04" baseType="lpstr">
      <vt:lpstr>View</vt:lpstr>
      <vt:lpstr>Equation</vt:lpstr>
      <vt:lpstr>19CSE102 Computer Programming</vt:lpstr>
      <vt:lpstr>Loops</vt:lpstr>
      <vt:lpstr>Iterative construct: while loop</vt:lpstr>
      <vt:lpstr>Looping in a while loop</vt:lpstr>
      <vt:lpstr>Example #1</vt:lpstr>
      <vt:lpstr>Example #2</vt:lpstr>
      <vt:lpstr>Example #3</vt:lpstr>
      <vt:lpstr>Cases:1 and 2</vt:lpstr>
      <vt:lpstr>Example #3 Contd… </vt:lpstr>
      <vt:lpstr>   Cases:3 and 4  </vt:lpstr>
      <vt:lpstr># ./a.out  </vt:lpstr>
      <vt:lpstr>Postfix Expressions</vt:lpstr>
      <vt:lpstr>Postfix Increment and decrement</vt:lpstr>
      <vt:lpstr>Prefix Expressions</vt:lpstr>
      <vt:lpstr>Example</vt:lpstr>
      <vt:lpstr>Example</vt:lpstr>
      <vt:lpstr>Find any differences ?  </vt:lpstr>
      <vt:lpstr>Write a program….</vt:lpstr>
      <vt:lpstr>PowerPoint Presentation</vt:lpstr>
      <vt:lpstr>Iterative construct: do - while</vt:lpstr>
      <vt:lpstr>  Example #1 </vt:lpstr>
      <vt:lpstr>Example #2</vt:lpstr>
      <vt:lpstr>Example #3 </vt:lpstr>
      <vt:lpstr>Example #4 </vt:lpstr>
      <vt:lpstr>Cases: 1 and 2 </vt:lpstr>
      <vt:lpstr>Example #4 Contd… </vt:lpstr>
      <vt:lpstr>Cases: 3 and 4 </vt:lpstr>
      <vt:lpstr># ./a.out  </vt:lpstr>
      <vt:lpstr>Iterative construct: for loop</vt:lpstr>
      <vt:lpstr>for (initialization; condition; update)</vt:lpstr>
      <vt:lpstr>For loop</vt:lpstr>
      <vt:lpstr>for loop….</vt:lpstr>
      <vt:lpstr>Example #1</vt:lpstr>
      <vt:lpstr>Program Explanation</vt:lpstr>
      <vt:lpstr>Assignment Expressions</vt:lpstr>
      <vt:lpstr>Simple Assignment</vt:lpstr>
      <vt:lpstr>Compound Assignment</vt:lpstr>
      <vt:lpstr>Compound Expression Evaluation</vt:lpstr>
      <vt:lpstr>  Short hand Assignment Operators </vt:lpstr>
      <vt:lpstr>PowerPoint Presentation</vt:lpstr>
      <vt:lpstr>PowerPoint Presentation</vt:lpstr>
      <vt:lpstr>PowerPoint Presentation</vt:lpstr>
      <vt:lpstr>Example #2 </vt:lpstr>
      <vt:lpstr>   Cases:  1,2 and 3</vt:lpstr>
      <vt:lpstr>Example #2 Contd…</vt:lpstr>
      <vt:lpstr>Case : 4,5,6 and 7 </vt:lpstr>
      <vt:lpstr># ./a.out</vt:lpstr>
      <vt:lpstr>What is the o/p?</vt:lpstr>
      <vt:lpstr>Conversion from one loop to another</vt:lpstr>
      <vt:lpstr>Comma operator to combine multiple expressions in for loop</vt:lpstr>
      <vt:lpstr>Examples</vt:lpstr>
      <vt:lpstr>Nesting of loops</vt:lpstr>
      <vt:lpstr>PowerPoint Presentation</vt:lpstr>
      <vt:lpstr>PowerPoint Presentation</vt:lpstr>
      <vt:lpstr>Example #1</vt:lpstr>
      <vt:lpstr>Example #2</vt:lpstr>
      <vt:lpstr>PowerPoint Presentation</vt:lpstr>
      <vt:lpstr>PowerPoint Presentation</vt:lpstr>
      <vt:lpstr>Example #3</vt:lpstr>
      <vt:lpstr>Trace the nested loop given  </vt:lpstr>
      <vt:lpstr>Tracing……...</vt:lpstr>
      <vt:lpstr>Control of loop execution:       Break Statement</vt:lpstr>
      <vt:lpstr>Example #1</vt:lpstr>
      <vt:lpstr>PowerPoint Presentation</vt:lpstr>
      <vt:lpstr>PowerPoint Presentation</vt:lpstr>
      <vt:lpstr>Break statement….</vt:lpstr>
      <vt:lpstr>Multiplication table program revisited </vt:lpstr>
      <vt:lpstr>Multiplication table program revisited </vt:lpstr>
      <vt:lpstr>Control of loop execution:      Continue Statement</vt:lpstr>
      <vt:lpstr>PowerPoint Presentation</vt:lpstr>
      <vt:lpstr>Example #2 </vt:lpstr>
      <vt:lpstr>Example #3 </vt:lpstr>
      <vt:lpstr>Rewrite the code using continue statement</vt:lpstr>
      <vt:lpstr>Infinite  loops   </vt:lpstr>
      <vt:lpstr>Example #1</vt:lpstr>
      <vt:lpstr>PowerPoint Presentation</vt:lpstr>
      <vt:lpstr>Here are five ways to exit a loop:</vt:lpstr>
      <vt:lpstr>Loops….. </vt:lpstr>
      <vt:lpstr>Event controlled loops </vt:lpstr>
      <vt:lpstr>PowerPoint Presentation</vt:lpstr>
      <vt:lpstr>PowerPoint Presentation</vt:lpstr>
      <vt:lpstr>Example#3</vt:lpstr>
      <vt:lpstr>Loop Testing and Debugging</vt:lpstr>
      <vt:lpstr>Loops</vt:lpstr>
      <vt:lpstr>Loops:</vt:lpstr>
      <vt:lpstr>Condition within loop</vt:lpstr>
      <vt:lpstr>Let us try………..</vt:lpstr>
      <vt:lpstr>PowerPoint Presentation</vt:lpstr>
      <vt:lpstr>PowerPoint Presentation</vt:lpstr>
      <vt:lpstr>PowerPoint Presentation</vt:lpstr>
      <vt:lpstr>PowerPoint Presentation</vt:lpstr>
      <vt:lpstr>PowerPoint Presentation</vt:lpstr>
      <vt:lpstr>Find the maximum score using for loop  </vt:lpstr>
      <vt:lpstr>PowerPoint Presentation</vt:lpstr>
      <vt:lpstr>Try it Yourself…..     Home work exercises</vt:lpstr>
      <vt:lpstr>PowerPoint Presentation</vt:lpstr>
      <vt:lpstr>PowerPoint Presentation</vt:lpstr>
      <vt:lpstr>PowerPoint Presentation</vt:lpstr>
      <vt:lpstr>PowerPoint Presentation</vt:lpstr>
      <vt:lpstr>Write C program to print the pattern after getting the size from the user  </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19CSE102 Computer Programming</dc:title>
  <dc:creator>Aarthi R (CSE)</dc:creator>
  <cp:lastModifiedBy>admin</cp:lastModifiedBy>
  <cp:revision>121</cp:revision>
  <dcterms:created xsi:type="dcterms:W3CDTF">2021-04-15T16:44:25Z</dcterms:created>
  <dcterms:modified xsi:type="dcterms:W3CDTF">2021-04-25T14:06:29Z</dcterms:modified>
</cp:coreProperties>
</file>