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4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7" name="PlaceHolder 2"/>
          <p:cNvSpPr>
            <a:spLocks noGrp="1"/>
          </p:cNvSpPr>
          <p:nvPr>
            <p:ph type="body"/>
          </p:nvPr>
        </p:nvSpPr>
        <p:spPr>
          <a:xfrm>
            <a:off x="83808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5"/>
          <p:cNvSpPr>
            <a:spLocks noGrp="1"/>
          </p:cNvSpPr>
          <p:nvPr>
            <p:ph type="body"/>
          </p:nvPr>
        </p:nvSpPr>
        <p:spPr>
          <a:xfrm>
            <a:off x="83808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8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4"/>
          <p:cNvSpPr>
            <a:spLocks noGrp="1"/>
          </p:cNvSpPr>
          <p:nvPr>
            <p:ph type="body"/>
          </p:nvPr>
        </p:nvSpPr>
        <p:spPr>
          <a:xfrm>
            <a:off x="83808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type="body"/>
          </p:nvPr>
        </p:nvSpPr>
        <p:spPr>
          <a:xfrm>
            <a:off x="838080" y="1825560"/>
            <a:ext cx="5131080" cy="435096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type="body"/>
          </p:nvPr>
        </p:nvSpPr>
        <p:spPr>
          <a:xfrm>
            <a:off x="83808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gn="ct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838080" y="1825560"/>
            <a:ext cx="5181120" cy="435096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2" name="PlaceHolder 3"/>
          <p:cNvSpPr>
            <a:spLocks noGrp="1"/>
          </p:cNvSpPr>
          <p:nvPr>
            <p:ph type="body"/>
          </p:nvPr>
        </p:nvSpPr>
        <p:spPr>
          <a:xfrm>
            <a:off x="6172200" y="1825560"/>
            <a:ext cx="5181120" cy="435096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3" name="PlaceHolder 4"/>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5" name="PlaceHolder 6"/>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3325FD2F-C627-43E5-851D-116EF7DF25DF}" type="slidenum">
              <a:rPr b="0" lang="en-US" sz="1200" spc="-1" strike="noStrike">
                <a:solidFill>
                  <a:srgbClr val="888888"/>
                </a:solidFill>
                <a:latin typeface="Calibri"/>
                <a:ea typeface="Calibri"/>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p:spPr>
        <p:txBody>
          <a:bodyPr anchor="ctr">
            <a:noAutofit/>
          </a:bodyPr>
          <a:p>
            <a:pPr algn="ct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3" name="PlaceHolder 2"/>
          <p:cNvSpPr>
            <a:spLocks noGrp="1"/>
          </p:cNvSpPr>
          <p:nvPr>
            <p:ph type="body"/>
          </p:nvPr>
        </p:nvSpPr>
        <p:spPr>
          <a:xfrm>
            <a:off x="838080" y="1825560"/>
            <a:ext cx="10515240" cy="4350960"/>
          </a:xfrm>
          <a:prstGeom prst="rect">
            <a:avLst/>
          </a:prstGeom>
        </p:spPr>
        <p:txBody>
          <a:bodyPr>
            <a:noAutofit/>
          </a:bodyPr>
          <a:p>
            <a:pPr marL="432000" indent="-324000" algn="ctr">
              <a:spcBef>
                <a:spcPts val="1417"/>
              </a:spcBef>
              <a:buClr>
                <a:srgbClr val="000000"/>
              </a:buClr>
              <a:buSzPct val="45000"/>
              <a:buFont typeface="Wingdings" charset="2"/>
              <a:buChar char=""/>
            </a:pPr>
            <a:r>
              <a:rPr b="0" lang="en-IN" sz="2800" spc="-1" strike="noStrike">
                <a:solidFill>
                  <a:srgbClr val="000000"/>
                </a:solidFill>
                <a:latin typeface="Arial"/>
              </a:rPr>
              <a:t>Click to edit the outline text format</a:t>
            </a:r>
            <a:endParaRPr b="0" lang="en-IN" sz="2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IN" sz="2800" spc="-1" strike="noStrike">
                <a:solidFill>
                  <a:srgbClr val="000000"/>
                </a:solidFill>
                <a:latin typeface="Arial"/>
              </a:rPr>
              <a:t>Third Outline Level</a:t>
            </a:r>
            <a:endParaRPr b="0" lang="en-IN" sz="2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IN" sz="2800" spc="-1" strike="noStrike">
                <a:solidFill>
                  <a:srgbClr val="000000"/>
                </a:solidFill>
                <a:latin typeface="Arial"/>
              </a:rPr>
              <a:t>Fourth Outline Level</a:t>
            </a:r>
            <a:endParaRPr b="0" lang="en-IN" sz="2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IN" sz="2800" spc="-1" strike="noStrike">
                <a:solidFill>
                  <a:srgbClr val="000000"/>
                </a:solidFill>
                <a:latin typeface="Arial"/>
              </a:rPr>
              <a:t>Fifth Outline Level</a:t>
            </a:r>
            <a:endParaRPr b="0" lang="en-IN" sz="2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IN" sz="2800" spc="-1" strike="noStrike">
                <a:solidFill>
                  <a:srgbClr val="000000"/>
                </a:solidFill>
                <a:latin typeface="Arial"/>
              </a:rPr>
              <a:t>Sixth Outline Level</a:t>
            </a:r>
            <a:endParaRPr b="0" lang="en-IN" sz="2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IN" sz="2800" spc="-1" strike="noStrike">
                <a:solidFill>
                  <a:srgbClr val="000000"/>
                </a:solidFill>
                <a:latin typeface="Arial"/>
              </a:rPr>
              <a:t>Seventh Outline Level</a:t>
            </a:r>
            <a:endParaRPr b="0" lang="en-IN" sz="2800" spc="-1" strike="noStrike">
              <a:solidFill>
                <a:srgbClr val="000000"/>
              </a:solidFill>
              <a:latin typeface="Arial"/>
            </a:endParaRPr>
          </a:p>
        </p:txBody>
      </p:sp>
      <p:sp>
        <p:nvSpPr>
          <p:cNvPr id="44" name="PlaceHolder 3"/>
          <p:cNvSpPr>
            <a:spLocks noGrp="1"/>
          </p:cNvSpPr>
          <p:nvPr>
            <p:ph type="dt"/>
          </p:nvPr>
        </p:nvSpPr>
        <p:spPr>
          <a:xfrm>
            <a:off x="838080" y="6356520"/>
            <a:ext cx="2742840" cy="364680"/>
          </a:xfrm>
          <a:prstGeom prst="rect">
            <a:avLst/>
          </a:prstGeom>
        </p:spPr>
        <p:txBody>
          <a:bodyPr anchor="ctr">
            <a:noAutofit/>
          </a:bodyPr>
          <a:p>
            <a:endParaRPr b="0" lang="en-IN" sz="2400" spc="-1" strike="noStrike">
              <a:latin typeface="Times New Roman"/>
            </a:endParaRPr>
          </a:p>
        </p:txBody>
      </p:sp>
      <p:sp>
        <p:nvSpPr>
          <p:cNvPr id="45"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6"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tabLst>
                <a:tab algn="l" pos="0"/>
              </a:tabLst>
            </a:pPr>
            <a:fld id="{16CD4AB4-4A97-410A-B147-8559EC6CC50F}" type="slidenum">
              <a:rPr b="0" lang="en-US" sz="1200" spc="-1" strike="noStrike">
                <a:solidFill>
                  <a:srgbClr val="888888"/>
                </a:solidFill>
                <a:latin typeface="Calibri"/>
                <a:ea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doi.org/10.1016/j.specom.2019.04.003"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www.cs.toronto.edu/~complingweb/data/TORGO/torgo.html" TargetMode="External"/><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930320" y="823320"/>
            <a:ext cx="9423000" cy="225828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Times New Roman"/>
                <a:ea typeface="Times New Roman"/>
              </a:rPr>
              <a:t>Dysarthric speech classification from coded telephone speech using glottal features</a:t>
            </a:r>
            <a:endParaRPr b="0" lang="en-IN" sz="4400" spc="-1" strike="noStrike">
              <a:solidFill>
                <a:srgbClr val="000000"/>
              </a:solidFill>
              <a:latin typeface="Arial"/>
            </a:endParaRPr>
          </a:p>
        </p:txBody>
      </p:sp>
      <p:sp>
        <p:nvSpPr>
          <p:cNvPr id="84" name="TextShape 2"/>
          <p:cNvSpPr txBox="1"/>
          <p:nvPr/>
        </p:nvSpPr>
        <p:spPr>
          <a:xfrm>
            <a:off x="1341000" y="3261240"/>
            <a:ext cx="4678200" cy="2915280"/>
          </a:xfrm>
          <a:prstGeom prst="rect">
            <a:avLst/>
          </a:prstGeom>
          <a:noFill/>
          <a:ln>
            <a:noFill/>
          </a:ln>
        </p:spPr>
        <p:txBody>
          <a:bodyPr>
            <a:noAutofit/>
          </a:bodyPr>
          <a:p>
            <a:pPr>
              <a:lnSpc>
                <a:spcPct val="90000"/>
              </a:lnSpc>
              <a:tabLst>
                <a:tab algn="l" pos="0"/>
              </a:tabLst>
            </a:pPr>
            <a:r>
              <a:rPr b="0" lang="en-US" sz="1800" spc="-1" strike="noStrike">
                <a:solidFill>
                  <a:srgbClr val="7030a0"/>
                </a:solidFill>
                <a:latin typeface="Times New Roman"/>
                <a:ea typeface="Times New Roman"/>
              </a:rPr>
              <a:t>Guided By:</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Dr. D.Venkatesan</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SAP                                                                             </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CSE</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School of Computing</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SASTRA Deemed University</a:t>
            </a:r>
            <a:endParaRPr b="0" lang="en-IN" sz="1800" spc="-1" strike="noStrike">
              <a:solidFill>
                <a:srgbClr val="000000"/>
              </a:solidFill>
              <a:latin typeface="Arial"/>
            </a:endParaRPr>
          </a:p>
          <a:p>
            <a:pPr marL="228600" indent="-50400">
              <a:lnSpc>
                <a:spcPct val="90000"/>
              </a:lnSpc>
              <a:spcBef>
                <a:spcPts val="1001"/>
              </a:spcBef>
              <a:tabLst>
                <a:tab algn="l" pos="0"/>
              </a:tabLst>
            </a:pPr>
            <a:endParaRPr b="0" lang="en-IN" sz="1800" spc="-1" strike="noStrike">
              <a:solidFill>
                <a:srgbClr val="000000"/>
              </a:solidFill>
              <a:latin typeface="Arial"/>
            </a:endParaRPr>
          </a:p>
          <a:p>
            <a:pPr marL="228600" indent="-50400">
              <a:lnSpc>
                <a:spcPct val="90000"/>
              </a:lnSpc>
              <a:spcBef>
                <a:spcPts val="1001"/>
              </a:spcBef>
              <a:tabLst>
                <a:tab algn="l" pos="0"/>
              </a:tabLst>
            </a:pPr>
            <a:endParaRPr b="0" lang="en-IN" sz="1800" spc="-1" strike="noStrike">
              <a:solidFill>
                <a:srgbClr val="000000"/>
              </a:solidFill>
              <a:latin typeface="Arial"/>
            </a:endParaRPr>
          </a:p>
        </p:txBody>
      </p:sp>
      <p:sp>
        <p:nvSpPr>
          <p:cNvPr id="85" name="TextShape 3"/>
          <p:cNvSpPr txBox="1"/>
          <p:nvPr/>
        </p:nvSpPr>
        <p:spPr>
          <a:xfrm>
            <a:off x="7711560" y="3027600"/>
            <a:ext cx="3642120" cy="3148920"/>
          </a:xfrm>
          <a:prstGeom prst="rect">
            <a:avLst/>
          </a:prstGeom>
          <a:noFill/>
          <a:ln>
            <a:noFill/>
          </a:ln>
        </p:spPr>
        <p:txBody>
          <a:bodyPr>
            <a:noAutofit/>
          </a:bodyPr>
          <a:p>
            <a:pPr>
              <a:lnSpc>
                <a:spcPct val="90000"/>
              </a:lnSpc>
              <a:tabLst>
                <a:tab algn="l" pos="0"/>
              </a:tabLst>
            </a:pPr>
            <a:endParaRPr b="0" lang="en-IN" sz="14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Presented By:</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	</a:t>
            </a:r>
            <a:r>
              <a:rPr b="0" lang="en-US" sz="1800" spc="-1" strike="noStrike">
                <a:solidFill>
                  <a:srgbClr val="7030a0"/>
                </a:solidFill>
                <a:latin typeface="Times New Roman"/>
                <a:ea typeface="Times New Roman"/>
              </a:rPr>
              <a:t>Ashwin Ram - 121003035</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Shabhitha M S - 121003256</a:t>
            </a:r>
            <a:endParaRPr b="0" lang="en-IN" sz="1800" spc="-1" strike="noStrike">
              <a:solidFill>
                <a:srgbClr val="000000"/>
              </a:solidFill>
              <a:latin typeface="Arial"/>
            </a:endParaRPr>
          </a:p>
          <a:p>
            <a:pPr>
              <a:lnSpc>
                <a:spcPct val="90000"/>
              </a:lnSpc>
              <a:spcBef>
                <a:spcPts val="1001"/>
              </a:spcBef>
              <a:tabLst>
                <a:tab algn="l" pos="0"/>
              </a:tabLst>
            </a:pPr>
            <a:r>
              <a:rPr b="0" lang="en-US" sz="1800" spc="-1" strike="noStrike">
                <a:solidFill>
                  <a:srgbClr val="7030a0"/>
                </a:solidFill>
                <a:latin typeface="Times New Roman"/>
                <a:ea typeface="Times New Roman"/>
              </a:rPr>
              <a:t>Aravind Srinivasan - 121003029</a:t>
            </a:r>
            <a:endParaRPr b="0" lang="en-IN" sz="1800" spc="-1" strike="noStrike">
              <a:solidFill>
                <a:srgbClr val="000000"/>
              </a:solidFill>
              <a:latin typeface="Arial"/>
            </a:endParaRPr>
          </a:p>
          <a:p>
            <a:pPr>
              <a:lnSpc>
                <a:spcPct val="90000"/>
              </a:lnSpc>
              <a:spcBef>
                <a:spcPts val="1001"/>
              </a:spcBef>
              <a:tabLst>
                <a:tab algn="l" pos="0"/>
              </a:tabLst>
            </a:pPr>
            <a:endParaRPr b="0" lang="en-IN" sz="1800" spc="-1" strike="noStrike">
              <a:solidFill>
                <a:srgbClr val="000000"/>
              </a:solidFill>
              <a:latin typeface="Arial"/>
            </a:endParaRPr>
          </a:p>
        </p:txBody>
      </p:sp>
      <p:sp>
        <p:nvSpPr>
          <p:cNvPr id="86" name="TextShape 4"/>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87" name="TextShape 5"/>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109D7808-D4C8-4058-AE58-2AA5FD1C3861}"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88" name="Google Shape;93;p13"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References</a:t>
            </a:r>
            <a:endParaRPr b="0" lang="en-IN" sz="4400" spc="-1" strike="noStrike">
              <a:solidFill>
                <a:srgbClr val="000000"/>
              </a:solidFill>
              <a:latin typeface="Arial"/>
            </a:endParaRPr>
          </a:p>
        </p:txBody>
      </p:sp>
      <p:sp>
        <p:nvSpPr>
          <p:cNvPr id="131" name="TextShape 2"/>
          <p:cNvSpPr txBox="1"/>
          <p:nvPr/>
        </p:nvSpPr>
        <p:spPr>
          <a:xfrm>
            <a:off x="838080" y="1452960"/>
            <a:ext cx="10515240" cy="4723560"/>
          </a:xfrm>
          <a:prstGeom prst="rect">
            <a:avLst/>
          </a:prstGeom>
          <a:noFill/>
          <a:ln>
            <a:noFill/>
          </a:ln>
        </p:spPr>
        <p:txBody>
          <a:bodyPr>
            <a:noAutofit/>
          </a:bodyPr>
          <a:p>
            <a:pPr marL="228600" indent="-228240">
              <a:lnSpc>
                <a:spcPct val="70000"/>
              </a:lnSpc>
              <a:buClr>
                <a:srgbClr val="000000"/>
              </a:buClr>
              <a:buFont typeface="Arial"/>
              <a:buChar char="•"/>
            </a:pPr>
            <a:r>
              <a:rPr b="0" lang="en-US" sz="2380" spc="-1" strike="noStrike">
                <a:solidFill>
                  <a:srgbClr val="000000"/>
                </a:solidFill>
                <a:latin typeface="Calibri"/>
                <a:ea typeface="Calibri"/>
              </a:rPr>
              <a:t>3GPP TS 26.090, version 10.1.0, 2011. Adaptive Multi-rate (AMR) Speech Codec, Transcoding Functions. Technical Report. 3rd Generation Partnership Project.</a:t>
            </a:r>
            <a:endParaRPr b="0" lang="en-IN" sz="2380" spc="-1" strike="noStrike">
              <a:solidFill>
                <a:srgbClr val="000000"/>
              </a:solidFill>
              <a:latin typeface="Arial"/>
            </a:endParaRPr>
          </a:p>
          <a:p>
            <a:pPr marL="228600" indent="-228240">
              <a:lnSpc>
                <a:spcPct val="70000"/>
              </a:lnSpc>
              <a:spcBef>
                <a:spcPts val="1001"/>
              </a:spcBef>
              <a:buClr>
                <a:srgbClr val="000000"/>
              </a:buClr>
              <a:buFont typeface="Arial"/>
              <a:buChar char="•"/>
            </a:pPr>
            <a:r>
              <a:rPr b="0" lang="en-US" sz="2380" spc="-1" strike="noStrike">
                <a:solidFill>
                  <a:srgbClr val="000000"/>
                </a:solidFill>
                <a:latin typeface="Calibri"/>
                <a:ea typeface="Calibri"/>
              </a:rPr>
              <a:t>54 N.P. Narendra and P. Alku Speech Communication 110 (2019) 47–55 Alku, P., 1992. Glottal wave analysis with pitch synchronous iterative adaptive inverse filtering. Speech Commun. 11 (2–3), 109–118.</a:t>
            </a:r>
            <a:endParaRPr b="0" lang="en-IN" sz="2380" spc="-1" strike="noStrike">
              <a:solidFill>
                <a:srgbClr val="000000"/>
              </a:solidFill>
              <a:latin typeface="Arial"/>
            </a:endParaRPr>
          </a:p>
          <a:p>
            <a:pPr marL="228600" indent="-228240">
              <a:lnSpc>
                <a:spcPct val="70000"/>
              </a:lnSpc>
              <a:spcBef>
                <a:spcPts val="1001"/>
              </a:spcBef>
              <a:buClr>
                <a:srgbClr val="000000"/>
              </a:buClr>
              <a:buFont typeface="Arial"/>
              <a:buChar char="•"/>
            </a:pPr>
            <a:r>
              <a:rPr b="0" lang="en-US" sz="2380" spc="-1" strike="noStrike">
                <a:solidFill>
                  <a:srgbClr val="000000"/>
                </a:solidFill>
                <a:latin typeface="Calibri"/>
                <a:ea typeface="Calibri"/>
              </a:rPr>
              <a:t>Eyben, F., Weninger, F., Gross, F., Schuller, B., 2013. Recent developments in openSMILE, the Munich open-source multimedia feature extractor. In: Proc.</a:t>
            </a:r>
            <a:endParaRPr b="0" lang="en-IN" sz="2380" spc="-1" strike="noStrike">
              <a:solidFill>
                <a:srgbClr val="000000"/>
              </a:solidFill>
              <a:latin typeface="Arial"/>
            </a:endParaRPr>
          </a:p>
          <a:p>
            <a:pPr marL="228600" indent="-228240">
              <a:lnSpc>
                <a:spcPct val="70000"/>
              </a:lnSpc>
              <a:spcBef>
                <a:spcPts val="1001"/>
              </a:spcBef>
              <a:buClr>
                <a:srgbClr val="000000"/>
              </a:buClr>
              <a:buFont typeface="Arial"/>
              <a:buChar char="•"/>
            </a:pPr>
            <a:r>
              <a:rPr b="0" lang="en-US" sz="2380" spc="-1" strike="noStrike">
                <a:solidFill>
                  <a:srgbClr val="000000"/>
                </a:solidFill>
                <a:latin typeface="Calibri"/>
                <a:ea typeface="Calibri"/>
              </a:rPr>
              <a:t>Narendra, N.P., Airaksinen, M., Story, B., Alku, P., 2018. Estimation of the glottal source from coded telephone speech using deep neural networks. Speech Commun. doi:10.1016/j.specom.2018.12.002.</a:t>
            </a:r>
            <a:endParaRPr b="0" lang="en-IN" sz="2380" spc="-1" strike="noStrike">
              <a:solidFill>
                <a:srgbClr val="000000"/>
              </a:solidFill>
              <a:latin typeface="Arial"/>
            </a:endParaRPr>
          </a:p>
          <a:p>
            <a:pPr marL="228600" indent="-228240">
              <a:lnSpc>
                <a:spcPct val="70000"/>
              </a:lnSpc>
              <a:spcBef>
                <a:spcPts val="1001"/>
              </a:spcBef>
              <a:buClr>
                <a:srgbClr val="000000"/>
              </a:buClr>
              <a:buFont typeface="Arial"/>
              <a:buChar char="•"/>
            </a:pPr>
            <a:r>
              <a:rPr b="0" lang="en-US" sz="2380" spc="-1" strike="noStrike">
                <a:solidFill>
                  <a:srgbClr val="000000"/>
                </a:solidFill>
                <a:latin typeface="Calibri"/>
                <a:ea typeface="Calibri"/>
              </a:rPr>
              <a:t>Narendra, N.P., Alku, P., 2018. Dysarthric speech classification using glottal features computed from non-words, words and sentences. In: Proc. Interspeech. 3403–3307.</a:t>
            </a:r>
            <a:endParaRPr b="0" lang="en-IN" sz="2380" spc="-1" strike="noStrike">
              <a:solidFill>
                <a:srgbClr val="000000"/>
              </a:solidFill>
              <a:latin typeface="Arial"/>
            </a:endParaRPr>
          </a:p>
          <a:p>
            <a:pPr marL="228600" indent="-228240">
              <a:lnSpc>
                <a:spcPct val="70000"/>
              </a:lnSpc>
              <a:spcBef>
                <a:spcPts val="1001"/>
              </a:spcBef>
              <a:buClr>
                <a:srgbClr val="000000"/>
              </a:buClr>
              <a:buFont typeface="Arial"/>
              <a:buChar char="•"/>
            </a:pPr>
            <a:r>
              <a:rPr b="0" lang="en-US" sz="2380" spc="-1" strike="noStrike">
                <a:solidFill>
                  <a:srgbClr val="000000"/>
                </a:solidFill>
                <a:latin typeface="Calibri"/>
                <a:ea typeface="Calibri"/>
              </a:rPr>
              <a:t>Yorkston, K.M., Beukelman, D.R., 1981. Assessment of Intelligibility of Dysarthric Speech. Tigard, OR: C.C. Publications.</a:t>
            </a:r>
            <a:endParaRPr b="0" lang="en-IN" sz="2380" spc="-1" strike="noStrike">
              <a:solidFill>
                <a:srgbClr val="000000"/>
              </a:solidFill>
              <a:latin typeface="Arial"/>
            </a:endParaRPr>
          </a:p>
          <a:p>
            <a:pPr marL="228600" indent="-77040">
              <a:lnSpc>
                <a:spcPct val="70000"/>
              </a:lnSpc>
              <a:spcBef>
                <a:spcPts val="1001"/>
              </a:spcBef>
              <a:tabLst>
                <a:tab algn="l" pos="0"/>
              </a:tabLst>
            </a:pPr>
            <a:endParaRPr b="0" lang="en-IN" sz="2380" spc="-1" strike="noStrike">
              <a:solidFill>
                <a:srgbClr val="000000"/>
              </a:solidFill>
              <a:latin typeface="Arial"/>
            </a:endParaRPr>
          </a:p>
        </p:txBody>
      </p:sp>
      <p:sp>
        <p:nvSpPr>
          <p:cNvPr id="132"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33"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543DCB4A-5079-448E-912C-CE420111C92B}"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34" name="Google Shape;175;p22"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838080" y="365040"/>
            <a:ext cx="10515240" cy="775800"/>
          </a:xfrm>
          <a:prstGeom prst="rect">
            <a:avLst/>
          </a:prstGeom>
          <a:noFill/>
          <a:ln>
            <a:noFill/>
          </a:ln>
        </p:spPr>
        <p:txBody>
          <a:bodyPr anchor="ctr">
            <a:noAutofit/>
          </a:bodyPr>
          <a:p>
            <a:pPr>
              <a:lnSpc>
                <a:spcPct val="90000"/>
              </a:lnSpc>
              <a:tabLst>
                <a:tab algn="l" pos="0"/>
              </a:tabLst>
            </a:pPr>
            <a:r>
              <a:rPr b="0" lang="en-US" sz="4400" spc="-1" strike="noStrike">
                <a:solidFill>
                  <a:srgbClr val="ff0000"/>
                </a:solidFill>
                <a:latin typeface="Calibri"/>
                <a:ea typeface="Calibri"/>
              </a:rPr>
              <a:t>                               </a:t>
            </a:r>
            <a:r>
              <a:rPr b="0" lang="en-US" sz="4400" spc="-1" strike="noStrike">
                <a:solidFill>
                  <a:srgbClr val="ff0000"/>
                </a:solidFill>
                <a:latin typeface="Calibri"/>
                <a:ea typeface="Calibri"/>
              </a:rPr>
              <a:t>Agenda</a:t>
            </a:r>
            <a:endParaRPr b="0" lang="en-IN" sz="4400" spc="-1" strike="noStrike">
              <a:solidFill>
                <a:srgbClr val="000000"/>
              </a:solidFill>
              <a:latin typeface="Arial"/>
            </a:endParaRPr>
          </a:p>
        </p:txBody>
      </p:sp>
      <p:sp>
        <p:nvSpPr>
          <p:cNvPr id="90" name="TextShape 2"/>
          <p:cNvSpPr txBox="1"/>
          <p:nvPr/>
        </p:nvSpPr>
        <p:spPr>
          <a:xfrm>
            <a:off x="1112400" y="1320840"/>
            <a:ext cx="10515240" cy="4855680"/>
          </a:xfrm>
          <a:prstGeom prst="rect">
            <a:avLst/>
          </a:prstGeom>
          <a:noFill/>
          <a:ln>
            <a:noFill/>
          </a:ln>
        </p:spPr>
        <p:txBody>
          <a:bodyPr>
            <a:noAutofit/>
          </a:bodyPr>
          <a:p>
            <a:pPr marL="228600" indent="-278280">
              <a:lnSpc>
                <a:spcPct val="115000"/>
              </a:lnSpc>
              <a:buClr>
                <a:srgbClr val="000000"/>
              </a:buClr>
              <a:buFont typeface="Arial"/>
              <a:buChar char="•"/>
            </a:pPr>
            <a:r>
              <a:rPr b="0" lang="en-US" sz="2590" spc="-1" strike="noStrike">
                <a:solidFill>
                  <a:srgbClr val="000000"/>
                </a:solidFill>
                <a:latin typeface="Calibri"/>
                <a:ea typeface="Calibri"/>
              </a:rPr>
              <a:t>Introduction</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Base Paper Details</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Project Abstract</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Plan of Execution</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Data Set</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Conclusion</a:t>
            </a:r>
            <a:endParaRPr b="0" lang="en-IN" sz="2590" spc="-1" strike="noStrike">
              <a:solidFill>
                <a:srgbClr val="000000"/>
              </a:solidFill>
              <a:latin typeface="Arial"/>
            </a:endParaRPr>
          </a:p>
          <a:p>
            <a:pPr marL="228600" indent="-278280">
              <a:lnSpc>
                <a:spcPct val="115000"/>
              </a:lnSpc>
              <a:spcBef>
                <a:spcPts val="1001"/>
              </a:spcBef>
              <a:buClr>
                <a:srgbClr val="000000"/>
              </a:buClr>
              <a:buFont typeface="Arial"/>
              <a:buChar char="•"/>
            </a:pPr>
            <a:r>
              <a:rPr b="0" lang="en-US" sz="2590" spc="-1" strike="noStrike">
                <a:solidFill>
                  <a:srgbClr val="000000"/>
                </a:solidFill>
                <a:latin typeface="Calibri"/>
                <a:ea typeface="Calibri"/>
              </a:rPr>
              <a:t>References</a:t>
            </a:r>
            <a:endParaRPr b="0" lang="en-IN" sz="2590" spc="-1" strike="noStrike">
              <a:solidFill>
                <a:srgbClr val="000000"/>
              </a:solidFill>
              <a:latin typeface="Arial"/>
            </a:endParaRPr>
          </a:p>
        </p:txBody>
      </p:sp>
      <p:sp>
        <p:nvSpPr>
          <p:cNvPr id="91"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92"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ADAA2F6A-E587-4BFF-B048-FA9AB3697EB7}"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93" name="Google Shape;102;p14"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Base Paper Details</a:t>
            </a:r>
            <a:endParaRPr b="0" lang="en-IN" sz="4400" spc="-1" strike="noStrike">
              <a:solidFill>
                <a:srgbClr val="000000"/>
              </a:solidFill>
              <a:latin typeface="Arial"/>
            </a:endParaRPr>
          </a:p>
        </p:txBody>
      </p:sp>
      <p:sp>
        <p:nvSpPr>
          <p:cNvPr id="95" name="TextShape 2"/>
          <p:cNvSpPr txBox="1"/>
          <p:nvPr/>
        </p:nvSpPr>
        <p:spPr>
          <a:xfrm>
            <a:off x="838080" y="1825560"/>
            <a:ext cx="10515240" cy="4350960"/>
          </a:xfrm>
          <a:prstGeom prst="rect">
            <a:avLst/>
          </a:prstGeom>
          <a:noFill/>
          <a:ln>
            <a:noFill/>
          </a:ln>
        </p:spPr>
        <p:txBody>
          <a:bodyPr>
            <a:noAutofit/>
          </a:bodyPr>
          <a:p>
            <a:pPr marL="228600" indent="-228240">
              <a:lnSpc>
                <a:spcPct val="90000"/>
              </a:lnSpc>
              <a:buClr>
                <a:srgbClr val="000000"/>
              </a:buClr>
              <a:buFont typeface="Arial"/>
              <a:buChar char="•"/>
            </a:pPr>
            <a:r>
              <a:rPr b="0" lang="en-US" sz="2600" spc="-1" strike="noStrike">
                <a:solidFill>
                  <a:srgbClr val="000000"/>
                </a:solidFill>
                <a:latin typeface="Calibri"/>
                <a:ea typeface="Calibri"/>
              </a:rPr>
              <a:t>N. P. Narendra, P. Alku, Dysarthric speech classification from coded telephone speech using glottal features. Volume 110,Speech Communication journal. Received 22 August 2018; Received in revised form 6 March 2019; Accepted 1 April 2019 Available online 8 April 2019.</a:t>
            </a:r>
            <a:endParaRPr b="0" lang="en-IN" sz="26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ea typeface="Calibri"/>
              </a:rPr>
              <a:t>DOI:10.1016/j.specom.2019.04.003</a:t>
            </a:r>
            <a:endParaRPr b="0" lang="en-IN" sz="2600" spc="-1" strike="noStrike">
              <a:solidFill>
                <a:srgbClr val="000000"/>
              </a:solidFill>
              <a:latin typeface="Arial"/>
            </a:endParaRPr>
          </a:p>
          <a:p>
            <a:pPr marL="228600" indent="-228240">
              <a:lnSpc>
                <a:spcPct val="90000"/>
              </a:lnSpc>
              <a:spcBef>
                <a:spcPts val="1001"/>
              </a:spcBef>
              <a:buClr>
                <a:srgbClr val="000000"/>
              </a:buClr>
              <a:buFont typeface="Arial"/>
              <a:buChar char="•"/>
            </a:pPr>
            <a:r>
              <a:rPr b="0" lang="en-US" sz="2600" spc="-1" strike="noStrike">
                <a:solidFill>
                  <a:srgbClr val="000000"/>
                </a:solidFill>
                <a:latin typeface="Calibri"/>
                <a:ea typeface="Calibri"/>
              </a:rPr>
              <a:t>Indexed in SCI-E and Scopus</a:t>
            </a:r>
            <a:endParaRPr b="0" lang="en-IN" sz="2600" spc="-1" strike="noStrike">
              <a:solidFill>
                <a:srgbClr val="000000"/>
              </a:solidFill>
              <a:latin typeface="Arial"/>
            </a:endParaRPr>
          </a:p>
          <a:p>
            <a:pPr marL="228600" indent="-177480">
              <a:lnSpc>
                <a:spcPct val="90000"/>
              </a:lnSpc>
              <a:spcBef>
                <a:spcPts val="1001"/>
              </a:spcBef>
              <a:buClr>
                <a:srgbClr val="000000"/>
              </a:buClr>
              <a:buFont typeface="Arial"/>
              <a:buChar char="•"/>
            </a:pPr>
            <a:r>
              <a:rPr b="0" lang="en-US" sz="2800" spc="-1" strike="noStrike">
                <a:solidFill>
                  <a:srgbClr val="000000"/>
                </a:solidFill>
                <a:latin typeface="Calibri"/>
                <a:ea typeface="Calibri"/>
              </a:rPr>
              <a:t>Link to download the paper </a:t>
            </a:r>
            <a:r>
              <a:rPr b="0" lang="en-US" sz="2800" spc="-1" strike="noStrike" u="sng">
                <a:solidFill>
                  <a:srgbClr val="0563c1"/>
                </a:solidFill>
                <a:uFillTx/>
                <a:latin typeface="Calibri"/>
                <a:ea typeface="Calibri"/>
                <a:hlinkClick r:id="rId1"/>
              </a:rPr>
              <a:t>https://doi.org/10.1016/j.specom.2019.04.003</a:t>
            </a:r>
            <a:endParaRPr b="0" lang="en-IN" sz="2800" spc="-1" strike="noStrike">
              <a:solidFill>
                <a:srgbClr val="000000"/>
              </a:solidFill>
              <a:latin typeface="Arial"/>
            </a:endParaRPr>
          </a:p>
        </p:txBody>
      </p:sp>
      <p:sp>
        <p:nvSpPr>
          <p:cNvPr id="96"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97"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D855872D-7117-473A-993F-99CF2E65B488}"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98" name="Google Shape;111;p15" descr=""/>
          <p:cNvPicPr/>
          <p:nvPr/>
        </p:nvPicPr>
        <p:blipFill>
          <a:blip r:embed="rId2"/>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noAutofit/>
          </a:bodyPr>
          <a:p>
            <a:pPr>
              <a:lnSpc>
                <a:spcPct val="90000"/>
              </a:lnSpc>
              <a:tabLst>
                <a:tab algn="l" pos="0"/>
              </a:tabLst>
            </a:pPr>
            <a:r>
              <a:rPr b="0" lang="en-US" sz="4400" spc="-1" strike="noStrike">
                <a:solidFill>
                  <a:srgbClr val="ff0000"/>
                </a:solidFill>
                <a:latin typeface="Calibri"/>
                <a:ea typeface="Calibri"/>
              </a:rPr>
              <a:t>                          </a:t>
            </a:r>
            <a:r>
              <a:rPr b="0" lang="en-US" sz="4400" spc="-1" strike="noStrike">
                <a:solidFill>
                  <a:srgbClr val="ff0000"/>
                </a:solidFill>
                <a:latin typeface="Calibri"/>
                <a:ea typeface="Calibri"/>
              </a:rPr>
              <a:t>Introduction</a:t>
            </a:r>
            <a:endParaRPr b="0" lang="en-IN" sz="4400" spc="-1" strike="noStrike">
              <a:solidFill>
                <a:srgbClr val="000000"/>
              </a:solidFill>
              <a:latin typeface="Arial"/>
            </a:endParaRPr>
          </a:p>
        </p:txBody>
      </p:sp>
      <p:sp>
        <p:nvSpPr>
          <p:cNvPr id="100" name="TextShape 2"/>
          <p:cNvSpPr txBox="1"/>
          <p:nvPr/>
        </p:nvSpPr>
        <p:spPr>
          <a:xfrm>
            <a:off x="838080" y="1561320"/>
            <a:ext cx="10515240" cy="4350960"/>
          </a:xfrm>
          <a:prstGeom prst="rect">
            <a:avLst/>
          </a:prstGeom>
          <a:noFill/>
          <a:ln>
            <a:noFill/>
          </a:ln>
        </p:spPr>
        <p:txBody>
          <a:bodyPr>
            <a:noAutofit/>
          </a:bodyPr>
          <a:p>
            <a:pPr>
              <a:lnSpc>
                <a:spcPct val="90000"/>
              </a:lnSpc>
              <a:tabLst>
                <a:tab algn="l" pos="0"/>
              </a:tabLst>
            </a:pPr>
            <a:r>
              <a:rPr b="0" lang="en-US" sz="2000" spc="-1" strike="noStrike">
                <a:solidFill>
                  <a:srgbClr val="2f5496"/>
                </a:solidFill>
                <a:latin typeface="Calibri"/>
                <a:ea typeface="Calibri"/>
              </a:rPr>
              <a:t>Domain</a:t>
            </a:r>
            <a:endParaRPr b="0" lang="en-IN"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Machine Learning</a:t>
            </a:r>
            <a:endParaRPr b="0" lang="en-IN"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2f5496"/>
                </a:solidFill>
                <a:latin typeface="Calibri"/>
                <a:ea typeface="Calibri"/>
              </a:rPr>
              <a:t>Problem Statement</a:t>
            </a:r>
            <a:endParaRPr b="0" lang="en-IN"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Dysarthria is a neurological injury, causes damage of motor components of speech production. Reduced vocal tract volume and tongue flexibility, atypical speech prosody, imprecise articulation, and variable speech rate are factors which reduce speech intelligibility.</a:t>
            </a:r>
            <a:endParaRPr b="0" lang="en-IN"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A traditional approach is, intelligibility tests performed by a speech-language pathologist to identify the presence of dysarthria and to characterize its severity. But it is costly, laborious, and frequently prone to intrinsic biases of pathologists due to familiarity with patients and their speech disorders.</a:t>
            </a:r>
            <a:endParaRPr b="0" lang="en-IN" sz="2000" spc="-1" strike="noStrike">
              <a:solidFill>
                <a:srgbClr val="000000"/>
              </a:solidFill>
              <a:latin typeface="Arial"/>
            </a:endParaRPr>
          </a:p>
          <a:p>
            <a:pPr>
              <a:lnSpc>
                <a:spcPct val="9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Objective speech-based assessment can be performed remotely, away from hospitals using telemonitoring applications. It uses a data-driven model, trained on collected speech data and labels obtained from the speech-language pathologist.   </a:t>
            </a:r>
            <a:endParaRPr b="0" lang="en-IN" sz="2000" spc="-1" strike="noStrike">
              <a:solidFill>
                <a:srgbClr val="000000"/>
              </a:solidFill>
              <a:latin typeface="Arial"/>
            </a:endParaRPr>
          </a:p>
        </p:txBody>
      </p:sp>
      <p:sp>
        <p:nvSpPr>
          <p:cNvPr id="101"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02"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ABB9D42E-8409-423A-9AB4-CF66E3D2C27D}"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03" name="Google Shape;120;p16"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77580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Abstract</a:t>
            </a:r>
            <a:endParaRPr b="0" lang="en-IN" sz="4400" spc="-1" strike="noStrike">
              <a:solidFill>
                <a:srgbClr val="000000"/>
              </a:solidFill>
              <a:latin typeface="Arial"/>
            </a:endParaRPr>
          </a:p>
        </p:txBody>
      </p:sp>
      <p:sp>
        <p:nvSpPr>
          <p:cNvPr id="105" name="TextShape 2"/>
          <p:cNvSpPr txBox="1"/>
          <p:nvPr/>
        </p:nvSpPr>
        <p:spPr>
          <a:xfrm>
            <a:off x="1308240" y="1555560"/>
            <a:ext cx="9574920" cy="4027320"/>
          </a:xfrm>
          <a:prstGeom prst="rect">
            <a:avLst/>
          </a:prstGeom>
          <a:noFill/>
          <a:ln>
            <a:noFill/>
          </a:ln>
        </p:spPr>
        <p:txBody>
          <a:bodyPr>
            <a:noAutofit/>
          </a:bodyPr>
          <a:p>
            <a:pPr>
              <a:lnSpc>
                <a:spcPct val="90000"/>
              </a:lnSpc>
              <a:spcBef>
                <a:spcPts val="1001"/>
              </a:spcBef>
              <a:tabLst>
                <a:tab algn="l" pos="0"/>
              </a:tabLst>
            </a:pPr>
            <a:r>
              <a:rPr b="0" lang="en-US" sz="2400" spc="-1" strike="noStrike">
                <a:solidFill>
                  <a:srgbClr val="000000"/>
                </a:solidFill>
                <a:latin typeface="Calibri"/>
                <a:ea typeface="Calibri"/>
              </a:rPr>
              <a:t>The proposed idea is to build a dysarthric speech classification system using the glottal and acoustic features from a sample of coded telephonic speech.</a:t>
            </a:r>
            <a:endParaRPr b="0" lang="en-IN"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000000"/>
                </a:solidFill>
                <a:latin typeface="Calibri"/>
                <a:ea typeface="Calibri"/>
              </a:rPr>
              <a:t>The glottal features to be extracted are of 2 categories</a:t>
            </a:r>
            <a:endParaRPr b="0" lang="en-IN" sz="2400" spc="-1" strike="noStrike">
              <a:solidFill>
                <a:srgbClr val="000000"/>
              </a:solidFill>
              <a:latin typeface="Arial"/>
            </a:endParaRPr>
          </a:p>
          <a:p>
            <a:pPr marL="457200">
              <a:lnSpc>
                <a:spcPct val="90000"/>
              </a:lnSpc>
              <a:spcBef>
                <a:spcPts val="1001"/>
              </a:spcBef>
              <a:tabLst>
                <a:tab algn="l" pos="0"/>
              </a:tabLst>
            </a:pPr>
            <a:r>
              <a:rPr b="0" lang="en-US" sz="2400" spc="-1" strike="noStrike">
                <a:solidFill>
                  <a:srgbClr val="000000"/>
                </a:solidFill>
                <a:latin typeface="Calibri"/>
                <a:ea typeface="Calibri"/>
              </a:rPr>
              <a:t>1) Time frequency domain parameters</a:t>
            </a:r>
            <a:endParaRPr b="0" lang="en-IN" sz="2400" spc="-1" strike="noStrike">
              <a:solidFill>
                <a:srgbClr val="000000"/>
              </a:solidFill>
              <a:latin typeface="Arial"/>
            </a:endParaRPr>
          </a:p>
          <a:p>
            <a:pPr marL="457200">
              <a:lnSpc>
                <a:spcPct val="90000"/>
              </a:lnSpc>
              <a:spcBef>
                <a:spcPts val="1001"/>
              </a:spcBef>
              <a:tabLst>
                <a:tab algn="l" pos="0"/>
              </a:tabLst>
            </a:pPr>
            <a:r>
              <a:rPr b="0" lang="en-US" sz="2400" spc="-1" strike="noStrike">
                <a:solidFill>
                  <a:srgbClr val="000000"/>
                </a:solidFill>
                <a:latin typeface="Calibri"/>
                <a:ea typeface="Calibri"/>
              </a:rPr>
              <a:t>2) Parameters based on the Principal Component Analysis.</a:t>
            </a:r>
            <a:endParaRPr b="0" lang="en-IN"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000000"/>
                </a:solidFill>
                <a:latin typeface="Calibri"/>
                <a:ea typeface="Calibri"/>
              </a:rPr>
              <a:t>Using the glottal and acoustic parameters, we can train a Support Vector Machine to classify the speech input.</a:t>
            </a:r>
            <a:endParaRPr b="0" lang="en-IN"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000000"/>
                </a:solidFill>
                <a:latin typeface="Calibri"/>
                <a:ea typeface="Calibri"/>
              </a:rPr>
              <a:t>The result shows that glottal features when used along with acoustic features to train the Support Vector Machine, the accuracy was improved. </a:t>
            </a:r>
            <a:endParaRPr b="0" lang="en-IN" sz="2400" spc="-1" strike="noStrike">
              <a:solidFill>
                <a:srgbClr val="000000"/>
              </a:solidFill>
              <a:latin typeface="Arial"/>
            </a:endParaRPr>
          </a:p>
          <a:p>
            <a:pPr>
              <a:lnSpc>
                <a:spcPct val="90000"/>
              </a:lnSpc>
              <a:spcBef>
                <a:spcPts val="1001"/>
              </a:spcBef>
              <a:tabLst>
                <a:tab algn="l" pos="0"/>
              </a:tabLst>
            </a:pPr>
            <a:endParaRPr b="0" lang="en-IN" sz="2400" spc="-1" strike="noStrike">
              <a:solidFill>
                <a:srgbClr val="000000"/>
              </a:solidFill>
              <a:latin typeface="Arial"/>
            </a:endParaRPr>
          </a:p>
        </p:txBody>
      </p:sp>
      <p:sp>
        <p:nvSpPr>
          <p:cNvPr id="106"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07"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126ECFC8-ADAE-431A-8FA8-4C32F9949DFF}"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08" name="Google Shape;129;p17"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38080" y="365040"/>
            <a:ext cx="10515240" cy="77616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Plan of Execution</a:t>
            </a:r>
            <a:endParaRPr b="0" lang="en-IN" sz="4400" spc="-1" strike="noStrike">
              <a:solidFill>
                <a:srgbClr val="000000"/>
              </a:solidFill>
              <a:latin typeface="Arial"/>
            </a:endParaRPr>
          </a:p>
        </p:txBody>
      </p:sp>
      <p:sp>
        <p:nvSpPr>
          <p:cNvPr id="110" name="TextShape 2"/>
          <p:cNvSpPr txBox="1"/>
          <p:nvPr/>
        </p:nvSpPr>
        <p:spPr>
          <a:xfrm>
            <a:off x="1308240" y="1555560"/>
            <a:ext cx="9574920" cy="1840680"/>
          </a:xfrm>
          <a:prstGeom prst="rect">
            <a:avLst/>
          </a:prstGeom>
          <a:noFill/>
          <a:ln>
            <a:noFill/>
          </a:ln>
        </p:spPr>
        <p:txBody>
          <a:bodyPr>
            <a:noAutofit/>
          </a:bodyPr>
          <a:p>
            <a:pPr>
              <a:lnSpc>
                <a:spcPct val="90000"/>
              </a:lnSpc>
              <a:spcBef>
                <a:spcPts val="1001"/>
              </a:spcBef>
              <a:tabLst>
                <a:tab algn="l" pos="0"/>
              </a:tabLst>
            </a:pPr>
            <a:r>
              <a:rPr b="0" lang="en-US" sz="2400" spc="-1" strike="noStrike">
                <a:solidFill>
                  <a:srgbClr val="000000"/>
                </a:solidFill>
                <a:latin typeface="Calibri"/>
                <a:ea typeface="Calibri"/>
              </a:rPr>
              <a:t>The plan is to split the whole project idea into 2 segments.</a:t>
            </a:r>
            <a:endParaRPr b="0" lang="en-IN" sz="2400" spc="-1" strike="noStrike">
              <a:solidFill>
                <a:srgbClr val="000000"/>
              </a:solidFill>
              <a:latin typeface="Arial"/>
            </a:endParaRPr>
          </a:p>
          <a:p>
            <a:pPr marL="914400" indent="-38052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Calibri"/>
                <a:ea typeface="Calibri"/>
              </a:rPr>
              <a:t>Extracting features from the data</a:t>
            </a:r>
            <a:endParaRPr b="0" lang="en-IN" sz="2400" spc="-1" strike="noStrike">
              <a:solidFill>
                <a:srgbClr val="000000"/>
              </a:solidFill>
              <a:latin typeface="Arial"/>
            </a:endParaRPr>
          </a:p>
          <a:p>
            <a:pPr marL="914400" indent="-380520">
              <a:lnSpc>
                <a:spcPct val="90000"/>
              </a:lnSpc>
              <a:buClr>
                <a:srgbClr val="000000"/>
              </a:buClr>
              <a:buFont typeface="Arial"/>
              <a:buAutoNum type="arabicPeriod"/>
              <a:tabLst>
                <a:tab algn="l" pos="0"/>
              </a:tabLst>
            </a:pPr>
            <a:r>
              <a:rPr b="0" lang="en-US" sz="2400" spc="-1" strike="noStrike">
                <a:solidFill>
                  <a:srgbClr val="000000"/>
                </a:solidFill>
                <a:latin typeface="Calibri"/>
                <a:ea typeface="Calibri"/>
              </a:rPr>
              <a:t>Building SVM classifier using sequential forward feature selection approach</a:t>
            </a:r>
            <a:endParaRPr b="0" lang="en-IN" sz="2400" spc="-1" strike="noStrike">
              <a:solidFill>
                <a:srgbClr val="000000"/>
              </a:solidFill>
              <a:latin typeface="Arial"/>
            </a:endParaRPr>
          </a:p>
        </p:txBody>
      </p:sp>
      <p:sp>
        <p:nvSpPr>
          <p:cNvPr id="111"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12"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C38227DB-DEB4-463B-A1CF-E5E8557CC1EF}"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13" name="Google Shape;138;p18" descr=""/>
          <p:cNvPicPr/>
          <p:nvPr/>
        </p:nvPicPr>
        <p:blipFill>
          <a:blip r:embed="rId1"/>
          <a:stretch/>
        </p:blipFill>
        <p:spPr>
          <a:xfrm>
            <a:off x="213480" y="270000"/>
            <a:ext cx="1544040" cy="511560"/>
          </a:xfrm>
          <a:prstGeom prst="rect">
            <a:avLst/>
          </a:prstGeom>
          <a:ln>
            <a:noFill/>
          </a:ln>
        </p:spPr>
      </p:pic>
      <p:sp>
        <p:nvSpPr>
          <p:cNvPr id="114" name="CustomShape 5"/>
          <p:cNvSpPr/>
          <p:nvPr/>
        </p:nvSpPr>
        <p:spPr>
          <a:xfrm>
            <a:off x="1373400" y="3591360"/>
            <a:ext cx="9075600" cy="17629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US" sz="2400" spc="-1" strike="noStrike">
                <a:solidFill>
                  <a:srgbClr val="000000"/>
                </a:solidFill>
                <a:latin typeface="Calibri"/>
                <a:ea typeface="Calibri"/>
              </a:rPr>
              <a:t>Feature Extraction from coded speech </a:t>
            </a:r>
            <a:endParaRPr b="0" lang="en-IN" sz="2400" spc="-1" strike="noStrike">
              <a:latin typeface="Arial"/>
            </a:endParaRPr>
          </a:p>
          <a:p>
            <a:pPr marL="914400" indent="-380520">
              <a:lnSpc>
                <a:spcPct val="100000"/>
              </a:lnSpc>
              <a:buClr>
                <a:srgbClr val="000000"/>
              </a:buClr>
              <a:buFont typeface="Calibri"/>
              <a:buAutoNum type="arabicPeriod"/>
              <a:tabLst>
                <a:tab algn="l" pos="0"/>
              </a:tabLst>
            </a:pPr>
            <a:r>
              <a:rPr b="0" lang="en-US" sz="2400" spc="-1" strike="noStrike">
                <a:solidFill>
                  <a:srgbClr val="000000"/>
                </a:solidFill>
                <a:latin typeface="Calibri"/>
                <a:ea typeface="Calibri"/>
              </a:rPr>
              <a:t>Glottal features can be extracted efficiently using the deep neural net based glottal inverse filtering technique.</a:t>
            </a:r>
            <a:endParaRPr b="0" lang="en-IN" sz="2400" spc="-1" strike="noStrike">
              <a:latin typeface="Arial"/>
            </a:endParaRPr>
          </a:p>
          <a:p>
            <a:pPr marL="914400" indent="-380520">
              <a:lnSpc>
                <a:spcPct val="100000"/>
              </a:lnSpc>
              <a:buClr>
                <a:srgbClr val="000000"/>
              </a:buClr>
              <a:buFont typeface="Calibri"/>
              <a:buAutoNum type="arabicPeriod"/>
              <a:tabLst>
                <a:tab algn="l" pos="0"/>
              </a:tabLst>
            </a:pPr>
            <a:r>
              <a:rPr b="0" lang="en-US" sz="2400" spc="-1" strike="noStrike">
                <a:solidFill>
                  <a:srgbClr val="000000"/>
                </a:solidFill>
                <a:latin typeface="Calibri"/>
                <a:ea typeface="Calibri"/>
              </a:rPr>
              <a:t>Acoustic features can be extracted with the help of an open source tool named openSMILE</a:t>
            </a:r>
            <a:endParaRPr b="0" lang="en-IN" sz="2400" spc="-1" strike="noStrike">
              <a:latin typeface="Arial"/>
            </a:endParaRPr>
          </a:p>
          <a:p>
            <a:pPr marL="914400" indent="-380520">
              <a:lnSpc>
                <a:spcPct val="100000"/>
              </a:lnSpc>
              <a:buClr>
                <a:srgbClr val="000000"/>
              </a:buClr>
              <a:buFont typeface="Calibri"/>
              <a:buAutoNum type="arabicPeriod"/>
              <a:tabLst>
                <a:tab algn="l" pos="0"/>
              </a:tabLst>
            </a:pPr>
            <a:r>
              <a:rPr b="0" lang="en-US" sz="2400" spc="-1" strike="noStrike">
                <a:solidFill>
                  <a:srgbClr val="000000"/>
                </a:solidFill>
                <a:latin typeface="Calibri"/>
                <a:ea typeface="Calibri"/>
              </a:rPr>
              <a:t>Expected time to extract features: 1.5 - 2 weeks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77616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Plan of Execution (cont..)</a:t>
            </a:r>
            <a:endParaRPr b="0" lang="en-IN" sz="4400" spc="-1" strike="noStrike">
              <a:solidFill>
                <a:srgbClr val="000000"/>
              </a:solidFill>
              <a:latin typeface="Arial"/>
            </a:endParaRPr>
          </a:p>
        </p:txBody>
      </p:sp>
      <p:sp>
        <p:nvSpPr>
          <p:cNvPr id="116" name="TextShape 2"/>
          <p:cNvSpPr txBox="1"/>
          <p:nvPr/>
        </p:nvSpPr>
        <p:spPr>
          <a:xfrm>
            <a:off x="1308240" y="1555560"/>
            <a:ext cx="9574920" cy="2443680"/>
          </a:xfrm>
          <a:prstGeom prst="rect">
            <a:avLst/>
          </a:prstGeom>
          <a:noFill/>
          <a:ln>
            <a:noFill/>
          </a:ln>
        </p:spPr>
        <p:txBody>
          <a:bodyPr>
            <a:noAutofit/>
          </a:bodyPr>
          <a:p>
            <a:pPr>
              <a:lnSpc>
                <a:spcPct val="90000"/>
              </a:lnSpc>
              <a:spcBef>
                <a:spcPts val="1001"/>
              </a:spcBef>
              <a:tabLst>
                <a:tab algn="l" pos="0"/>
              </a:tabLst>
            </a:pPr>
            <a:r>
              <a:rPr b="0" lang="en-US" sz="2400" spc="-1" strike="noStrike">
                <a:solidFill>
                  <a:srgbClr val="000000"/>
                </a:solidFill>
                <a:latin typeface="Calibri"/>
                <a:ea typeface="Calibri"/>
              </a:rPr>
              <a:t>Building SVM Classifier</a:t>
            </a:r>
            <a:endParaRPr b="0" lang="en-IN" sz="2400" spc="-1" strike="noStrike">
              <a:solidFill>
                <a:srgbClr val="000000"/>
              </a:solidFill>
              <a:latin typeface="Arial"/>
            </a:endParaRPr>
          </a:p>
          <a:p>
            <a:pPr marL="914400" indent="-380520">
              <a:lnSpc>
                <a:spcPct val="90000"/>
              </a:lnSpc>
              <a:spcBef>
                <a:spcPts val="1001"/>
              </a:spcBef>
              <a:buClr>
                <a:srgbClr val="000000"/>
              </a:buClr>
              <a:buFont typeface="Arial"/>
              <a:buAutoNum type="arabicPeriod"/>
              <a:tabLst>
                <a:tab algn="l" pos="0"/>
              </a:tabLst>
            </a:pPr>
            <a:r>
              <a:rPr b="0" lang="en-US" sz="2400" spc="-1" strike="noStrike">
                <a:solidFill>
                  <a:srgbClr val="000000"/>
                </a:solidFill>
                <a:latin typeface="Calibri"/>
                <a:ea typeface="Calibri"/>
              </a:rPr>
              <a:t>SVM classifier can be built using sci-kit learn library in Python</a:t>
            </a:r>
            <a:endParaRPr b="0" lang="en-IN" sz="2400" spc="-1" strike="noStrike">
              <a:solidFill>
                <a:srgbClr val="000000"/>
              </a:solidFill>
              <a:latin typeface="Arial"/>
            </a:endParaRPr>
          </a:p>
          <a:p>
            <a:pPr marL="914400" indent="-380520">
              <a:lnSpc>
                <a:spcPct val="90000"/>
              </a:lnSpc>
              <a:buClr>
                <a:srgbClr val="000000"/>
              </a:buClr>
              <a:buFont typeface="Arial"/>
              <a:buAutoNum type="arabicPeriod"/>
              <a:tabLst>
                <a:tab algn="l" pos="0"/>
              </a:tabLst>
            </a:pPr>
            <a:r>
              <a:rPr b="0" lang="en-US" sz="2400" spc="-1" strike="noStrike">
                <a:solidFill>
                  <a:srgbClr val="000000"/>
                </a:solidFill>
                <a:latin typeface="Calibri"/>
                <a:ea typeface="Calibri"/>
              </a:rPr>
              <a:t>The same can be improvised by implementing sequential forward feature selection approach </a:t>
            </a:r>
            <a:endParaRPr b="0" lang="en-IN" sz="2400" spc="-1" strike="noStrike">
              <a:solidFill>
                <a:srgbClr val="000000"/>
              </a:solidFill>
              <a:latin typeface="Arial"/>
            </a:endParaRPr>
          </a:p>
          <a:p>
            <a:pPr marL="914400" indent="-380520">
              <a:lnSpc>
                <a:spcPct val="90000"/>
              </a:lnSpc>
              <a:buClr>
                <a:srgbClr val="000000"/>
              </a:buClr>
              <a:buFont typeface="Arial"/>
              <a:buAutoNum type="arabicPeriod"/>
              <a:tabLst>
                <a:tab algn="l" pos="0"/>
              </a:tabLst>
            </a:pPr>
            <a:r>
              <a:rPr b="0" lang="en-US" sz="2400" spc="-1" strike="noStrike">
                <a:solidFill>
                  <a:srgbClr val="000000"/>
                </a:solidFill>
                <a:latin typeface="Calibri"/>
                <a:ea typeface="Calibri"/>
              </a:rPr>
              <a:t>Expected time taken: 2 weeks</a:t>
            </a:r>
            <a:endParaRPr b="0" lang="en-IN" sz="2400" spc="-1" strike="noStrike">
              <a:solidFill>
                <a:srgbClr val="000000"/>
              </a:solidFill>
              <a:latin typeface="Arial"/>
            </a:endParaRPr>
          </a:p>
          <a:p>
            <a:pPr>
              <a:lnSpc>
                <a:spcPct val="90000"/>
              </a:lnSpc>
              <a:spcBef>
                <a:spcPts val="1001"/>
              </a:spcBef>
              <a:tabLst>
                <a:tab algn="l" pos="0"/>
              </a:tabLst>
            </a:pPr>
            <a:r>
              <a:rPr b="0" lang="en-US" sz="2400" spc="-1" strike="noStrike">
                <a:solidFill>
                  <a:srgbClr val="000000"/>
                </a:solidFill>
                <a:latin typeface="Calibri"/>
                <a:ea typeface="Calibri"/>
              </a:rPr>
              <a:t>	</a:t>
            </a:r>
            <a:endParaRPr b="0" lang="en-IN" sz="2400" spc="-1" strike="noStrike">
              <a:solidFill>
                <a:srgbClr val="000000"/>
              </a:solidFill>
              <a:latin typeface="Arial"/>
            </a:endParaRPr>
          </a:p>
        </p:txBody>
      </p:sp>
      <p:sp>
        <p:nvSpPr>
          <p:cNvPr id="117"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18"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4FCDCF63-2FD0-4093-9F64-03244ABC09AE}"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19" name="Google Shape;148;p19"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nSpc>
                <a:spcPct val="90000"/>
              </a:lnSpc>
              <a:tabLst>
                <a:tab algn="l" pos="0"/>
              </a:tabLst>
            </a:pPr>
            <a:r>
              <a:rPr b="0" lang="en-US" sz="4400" spc="-1" strike="noStrike">
                <a:solidFill>
                  <a:srgbClr val="ff0000"/>
                </a:solidFill>
                <a:latin typeface="Calibri"/>
                <a:ea typeface="Calibri"/>
              </a:rPr>
              <a:t>                             </a:t>
            </a:r>
            <a:r>
              <a:rPr b="0" lang="en-US" sz="4400" spc="-1" strike="noStrike">
                <a:solidFill>
                  <a:srgbClr val="ff0000"/>
                </a:solidFill>
                <a:latin typeface="Calibri"/>
                <a:ea typeface="Calibri"/>
              </a:rPr>
              <a:t>Data sets</a:t>
            </a:r>
            <a:endParaRPr b="0" lang="en-IN" sz="4400" spc="-1" strike="noStrike">
              <a:solidFill>
                <a:srgbClr val="000000"/>
              </a:solidFill>
              <a:latin typeface="Arial"/>
            </a:endParaRPr>
          </a:p>
        </p:txBody>
      </p:sp>
      <p:sp>
        <p:nvSpPr>
          <p:cNvPr id="121" name="TextShape 2"/>
          <p:cNvSpPr txBox="1"/>
          <p:nvPr/>
        </p:nvSpPr>
        <p:spPr>
          <a:xfrm>
            <a:off x="1102320" y="1361880"/>
            <a:ext cx="9738360" cy="4414680"/>
          </a:xfrm>
          <a:prstGeom prst="rect">
            <a:avLst/>
          </a:prstGeom>
          <a:noFill/>
          <a:ln>
            <a:noFill/>
          </a:ln>
        </p:spPr>
        <p:txBody>
          <a:bodyPr>
            <a:noAutofit/>
          </a:bodyPr>
          <a:p>
            <a:pPr marL="228600" indent="-228240">
              <a:lnSpc>
                <a:spcPct val="70000"/>
              </a:lnSpc>
              <a:buClr>
                <a:srgbClr val="2f5496"/>
              </a:buClr>
              <a:buFont typeface="Arial"/>
              <a:buChar char="•"/>
            </a:pPr>
            <a:r>
              <a:rPr b="0" lang="en-US" sz="2000" spc="-1" strike="noStrike">
                <a:solidFill>
                  <a:srgbClr val="2f5496"/>
                </a:solidFill>
                <a:latin typeface="Calibri"/>
                <a:ea typeface="Calibri"/>
              </a:rPr>
              <a:t>TORGO Database</a:t>
            </a:r>
            <a:endParaRPr b="0" lang="en-IN" sz="2000" spc="-1" strike="noStrike">
              <a:solidFill>
                <a:srgbClr val="000000"/>
              </a:solidFill>
              <a:latin typeface="Arial"/>
            </a:endParaRPr>
          </a:p>
          <a:p>
            <a:pPr>
              <a:lnSpc>
                <a:spcPct val="70000"/>
              </a:lnSpc>
              <a:spcBef>
                <a:spcPts val="1001"/>
              </a:spcBef>
              <a:tabLst>
                <a:tab algn="l" pos="0"/>
              </a:tabLst>
            </a:pPr>
            <a:r>
              <a:rPr b="1" lang="en-US" sz="2000" spc="-1" strike="noStrike">
                <a:solidFill>
                  <a:srgbClr val="000000"/>
                </a:solidFill>
                <a:latin typeface="Calibri"/>
                <a:ea typeface="Calibri"/>
              </a:rPr>
              <a:t>Source</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u="sng">
                <a:solidFill>
                  <a:srgbClr val="0563c1"/>
                </a:solidFill>
                <a:uFillTx/>
                <a:latin typeface="Calibri"/>
                <a:ea typeface="Calibri"/>
                <a:hlinkClick r:id="rId1"/>
              </a:rPr>
              <a:t>http://www.cs.toronto.edu/~complingweb/data/TORGO/torgo.html</a:t>
            </a:r>
            <a:endParaRPr b="0" lang="en-IN" sz="2000" spc="-1" strike="noStrike">
              <a:solidFill>
                <a:srgbClr val="000000"/>
              </a:solidFill>
              <a:latin typeface="Arial"/>
            </a:endParaRPr>
          </a:p>
          <a:p>
            <a:pPr>
              <a:lnSpc>
                <a:spcPct val="70000"/>
              </a:lnSpc>
              <a:spcBef>
                <a:spcPts val="1001"/>
              </a:spcBef>
              <a:tabLst>
                <a:tab algn="l" pos="0"/>
              </a:tabLst>
            </a:pPr>
            <a:r>
              <a:rPr b="1" lang="en-US" sz="2000" spc="-1" strike="noStrike">
                <a:solidFill>
                  <a:srgbClr val="000000"/>
                </a:solidFill>
                <a:latin typeface="Calibri"/>
                <a:ea typeface="Calibri"/>
              </a:rPr>
              <a:t>Data</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Females (F01, F03, F04) with dysarthria.</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Female controls (FC01, FC02, FC03) without dysarthria.</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Males (M01, M02, M03, M04, M05) with dysarthria.</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00000"/>
                </a:solidFill>
                <a:latin typeface="Calibri"/>
                <a:ea typeface="Calibri"/>
              </a:rPr>
              <a:t>          </a:t>
            </a:r>
            <a:r>
              <a:rPr b="0" lang="en-US" sz="2000" spc="-1" strike="noStrike">
                <a:solidFill>
                  <a:srgbClr val="000000"/>
                </a:solidFill>
                <a:latin typeface="Calibri"/>
                <a:ea typeface="Calibri"/>
              </a:rPr>
              <a:t>Male controls (MC01, MC02, MC03, MC04) without dysarthria.</a:t>
            </a:r>
            <a:endParaRPr b="0" lang="en-IN" sz="2000" spc="-1" strike="noStrike">
              <a:solidFill>
                <a:srgbClr val="000000"/>
              </a:solidFill>
              <a:latin typeface="Arial"/>
            </a:endParaRPr>
          </a:p>
          <a:p>
            <a:pPr marL="228600" indent="-228240">
              <a:lnSpc>
                <a:spcPct val="70000"/>
              </a:lnSpc>
              <a:spcBef>
                <a:spcPts val="1001"/>
              </a:spcBef>
              <a:buClr>
                <a:srgbClr val="2f5496"/>
              </a:buClr>
              <a:buFont typeface="Arial"/>
              <a:buChar char="•"/>
              <a:tabLst>
                <a:tab algn="l" pos="0"/>
              </a:tabLst>
            </a:pPr>
            <a:r>
              <a:rPr b="0" lang="en-US" sz="2000" spc="-1" strike="noStrike">
                <a:solidFill>
                  <a:srgbClr val="2f5496"/>
                </a:solidFill>
                <a:latin typeface="Calibri"/>
                <a:ea typeface="Calibri"/>
              </a:rPr>
              <a:t>Universal Access speech Database</a:t>
            </a:r>
            <a:endParaRPr b="0" lang="en-IN" sz="2000" spc="-1" strike="noStrike">
              <a:solidFill>
                <a:srgbClr val="000000"/>
              </a:solidFill>
              <a:latin typeface="Arial"/>
            </a:endParaRPr>
          </a:p>
          <a:p>
            <a:pPr>
              <a:lnSpc>
                <a:spcPct val="70000"/>
              </a:lnSpc>
              <a:spcBef>
                <a:spcPts val="1001"/>
              </a:spcBef>
              <a:tabLst>
                <a:tab algn="l" pos="0"/>
              </a:tabLst>
            </a:pPr>
            <a:r>
              <a:rPr b="1" lang="en-US" sz="2000" spc="-1" strike="noStrike">
                <a:solidFill>
                  <a:srgbClr val="0c0c0c"/>
                </a:solidFill>
                <a:latin typeface="Calibri"/>
                <a:ea typeface="Calibri"/>
              </a:rPr>
              <a:t>Data</a:t>
            </a:r>
            <a:endParaRPr b="0" lang="en-IN" sz="2000" spc="-1" strike="noStrike">
              <a:solidFill>
                <a:srgbClr val="000000"/>
              </a:solidFill>
              <a:latin typeface="Arial"/>
            </a:endParaRPr>
          </a:p>
          <a:p>
            <a:pPr>
              <a:lnSpc>
                <a:spcPct val="70000"/>
              </a:lnSpc>
              <a:spcBef>
                <a:spcPts val="1001"/>
              </a:spcBef>
              <a:tabLst>
                <a:tab algn="l" pos="0"/>
              </a:tabLst>
            </a:pPr>
            <a:r>
              <a:rPr b="1" lang="en-US" sz="2000" spc="-1" strike="noStrike">
                <a:solidFill>
                  <a:srgbClr val="0c0c0c"/>
                </a:solidFill>
                <a:latin typeface="Calibri"/>
                <a:ea typeface="Calibri"/>
              </a:rPr>
              <a:t>         </a:t>
            </a:r>
            <a:r>
              <a:rPr b="0" lang="en-US" sz="2000" spc="-1" strike="noStrike">
                <a:solidFill>
                  <a:srgbClr val="0c0c0c"/>
                </a:solidFill>
                <a:latin typeface="Calibri"/>
                <a:ea typeface="Calibri"/>
              </a:rPr>
              <a:t>Three types of speech data</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c0c0c"/>
                </a:solidFill>
                <a:latin typeface="Calibri"/>
                <a:ea typeface="Calibri"/>
              </a:rPr>
              <a:t>                </a:t>
            </a:r>
            <a:r>
              <a:rPr b="0" lang="en-US" sz="2000" spc="-1" strike="noStrike">
                <a:solidFill>
                  <a:srgbClr val="0c0c0c"/>
                </a:solidFill>
                <a:latin typeface="Calibri"/>
                <a:ea typeface="Calibri"/>
              </a:rPr>
              <a:t>High intelligence</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c0c0c"/>
                </a:solidFill>
                <a:latin typeface="Calibri"/>
                <a:ea typeface="Calibri"/>
              </a:rPr>
              <a:t>                </a:t>
            </a:r>
            <a:r>
              <a:rPr b="0" lang="en-US" sz="2000" spc="-1" strike="noStrike">
                <a:solidFill>
                  <a:srgbClr val="0c0c0c"/>
                </a:solidFill>
                <a:latin typeface="Calibri"/>
                <a:ea typeface="Calibri"/>
              </a:rPr>
              <a:t>Partially intelligence</a:t>
            </a:r>
            <a:endParaRPr b="0" lang="en-IN" sz="2000" spc="-1" strike="noStrike">
              <a:solidFill>
                <a:srgbClr val="000000"/>
              </a:solidFill>
              <a:latin typeface="Arial"/>
            </a:endParaRPr>
          </a:p>
          <a:p>
            <a:pPr>
              <a:lnSpc>
                <a:spcPct val="70000"/>
              </a:lnSpc>
              <a:spcBef>
                <a:spcPts val="1001"/>
              </a:spcBef>
              <a:tabLst>
                <a:tab algn="l" pos="0"/>
              </a:tabLst>
            </a:pPr>
            <a:r>
              <a:rPr b="0" lang="en-US" sz="2000" spc="-1" strike="noStrike">
                <a:solidFill>
                  <a:srgbClr val="0c0c0c"/>
                </a:solidFill>
                <a:latin typeface="Calibri"/>
                <a:ea typeface="Calibri"/>
              </a:rPr>
              <a:t>                </a:t>
            </a:r>
            <a:r>
              <a:rPr b="0" lang="en-US" sz="2000" spc="-1" strike="noStrike">
                <a:solidFill>
                  <a:srgbClr val="0c0c0c"/>
                </a:solidFill>
                <a:latin typeface="Calibri"/>
                <a:ea typeface="Calibri"/>
              </a:rPr>
              <a:t>low intelligence</a:t>
            </a:r>
            <a:endParaRPr b="0" lang="en-IN" sz="2000" spc="-1" strike="noStrike">
              <a:solidFill>
                <a:srgbClr val="000000"/>
              </a:solidFill>
              <a:latin typeface="Arial"/>
            </a:endParaRPr>
          </a:p>
          <a:p>
            <a:pPr>
              <a:lnSpc>
                <a:spcPct val="70000"/>
              </a:lnSpc>
              <a:spcBef>
                <a:spcPts val="1001"/>
              </a:spcBef>
              <a:tabLst>
                <a:tab algn="l" pos="0"/>
              </a:tabLst>
            </a:pPr>
            <a:endParaRPr b="0" lang="en-IN" sz="2000" spc="-1" strike="noStrike">
              <a:solidFill>
                <a:srgbClr val="000000"/>
              </a:solidFill>
              <a:latin typeface="Arial"/>
            </a:endParaRPr>
          </a:p>
          <a:p>
            <a:pPr>
              <a:lnSpc>
                <a:spcPct val="70000"/>
              </a:lnSpc>
              <a:spcBef>
                <a:spcPts val="1001"/>
              </a:spcBef>
              <a:tabLst>
                <a:tab algn="l" pos="0"/>
              </a:tabLst>
            </a:pPr>
            <a:endParaRPr b="0" lang="en-IN" sz="2000" spc="-1" strike="noStrike">
              <a:solidFill>
                <a:srgbClr val="000000"/>
              </a:solidFill>
              <a:latin typeface="Arial"/>
            </a:endParaRPr>
          </a:p>
        </p:txBody>
      </p:sp>
      <p:sp>
        <p:nvSpPr>
          <p:cNvPr id="122"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23"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06647052-AD3D-4477-9BB7-8BD86E6535B8}"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24" name="Google Shape;157;p20" descr=""/>
          <p:cNvPicPr/>
          <p:nvPr/>
        </p:nvPicPr>
        <p:blipFill>
          <a:blip r:embed="rId2"/>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1325160"/>
          </a:xfrm>
          <a:prstGeom prst="rect">
            <a:avLst/>
          </a:prstGeom>
          <a:noFill/>
          <a:ln>
            <a:noFill/>
          </a:ln>
        </p:spPr>
        <p:txBody>
          <a:bodyPr anchor="ctr">
            <a:noAutofit/>
          </a:bodyPr>
          <a:p>
            <a:pPr>
              <a:lnSpc>
                <a:spcPct val="90000"/>
              </a:lnSpc>
              <a:tabLst>
                <a:tab algn="l" pos="0"/>
              </a:tabLst>
            </a:pPr>
            <a:r>
              <a:rPr b="0" lang="en-US" sz="4400" spc="-1" strike="noStrike">
                <a:solidFill>
                  <a:srgbClr val="000000"/>
                </a:solidFill>
                <a:latin typeface="Calibri"/>
                <a:ea typeface="Calibri"/>
              </a:rPr>
              <a:t>                           </a:t>
            </a:r>
            <a:r>
              <a:rPr b="0" lang="en-US" sz="4400" spc="-1" strike="noStrike">
                <a:solidFill>
                  <a:srgbClr val="ff0000"/>
                </a:solidFill>
                <a:latin typeface="Calibri"/>
                <a:ea typeface="Calibri"/>
              </a:rPr>
              <a:t>Conclusion</a:t>
            </a:r>
            <a:endParaRPr b="0" lang="en-IN" sz="4400" spc="-1" strike="noStrike">
              <a:solidFill>
                <a:srgbClr val="000000"/>
              </a:solidFill>
              <a:latin typeface="Arial"/>
            </a:endParaRPr>
          </a:p>
        </p:txBody>
      </p:sp>
      <p:sp>
        <p:nvSpPr>
          <p:cNvPr id="126" name="TextShape 2"/>
          <p:cNvSpPr txBox="1"/>
          <p:nvPr/>
        </p:nvSpPr>
        <p:spPr>
          <a:xfrm>
            <a:off x="1056600" y="1825560"/>
            <a:ext cx="10296720" cy="3760560"/>
          </a:xfrm>
          <a:prstGeom prst="rect">
            <a:avLst/>
          </a:prstGeom>
          <a:noFill/>
          <a:ln>
            <a:noFill/>
          </a:ln>
        </p:spPr>
        <p:txBody>
          <a:bodyPr>
            <a:noAutofit/>
          </a:bodyPr>
          <a:p>
            <a:pPr>
              <a:lnSpc>
                <a:spcPct val="90000"/>
              </a:lnSpc>
              <a:tabLst>
                <a:tab algn="l" pos="0"/>
              </a:tabLst>
            </a:pPr>
            <a:r>
              <a:rPr b="0" lang="en-US" sz="2400" spc="-1" strike="noStrike">
                <a:solidFill>
                  <a:srgbClr val="000000"/>
                </a:solidFill>
                <a:latin typeface="Calibri"/>
                <a:ea typeface="Calibri"/>
              </a:rPr>
              <a:t>In the proposed method, SVM classifies dysarthria/healthy speech from coded telephone speech using glottal features. In addition acoustic features are considered for better accuracy. Experimental results show that the glottal parameters resulted in fairly good classification accuracy (63–77%) for both NB- and WB-coded speech. This method can be used for monitoring different neuromotor disorders and can be utilized for recognition of emotion, and speaker states and traits under the coded condition.</a:t>
            </a:r>
            <a:endParaRPr b="0" lang="en-IN" sz="2400" spc="-1" strike="noStrike">
              <a:solidFill>
                <a:srgbClr val="000000"/>
              </a:solidFill>
              <a:latin typeface="Arial"/>
            </a:endParaRPr>
          </a:p>
        </p:txBody>
      </p:sp>
      <p:sp>
        <p:nvSpPr>
          <p:cNvPr id="127" name="TextShape 3"/>
          <p:cNvSpPr txBox="1"/>
          <p:nvPr/>
        </p:nvSpPr>
        <p:spPr>
          <a:xfrm>
            <a:off x="838080" y="6356520"/>
            <a:ext cx="2742840" cy="364680"/>
          </a:xfrm>
          <a:prstGeom prst="rect">
            <a:avLst/>
          </a:prstGeom>
          <a:noFill/>
          <a:ln>
            <a:noFill/>
          </a:ln>
        </p:spPr>
        <p:txBody>
          <a:bodyPr anchor="ctr">
            <a:noAutofit/>
          </a:bodyPr>
          <a:p>
            <a:pPr>
              <a:lnSpc>
                <a:spcPct val="100000"/>
              </a:lnSpc>
              <a:tabLst>
                <a:tab algn="l" pos="0"/>
              </a:tabLst>
            </a:pPr>
            <a:r>
              <a:rPr b="0" lang="en-US" sz="1200" spc="-1" strike="noStrike">
                <a:solidFill>
                  <a:srgbClr val="888888"/>
                </a:solidFill>
                <a:latin typeface="Calibri"/>
                <a:ea typeface="Calibri"/>
              </a:rPr>
              <a:t>09-09-2020</a:t>
            </a:r>
            <a:endParaRPr b="0" lang="en-IN" sz="1200" spc="-1" strike="noStrike">
              <a:latin typeface="Times New Roman"/>
            </a:endParaRPr>
          </a:p>
        </p:txBody>
      </p:sp>
      <p:sp>
        <p:nvSpPr>
          <p:cNvPr id="128" name="TextShape 4"/>
          <p:cNvSpPr txBox="1"/>
          <p:nvPr/>
        </p:nvSpPr>
        <p:spPr>
          <a:xfrm>
            <a:off x="8610480" y="6356520"/>
            <a:ext cx="2742840" cy="364680"/>
          </a:xfrm>
          <a:prstGeom prst="rect">
            <a:avLst/>
          </a:prstGeom>
          <a:noFill/>
          <a:ln>
            <a:noFill/>
          </a:ln>
        </p:spPr>
        <p:txBody>
          <a:bodyPr anchor="ctr">
            <a:noAutofit/>
          </a:bodyPr>
          <a:p>
            <a:pPr algn="r">
              <a:lnSpc>
                <a:spcPct val="100000"/>
              </a:lnSpc>
              <a:tabLst>
                <a:tab algn="l" pos="0"/>
              </a:tabLst>
            </a:pPr>
            <a:fld id="{259E1C37-1CDA-4C06-BEFF-C4426D34A282}" type="slidenum">
              <a:rPr b="0" lang="en-US" sz="1200" spc="-1" strike="noStrike">
                <a:solidFill>
                  <a:srgbClr val="888888"/>
                </a:solidFill>
                <a:latin typeface="Calibri"/>
                <a:ea typeface="Calibri"/>
              </a:rPr>
              <a:t>&lt;number&gt;</a:t>
            </a:fld>
            <a:endParaRPr b="0" lang="en-IN" sz="1200" spc="-1" strike="noStrike">
              <a:latin typeface="Times New Roman"/>
            </a:endParaRPr>
          </a:p>
        </p:txBody>
      </p:sp>
      <p:pic>
        <p:nvPicPr>
          <p:cNvPr id="129" name="Google Shape;166;p21" descr=""/>
          <p:cNvPicPr/>
          <p:nvPr/>
        </p:nvPicPr>
        <p:blipFill>
          <a:blip r:embed="rId1"/>
          <a:stretch/>
        </p:blipFill>
        <p:spPr>
          <a:xfrm>
            <a:off x="213480" y="270000"/>
            <a:ext cx="1544040" cy="5115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2020-09-09T17:34:57Z</dcterms:modified>
  <cp:revision>1</cp:revision>
  <dc:subject/>
  <dc:title/>
</cp:coreProperties>
</file>