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13"/>
  </p:notesMasterIdLst>
  <p:sldIdLst>
    <p:sldId id="257" r:id="rId5"/>
    <p:sldId id="258" r:id="rId6"/>
    <p:sldId id="259" r:id="rId7"/>
    <p:sldId id="260" r:id="rId8"/>
    <p:sldId id="264" r:id="rId9"/>
    <p:sldId id="261" r:id="rId10"/>
    <p:sldId id="262" r:id="rId11"/>
    <p:sldId id="263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44"/>
    <a:srgbClr val="084E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F9F516-CD00-EE14-7E01-5C5FDE158EC8}" v="14" dt="2025-02-27T06:06:47.830"/>
    <p1510:client id="{BC22C313-FB09-F689-C3E6-C21F13097468}" v="8" dt="2025-02-28T03:56:21.8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466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59;p14">
            <a:extLst>
              <a:ext uri="{FF2B5EF4-FFF2-40B4-BE49-F238E27FC236}">
                <a16:creationId xmlns:a16="http://schemas.microsoft.com/office/drawing/2014/main" id="{2383464A-F6FF-FF59-A6E3-04A2DF29085A}"/>
              </a:ext>
            </a:extLst>
          </p:cNvPr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014060" y="503695"/>
            <a:ext cx="4818239" cy="4649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2044"/>
                </a:solidFill>
                <a:latin typeface="Avenir Next LT Pro" panose="020B0504020202020204" pitchFamily="34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2000">
                <a:solidFill>
                  <a:srgbClr val="002044"/>
                </a:solidFill>
                <a:latin typeface="Avenir Next LT Pro" panose="020B0504020202020204" pitchFamily="34" charset="0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9452537-D3AA-AB92-45B8-79DA1D2B2C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Google Shape;10;p2"/>
          <p:cNvSpPr txBox="1">
            <a:spLocks noGrp="1"/>
          </p:cNvSpPr>
          <p:nvPr>
            <p:ph type="ctrTitle" hasCustomPrompt="1"/>
          </p:nvPr>
        </p:nvSpPr>
        <p:spPr>
          <a:xfrm>
            <a:off x="311708" y="1030637"/>
            <a:ext cx="4632251" cy="1712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rgbClr val="002044"/>
                </a:solidFill>
                <a:latin typeface="Avenir Next LT Pro" panose="020B05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dirty="0"/>
              <a:t>Team Name</a:t>
            </a:r>
            <a:endParaRPr dirty="0"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 hasCustomPrompt="1"/>
          </p:nvPr>
        </p:nvSpPr>
        <p:spPr>
          <a:xfrm>
            <a:off x="311708" y="3131871"/>
            <a:ext cx="4632251" cy="1136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71500" lvl="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  <a:defRPr sz="1800">
                <a:solidFill>
                  <a:srgbClr val="084EA7"/>
                </a:solidFill>
                <a:latin typeface="Avenir Next LT Pro" panose="020B05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dirty="0"/>
              <a:t>Team Member 1</a:t>
            </a:r>
          </a:p>
          <a:p>
            <a:r>
              <a:rPr lang="en-US" dirty="0"/>
              <a:t>Team Member 2</a:t>
            </a:r>
          </a:p>
          <a:p>
            <a:r>
              <a:rPr lang="en-US" dirty="0"/>
              <a:t>Team Member 3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8872" y="4657075"/>
            <a:ext cx="386419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 b="0" i="1">
                <a:solidFill>
                  <a:srgbClr val="002044"/>
                </a:solidFill>
                <a:latin typeface="Avenir Next LT Pro" panose="020B05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r>
              <a:rPr lang="en-IN" dirty="0"/>
              <a:t>Edition : 1		23-Oct-2024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4DEA57-CC6E-94B3-F7A9-7F2461C8459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3503280" y="109892"/>
            <a:ext cx="2137439" cy="153888"/>
          </a:xfrm>
          <a:prstGeom prst="rect">
            <a:avLst/>
          </a:prstGeom>
        </p:spPr>
        <p:txBody>
          <a:bodyPr horzOverflow="overflow" wrap="square" lIns="0" tIns="0" rIns="0" bIns="0">
            <a:spAutoFit/>
          </a:bodyPr>
          <a:lstStyle/>
          <a:p>
            <a:pPr algn="ctr"/>
            <a:r>
              <a:rPr lang="en-IN" sz="1000" dirty="0">
                <a:solidFill>
                  <a:srgbClr val="0000FF"/>
                </a:solidFill>
                <a:latin typeface="Avenir Next LT Pro" panose="020B0504020202020204" pitchFamily="34" charset="0"/>
                <a:cs typeface="Calibri" panose="020F0502020204030204" pitchFamily="34" charset="0"/>
              </a:rPr>
              <a:t>Information Classification: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4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 Next LT Pro" panose="020B0504020202020204" pitchFamily="34" charset="0"/>
          <a:ea typeface="Avenir Next LT Pro" panose="020B05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venir Next LT Pro" panose="020B0504020202020204" pitchFamily="34" charset="0"/>
          <a:ea typeface="Avenir Next LT Pro" panose="020B0504020202020204" pitchFamily="34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EAFA1C06-FC0D-6D96-B351-7B4F0C37D69A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11708" y="1030637"/>
            <a:ext cx="4632251" cy="1712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rgbClr val="002044"/>
                </a:solidFill>
                <a:latin typeface="Avenir Next LT Pro" panose="020B05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dirty="0"/>
              <a:t>Team Name</a:t>
            </a:r>
            <a:endParaRPr dirty="0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931CF512-C2A9-A938-84FD-649120015E05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311708" y="3131871"/>
            <a:ext cx="4632251" cy="1136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>
            <a:lvl1pPr marL="571500" lvl="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  <a:defRPr sz="1800">
                <a:solidFill>
                  <a:srgbClr val="084EA7"/>
                </a:solidFill>
                <a:latin typeface="Avenir Next LT Pro" panose="020B05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 dirty="0"/>
              <a:t>Arav Gupta	</a:t>
            </a:r>
          </a:p>
          <a:p>
            <a:r>
              <a:rPr lang="en-US" dirty="0"/>
              <a:t>Rahul Thakur</a:t>
            </a:r>
          </a:p>
          <a:p>
            <a:r>
              <a:rPr lang="en-US" dirty="0"/>
              <a:t>Sanshray Mittu</a:t>
            </a:r>
          </a:p>
        </p:txBody>
      </p:sp>
      <p:sp>
        <p:nvSpPr>
          <p:cNvPr id="6" name="Google Shape;12;p2">
            <a:extLst>
              <a:ext uri="{FF2B5EF4-FFF2-40B4-BE49-F238E27FC236}">
                <a16:creationId xmlns:a16="http://schemas.microsoft.com/office/drawing/2014/main" id="{3B4CA65B-E0E1-3721-C3CA-AACC2EC1E49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8872" y="4657075"/>
            <a:ext cx="386419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 b="0" i="1">
                <a:solidFill>
                  <a:srgbClr val="002044"/>
                </a:solidFill>
                <a:latin typeface="Avenir Next LT Pro" panose="020B05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r>
              <a:rPr lang="en-IN" dirty="0">
                <a:latin typeface="Avenir Next LT Pro"/>
              </a:rPr>
              <a:t>Cohort : 5		28-Mar-2025</a:t>
            </a:r>
          </a:p>
        </p:txBody>
      </p:sp>
    </p:spTree>
    <p:extLst>
      <p:ext uri="{BB962C8B-B14F-4D97-AF65-F5344CB8AC3E}">
        <p14:creationId xmlns:p14="http://schemas.microsoft.com/office/powerpoint/2010/main" val="109989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076D1-4C01-D4DA-1BCE-327F173BB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Case Study Understanding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2853E-9A7F-ED0D-660A-2054E2DCF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sz="1600" b="1" dirty="0" err="1"/>
              <a:t>Wiretel</a:t>
            </a:r>
            <a:r>
              <a:rPr lang="en-US" sz="1600" b="1" dirty="0"/>
              <a:t> Telecom is facing high customer churn, impacting revenue and market positioning.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Churn rate:</a:t>
            </a:r>
            <a:r>
              <a:rPr lang="en-US" sz="1600" dirty="0"/>
              <a:t> </a:t>
            </a:r>
            <a:r>
              <a:rPr lang="en-US" sz="1600" b="1" dirty="0"/>
              <a:t>18.4% (above industry average of 12%)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Customer data accuracy:</a:t>
            </a:r>
            <a:r>
              <a:rPr lang="en-US" sz="1600" dirty="0"/>
              <a:t> </a:t>
            </a:r>
            <a:r>
              <a:rPr lang="en-US" sz="1600" b="1" dirty="0"/>
              <a:t>Only 23%, making churn prediction unreliable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Revenue loss per 1% churn increase:</a:t>
            </a:r>
            <a:r>
              <a:rPr lang="en-US" sz="1600" dirty="0"/>
              <a:t> ₹8 Cr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Silent churners:</a:t>
            </a:r>
            <a:r>
              <a:rPr lang="en-US" sz="1600" dirty="0"/>
              <a:t> </a:t>
            </a:r>
            <a:r>
              <a:rPr lang="en-US" sz="1600" b="1" dirty="0"/>
              <a:t>80% of churned customers never complain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Major causes:</a:t>
            </a:r>
            <a:r>
              <a:rPr lang="en-US" sz="1600" dirty="0"/>
              <a:t> Poor service quality, lack of impactful marketing, and ineffective loyalty programs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117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54CCD-C5F3-7EE5-7695-9EF1F23D9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1E86-38F5-3AA7-3CC9-753679ACE5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Why is </a:t>
            </a:r>
            <a:r>
              <a:rPr lang="en-US" b="1" dirty="0" err="1"/>
              <a:t>Wiretel</a:t>
            </a:r>
            <a:r>
              <a:rPr lang="en-US" b="1" dirty="0"/>
              <a:t> experiencing higher churn despite customer service improvements?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Challenges: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Network issues remain unresolved</a:t>
            </a:r>
            <a:r>
              <a:rPr lang="en-US" dirty="0"/>
              <a:t> (No major infrastructure improvements)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Loyalty programs don’t engage new customers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Advertisements fail to connect with Indian sentiments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High data inaccuracy weakens churn prediction models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45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1A4C-6699-0B54-90AE-EB172590B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300" dirty="0"/>
              <a:t>Approach to Address the Problem</a:t>
            </a:r>
            <a:endParaRPr lang="en-IN" sz="23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62DA3-7488-297A-56F7-10533148E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  <a:p>
            <a:pPr>
              <a:buNone/>
            </a:pPr>
            <a:r>
              <a:rPr lang="en-US" b="1" dirty="0"/>
              <a:t>Assumptions Made: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Churn rate can be reduced by 14.5% with strategic interventions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Retailers &amp; AI-driven behavioral analytics will improve data accuracy from 23% to 55%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Network investments must be prioritized for long-term retention impact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Root Cause Analysis (RCA) Framework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Cohort Analysis</a:t>
            </a:r>
            <a:r>
              <a:rPr lang="en-US" dirty="0"/>
              <a:t> → Identified churn patterns across different user segments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Predictive Analytics with AI</a:t>
            </a:r>
            <a:r>
              <a:rPr lang="en-US" dirty="0"/>
              <a:t> → Churn likelihood prediction using </a:t>
            </a:r>
            <a:r>
              <a:rPr lang="en-US" b="1" dirty="0"/>
              <a:t>real-time behavioral triggers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Market Sentiment Analysis</a:t>
            </a:r>
            <a:r>
              <a:rPr lang="en-US" dirty="0"/>
              <a:t> → Identified gaps in advertisement effectiveness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r>
              <a:rPr lang="en-US" i="1" dirty="0"/>
              <a:t>Do Mention : </a:t>
            </a:r>
            <a:r>
              <a:rPr lang="en-US" dirty="0"/>
              <a:t>Assumptions made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840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DDF4-6D1E-5571-E375-0E05A5EC5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2EF6F-B8CE-8A8B-A65A-7AF82C0D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Recommendation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E7CE8-2C8A-F4C4-B029-05AAE332B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469306" cy="34164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1300" b="1" dirty="0"/>
              <a:t>A. Data-Driven Customer Retention Strategy</a:t>
            </a:r>
          </a:p>
          <a:p>
            <a:pPr>
              <a:buNone/>
            </a:pPr>
            <a:r>
              <a:rPr lang="en-IN" sz="1300" dirty="0"/>
              <a:t>✅ </a:t>
            </a:r>
            <a:r>
              <a:rPr lang="en-IN" sz="1300" b="1" dirty="0"/>
              <a:t>Fix data accuracy issue:</a:t>
            </a:r>
            <a:endParaRPr lang="en-IN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300" dirty="0"/>
              <a:t>Use </a:t>
            </a:r>
            <a:r>
              <a:rPr lang="en-IN" sz="1300" b="1" dirty="0"/>
              <a:t>AI to </a:t>
            </a:r>
            <a:r>
              <a:rPr lang="en-IN" sz="1300" b="1" dirty="0" err="1"/>
              <a:t>analyze</a:t>
            </a:r>
            <a:r>
              <a:rPr lang="en-IN" sz="1300" b="1" dirty="0"/>
              <a:t> real-time engagement data</a:t>
            </a:r>
            <a:r>
              <a:rPr lang="en-IN" sz="1300" dirty="0"/>
              <a:t> (e.g., data usage drop, call drop frequency).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300" b="1" dirty="0"/>
              <a:t>Retailer data integration:</a:t>
            </a:r>
            <a:r>
              <a:rPr lang="en-IN" sz="1300" dirty="0"/>
              <a:t> Incentivize retailers to provide updated KYC data → Improve accuracy </a:t>
            </a:r>
            <a:r>
              <a:rPr lang="en-IN" sz="1300" b="1" dirty="0"/>
              <a:t>from 23% to 55%</a:t>
            </a:r>
            <a:r>
              <a:rPr lang="en-IN" sz="1300" dirty="0"/>
              <a:t>.</a:t>
            </a:r>
          </a:p>
          <a:p>
            <a:pPr>
              <a:buNone/>
            </a:pPr>
            <a:r>
              <a:rPr lang="en-IN" sz="1300" dirty="0"/>
              <a:t>✅ </a:t>
            </a:r>
            <a:r>
              <a:rPr lang="en-IN" sz="1300" b="1" dirty="0"/>
              <a:t>Target Silent Churners Proactively:</a:t>
            </a:r>
            <a:endParaRPr lang="en-IN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300" b="1" dirty="0"/>
              <a:t>Trigger re-engagement offers</a:t>
            </a:r>
            <a:r>
              <a:rPr lang="en-IN" sz="1300" dirty="0"/>
              <a:t> when usage patterns decline (e.g., no data usage for 5 days = SMS offer).</a:t>
            </a:r>
          </a:p>
          <a:p>
            <a:pPr>
              <a:buNone/>
            </a:pPr>
            <a:r>
              <a:rPr lang="en-IN" sz="1300" dirty="0"/>
              <a:t>✅ </a:t>
            </a:r>
            <a:r>
              <a:rPr lang="en-IN" sz="1300" b="1" dirty="0"/>
              <a:t>Churn Prevention Impact:</a:t>
            </a:r>
            <a:endParaRPr lang="en-IN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300" b="1" dirty="0"/>
              <a:t>Projected churn drop:</a:t>
            </a:r>
            <a:r>
              <a:rPr lang="en-IN" sz="1300" dirty="0"/>
              <a:t> </a:t>
            </a:r>
            <a:r>
              <a:rPr lang="en-IN" sz="1300" b="1" dirty="0"/>
              <a:t>18.4% → 11.5%</a:t>
            </a:r>
            <a:endParaRPr lang="en-IN" sz="13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1300" b="1" dirty="0"/>
              <a:t>Revenue retention impact:</a:t>
            </a:r>
            <a:r>
              <a:rPr lang="en-IN" sz="1300" dirty="0"/>
              <a:t> ₹8 Cr saved per 1% churn drop = </a:t>
            </a:r>
            <a:r>
              <a:rPr lang="en-IN" sz="1300" b="1" dirty="0"/>
              <a:t>₹54.4 Cr net savings</a:t>
            </a:r>
            <a:endParaRPr lang="en-IN" sz="1300" dirty="0"/>
          </a:p>
          <a:p>
            <a:pPr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42EB4-34A0-BAC8-B145-CA306B7D3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6818" y="1391193"/>
            <a:ext cx="3885479" cy="1805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28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A2B6E-74DD-2B32-251A-DC11C772D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Solution Recommendation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531C2-FA7D-F6D2-E357-066909008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5795186" cy="341640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B. Infrastructure Investments for Long-Term Churn Reduction</a:t>
            </a:r>
          </a:p>
          <a:p>
            <a:r>
              <a:rPr lang="en-US" dirty="0"/>
              <a:t>✅ Identify high-churn zones (geo-mapping churn hotspots) and prioritize network upgrades there.</a:t>
            </a:r>
          </a:p>
          <a:p>
            <a:r>
              <a:rPr lang="en-US" dirty="0"/>
              <a:t>✅ Deploy 4G network enhancements → Reduce dropped calls from 2.1% to &lt;1.2%.</a:t>
            </a:r>
          </a:p>
          <a:p>
            <a:r>
              <a:rPr lang="en-US" dirty="0"/>
              <a:t>✅ Expected churn impact: 11.5% → 9.8% (long-term impact)</a:t>
            </a:r>
          </a:p>
          <a:p>
            <a:endParaRPr lang="en-US" dirty="0"/>
          </a:p>
          <a:p>
            <a:r>
              <a:rPr lang="en-US" dirty="0"/>
              <a:t>C. Marketing &amp; Loyalty Program Reforms</a:t>
            </a:r>
          </a:p>
          <a:p>
            <a:r>
              <a:rPr lang="en-US" dirty="0"/>
              <a:t>✅ New Customer Loyalty Initiatives:</a:t>
            </a:r>
          </a:p>
          <a:p>
            <a:endParaRPr lang="en-US" dirty="0"/>
          </a:p>
          <a:p>
            <a:r>
              <a:rPr lang="en-US" dirty="0"/>
              <a:t>Engage new customers in the first 90 days with instant loyalty perks → Expected 3% churn drop in the new customer segment.</a:t>
            </a:r>
          </a:p>
          <a:p>
            <a:endParaRPr lang="en-US" dirty="0"/>
          </a:p>
          <a:p>
            <a:r>
              <a:rPr lang="en-US" dirty="0"/>
              <a:t>✅ Culturally Relevant Advertising:</a:t>
            </a:r>
          </a:p>
          <a:p>
            <a:endParaRPr lang="en-US" dirty="0"/>
          </a:p>
          <a:p>
            <a:r>
              <a:rPr lang="en-US" dirty="0"/>
              <a:t>Regional &amp; sentiment-based campaigns → Higher emotional connect = 12% increase in ad engagement.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093962-FD3A-39CB-47CA-F8879D9D2739}"/>
              </a:ext>
            </a:extLst>
          </p:cNvPr>
          <p:cNvSpPr txBox="1"/>
          <p:nvPr/>
        </p:nvSpPr>
        <p:spPr>
          <a:xfrm>
            <a:off x="5982789" y="3066199"/>
            <a:ext cx="320693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maximum peak or recharging is done in night or evening that means in the later half of the day we perform better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35509DA-D178-B4D6-A52C-449F1EEDA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623" y="1360960"/>
            <a:ext cx="3426908" cy="156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71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159C8-A6F8-0AFB-98FA-8FA82984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Parking Lot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2859DD-58C4-898C-5237-B5B15A201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endParaRPr lang="en-IN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4DBD05-9E04-36CC-55D9-5BECC6D3659A}"/>
              </a:ext>
            </a:extLst>
          </p:cNvPr>
          <p:cNvSpPr txBox="1"/>
          <p:nvPr/>
        </p:nvSpPr>
        <p:spPr>
          <a:xfrm>
            <a:off x="653143" y="1658982"/>
            <a:ext cx="706700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 Parking Lot (Unresolved or Future Considerations)</a:t>
            </a:r>
          </a:p>
          <a:p>
            <a:r>
              <a:rPr lang="en-US" dirty="0"/>
              <a:t>🔹 </a:t>
            </a:r>
            <a:r>
              <a:rPr lang="en-US" b="1" dirty="0"/>
              <a:t>Need to explore alternative data enrichment methods</a:t>
            </a:r>
            <a:r>
              <a:rPr lang="en-US" dirty="0"/>
              <a:t> (e.g., social media activity tracking).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Financial feasibility of long-term infrastructure upgrades.</a:t>
            </a:r>
            <a:br>
              <a:rPr lang="en-US" dirty="0"/>
            </a:br>
            <a:r>
              <a:rPr lang="en-US" dirty="0"/>
              <a:t>🔹 </a:t>
            </a:r>
            <a:r>
              <a:rPr lang="en-US" b="1" dirty="0"/>
              <a:t>Effectiveness of AI-based churn prevention in the Indian market</a:t>
            </a:r>
            <a:r>
              <a:rPr lang="en-US" dirty="0"/>
              <a:t> (A/B testing needed).</a:t>
            </a:r>
          </a:p>
          <a:p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21751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;p2">
            <a:extLst>
              <a:ext uri="{FF2B5EF4-FFF2-40B4-BE49-F238E27FC236}">
                <a16:creationId xmlns:a16="http://schemas.microsoft.com/office/drawing/2014/main" id="{EAFA1C06-FC0D-6D96-B351-7B4F0C37D69A}"/>
              </a:ext>
            </a:extLst>
          </p:cNvPr>
          <p:cNvSpPr txBox="1">
            <a:spLocks noGrp="1"/>
          </p:cNvSpPr>
          <p:nvPr>
            <p:ph type="ctrTitle" hasCustomPrompt="1"/>
          </p:nvPr>
        </p:nvSpPr>
        <p:spPr>
          <a:xfrm>
            <a:off x="311708" y="1030637"/>
            <a:ext cx="4632251" cy="171256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400">
                <a:solidFill>
                  <a:srgbClr val="002044"/>
                </a:solidFill>
                <a:latin typeface="Avenir Next LT Pro" panose="020B050402020202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 dirty="0"/>
              <a:t>Thank You</a:t>
            </a:r>
            <a:endParaRPr dirty="0"/>
          </a:p>
        </p:txBody>
      </p:sp>
      <p:sp>
        <p:nvSpPr>
          <p:cNvPr id="5" name="Google Shape;11;p2">
            <a:extLst>
              <a:ext uri="{FF2B5EF4-FFF2-40B4-BE49-F238E27FC236}">
                <a16:creationId xmlns:a16="http://schemas.microsoft.com/office/drawing/2014/main" id="{931CF512-C2A9-A938-84FD-649120015E05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311708" y="3131871"/>
            <a:ext cx="4632251" cy="113653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571500" lvl="0" indent="-4572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2800"/>
              <a:buFont typeface="Arial" panose="020B0604020202020204" pitchFamily="34" charset="0"/>
              <a:buChar char="•"/>
              <a:defRPr sz="1800">
                <a:solidFill>
                  <a:srgbClr val="084EA7"/>
                </a:solidFill>
                <a:latin typeface="Avenir Next LT Pro" panose="020B0504020202020204" pitchFamily="34" charset="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 marL="114300" indent="0">
              <a:buNone/>
            </a:pPr>
            <a:r>
              <a:rPr lang="en-US" sz="2400" b="1" dirty="0"/>
              <a:t>Team Name </a:t>
            </a:r>
            <a:endParaRPr sz="2400" b="1" dirty="0"/>
          </a:p>
        </p:txBody>
      </p:sp>
      <p:sp>
        <p:nvSpPr>
          <p:cNvPr id="3" name="Google Shape;12;p2">
            <a:extLst>
              <a:ext uri="{FF2B5EF4-FFF2-40B4-BE49-F238E27FC236}">
                <a16:creationId xmlns:a16="http://schemas.microsoft.com/office/drawing/2014/main" id="{8A740BEE-AF36-E997-97BD-D527BDA4D2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8872" y="4657075"/>
            <a:ext cx="3864192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lnSpcReduction="10000"/>
          </a:bodyPr>
          <a:lstStyle>
            <a:lvl1pPr lvl="0">
              <a:buNone/>
              <a:defRPr b="0" i="1">
                <a:solidFill>
                  <a:srgbClr val="002044"/>
                </a:solidFill>
                <a:latin typeface="Avenir Next LT Pro" panose="020B0504020202020204" pitchFamily="34" charset="0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ctr"/>
            <a:r>
              <a:rPr lang="en-IN" dirty="0">
                <a:latin typeface="Avenir Next LT Pro"/>
              </a:rPr>
              <a:t>Cohort : 5		28-Mar-2025</a:t>
            </a:r>
          </a:p>
        </p:txBody>
      </p:sp>
    </p:spTree>
    <p:extLst>
      <p:ext uri="{BB962C8B-B14F-4D97-AF65-F5344CB8AC3E}">
        <p14:creationId xmlns:p14="http://schemas.microsoft.com/office/powerpoint/2010/main" val="88948270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EEC0E8EDD8014794E2296FD82C7396" ma:contentTypeVersion="14" ma:contentTypeDescription="Create a new document." ma:contentTypeScope="" ma:versionID="9f244f75642469a625b5db4f4e832293">
  <xsd:schema xmlns:xsd="http://www.w3.org/2001/XMLSchema" xmlns:xs="http://www.w3.org/2001/XMLSchema" xmlns:p="http://schemas.microsoft.com/office/2006/metadata/properties" xmlns:ns3="38ba5d63-7be4-4f1f-988e-ca4ac9b44579" xmlns:ns4="61c0be3c-8283-48dc-a20e-49cd079d7525" targetNamespace="http://schemas.microsoft.com/office/2006/metadata/properties" ma:root="true" ma:fieldsID="67b842976cbfe362cbdf1093bbd5ce0b" ns3:_="" ns4:_="">
    <xsd:import namespace="38ba5d63-7be4-4f1f-988e-ca4ac9b44579"/>
    <xsd:import namespace="61c0be3c-8283-48dc-a20e-49cd079d752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ba5d63-7be4-4f1f-988e-ca4ac9b44579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c0be3c-8283-48dc-a20e-49cd079d752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8ba5d63-7be4-4f1f-988e-ca4ac9b44579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57EE28-1A78-4CB7-971E-813F8865FEB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ba5d63-7be4-4f1f-988e-ca4ac9b44579"/>
    <ds:schemaRef ds:uri="61c0be3c-8283-48dc-a20e-49cd079d75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3C04888-664D-44B7-B7A7-EF1AA377A117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38ba5d63-7be4-4f1f-988e-ca4ac9b44579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61c0be3c-8283-48dc-a20e-49cd079d752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D3B481F-B8DE-4627-86D7-E5F36FFED27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543</Words>
  <Application>Microsoft Office PowerPoint</Application>
  <PresentationFormat>On-screen Show (16:9)</PresentationFormat>
  <Paragraphs>72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Avenir Next LT Pro</vt:lpstr>
      <vt:lpstr>Simple Light</vt:lpstr>
      <vt:lpstr>Team Name</vt:lpstr>
      <vt:lpstr>Case Study Understanding</vt:lpstr>
      <vt:lpstr>Problem Statement</vt:lpstr>
      <vt:lpstr>Approach to Address the Problem</vt:lpstr>
      <vt:lpstr>Solution Recommendation</vt:lpstr>
      <vt:lpstr>Solution Recommendation</vt:lpstr>
      <vt:lpstr>Parking Lot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ENTERPRISE</dc:title>
  <dc:creator>G/Agrawal Sejal, AM(AUT)</dc:creator>
  <cp:lastModifiedBy>Arav Gupta</cp:lastModifiedBy>
  <cp:revision>19</cp:revision>
  <dcterms:modified xsi:type="dcterms:W3CDTF">2025-03-28T08:16:53Z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f2bc035-94f5-49f9-9c20-c5b9a6df9479_Enabled">
    <vt:lpwstr>true</vt:lpwstr>
  </property>
  <property fmtid="{D5CDD505-2E9C-101B-9397-08002B2CF9AE}" pid="3" name="MSIP_Label_bf2bc035-94f5-49f9-9c20-c5b9a6df9479_SetDate">
    <vt:lpwstr>2024-10-21T13:56:39Z</vt:lpwstr>
  </property>
  <property fmtid="{D5CDD505-2E9C-101B-9397-08002B2CF9AE}" pid="4" name="MSIP_Label_bf2bc035-94f5-49f9-9c20-c5b9a6df9479_Method">
    <vt:lpwstr>Privileged</vt:lpwstr>
  </property>
  <property fmtid="{D5CDD505-2E9C-101B-9397-08002B2CF9AE}" pid="5" name="MSIP_Label_bf2bc035-94f5-49f9-9c20-c5b9a6df9479_Name">
    <vt:lpwstr>3-Internal</vt:lpwstr>
  </property>
  <property fmtid="{D5CDD505-2E9C-101B-9397-08002B2CF9AE}" pid="6" name="MSIP_Label_bf2bc035-94f5-49f9-9c20-c5b9a6df9479_SiteId">
    <vt:lpwstr>d78a8218-4135-4026-a3a8-1cdd7223b4d5</vt:lpwstr>
  </property>
  <property fmtid="{D5CDD505-2E9C-101B-9397-08002B2CF9AE}" pid="7" name="MSIP_Label_bf2bc035-94f5-49f9-9c20-c5b9a6df9479_ActionId">
    <vt:lpwstr>ba611342-6715-41bd-92c1-1a1d899e3bd1</vt:lpwstr>
  </property>
  <property fmtid="{D5CDD505-2E9C-101B-9397-08002B2CF9AE}" pid="8" name="MSIP_Label_bf2bc035-94f5-49f9-9c20-c5b9a6df9479_ContentBits">
    <vt:lpwstr>1</vt:lpwstr>
  </property>
  <property fmtid="{D5CDD505-2E9C-101B-9397-08002B2CF9AE}" pid="9" name="ClassificationContentMarkingHeaderLocations">
    <vt:lpwstr>Simple Light:3</vt:lpwstr>
  </property>
  <property fmtid="{D5CDD505-2E9C-101B-9397-08002B2CF9AE}" pid="10" name="ClassificationContentMarkingHeaderText">
    <vt:lpwstr>Information Classification: Internal</vt:lpwstr>
  </property>
  <property fmtid="{D5CDD505-2E9C-101B-9397-08002B2CF9AE}" pid="11" name="ContentTypeId">
    <vt:lpwstr>0x01010013EEC0E8EDD8014794E2296FD82C7396</vt:lpwstr>
  </property>
  <property fmtid="{D5CDD505-2E9C-101B-9397-08002B2CF9AE}" pid="12" name="MediaServiceImageTags">
    <vt:lpwstr/>
  </property>
</Properties>
</file>