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3"/>
  </p:notesMasterIdLst>
  <p:sldIdLst>
    <p:sldId id="257" r:id="rId5"/>
    <p:sldId id="258" r:id="rId6"/>
    <p:sldId id="259" r:id="rId7"/>
    <p:sldId id="260" r:id="rId8"/>
    <p:sldId id="264" r:id="rId9"/>
    <p:sldId id="261" r:id="rId10"/>
    <p:sldId id="262" r:id="rId11"/>
    <p:sldId id="26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44"/>
    <a:srgbClr val="084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7" d="100"/>
          <a:sy n="117" d="100"/>
        </p:scale>
        <p:origin x="46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pic>
        <p:nvPicPr>
          <p:cNvPr id="2" name="Google Shape;59;p14">
            <a:extLst>
              <a:ext uri="{FF2B5EF4-FFF2-40B4-BE49-F238E27FC236}">
                <a16:creationId xmlns:a16="http://schemas.microsoft.com/office/drawing/2014/main" id="{2383464A-F6FF-FF59-A6E3-04A2DF29085A}"/>
              </a:ext>
            </a:extLst>
          </p:cNvPr>
          <p:cNvPicPr preferRelativeResize="0"/>
          <p:nvPr userDrawn="1"/>
        </p:nvPicPr>
        <p:blipFill>
          <a:blip r:embed="rId2">
            <a:alphaModFix/>
          </a:blip>
          <a:stretch>
            <a:fillRect/>
          </a:stretch>
        </p:blipFill>
        <p:spPr>
          <a:xfrm>
            <a:off x="0" y="0"/>
            <a:ext cx="9143990" cy="5143500"/>
          </a:xfrm>
          <a:prstGeom prst="rect">
            <a:avLst/>
          </a:prstGeom>
          <a:noFill/>
          <a:ln>
            <a:noFill/>
          </a:ln>
        </p:spPr>
      </p:pic>
      <p:sp>
        <p:nvSpPr>
          <p:cNvPr id="17" name="Google Shape;17;p4"/>
          <p:cNvSpPr txBox="1">
            <a:spLocks noGrp="1"/>
          </p:cNvSpPr>
          <p:nvPr>
            <p:ph type="title"/>
          </p:nvPr>
        </p:nvSpPr>
        <p:spPr>
          <a:xfrm>
            <a:off x="4014060" y="503695"/>
            <a:ext cx="4818239" cy="464949"/>
          </a:xfrm>
          <a:prstGeom prst="rect">
            <a:avLst/>
          </a:prstGeom>
        </p:spPr>
        <p:txBody>
          <a:bodyPr spcFirstLastPara="1" wrap="square" lIns="91425" tIns="91425" rIns="91425" bIns="91425" anchor="ctr" anchorCtr="0">
            <a:normAutofit/>
          </a:bodyPr>
          <a:lstStyle>
            <a:lvl1pPr lvl="0" algn="r">
              <a:spcBef>
                <a:spcPts val="0"/>
              </a:spcBef>
              <a:spcAft>
                <a:spcPts val="0"/>
              </a:spcAft>
              <a:buSzPts val="2800"/>
              <a:buNone/>
              <a:defRPr>
                <a:solidFill>
                  <a:srgbClr val="002044"/>
                </a:solidFill>
                <a:latin typeface="Avenir Next LT Pro" panose="020B050402020202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000">
                <a:solidFill>
                  <a:srgbClr val="002044"/>
                </a:solidFill>
                <a:latin typeface="Avenir Next LT Pro" panose="020B0504020202020204" pitchFamily="34"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2" name="Picture 1">
            <a:extLst>
              <a:ext uri="{FF2B5EF4-FFF2-40B4-BE49-F238E27FC236}">
                <a16:creationId xmlns:a16="http://schemas.microsoft.com/office/drawing/2014/main" id="{49452537-D3AA-AB92-45B8-79DA1D2B2C42}"/>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Google Shape;10;p2"/>
          <p:cNvSpPr txBox="1">
            <a:spLocks noGrp="1"/>
          </p:cNvSpPr>
          <p:nvPr>
            <p:ph type="ctrTitle" hasCustomPrompt="1"/>
          </p:nvPr>
        </p:nvSpPr>
        <p:spPr>
          <a:xfrm>
            <a:off x="311708" y="1030637"/>
            <a:ext cx="4632251" cy="1712563"/>
          </a:xfrm>
          <a:prstGeom prst="rect">
            <a:avLst/>
          </a:prstGeom>
        </p:spPr>
        <p:txBody>
          <a:bodyPr spcFirstLastPara="1" wrap="square" lIns="91425" tIns="91425" rIns="91425" bIns="91425" anchor="ctr" anchorCtr="0">
            <a:normAutofit/>
          </a:bodyPr>
          <a:lstStyle>
            <a:lvl1pPr lvl="0" algn="ctr">
              <a:spcBef>
                <a:spcPts val="0"/>
              </a:spcBef>
              <a:spcAft>
                <a:spcPts val="0"/>
              </a:spcAft>
              <a:buSzPts val="5200"/>
              <a:buNone/>
              <a:defRPr sz="4400">
                <a:solidFill>
                  <a:srgbClr val="002044"/>
                </a:solidFill>
                <a:latin typeface="Avenir Next LT Pro" panose="020B0504020202020204" pitchFamily="34"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dirty="0"/>
              <a:t>Team Name</a:t>
            </a:r>
            <a:endParaRPr dirty="0"/>
          </a:p>
        </p:txBody>
      </p:sp>
      <p:sp>
        <p:nvSpPr>
          <p:cNvPr id="11" name="Google Shape;11;p2"/>
          <p:cNvSpPr txBox="1">
            <a:spLocks noGrp="1"/>
          </p:cNvSpPr>
          <p:nvPr>
            <p:ph type="subTitle" idx="1" hasCustomPrompt="1"/>
          </p:nvPr>
        </p:nvSpPr>
        <p:spPr>
          <a:xfrm>
            <a:off x="311708" y="3131871"/>
            <a:ext cx="4632251" cy="1136532"/>
          </a:xfrm>
          <a:prstGeom prst="rect">
            <a:avLst/>
          </a:prstGeom>
        </p:spPr>
        <p:txBody>
          <a:bodyPr spcFirstLastPara="1" wrap="square" lIns="91425" tIns="91425" rIns="91425" bIns="91425" anchor="ctr" anchorCtr="0">
            <a:normAutofit/>
          </a:bodyPr>
          <a:lstStyle>
            <a:lvl1pPr marL="571500" lvl="0" indent="-457200" algn="l">
              <a:lnSpc>
                <a:spcPct val="100000"/>
              </a:lnSpc>
              <a:spcBef>
                <a:spcPts val="0"/>
              </a:spcBef>
              <a:spcAft>
                <a:spcPts val="600"/>
              </a:spcAft>
              <a:buSzPts val="2800"/>
              <a:buFont typeface="Arial" panose="020B0604020202020204" pitchFamily="34" charset="0"/>
              <a:buChar char="•"/>
              <a:defRPr sz="1800">
                <a:solidFill>
                  <a:srgbClr val="084EA7"/>
                </a:solidFill>
                <a:latin typeface="Avenir Next LT Pro" panose="020B0504020202020204" pitchFamily="34"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dirty="0"/>
              <a:t>Team Member 1</a:t>
            </a:r>
          </a:p>
          <a:p>
            <a:r>
              <a:rPr lang="en-US" dirty="0"/>
              <a:t>Team Member 2</a:t>
            </a:r>
          </a:p>
          <a:p>
            <a:r>
              <a:rPr lang="en-US" dirty="0"/>
              <a:t>Team Member 3</a:t>
            </a:r>
            <a:endParaRPr dirty="0"/>
          </a:p>
        </p:txBody>
      </p:sp>
      <p:sp>
        <p:nvSpPr>
          <p:cNvPr id="12" name="Google Shape;12;p2"/>
          <p:cNvSpPr txBox="1">
            <a:spLocks noGrp="1"/>
          </p:cNvSpPr>
          <p:nvPr>
            <p:ph type="sldNum" idx="12"/>
          </p:nvPr>
        </p:nvSpPr>
        <p:spPr>
          <a:xfrm>
            <a:off x="118872" y="4657075"/>
            <a:ext cx="3864192" cy="393600"/>
          </a:xfrm>
          <a:prstGeom prst="rect">
            <a:avLst/>
          </a:prstGeom>
        </p:spPr>
        <p:txBody>
          <a:bodyPr spcFirstLastPara="1" wrap="square" lIns="91425" tIns="91425" rIns="91425" bIns="91425" anchor="ctr" anchorCtr="0">
            <a:normAutofit/>
          </a:bodyPr>
          <a:lstStyle>
            <a:lvl1pPr lvl="0">
              <a:buNone/>
              <a:defRPr b="0" i="1">
                <a:solidFill>
                  <a:srgbClr val="002044"/>
                </a:solidFill>
                <a:latin typeface="Avenir Next LT Pro" panose="020B050402020202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r>
              <a:rPr lang="en-IN" dirty="0"/>
              <a:t>Edition : 1		23-Oct-2024</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3" name="TextBox 2">
            <a:extLst>
              <a:ext uri="{FF2B5EF4-FFF2-40B4-BE49-F238E27FC236}">
                <a16:creationId xmlns:a16="http://schemas.microsoft.com/office/drawing/2014/main" id="{714DEA57-CC6E-94B3-F7A9-7F2461C8459A}"/>
              </a:ext>
            </a:extLst>
          </p:cNvPr>
          <p:cNvSpPr txBox="1"/>
          <p:nvPr userDrawn="1">
            <p:extLst>
              <p:ext uri="{1162E1C5-73C7-4A58-AE30-91384D911F3F}">
                <p184:classification xmlns:p184="http://schemas.microsoft.com/office/powerpoint/2018/4/main" val="hdr"/>
              </p:ext>
            </p:extLst>
          </p:nvPr>
        </p:nvSpPr>
        <p:spPr>
          <a:xfrm>
            <a:off x="3503280" y="109892"/>
            <a:ext cx="2137439" cy="153888"/>
          </a:xfrm>
          <a:prstGeom prst="rect">
            <a:avLst/>
          </a:prstGeom>
        </p:spPr>
        <p:txBody>
          <a:bodyPr horzOverflow="overflow" wrap="square" lIns="0" tIns="0" rIns="0" bIns="0">
            <a:spAutoFit/>
          </a:bodyPr>
          <a:lstStyle/>
          <a:p>
            <a:pPr algn="ctr"/>
            <a:r>
              <a:rPr lang="en-IN" sz="1000" dirty="0">
                <a:solidFill>
                  <a:srgbClr val="0000FF"/>
                </a:solidFill>
                <a:latin typeface="Avenir Next LT Pro" panose="020B0504020202020204" pitchFamily="34" charset="0"/>
                <a:cs typeface="Calibri" panose="020F0502020204030204" pitchFamily="34" charset="0"/>
              </a:rPr>
              <a:t>Information Classification: Internal</a:t>
            </a:r>
          </a:p>
        </p:txBody>
      </p:sp>
    </p:spTree>
  </p:cSld>
  <p:clrMap bg1="lt1" tx1="dk1" bg2="dk2" tx2="lt2" accent1="accent1" accent2="accent2" accent3="accent3" accent4="accent4" accent5="accent5" accent6="accent6" hlink="hlink" folHlink="folHlink"/>
  <p:sldLayoutIdLst>
    <p:sldLayoutId id="2147483650" r:id="rId1"/>
    <p:sldLayoutId id="2147483648"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venir Next LT Pro" panose="020B0504020202020204" pitchFamily="34" charset="0"/>
          <a:ea typeface="Avenir Next LT Pro" panose="020B0504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venir Next LT Pro" panose="020B0504020202020204" pitchFamily="34" charset="0"/>
          <a:ea typeface="Avenir Next LT Pro" panose="020B0504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p2">
            <a:extLst>
              <a:ext uri="{FF2B5EF4-FFF2-40B4-BE49-F238E27FC236}">
                <a16:creationId xmlns:a16="http://schemas.microsoft.com/office/drawing/2014/main" id="{EAFA1C06-FC0D-6D96-B351-7B4F0C37D69A}"/>
              </a:ext>
            </a:extLst>
          </p:cNvPr>
          <p:cNvSpPr txBox="1">
            <a:spLocks noGrp="1"/>
          </p:cNvSpPr>
          <p:nvPr>
            <p:ph type="ctrTitle" hasCustomPrompt="1"/>
          </p:nvPr>
        </p:nvSpPr>
        <p:spPr>
          <a:xfrm>
            <a:off x="311708" y="1030637"/>
            <a:ext cx="4632251" cy="1712563"/>
          </a:xfrm>
          <a:prstGeom prst="rect">
            <a:avLst/>
          </a:prstGeom>
        </p:spPr>
        <p:txBody>
          <a:bodyPr spcFirstLastPara="1" wrap="square" lIns="91425" tIns="91425" rIns="91425" bIns="91425" anchor="ctr" anchorCtr="0">
            <a:normAutofit/>
          </a:bodyPr>
          <a:lstStyle>
            <a:lvl1pPr lvl="0" algn="ctr">
              <a:spcBef>
                <a:spcPts val="0"/>
              </a:spcBef>
              <a:spcAft>
                <a:spcPts val="0"/>
              </a:spcAft>
              <a:buSzPts val="5200"/>
              <a:buNone/>
              <a:defRPr sz="4400">
                <a:solidFill>
                  <a:srgbClr val="002044"/>
                </a:solidFill>
                <a:latin typeface="Avenir Next LT Pro" panose="020B0504020202020204" pitchFamily="34"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dirty="0"/>
              <a:t>CODE &amp; CRUNCH</a:t>
            </a:r>
            <a:endParaRPr dirty="0"/>
          </a:p>
        </p:txBody>
      </p:sp>
      <p:sp>
        <p:nvSpPr>
          <p:cNvPr id="5" name="Google Shape;11;p2">
            <a:extLst>
              <a:ext uri="{FF2B5EF4-FFF2-40B4-BE49-F238E27FC236}">
                <a16:creationId xmlns:a16="http://schemas.microsoft.com/office/drawing/2014/main" id="{931CF512-C2A9-A938-84FD-649120015E05}"/>
              </a:ext>
            </a:extLst>
          </p:cNvPr>
          <p:cNvSpPr txBox="1">
            <a:spLocks noGrp="1"/>
          </p:cNvSpPr>
          <p:nvPr>
            <p:ph type="subTitle" idx="1" hasCustomPrompt="1"/>
          </p:nvPr>
        </p:nvSpPr>
        <p:spPr>
          <a:xfrm>
            <a:off x="311708" y="3131871"/>
            <a:ext cx="4632251" cy="1136532"/>
          </a:xfrm>
          <a:prstGeom prst="rect">
            <a:avLst/>
          </a:prstGeom>
        </p:spPr>
        <p:txBody>
          <a:bodyPr spcFirstLastPara="1" wrap="square" lIns="91425" tIns="91425" rIns="91425" bIns="91425" anchor="ctr" anchorCtr="0">
            <a:normAutofit fontScale="92500" lnSpcReduction="10000"/>
          </a:bodyPr>
          <a:lstStyle>
            <a:lvl1pPr marL="571500" lvl="0" indent="-457200" algn="l">
              <a:lnSpc>
                <a:spcPct val="100000"/>
              </a:lnSpc>
              <a:spcBef>
                <a:spcPts val="0"/>
              </a:spcBef>
              <a:spcAft>
                <a:spcPts val="600"/>
              </a:spcAft>
              <a:buSzPts val="2800"/>
              <a:buFont typeface="Arial" panose="020B0604020202020204" pitchFamily="34" charset="0"/>
              <a:buChar char="•"/>
              <a:defRPr sz="1800">
                <a:solidFill>
                  <a:srgbClr val="084EA7"/>
                </a:solidFill>
                <a:latin typeface="Avenir Next LT Pro" panose="020B0504020202020204" pitchFamily="34"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dirty="0"/>
              <a:t>Arav Gupta	</a:t>
            </a:r>
          </a:p>
          <a:p>
            <a:r>
              <a:rPr lang="en-US" dirty="0"/>
              <a:t>Rahul Thakur</a:t>
            </a:r>
          </a:p>
          <a:p>
            <a:r>
              <a:rPr lang="en-US" dirty="0"/>
              <a:t>Sanshray Mittu</a:t>
            </a:r>
          </a:p>
        </p:txBody>
      </p:sp>
      <p:sp>
        <p:nvSpPr>
          <p:cNvPr id="6" name="Google Shape;12;p2">
            <a:extLst>
              <a:ext uri="{FF2B5EF4-FFF2-40B4-BE49-F238E27FC236}">
                <a16:creationId xmlns:a16="http://schemas.microsoft.com/office/drawing/2014/main" id="{3B4CA65B-E0E1-3721-C3CA-AACC2EC1E49C}"/>
              </a:ext>
            </a:extLst>
          </p:cNvPr>
          <p:cNvSpPr txBox="1">
            <a:spLocks noGrp="1"/>
          </p:cNvSpPr>
          <p:nvPr>
            <p:ph type="sldNum" idx="12"/>
          </p:nvPr>
        </p:nvSpPr>
        <p:spPr>
          <a:xfrm>
            <a:off x="118872" y="4657075"/>
            <a:ext cx="3864192" cy="393600"/>
          </a:xfrm>
          <a:prstGeom prst="rect">
            <a:avLst/>
          </a:prstGeom>
        </p:spPr>
        <p:txBody>
          <a:bodyPr spcFirstLastPara="1" wrap="square" lIns="91425" tIns="91425" rIns="91425" bIns="91425" anchor="ctr" anchorCtr="0">
            <a:normAutofit lnSpcReduction="10000"/>
          </a:bodyPr>
          <a:lstStyle>
            <a:lvl1pPr lvl="0">
              <a:buNone/>
              <a:defRPr b="0" i="1">
                <a:solidFill>
                  <a:srgbClr val="002044"/>
                </a:solidFill>
                <a:latin typeface="Avenir Next LT Pro" panose="020B050402020202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r>
              <a:rPr lang="en-IN" dirty="0">
                <a:latin typeface="Avenir Next LT Pro"/>
              </a:rPr>
              <a:t>Cohort : 5		28-Mar-2025</a:t>
            </a:r>
          </a:p>
        </p:txBody>
      </p:sp>
    </p:spTree>
    <p:extLst>
      <p:ext uri="{BB962C8B-B14F-4D97-AF65-F5344CB8AC3E}">
        <p14:creationId xmlns:p14="http://schemas.microsoft.com/office/powerpoint/2010/main" val="1099895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76D1-4C01-D4DA-1BCE-327F173BB689}"/>
              </a:ext>
            </a:extLst>
          </p:cNvPr>
          <p:cNvSpPr>
            <a:spLocks noGrp="1"/>
          </p:cNvSpPr>
          <p:nvPr>
            <p:ph type="title"/>
          </p:nvPr>
        </p:nvSpPr>
        <p:spPr/>
        <p:txBody>
          <a:bodyPr>
            <a:normAutofit fontScale="90000"/>
          </a:bodyPr>
          <a:lstStyle/>
          <a:p>
            <a:r>
              <a:rPr lang="en-US" dirty="0"/>
              <a:t>Case Study Understanding</a:t>
            </a:r>
            <a:endParaRPr lang="en-IN" dirty="0"/>
          </a:p>
        </p:txBody>
      </p:sp>
      <p:sp>
        <p:nvSpPr>
          <p:cNvPr id="3" name="Text Placeholder 2">
            <a:extLst>
              <a:ext uri="{FF2B5EF4-FFF2-40B4-BE49-F238E27FC236}">
                <a16:creationId xmlns:a16="http://schemas.microsoft.com/office/drawing/2014/main" id="{0332853E-9A7F-ED0D-660A-2054E2DCF3E9}"/>
              </a:ext>
            </a:extLst>
          </p:cNvPr>
          <p:cNvSpPr>
            <a:spLocks noGrp="1"/>
          </p:cNvSpPr>
          <p:nvPr>
            <p:ph type="body" idx="1"/>
          </p:nvPr>
        </p:nvSpPr>
        <p:spPr/>
        <p:txBody>
          <a:bodyPr/>
          <a:lstStyle/>
          <a:p>
            <a:pPr>
              <a:buNone/>
            </a:pPr>
            <a:r>
              <a:rPr lang="en-US" sz="1600" b="1" dirty="0" err="1"/>
              <a:t>Wiretel</a:t>
            </a:r>
            <a:r>
              <a:rPr lang="en-US" sz="1600" b="1" dirty="0"/>
              <a:t> Telecom is facing high customer churn, impacting revenue and market positioning.</a:t>
            </a:r>
            <a:endParaRPr lang="en-US" sz="1600" dirty="0"/>
          </a:p>
          <a:p>
            <a:pPr>
              <a:buFont typeface="Arial" panose="020B0604020202020204" pitchFamily="34" charset="0"/>
              <a:buChar char="•"/>
            </a:pPr>
            <a:r>
              <a:rPr lang="en-US" sz="1600" b="1" dirty="0"/>
              <a:t>Churn rate:</a:t>
            </a:r>
            <a:r>
              <a:rPr lang="en-US" sz="1600" dirty="0"/>
              <a:t> </a:t>
            </a:r>
            <a:r>
              <a:rPr lang="en-US" sz="1600" b="1" dirty="0"/>
              <a:t>18.4% (above industry average of 12%)</a:t>
            </a:r>
            <a:endParaRPr lang="en-US" sz="1600" dirty="0"/>
          </a:p>
          <a:p>
            <a:pPr>
              <a:buFont typeface="Arial" panose="020B0604020202020204" pitchFamily="34" charset="0"/>
              <a:buChar char="•"/>
            </a:pPr>
            <a:r>
              <a:rPr lang="en-US" sz="1600" b="1" dirty="0"/>
              <a:t>Customer data accuracy:</a:t>
            </a:r>
            <a:r>
              <a:rPr lang="en-US" sz="1600" dirty="0"/>
              <a:t> </a:t>
            </a:r>
            <a:r>
              <a:rPr lang="en-US" sz="1600" b="1" dirty="0"/>
              <a:t>Only 23%, making churn prediction unreliable</a:t>
            </a:r>
            <a:endParaRPr lang="en-US" sz="1600" dirty="0"/>
          </a:p>
          <a:p>
            <a:pPr>
              <a:buFont typeface="Arial" panose="020B0604020202020204" pitchFamily="34" charset="0"/>
              <a:buChar char="•"/>
            </a:pPr>
            <a:r>
              <a:rPr lang="en-US" sz="1600" b="1" dirty="0"/>
              <a:t>Revenue loss per 1% churn increase:</a:t>
            </a:r>
            <a:r>
              <a:rPr lang="en-US" sz="1600" dirty="0"/>
              <a:t> ₹8 Cr</a:t>
            </a:r>
          </a:p>
          <a:p>
            <a:pPr>
              <a:buFont typeface="Arial" panose="020B0604020202020204" pitchFamily="34" charset="0"/>
              <a:buChar char="•"/>
            </a:pPr>
            <a:r>
              <a:rPr lang="en-US" sz="1600" b="1" dirty="0"/>
              <a:t>Silent churners:</a:t>
            </a:r>
            <a:r>
              <a:rPr lang="en-US" sz="1600" dirty="0"/>
              <a:t> </a:t>
            </a:r>
            <a:r>
              <a:rPr lang="en-US" sz="1600" b="1" dirty="0"/>
              <a:t>80% of churned customers never complain</a:t>
            </a:r>
            <a:endParaRPr lang="en-US" sz="1600" dirty="0"/>
          </a:p>
          <a:p>
            <a:pPr>
              <a:buFont typeface="Arial" panose="020B0604020202020204" pitchFamily="34" charset="0"/>
              <a:buChar char="•"/>
            </a:pPr>
            <a:r>
              <a:rPr lang="en-US" sz="1600" b="1" dirty="0"/>
              <a:t>Major causes:</a:t>
            </a:r>
            <a:r>
              <a:rPr lang="en-US" sz="1600" dirty="0"/>
              <a:t> Poor service quality, lack of impactful marketing, and ineffective loyalty programs</a:t>
            </a:r>
          </a:p>
          <a:p>
            <a:endParaRPr lang="en-IN" dirty="0"/>
          </a:p>
        </p:txBody>
      </p:sp>
    </p:spTree>
    <p:extLst>
      <p:ext uri="{BB962C8B-B14F-4D97-AF65-F5344CB8AC3E}">
        <p14:creationId xmlns:p14="http://schemas.microsoft.com/office/powerpoint/2010/main" val="100811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4CCD-C5F3-7EE5-7695-9EF1F23D9EC8}"/>
              </a:ext>
            </a:extLst>
          </p:cNvPr>
          <p:cNvSpPr>
            <a:spLocks noGrp="1"/>
          </p:cNvSpPr>
          <p:nvPr>
            <p:ph type="title"/>
          </p:nvPr>
        </p:nvSpPr>
        <p:spPr/>
        <p:txBody>
          <a:bodyPr>
            <a:normAutofit fontScale="90000"/>
          </a:bodyPr>
          <a:lstStyle/>
          <a:p>
            <a:r>
              <a:rPr lang="en-US" dirty="0"/>
              <a:t>Problem Statement</a:t>
            </a:r>
            <a:endParaRPr lang="en-IN" dirty="0"/>
          </a:p>
        </p:txBody>
      </p:sp>
      <p:sp>
        <p:nvSpPr>
          <p:cNvPr id="3" name="Text Placeholder 2">
            <a:extLst>
              <a:ext uri="{FF2B5EF4-FFF2-40B4-BE49-F238E27FC236}">
                <a16:creationId xmlns:a16="http://schemas.microsoft.com/office/drawing/2014/main" id="{DFE21E86-38F5-3AA7-3CC9-753679ACE5C3}"/>
              </a:ext>
            </a:extLst>
          </p:cNvPr>
          <p:cNvSpPr>
            <a:spLocks noGrp="1"/>
          </p:cNvSpPr>
          <p:nvPr>
            <p:ph type="body" idx="1"/>
          </p:nvPr>
        </p:nvSpPr>
        <p:spPr/>
        <p:txBody>
          <a:bodyPr/>
          <a:lstStyle/>
          <a:p>
            <a:pPr>
              <a:buNone/>
            </a:pPr>
            <a:r>
              <a:rPr lang="en-US" b="1" dirty="0"/>
              <a:t>Why is </a:t>
            </a:r>
            <a:r>
              <a:rPr lang="en-US" b="1" dirty="0" err="1"/>
              <a:t>Wiretel</a:t>
            </a:r>
            <a:r>
              <a:rPr lang="en-US" b="1" dirty="0"/>
              <a:t> experiencing higher churn despite customer service improvements?</a:t>
            </a:r>
            <a:endParaRPr lang="en-US" dirty="0"/>
          </a:p>
          <a:p>
            <a:pPr>
              <a:buFont typeface="Arial" panose="020B0604020202020204" pitchFamily="34" charset="0"/>
              <a:buChar char="•"/>
            </a:pPr>
            <a:r>
              <a:rPr lang="en-US" b="1" dirty="0"/>
              <a:t>Key Challenges:</a:t>
            </a:r>
            <a:endParaRPr lang="en-US" dirty="0"/>
          </a:p>
          <a:p>
            <a:pPr marL="742950" lvl="1" indent="-285750">
              <a:buFont typeface="Arial" panose="020B0604020202020204" pitchFamily="34" charset="0"/>
              <a:buChar char="•"/>
            </a:pPr>
            <a:r>
              <a:rPr lang="en-US" b="1" dirty="0"/>
              <a:t>Network issues remain unresolved</a:t>
            </a:r>
            <a:r>
              <a:rPr lang="en-US" dirty="0"/>
              <a:t> (No major infrastructure improvements)</a:t>
            </a:r>
          </a:p>
          <a:p>
            <a:pPr marL="742950" lvl="1" indent="-285750">
              <a:buFont typeface="Arial" panose="020B0604020202020204" pitchFamily="34" charset="0"/>
              <a:buChar char="•"/>
            </a:pPr>
            <a:r>
              <a:rPr lang="en-US" b="1" dirty="0"/>
              <a:t>Loyalty programs don’t engage new customers</a:t>
            </a:r>
            <a:endParaRPr lang="en-US" dirty="0"/>
          </a:p>
          <a:p>
            <a:pPr marL="742950" lvl="1" indent="-285750">
              <a:buFont typeface="Arial" panose="020B0604020202020204" pitchFamily="34" charset="0"/>
              <a:buChar char="•"/>
            </a:pPr>
            <a:r>
              <a:rPr lang="en-US" b="1" dirty="0"/>
              <a:t>Advertisements fail to connect with Indian sentiments</a:t>
            </a:r>
            <a:endParaRPr lang="en-US" dirty="0"/>
          </a:p>
          <a:p>
            <a:pPr marL="742950" lvl="1" indent="-285750">
              <a:buFont typeface="Arial" panose="020B0604020202020204" pitchFamily="34" charset="0"/>
              <a:buChar char="•"/>
            </a:pPr>
            <a:r>
              <a:rPr lang="en-US" b="1" dirty="0"/>
              <a:t>High data inaccuracy weakens churn prediction models</a:t>
            </a:r>
            <a:endParaRPr lang="en-US" dirty="0"/>
          </a:p>
          <a:p>
            <a:endParaRPr lang="en-IN" dirty="0"/>
          </a:p>
        </p:txBody>
      </p:sp>
    </p:spTree>
    <p:extLst>
      <p:ext uri="{BB962C8B-B14F-4D97-AF65-F5344CB8AC3E}">
        <p14:creationId xmlns:p14="http://schemas.microsoft.com/office/powerpoint/2010/main" val="185455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A4C-6699-0B54-90AE-EB172590BA59}"/>
              </a:ext>
            </a:extLst>
          </p:cNvPr>
          <p:cNvSpPr>
            <a:spLocks noGrp="1"/>
          </p:cNvSpPr>
          <p:nvPr>
            <p:ph type="title"/>
          </p:nvPr>
        </p:nvSpPr>
        <p:spPr>
          <a:xfrm>
            <a:off x="3937067" y="410092"/>
            <a:ext cx="4818239" cy="464949"/>
          </a:xfrm>
        </p:spPr>
        <p:txBody>
          <a:bodyPr>
            <a:noAutofit/>
          </a:bodyPr>
          <a:lstStyle/>
          <a:p>
            <a:r>
              <a:rPr lang="en-US" sz="2300" dirty="0"/>
              <a:t>Approach to Address the Problem</a:t>
            </a:r>
            <a:endParaRPr lang="en-IN" sz="2300" dirty="0"/>
          </a:p>
        </p:txBody>
      </p:sp>
      <p:sp>
        <p:nvSpPr>
          <p:cNvPr id="3" name="Text Placeholder 2">
            <a:extLst>
              <a:ext uri="{FF2B5EF4-FFF2-40B4-BE49-F238E27FC236}">
                <a16:creationId xmlns:a16="http://schemas.microsoft.com/office/drawing/2014/main" id="{90D62DA3-7488-297A-56F7-10533148E1B9}"/>
              </a:ext>
            </a:extLst>
          </p:cNvPr>
          <p:cNvSpPr>
            <a:spLocks noGrp="1"/>
          </p:cNvSpPr>
          <p:nvPr>
            <p:ph type="body" idx="1"/>
          </p:nvPr>
        </p:nvSpPr>
        <p:spPr>
          <a:xfrm>
            <a:off x="311700" y="1152475"/>
            <a:ext cx="4462774" cy="3416400"/>
          </a:xfrm>
        </p:spPr>
        <p:txBody>
          <a:bodyPr>
            <a:normAutofit fontScale="25000" lnSpcReduction="20000"/>
          </a:bodyPr>
          <a:lstStyle/>
          <a:p>
            <a:endParaRPr lang="en-US" sz="5600" dirty="0"/>
          </a:p>
          <a:p>
            <a:pPr>
              <a:buNone/>
            </a:pPr>
            <a:r>
              <a:rPr lang="en-US" sz="5600" b="1" dirty="0"/>
              <a:t>Assumptions Made:</a:t>
            </a:r>
          </a:p>
          <a:p>
            <a:pPr>
              <a:buFont typeface="Arial" panose="020B0604020202020204" pitchFamily="34" charset="0"/>
              <a:buChar char="•"/>
            </a:pPr>
            <a:r>
              <a:rPr lang="en-US" sz="5600" b="1" dirty="0"/>
              <a:t>Churn rate can be reduced by 14.5% with strategic interventions</a:t>
            </a:r>
            <a:endParaRPr lang="en-US" sz="5600" dirty="0"/>
          </a:p>
          <a:p>
            <a:pPr>
              <a:buFont typeface="Arial" panose="020B0604020202020204" pitchFamily="34" charset="0"/>
              <a:buChar char="•"/>
            </a:pPr>
            <a:r>
              <a:rPr lang="en-US" sz="5600" b="1" dirty="0"/>
              <a:t>Retailers &amp; AI-driven behavioral analytics will improve data accuracy from 23% to 55%</a:t>
            </a:r>
            <a:endParaRPr lang="en-US" sz="5600" dirty="0"/>
          </a:p>
          <a:p>
            <a:pPr>
              <a:buFont typeface="Arial" panose="020B0604020202020204" pitchFamily="34" charset="0"/>
              <a:buChar char="•"/>
            </a:pPr>
            <a:r>
              <a:rPr lang="en-US" sz="5600" b="1" dirty="0"/>
              <a:t>Network investments must be prioritized for long-term retention impact</a:t>
            </a:r>
          </a:p>
          <a:p>
            <a:pPr>
              <a:buFont typeface="Arial" panose="020B0604020202020204" pitchFamily="34" charset="0"/>
              <a:buChar char="•"/>
            </a:pPr>
            <a:endParaRPr lang="en-US" sz="5600" dirty="0"/>
          </a:p>
          <a:p>
            <a:pPr>
              <a:buNone/>
            </a:pPr>
            <a:r>
              <a:rPr lang="en-US" sz="5600" b="1" dirty="0"/>
              <a:t>Root Cause Analysis (RCA) Framework Used:</a:t>
            </a:r>
          </a:p>
          <a:p>
            <a:pPr>
              <a:buFont typeface="Arial" panose="020B0604020202020204" pitchFamily="34" charset="0"/>
              <a:buChar char="•"/>
            </a:pPr>
            <a:r>
              <a:rPr lang="en-US" sz="5600" b="1" dirty="0"/>
              <a:t>Customer Cohort Analysis</a:t>
            </a:r>
            <a:r>
              <a:rPr lang="en-US" sz="5600" dirty="0"/>
              <a:t> → Identified churn patterns across different user segments</a:t>
            </a:r>
          </a:p>
          <a:p>
            <a:pPr>
              <a:buFont typeface="Arial" panose="020B0604020202020204" pitchFamily="34" charset="0"/>
              <a:buChar char="•"/>
            </a:pPr>
            <a:r>
              <a:rPr lang="en-US" sz="5600" b="1" dirty="0"/>
              <a:t>Predictive Analytics with AI</a:t>
            </a:r>
            <a:r>
              <a:rPr lang="en-US" sz="5600" dirty="0"/>
              <a:t> → Churn likelihood prediction using </a:t>
            </a:r>
            <a:r>
              <a:rPr lang="en-US" sz="5600" b="1" dirty="0"/>
              <a:t>real-time behavioral triggers</a:t>
            </a:r>
            <a:endParaRPr lang="en-US" sz="5600" dirty="0"/>
          </a:p>
          <a:p>
            <a:pPr>
              <a:buFont typeface="Arial" panose="020B0604020202020204" pitchFamily="34" charset="0"/>
              <a:buChar char="•"/>
            </a:pPr>
            <a:r>
              <a:rPr lang="en-US" sz="5600" b="1" dirty="0"/>
              <a:t>Market Sentiment Analysis</a:t>
            </a:r>
            <a:r>
              <a:rPr lang="en-US" sz="5600" dirty="0"/>
              <a:t> → Identified gaps in advertisement effectiveness</a:t>
            </a:r>
          </a:p>
          <a:p>
            <a:endParaRPr lang="en-US" sz="5600" dirty="0"/>
          </a:p>
          <a:p>
            <a:endParaRPr lang="en-US" sz="3500" dirty="0"/>
          </a:p>
          <a:p>
            <a:endParaRPr lang="en-US" dirty="0"/>
          </a:p>
          <a:p>
            <a:endParaRPr lang="en-US" dirty="0"/>
          </a:p>
          <a:p>
            <a:endParaRPr lang="en-US" dirty="0"/>
          </a:p>
          <a:p>
            <a:endParaRPr lang="en-US" dirty="0"/>
          </a:p>
          <a:p>
            <a:endParaRPr lang="en-US" dirty="0"/>
          </a:p>
          <a:p>
            <a:pPr marL="114300" indent="0">
              <a:buNone/>
            </a:pPr>
            <a:r>
              <a:rPr lang="en-US" i="1" dirty="0"/>
              <a:t>Do Mention : </a:t>
            </a:r>
            <a:r>
              <a:rPr lang="en-US" dirty="0"/>
              <a:t>Assumptions made</a:t>
            </a:r>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2016C21D-3C09-7F40-6081-4C1F67326246}"/>
              </a:ext>
            </a:extLst>
          </p:cNvPr>
          <p:cNvPicPr>
            <a:picLocks noChangeAspect="1"/>
          </p:cNvPicPr>
          <p:nvPr/>
        </p:nvPicPr>
        <p:blipFill>
          <a:blip r:embed="rId2"/>
          <a:stretch>
            <a:fillRect/>
          </a:stretch>
        </p:blipFill>
        <p:spPr>
          <a:xfrm>
            <a:off x="4810399" y="851078"/>
            <a:ext cx="3729446" cy="1882459"/>
          </a:xfrm>
          <a:prstGeom prst="rect">
            <a:avLst/>
          </a:prstGeom>
        </p:spPr>
      </p:pic>
      <p:pic>
        <p:nvPicPr>
          <p:cNvPr id="8" name="Picture 7">
            <a:extLst>
              <a:ext uri="{FF2B5EF4-FFF2-40B4-BE49-F238E27FC236}">
                <a16:creationId xmlns:a16="http://schemas.microsoft.com/office/drawing/2014/main" id="{A95A1506-B2EA-44D3-18B3-394B37C32218}"/>
              </a:ext>
            </a:extLst>
          </p:cNvPr>
          <p:cNvPicPr>
            <a:picLocks noChangeAspect="1"/>
          </p:cNvPicPr>
          <p:nvPr/>
        </p:nvPicPr>
        <p:blipFill>
          <a:blip r:embed="rId3"/>
          <a:stretch>
            <a:fillRect/>
          </a:stretch>
        </p:blipFill>
        <p:spPr>
          <a:xfrm>
            <a:off x="5055756" y="2860675"/>
            <a:ext cx="3448165" cy="2125980"/>
          </a:xfrm>
          <a:prstGeom prst="rect">
            <a:avLst/>
          </a:prstGeom>
        </p:spPr>
      </p:pic>
      <p:sp>
        <p:nvSpPr>
          <p:cNvPr id="9" name="TextBox 8">
            <a:extLst>
              <a:ext uri="{FF2B5EF4-FFF2-40B4-BE49-F238E27FC236}">
                <a16:creationId xmlns:a16="http://schemas.microsoft.com/office/drawing/2014/main" id="{7CAB64DF-556B-9719-76B0-F6A514B4B428}"/>
              </a:ext>
            </a:extLst>
          </p:cNvPr>
          <p:cNvSpPr txBox="1"/>
          <p:nvPr/>
        </p:nvSpPr>
        <p:spPr>
          <a:xfrm>
            <a:off x="6027580" y="2622575"/>
            <a:ext cx="1746664" cy="307777"/>
          </a:xfrm>
          <a:prstGeom prst="rect">
            <a:avLst/>
          </a:prstGeom>
          <a:noFill/>
        </p:spPr>
        <p:txBody>
          <a:bodyPr wrap="square" rtlCol="0">
            <a:spAutoFit/>
          </a:bodyPr>
          <a:lstStyle/>
          <a:p>
            <a:r>
              <a:rPr lang="en-IN" dirty="0"/>
              <a:t>Area Inferencing</a:t>
            </a:r>
          </a:p>
        </p:txBody>
      </p:sp>
    </p:spTree>
    <p:extLst>
      <p:ext uri="{BB962C8B-B14F-4D97-AF65-F5344CB8AC3E}">
        <p14:creationId xmlns:p14="http://schemas.microsoft.com/office/powerpoint/2010/main" val="405840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DDDF4-6D1E-5571-E375-0E05A5EC5D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2EF6F-B8CE-8A8B-A65A-7AF82C0DF81E}"/>
              </a:ext>
            </a:extLst>
          </p:cNvPr>
          <p:cNvSpPr>
            <a:spLocks noGrp="1"/>
          </p:cNvSpPr>
          <p:nvPr>
            <p:ph type="title"/>
          </p:nvPr>
        </p:nvSpPr>
        <p:spPr/>
        <p:txBody>
          <a:bodyPr>
            <a:normAutofit fontScale="90000"/>
          </a:bodyPr>
          <a:lstStyle/>
          <a:p>
            <a:r>
              <a:rPr lang="en-US" dirty="0"/>
              <a:t>Solution Recommendation</a:t>
            </a:r>
            <a:endParaRPr lang="en-IN" dirty="0"/>
          </a:p>
        </p:txBody>
      </p:sp>
      <p:sp>
        <p:nvSpPr>
          <p:cNvPr id="3" name="Text Placeholder 2">
            <a:extLst>
              <a:ext uri="{FF2B5EF4-FFF2-40B4-BE49-F238E27FC236}">
                <a16:creationId xmlns:a16="http://schemas.microsoft.com/office/drawing/2014/main" id="{D52E7CE8-2C8A-F4C4-B029-05AAE332B841}"/>
              </a:ext>
            </a:extLst>
          </p:cNvPr>
          <p:cNvSpPr>
            <a:spLocks noGrp="1"/>
          </p:cNvSpPr>
          <p:nvPr>
            <p:ph type="body" idx="1"/>
          </p:nvPr>
        </p:nvSpPr>
        <p:spPr>
          <a:xfrm>
            <a:off x="311700" y="1152475"/>
            <a:ext cx="4469306" cy="3416400"/>
          </a:xfrm>
        </p:spPr>
        <p:txBody>
          <a:bodyPr>
            <a:normAutofit lnSpcReduction="10000"/>
          </a:bodyPr>
          <a:lstStyle/>
          <a:p>
            <a:pPr>
              <a:buNone/>
            </a:pPr>
            <a:r>
              <a:rPr lang="en-IN" sz="1300" b="1" dirty="0"/>
              <a:t>A. Data-Driven Customer Retention Strategy</a:t>
            </a:r>
          </a:p>
          <a:p>
            <a:pPr>
              <a:buNone/>
            </a:pPr>
            <a:r>
              <a:rPr lang="en-IN" sz="1300" dirty="0"/>
              <a:t>✅ </a:t>
            </a:r>
            <a:r>
              <a:rPr lang="en-IN" sz="1300" b="1" dirty="0"/>
              <a:t>Fix data accuracy issue:</a:t>
            </a:r>
            <a:endParaRPr lang="en-IN" sz="1300" dirty="0"/>
          </a:p>
          <a:p>
            <a:pPr>
              <a:buFont typeface="Arial" panose="020B0604020202020204" pitchFamily="34" charset="0"/>
              <a:buChar char="•"/>
            </a:pPr>
            <a:r>
              <a:rPr lang="en-IN" sz="1300" dirty="0"/>
              <a:t>Use </a:t>
            </a:r>
            <a:r>
              <a:rPr lang="en-IN" sz="1300" b="1" dirty="0"/>
              <a:t>AI to </a:t>
            </a:r>
            <a:r>
              <a:rPr lang="en-IN" sz="1300" b="1" dirty="0" err="1"/>
              <a:t>analyze</a:t>
            </a:r>
            <a:r>
              <a:rPr lang="en-IN" sz="1300" b="1" dirty="0"/>
              <a:t> real-time engagement data</a:t>
            </a:r>
            <a:r>
              <a:rPr lang="en-IN" sz="1300" dirty="0"/>
              <a:t> (e.g., data usage drop, call drop frequency).</a:t>
            </a:r>
          </a:p>
          <a:p>
            <a:pPr>
              <a:buFont typeface="Arial" panose="020B0604020202020204" pitchFamily="34" charset="0"/>
              <a:buChar char="•"/>
            </a:pPr>
            <a:r>
              <a:rPr lang="en-IN" sz="1300" b="1" dirty="0"/>
              <a:t>Retailer data integration:</a:t>
            </a:r>
            <a:r>
              <a:rPr lang="en-IN" sz="1300" dirty="0"/>
              <a:t> Incentivize retailers to provide updated KYC data → Improve accuracy </a:t>
            </a:r>
            <a:r>
              <a:rPr lang="en-IN" sz="1300" b="1" dirty="0"/>
              <a:t>from 23% to 55%</a:t>
            </a:r>
            <a:r>
              <a:rPr lang="en-IN" sz="1300" dirty="0"/>
              <a:t>.</a:t>
            </a:r>
          </a:p>
          <a:p>
            <a:pPr>
              <a:buNone/>
            </a:pPr>
            <a:r>
              <a:rPr lang="en-IN" sz="1300" dirty="0"/>
              <a:t>✅ </a:t>
            </a:r>
            <a:r>
              <a:rPr lang="en-IN" sz="1300" b="1" dirty="0"/>
              <a:t>Target Silent Churners Proactively:</a:t>
            </a:r>
            <a:endParaRPr lang="en-IN" sz="1300" dirty="0"/>
          </a:p>
          <a:p>
            <a:pPr>
              <a:buFont typeface="Arial" panose="020B0604020202020204" pitchFamily="34" charset="0"/>
              <a:buChar char="•"/>
            </a:pPr>
            <a:r>
              <a:rPr lang="en-IN" sz="1300" b="1" dirty="0"/>
              <a:t>Trigger re-engagement offers</a:t>
            </a:r>
            <a:r>
              <a:rPr lang="en-IN" sz="1300" dirty="0"/>
              <a:t> when usage patterns decline (e.g., no data usage for 5 days = SMS offer).</a:t>
            </a:r>
          </a:p>
          <a:p>
            <a:pPr>
              <a:buNone/>
            </a:pPr>
            <a:r>
              <a:rPr lang="en-IN" sz="1300" dirty="0"/>
              <a:t>✅ </a:t>
            </a:r>
            <a:r>
              <a:rPr lang="en-IN" sz="1300" b="1" dirty="0"/>
              <a:t>Churn Prevention Impact:</a:t>
            </a:r>
            <a:endParaRPr lang="en-IN" sz="1300" dirty="0"/>
          </a:p>
          <a:p>
            <a:pPr>
              <a:buFont typeface="Arial" panose="020B0604020202020204" pitchFamily="34" charset="0"/>
              <a:buChar char="•"/>
            </a:pPr>
            <a:r>
              <a:rPr lang="en-IN" sz="1300" b="1" dirty="0"/>
              <a:t>Projected churn drop:</a:t>
            </a:r>
            <a:r>
              <a:rPr lang="en-IN" sz="1300" dirty="0"/>
              <a:t> </a:t>
            </a:r>
            <a:r>
              <a:rPr lang="en-IN" sz="1300" b="1" dirty="0"/>
              <a:t>18.4% → 11.5%</a:t>
            </a:r>
            <a:endParaRPr lang="en-IN" sz="1300" dirty="0"/>
          </a:p>
          <a:p>
            <a:pPr>
              <a:buFont typeface="Arial" panose="020B0604020202020204" pitchFamily="34" charset="0"/>
              <a:buChar char="•"/>
            </a:pPr>
            <a:r>
              <a:rPr lang="en-IN" sz="1300" b="1" dirty="0"/>
              <a:t>Revenue retention impact:</a:t>
            </a:r>
            <a:r>
              <a:rPr lang="en-IN" sz="1300" dirty="0"/>
              <a:t> ₹8 Cr saved per 1% churn drop = </a:t>
            </a:r>
            <a:r>
              <a:rPr lang="en-IN" sz="1300" b="1" dirty="0"/>
              <a:t>₹54.4 Cr net savings</a:t>
            </a:r>
            <a:endParaRPr lang="en-IN" sz="1300" dirty="0"/>
          </a:p>
          <a:p>
            <a:pPr>
              <a:buNone/>
            </a:pPr>
            <a:endParaRPr lang="en-IN" dirty="0"/>
          </a:p>
        </p:txBody>
      </p:sp>
      <p:pic>
        <p:nvPicPr>
          <p:cNvPr id="5" name="Picture 4">
            <a:extLst>
              <a:ext uri="{FF2B5EF4-FFF2-40B4-BE49-F238E27FC236}">
                <a16:creationId xmlns:a16="http://schemas.microsoft.com/office/drawing/2014/main" id="{98142EB4-34A0-BAC8-B145-CA306B7D39E6}"/>
              </a:ext>
            </a:extLst>
          </p:cNvPr>
          <p:cNvPicPr>
            <a:picLocks noChangeAspect="1"/>
          </p:cNvPicPr>
          <p:nvPr/>
        </p:nvPicPr>
        <p:blipFill>
          <a:blip r:embed="rId2"/>
          <a:stretch>
            <a:fillRect/>
          </a:stretch>
        </p:blipFill>
        <p:spPr>
          <a:xfrm>
            <a:off x="4946820" y="1253859"/>
            <a:ext cx="3885479" cy="1805619"/>
          </a:xfrm>
          <a:prstGeom prst="rect">
            <a:avLst/>
          </a:prstGeom>
        </p:spPr>
      </p:pic>
      <p:sp>
        <p:nvSpPr>
          <p:cNvPr id="7" name="TextBox 6">
            <a:extLst>
              <a:ext uri="{FF2B5EF4-FFF2-40B4-BE49-F238E27FC236}">
                <a16:creationId xmlns:a16="http://schemas.microsoft.com/office/drawing/2014/main" id="{B3E5D6B6-36A8-0DF8-877D-347DAEECB0DB}"/>
              </a:ext>
            </a:extLst>
          </p:cNvPr>
          <p:cNvSpPr txBox="1"/>
          <p:nvPr/>
        </p:nvSpPr>
        <p:spPr>
          <a:xfrm>
            <a:off x="4752388" y="3206195"/>
            <a:ext cx="4274341" cy="784830"/>
          </a:xfrm>
          <a:prstGeom prst="rect">
            <a:avLst/>
          </a:prstGeom>
          <a:noFill/>
        </p:spPr>
        <p:txBody>
          <a:bodyPr wrap="square">
            <a:spAutoFit/>
          </a:bodyPr>
          <a:lstStyle/>
          <a:p>
            <a:r>
              <a:rPr lang="en-IN" sz="900" dirty="0"/>
              <a:t>1. Maximum Churning in the day and evening Many users making frequent calls during the day could be professionals or businesses. If they experience poor service (e.g., dropped calls, bad network quality, or high costs), they may switch providers.2. night users might be more casual callers who are less affected by service quality issues.</a:t>
            </a:r>
          </a:p>
        </p:txBody>
      </p:sp>
    </p:spTree>
    <p:extLst>
      <p:ext uri="{BB962C8B-B14F-4D97-AF65-F5344CB8AC3E}">
        <p14:creationId xmlns:p14="http://schemas.microsoft.com/office/powerpoint/2010/main" val="110302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2B6E-74DD-2B32-251A-DC11C772DCE8}"/>
              </a:ext>
            </a:extLst>
          </p:cNvPr>
          <p:cNvSpPr>
            <a:spLocks noGrp="1"/>
          </p:cNvSpPr>
          <p:nvPr>
            <p:ph type="title"/>
          </p:nvPr>
        </p:nvSpPr>
        <p:spPr/>
        <p:txBody>
          <a:bodyPr>
            <a:normAutofit fontScale="90000"/>
          </a:bodyPr>
          <a:lstStyle/>
          <a:p>
            <a:r>
              <a:rPr lang="en-US" dirty="0"/>
              <a:t>Solution Recommendation</a:t>
            </a:r>
            <a:endParaRPr lang="en-IN" dirty="0"/>
          </a:p>
        </p:txBody>
      </p:sp>
      <p:sp>
        <p:nvSpPr>
          <p:cNvPr id="3" name="Text Placeholder 2">
            <a:extLst>
              <a:ext uri="{FF2B5EF4-FFF2-40B4-BE49-F238E27FC236}">
                <a16:creationId xmlns:a16="http://schemas.microsoft.com/office/drawing/2014/main" id="{485531C2-FA7D-F6D2-E357-066909008EE3}"/>
              </a:ext>
            </a:extLst>
          </p:cNvPr>
          <p:cNvSpPr>
            <a:spLocks noGrp="1"/>
          </p:cNvSpPr>
          <p:nvPr>
            <p:ph type="body" idx="1"/>
          </p:nvPr>
        </p:nvSpPr>
        <p:spPr>
          <a:xfrm>
            <a:off x="311700" y="1152475"/>
            <a:ext cx="5795186" cy="3416400"/>
          </a:xfrm>
        </p:spPr>
        <p:txBody>
          <a:bodyPr>
            <a:normAutofit fontScale="62500" lnSpcReduction="20000"/>
          </a:bodyPr>
          <a:lstStyle/>
          <a:p>
            <a:r>
              <a:rPr lang="en-US" dirty="0"/>
              <a:t>B. Infrastructure Investments for Long-Term Churn Reduction</a:t>
            </a:r>
          </a:p>
          <a:p>
            <a:r>
              <a:rPr lang="en-US" dirty="0"/>
              <a:t>✅ Identify high-churn zones (geo-mapping churn hotspots) and prioritize network upgrades there.</a:t>
            </a:r>
          </a:p>
          <a:p>
            <a:r>
              <a:rPr lang="en-US" dirty="0"/>
              <a:t>✅ Deploy 4G network enhancements → Reduce dropped calls from 2.1% to &lt;1.2%.</a:t>
            </a:r>
          </a:p>
          <a:p>
            <a:r>
              <a:rPr lang="en-US" dirty="0"/>
              <a:t>✅ Expected churn impact: 11.5% → 9.8% (long-term impact)</a:t>
            </a:r>
          </a:p>
          <a:p>
            <a:endParaRPr lang="en-US" dirty="0"/>
          </a:p>
          <a:p>
            <a:r>
              <a:rPr lang="en-US" dirty="0"/>
              <a:t>C. Marketing &amp; Loyalty Program Reforms</a:t>
            </a:r>
          </a:p>
          <a:p>
            <a:r>
              <a:rPr lang="en-US" dirty="0"/>
              <a:t>✅ New Customer Loyalty Initiatives:</a:t>
            </a:r>
          </a:p>
          <a:p>
            <a:endParaRPr lang="en-US" dirty="0"/>
          </a:p>
          <a:p>
            <a:r>
              <a:rPr lang="en-US" dirty="0"/>
              <a:t>Engage new customers in the first 90 days with instant loyalty perks → Expected 3% churn drop in the new customer segment.</a:t>
            </a:r>
          </a:p>
          <a:p>
            <a:endParaRPr lang="en-US" dirty="0"/>
          </a:p>
          <a:p>
            <a:r>
              <a:rPr lang="en-US" dirty="0"/>
              <a:t>✅ Culturally Relevant Advertising:</a:t>
            </a:r>
          </a:p>
          <a:p>
            <a:endParaRPr lang="en-US" dirty="0"/>
          </a:p>
          <a:p>
            <a:r>
              <a:rPr lang="en-US" dirty="0"/>
              <a:t>Regional &amp; sentiment-based campaigns → Higher emotional connect = 12% increase in ad engagement.</a:t>
            </a:r>
          </a:p>
          <a:p>
            <a:pPr>
              <a:buNone/>
            </a:pPr>
            <a:endParaRPr lang="en-IN" dirty="0"/>
          </a:p>
        </p:txBody>
      </p:sp>
      <p:sp>
        <p:nvSpPr>
          <p:cNvPr id="30" name="TextBox 29">
            <a:extLst>
              <a:ext uri="{FF2B5EF4-FFF2-40B4-BE49-F238E27FC236}">
                <a16:creationId xmlns:a16="http://schemas.microsoft.com/office/drawing/2014/main" id="{20093962-FD3A-39CB-47CA-F8879D9D2739}"/>
              </a:ext>
            </a:extLst>
          </p:cNvPr>
          <p:cNvSpPr txBox="1"/>
          <p:nvPr/>
        </p:nvSpPr>
        <p:spPr>
          <a:xfrm>
            <a:off x="5982789" y="3066199"/>
            <a:ext cx="3206931" cy="738664"/>
          </a:xfrm>
          <a:prstGeom prst="rect">
            <a:avLst/>
          </a:prstGeom>
          <a:noFill/>
        </p:spPr>
        <p:txBody>
          <a:bodyPr wrap="square">
            <a:spAutoFit/>
          </a:bodyPr>
          <a:lstStyle/>
          <a:p>
            <a:r>
              <a:rPr lang="en-IN" dirty="0"/>
              <a:t>maximum peak or recharging is done in night or evening that means in the later half of the day we perform better</a:t>
            </a:r>
          </a:p>
        </p:txBody>
      </p:sp>
      <p:pic>
        <p:nvPicPr>
          <p:cNvPr id="32" name="Picture 31">
            <a:extLst>
              <a:ext uri="{FF2B5EF4-FFF2-40B4-BE49-F238E27FC236}">
                <a16:creationId xmlns:a16="http://schemas.microsoft.com/office/drawing/2014/main" id="{335509DA-D178-B4D6-A52C-449F1EEDAD17}"/>
              </a:ext>
            </a:extLst>
          </p:cNvPr>
          <p:cNvPicPr>
            <a:picLocks noChangeAspect="1"/>
          </p:cNvPicPr>
          <p:nvPr/>
        </p:nvPicPr>
        <p:blipFill>
          <a:blip r:embed="rId2"/>
          <a:stretch>
            <a:fillRect/>
          </a:stretch>
        </p:blipFill>
        <p:spPr>
          <a:xfrm>
            <a:off x="5636623" y="1360960"/>
            <a:ext cx="3426908" cy="1567992"/>
          </a:xfrm>
          <a:prstGeom prst="rect">
            <a:avLst/>
          </a:prstGeom>
        </p:spPr>
      </p:pic>
    </p:spTree>
    <p:extLst>
      <p:ext uri="{BB962C8B-B14F-4D97-AF65-F5344CB8AC3E}">
        <p14:creationId xmlns:p14="http://schemas.microsoft.com/office/powerpoint/2010/main" val="315271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59C8-A6F8-0AFB-98FA-8FA82984258D}"/>
              </a:ext>
            </a:extLst>
          </p:cNvPr>
          <p:cNvSpPr>
            <a:spLocks noGrp="1"/>
          </p:cNvSpPr>
          <p:nvPr>
            <p:ph type="title"/>
          </p:nvPr>
        </p:nvSpPr>
        <p:spPr/>
        <p:txBody>
          <a:bodyPr>
            <a:normAutofit fontScale="90000"/>
          </a:bodyPr>
          <a:lstStyle/>
          <a:p>
            <a:r>
              <a:rPr lang="en-US" dirty="0"/>
              <a:t>Parking Lot</a:t>
            </a:r>
            <a:endParaRPr lang="en-IN" dirty="0"/>
          </a:p>
        </p:txBody>
      </p:sp>
      <p:sp>
        <p:nvSpPr>
          <p:cNvPr id="3" name="Text Placeholder 2">
            <a:extLst>
              <a:ext uri="{FF2B5EF4-FFF2-40B4-BE49-F238E27FC236}">
                <a16:creationId xmlns:a16="http://schemas.microsoft.com/office/drawing/2014/main" id="{DF2859DD-58C4-898C-5237-B5B15A201A4C}"/>
              </a:ext>
            </a:extLst>
          </p:cNvPr>
          <p:cNvSpPr>
            <a:spLocks noGrp="1"/>
          </p:cNvSpPr>
          <p:nvPr>
            <p:ph type="body" idx="1"/>
          </p:nvPr>
        </p:nvSpPr>
        <p:spPr/>
        <p:txBody>
          <a:bodyPr>
            <a:normAutofit/>
          </a:bodyPr>
          <a:lstStyle/>
          <a:p>
            <a:pPr marL="114300" indent="0">
              <a:buNone/>
            </a:pPr>
            <a:endParaRPr lang="en-IN" dirty="0"/>
          </a:p>
          <a:p>
            <a:endParaRPr lang="en-US" dirty="0"/>
          </a:p>
          <a:p>
            <a:endParaRPr lang="en-IN" dirty="0"/>
          </a:p>
        </p:txBody>
      </p:sp>
      <p:sp>
        <p:nvSpPr>
          <p:cNvPr id="16" name="TextBox 15">
            <a:extLst>
              <a:ext uri="{FF2B5EF4-FFF2-40B4-BE49-F238E27FC236}">
                <a16:creationId xmlns:a16="http://schemas.microsoft.com/office/drawing/2014/main" id="{394DBD05-9E04-36CC-55D9-5BECC6D3659A}"/>
              </a:ext>
            </a:extLst>
          </p:cNvPr>
          <p:cNvSpPr txBox="1"/>
          <p:nvPr/>
        </p:nvSpPr>
        <p:spPr>
          <a:xfrm>
            <a:off x="653143" y="1658982"/>
            <a:ext cx="7067006" cy="1600438"/>
          </a:xfrm>
          <a:prstGeom prst="rect">
            <a:avLst/>
          </a:prstGeom>
          <a:noFill/>
        </p:spPr>
        <p:txBody>
          <a:bodyPr wrap="square" rtlCol="0">
            <a:spAutoFit/>
          </a:bodyPr>
          <a:lstStyle/>
          <a:p>
            <a:pPr>
              <a:buNone/>
            </a:pPr>
            <a:r>
              <a:rPr lang="en-US" b="1" dirty="0"/>
              <a:t> Parking Lot (Unresolved or Future Considerations)</a:t>
            </a:r>
          </a:p>
          <a:p>
            <a:r>
              <a:rPr lang="en-US" dirty="0"/>
              <a:t>🔹 </a:t>
            </a:r>
            <a:r>
              <a:rPr lang="en-US" b="1" dirty="0"/>
              <a:t>Need to explore alternative data enrichment methods</a:t>
            </a:r>
            <a:r>
              <a:rPr lang="en-US" dirty="0"/>
              <a:t> (e.g., social media activity tracking).</a:t>
            </a:r>
            <a:br>
              <a:rPr lang="en-US" dirty="0"/>
            </a:br>
            <a:r>
              <a:rPr lang="en-US" dirty="0"/>
              <a:t>🔹 </a:t>
            </a:r>
            <a:r>
              <a:rPr lang="en-US" b="1" dirty="0"/>
              <a:t>Financial feasibility of long-term infrastructure upgrades.</a:t>
            </a:r>
            <a:br>
              <a:rPr lang="en-US" dirty="0"/>
            </a:br>
            <a:r>
              <a:rPr lang="en-US" dirty="0"/>
              <a:t>🔹 </a:t>
            </a:r>
            <a:r>
              <a:rPr lang="en-US" b="1" dirty="0"/>
              <a:t>Effectiveness of AI-based churn prevention in the Indian market</a:t>
            </a:r>
            <a:r>
              <a:rPr lang="en-US" dirty="0"/>
              <a:t> (A/B testing needed).</a:t>
            </a:r>
          </a:p>
          <a:p>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82175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p2">
            <a:extLst>
              <a:ext uri="{FF2B5EF4-FFF2-40B4-BE49-F238E27FC236}">
                <a16:creationId xmlns:a16="http://schemas.microsoft.com/office/drawing/2014/main" id="{EAFA1C06-FC0D-6D96-B351-7B4F0C37D69A}"/>
              </a:ext>
            </a:extLst>
          </p:cNvPr>
          <p:cNvSpPr txBox="1">
            <a:spLocks noGrp="1"/>
          </p:cNvSpPr>
          <p:nvPr>
            <p:ph type="ctrTitle" hasCustomPrompt="1"/>
          </p:nvPr>
        </p:nvSpPr>
        <p:spPr>
          <a:xfrm>
            <a:off x="311708" y="1030637"/>
            <a:ext cx="4632251" cy="1712563"/>
          </a:xfrm>
          <a:prstGeom prst="rect">
            <a:avLst/>
          </a:prstGeom>
        </p:spPr>
        <p:txBody>
          <a:bodyPr spcFirstLastPara="1" wrap="square" lIns="91425" tIns="91425" rIns="91425" bIns="91425" anchor="ctr" anchorCtr="0">
            <a:normAutofit/>
          </a:bodyPr>
          <a:lstStyle>
            <a:lvl1pPr lvl="0" algn="ctr">
              <a:spcBef>
                <a:spcPts val="0"/>
              </a:spcBef>
              <a:spcAft>
                <a:spcPts val="0"/>
              </a:spcAft>
              <a:buSzPts val="5200"/>
              <a:buNone/>
              <a:defRPr sz="4400">
                <a:solidFill>
                  <a:srgbClr val="002044"/>
                </a:solidFill>
                <a:latin typeface="Avenir Next LT Pro" panose="020B0504020202020204" pitchFamily="34"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dirty="0"/>
              <a:t>CODE &amp; CRUNCH</a:t>
            </a:r>
            <a:endParaRPr dirty="0"/>
          </a:p>
        </p:txBody>
      </p:sp>
      <p:sp>
        <p:nvSpPr>
          <p:cNvPr id="5" name="Google Shape;11;p2">
            <a:extLst>
              <a:ext uri="{FF2B5EF4-FFF2-40B4-BE49-F238E27FC236}">
                <a16:creationId xmlns:a16="http://schemas.microsoft.com/office/drawing/2014/main" id="{931CF512-C2A9-A938-84FD-649120015E05}"/>
              </a:ext>
            </a:extLst>
          </p:cNvPr>
          <p:cNvSpPr txBox="1">
            <a:spLocks noGrp="1"/>
          </p:cNvSpPr>
          <p:nvPr>
            <p:ph type="subTitle" idx="1" hasCustomPrompt="1"/>
          </p:nvPr>
        </p:nvSpPr>
        <p:spPr>
          <a:xfrm>
            <a:off x="311708" y="3131871"/>
            <a:ext cx="4632251" cy="1136532"/>
          </a:xfrm>
          <a:prstGeom prst="rect">
            <a:avLst/>
          </a:prstGeom>
        </p:spPr>
        <p:txBody>
          <a:bodyPr spcFirstLastPara="1" wrap="square" lIns="91425" tIns="91425" rIns="91425" bIns="91425" anchor="ctr" anchorCtr="0">
            <a:normAutofit/>
          </a:bodyPr>
          <a:lstStyle>
            <a:lvl1pPr marL="571500" lvl="0" indent="-457200" algn="l">
              <a:lnSpc>
                <a:spcPct val="100000"/>
              </a:lnSpc>
              <a:spcBef>
                <a:spcPts val="0"/>
              </a:spcBef>
              <a:spcAft>
                <a:spcPts val="600"/>
              </a:spcAft>
              <a:buSzPts val="2800"/>
              <a:buFont typeface="Arial" panose="020B0604020202020204" pitchFamily="34" charset="0"/>
              <a:buChar char="•"/>
              <a:defRPr sz="1800">
                <a:solidFill>
                  <a:srgbClr val="084EA7"/>
                </a:solidFill>
                <a:latin typeface="Avenir Next LT Pro" panose="020B0504020202020204" pitchFamily="34" charset="0"/>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marL="114300" indent="0">
              <a:buNone/>
            </a:pPr>
            <a:r>
              <a:rPr lang="en-US" sz="2400" b="1" dirty="0"/>
              <a:t>Thank you.</a:t>
            </a:r>
            <a:endParaRPr sz="2400" b="1" dirty="0"/>
          </a:p>
        </p:txBody>
      </p:sp>
      <p:sp>
        <p:nvSpPr>
          <p:cNvPr id="3" name="Google Shape;12;p2">
            <a:extLst>
              <a:ext uri="{FF2B5EF4-FFF2-40B4-BE49-F238E27FC236}">
                <a16:creationId xmlns:a16="http://schemas.microsoft.com/office/drawing/2014/main" id="{8A740BEE-AF36-E997-97BD-D527BDA4D295}"/>
              </a:ext>
            </a:extLst>
          </p:cNvPr>
          <p:cNvSpPr txBox="1">
            <a:spLocks noGrp="1"/>
          </p:cNvSpPr>
          <p:nvPr>
            <p:ph type="sldNum" idx="12"/>
          </p:nvPr>
        </p:nvSpPr>
        <p:spPr>
          <a:xfrm>
            <a:off x="118872" y="4657075"/>
            <a:ext cx="3864192" cy="393600"/>
          </a:xfrm>
          <a:prstGeom prst="rect">
            <a:avLst/>
          </a:prstGeom>
        </p:spPr>
        <p:txBody>
          <a:bodyPr spcFirstLastPara="1" wrap="square" lIns="91425" tIns="91425" rIns="91425" bIns="91425" anchor="ctr" anchorCtr="0">
            <a:normAutofit lnSpcReduction="10000"/>
          </a:bodyPr>
          <a:lstStyle>
            <a:lvl1pPr lvl="0">
              <a:buNone/>
              <a:defRPr b="0" i="1">
                <a:solidFill>
                  <a:srgbClr val="002044"/>
                </a:solidFill>
                <a:latin typeface="Avenir Next LT Pro" panose="020B0504020202020204" pitchFamily="34"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ctr"/>
            <a:r>
              <a:rPr lang="en-IN" dirty="0">
                <a:latin typeface="Avenir Next LT Pro"/>
              </a:rPr>
              <a:t>Cohort : 5		28-Mar-2025</a:t>
            </a:r>
          </a:p>
        </p:txBody>
      </p:sp>
    </p:spTree>
    <p:extLst>
      <p:ext uri="{BB962C8B-B14F-4D97-AF65-F5344CB8AC3E}">
        <p14:creationId xmlns:p14="http://schemas.microsoft.com/office/powerpoint/2010/main" val="8894827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EEC0E8EDD8014794E2296FD82C7396" ma:contentTypeVersion="14" ma:contentTypeDescription="Create a new document." ma:contentTypeScope="" ma:versionID="9f244f75642469a625b5db4f4e832293">
  <xsd:schema xmlns:xsd="http://www.w3.org/2001/XMLSchema" xmlns:xs="http://www.w3.org/2001/XMLSchema" xmlns:p="http://schemas.microsoft.com/office/2006/metadata/properties" xmlns:ns3="38ba5d63-7be4-4f1f-988e-ca4ac9b44579" xmlns:ns4="61c0be3c-8283-48dc-a20e-49cd079d7525" targetNamespace="http://schemas.microsoft.com/office/2006/metadata/properties" ma:root="true" ma:fieldsID="67b842976cbfe362cbdf1093bbd5ce0b" ns3:_="" ns4:_="">
    <xsd:import namespace="38ba5d63-7be4-4f1f-988e-ca4ac9b44579"/>
    <xsd:import namespace="61c0be3c-8283-48dc-a20e-49cd079d752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element ref="ns3:MediaServiceSearchPropertie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ba5d63-7be4-4f1f-988e-ca4ac9b44579"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c0be3c-8283-48dc-a20e-49cd079d752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8ba5d63-7be4-4f1f-988e-ca4ac9b4457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57EE28-1A78-4CB7-971E-813F8865FE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ba5d63-7be4-4f1f-988e-ca4ac9b44579"/>
    <ds:schemaRef ds:uri="61c0be3c-8283-48dc-a20e-49cd079d75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3C04888-664D-44B7-B7A7-EF1AA377A117}">
  <ds:schemaRefs>
    <ds:schemaRef ds:uri="http://schemas.microsoft.com/office/infopath/2007/PartnerControls"/>
    <ds:schemaRef ds:uri="http://purl.org/dc/dcmitype/"/>
    <ds:schemaRef ds:uri="http://schemas.microsoft.com/office/2006/documentManagement/types"/>
    <ds:schemaRef ds:uri="http://purl.org/dc/terms/"/>
    <ds:schemaRef ds:uri="38ba5d63-7be4-4f1f-988e-ca4ac9b44579"/>
    <ds:schemaRef ds:uri="http://schemas.openxmlformats.org/package/2006/metadata/core-properties"/>
    <ds:schemaRef ds:uri="http://schemas.microsoft.com/office/2006/metadata/properties"/>
    <ds:schemaRef ds:uri="http://purl.org/dc/elements/1.1/"/>
    <ds:schemaRef ds:uri="61c0be3c-8283-48dc-a20e-49cd079d7525"/>
    <ds:schemaRef ds:uri="http://www.w3.org/XML/1998/namespace"/>
  </ds:schemaRefs>
</ds:datastoreItem>
</file>

<file path=customXml/itemProps3.xml><?xml version="1.0" encoding="utf-8"?>
<ds:datastoreItem xmlns:ds="http://schemas.openxmlformats.org/officeDocument/2006/customXml" ds:itemID="{8D3B481F-B8DE-4627-86D7-E5F36FFED2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TotalTime>
  <Words>615</Words>
  <Application>Microsoft Office PowerPoint</Application>
  <PresentationFormat>On-screen Show (16:9)</PresentationFormat>
  <Paragraphs>74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Avenir Next LT Pro</vt:lpstr>
      <vt:lpstr>Simple Light</vt:lpstr>
      <vt:lpstr>CODE &amp; CRUNCH</vt:lpstr>
      <vt:lpstr>Case Study Understanding</vt:lpstr>
      <vt:lpstr>Problem Statement</vt:lpstr>
      <vt:lpstr>Approach to Address the Problem</vt:lpstr>
      <vt:lpstr>Solution Recommendation</vt:lpstr>
      <vt:lpstr>Solution Recommendation</vt:lpstr>
      <vt:lpstr>Parking Lot</vt:lpstr>
      <vt:lpstr>CODE &amp; CRUNCH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ENTERPRISE</dc:title>
  <dc:creator>G/Agrawal Sejal, AM(AUT)</dc:creator>
  <cp:lastModifiedBy>Arav Gupta</cp:lastModifiedBy>
  <cp:revision>20</cp:revision>
  <dcterms:modified xsi:type="dcterms:W3CDTF">2025-03-28T08:37:07Z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2bc035-94f5-49f9-9c20-c5b9a6df9479_Enabled">
    <vt:lpwstr>true</vt:lpwstr>
  </property>
  <property fmtid="{D5CDD505-2E9C-101B-9397-08002B2CF9AE}" pid="3" name="MSIP_Label_bf2bc035-94f5-49f9-9c20-c5b9a6df9479_SetDate">
    <vt:lpwstr>2024-10-21T13:56:39Z</vt:lpwstr>
  </property>
  <property fmtid="{D5CDD505-2E9C-101B-9397-08002B2CF9AE}" pid="4" name="MSIP_Label_bf2bc035-94f5-49f9-9c20-c5b9a6df9479_Method">
    <vt:lpwstr>Privileged</vt:lpwstr>
  </property>
  <property fmtid="{D5CDD505-2E9C-101B-9397-08002B2CF9AE}" pid="5" name="MSIP_Label_bf2bc035-94f5-49f9-9c20-c5b9a6df9479_Name">
    <vt:lpwstr>3-Internal</vt:lpwstr>
  </property>
  <property fmtid="{D5CDD505-2E9C-101B-9397-08002B2CF9AE}" pid="6" name="MSIP_Label_bf2bc035-94f5-49f9-9c20-c5b9a6df9479_SiteId">
    <vt:lpwstr>d78a8218-4135-4026-a3a8-1cdd7223b4d5</vt:lpwstr>
  </property>
  <property fmtid="{D5CDD505-2E9C-101B-9397-08002B2CF9AE}" pid="7" name="MSIP_Label_bf2bc035-94f5-49f9-9c20-c5b9a6df9479_ActionId">
    <vt:lpwstr>ba611342-6715-41bd-92c1-1a1d899e3bd1</vt:lpwstr>
  </property>
  <property fmtid="{D5CDD505-2E9C-101B-9397-08002B2CF9AE}" pid="8" name="MSIP_Label_bf2bc035-94f5-49f9-9c20-c5b9a6df9479_ContentBits">
    <vt:lpwstr>1</vt:lpwstr>
  </property>
  <property fmtid="{D5CDD505-2E9C-101B-9397-08002B2CF9AE}" pid="9" name="ClassificationContentMarkingHeaderLocations">
    <vt:lpwstr>Simple Light:3</vt:lpwstr>
  </property>
  <property fmtid="{D5CDD505-2E9C-101B-9397-08002B2CF9AE}" pid="10" name="ClassificationContentMarkingHeaderText">
    <vt:lpwstr>Information Classification: Internal</vt:lpwstr>
  </property>
  <property fmtid="{D5CDD505-2E9C-101B-9397-08002B2CF9AE}" pid="11" name="ContentTypeId">
    <vt:lpwstr>0x01010013EEC0E8EDD8014794E2296FD82C7396</vt:lpwstr>
  </property>
  <property fmtid="{D5CDD505-2E9C-101B-9397-08002B2CF9AE}" pid="12" name="MediaServiceImageTags">
    <vt:lpwstr/>
  </property>
</Properties>
</file>