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48" r:id="rId1"/>
  </p:sldMasterIdLst>
  <p:notesMasterIdLst>
    <p:notesMasterId r:id="rId13"/>
  </p:notesMasterIdLst>
  <p:sldIdLst>
    <p:sldId id="357" r:id="rId2"/>
    <p:sldId id="364" r:id="rId3"/>
    <p:sldId id="366" r:id="rId4"/>
    <p:sldId id="283" r:id="rId5"/>
    <p:sldId id="367" r:id="rId6"/>
    <p:sldId id="266" r:id="rId7"/>
    <p:sldId id="359" r:id="rId8"/>
    <p:sldId id="370" r:id="rId9"/>
    <p:sldId id="281" r:id="rId10"/>
    <p:sldId id="371" r:id="rId11"/>
    <p:sldId id="365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4110" userDrawn="1">
          <p15:clr>
            <a:srgbClr val="A4A3A4"/>
          </p15:clr>
        </p15:guide>
        <p15:guide id="4" orient="horz" pos="255" userDrawn="1">
          <p15:clr>
            <a:srgbClr val="A4A3A4"/>
          </p15:clr>
        </p15:guide>
        <p15:guide id="5" pos="279" userDrawn="1">
          <p15:clr>
            <a:srgbClr val="A4A3A4"/>
          </p15:clr>
        </p15:guide>
        <p15:guide id="6" pos="735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8ECEE"/>
    <a:srgbClr val="1EDDC3"/>
    <a:srgbClr val="383288"/>
    <a:srgbClr val="6460A3"/>
    <a:srgbClr val="38D4D6"/>
    <a:srgbClr val="00FCD6"/>
    <a:srgbClr val="A7FEFF"/>
    <a:srgbClr val="ADD05B"/>
    <a:srgbClr val="00D3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Стиль из темы 1 - акцент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Стиль из темы 1 - акцент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8FB837D-C827-4EFA-A057-4D05807E0F7C}" styleName="Стиль из темы 1 - акцент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93" autoAdjust="0"/>
    <p:restoredTop sz="91440" autoAdjust="0"/>
  </p:normalViewPr>
  <p:slideViewPr>
    <p:cSldViewPr snapToGrid="0">
      <p:cViewPr varScale="1">
        <p:scale>
          <a:sx n="105" d="100"/>
          <a:sy n="105" d="100"/>
        </p:scale>
        <p:origin x="852" y="114"/>
      </p:cViewPr>
      <p:guideLst>
        <p:guide orient="horz" pos="2160"/>
        <p:guide pos="3840"/>
        <p:guide orient="horz" pos="4110"/>
        <p:guide orient="horz" pos="255"/>
        <p:guide pos="279"/>
        <p:guide pos="735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416EBE-57CE-4EBC-BD57-A999DD88B7D5}" type="datetimeFigureOut">
              <a:rPr lang="ru-RU" smtClean="0"/>
              <a:t>18.04.2023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F0E1ED-FC16-4B0B-8773-5C0CA34C3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93340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F0E1ED-FC16-4B0B-8773-5C0CA34C3495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09892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F0E1ED-FC16-4B0B-8773-5C0CA34C3495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22392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F0E1ED-FC16-4B0B-8773-5C0CA34C3495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3186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D12D1-AC4F-4D91-AA41-88AA8B28C4BE}" type="datetimeFigureOut">
              <a:rPr lang="ru-RU" smtClean="0"/>
              <a:t>18.04.2023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F3A8F-34D8-4C4D-BF8F-7BFCB9C228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7437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D12D1-AC4F-4D91-AA41-88AA8B28C4BE}" type="datetimeFigureOut">
              <a:rPr lang="ru-RU" smtClean="0"/>
              <a:t>18.04.2023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F3A8F-34D8-4C4D-BF8F-7BFCB9C228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115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D12D1-AC4F-4D91-AA41-88AA8B28C4BE}" type="datetimeFigureOut">
              <a:rPr lang="ru-RU" smtClean="0"/>
              <a:t>18.04.2023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F3A8F-34D8-4C4D-BF8F-7BFCB9C228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9986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D12D1-AC4F-4D91-AA41-88AA8B28C4BE}" type="datetimeFigureOut">
              <a:rPr lang="ru-RU" smtClean="0"/>
              <a:t>18.04.2023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F3A8F-34D8-4C4D-BF8F-7BFCB9C228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2336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D12D1-AC4F-4D91-AA41-88AA8B28C4BE}" type="datetimeFigureOut">
              <a:rPr lang="ru-RU" smtClean="0"/>
              <a:t>18.04.2023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F3A8F-34D8-4C4D-BF8F-7BFCB9C228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788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D12D1-AC4F-4D91-AA41-88AA8B28C4BE}" type="datetimeFigureOut">
              <a:rPr lang="ru-RU" smtClean="0"/>
              <a:t>18.04.2023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F3A8F-34D8-4C4D-BF8F-7BFCB9C228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2817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D12D1-AC4F-4D91-AA41-88AA8B28C4BE}" type="datetimeFigureOut">
              <a:rPr lang="ru-RU" smtClean="0"/>
              <a:t>18.04.2023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F3A8F-34D8-4C4D-BF8F-7BFCB9C228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3769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D12D1-AC4F-4D91-AA41-88AA8B28C4BE}" type="datetimeFigureOut">
              <a:rPr lang="ru-RU" smtClean="0"/>
              <a:t>18.04.2023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F3A8F-34D8-4C4D-BF8F-7BFCB9C228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5201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D12D1-AC4F-4D91-AA41-88AA8B28C4BE}" type="datetimeFigureOut">
              <a:rPr lang="ru-RU" smtClean="0"/>
              <a:t>18.04.2023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F3A8F-34D8-4C4D-BF8F-7BFCB9C228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599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D12D1-AC4F-4D91-AA41-88AA8B28C4BE}" type="datetimeFigureOut">
              <a:rPr lang="ru-RU" smtClean="0"/>
              <a:t>18.04.2023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F3A8F-34D8-4C4D-BF8F-7BFCB9C228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5317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D12D1-AC4F-4D91-AA41-88AA8B28C4BE}" type="datetimeFigureOut">
              <a:rPr lang="ru-RU" smtClean="0"/>
              <a:t>18.04.2023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F3A8F-34D8-4C4D-BF8F-7BFCB9C228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7186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4D12D1-AC4F-4D91-AA41-88AA8B28C4BE}" type="datetimeFigureOut">
              <a:rPr lang="ru-RU" smtClean="0"/>
              <a:t>18.04.2023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7F3A8F-34D8-4C4D-BF8F-7BFCB9C228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3332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Прямоугольник 80"/>
          <p:cNvSpPr/>
          <p:nvPr/>
        </p:nvSpPr>
        <p:spPr>
          <a:xfrm>
            <a:off x="0" y="132496"/>
            <a:ext cx="12192000" cy="114870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                                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68214" y="291924"/>
            <a:ext cx="1102555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chemeClr val="bg1"/>
                </a:solidFill>
              </a:rPr>
              <a:t>ПОЯСНЕНИЯ И РЕКОМЕНДАЦИИ К ШАБЛОНУ, </a:t>
            </a:r>
          </a:p>
          <a:p>
            <a:pPr algn="ctr"/>
            <a:r>
              <a:rPr lang="ru-RU" sz="2800" b="1" dirty="0">
                <a:solidFill>
                  <a:schemeClr val="bg1"/>
                </a:solidFill>
              </a:rPr>
              <a:t>НЕ ЗАБЫТЬ УДАЛИТЬ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3B7785-62B4-BD49-B771-31C22AFD7ED1}"/>
              </a:ext>
            </a:extLst>
          </p:cNvPr>
          <p:cNvSpPr txBox="1"/>
          <p:nvPr/>
        </p:nvSpPr>
        <p:spPr>
          <a:xfrm>
            <a:off x="633045" y="1415672"/>
            <a:ext cx="11060723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ru-RU" b="1" dirty="0"/>
              <a:t>Все примеры в шаблоне выполнены </a:t>
            </a:r>
            <a:r>
              <a:rPr lang="ru-RU" dirty="0"/>
              <a:t>простым черным шрифтом</a:t>
            </a:r>
            <a:r>
              <a:rPr lang="ru-RU" b="1" dirty="0"/>
              <a:t>, их будет необходимо заменить на свои данные.</a:t>
            </a:r>
          </a:p>
          <a:p>
            <a:pPr marL="457200" indent="-457200">
              <a:buAutoNum type="arabicPeriod"/>
            </a:pPr>
            <a:r>
              <a:rPr lang="ru-RU" b="1" dirty="0"/>
              <a:t>Все комментарии в шаблоне выполнены </a:t>
            </a:r>
            <a:r>
              <a:rPr lang="ru-RU" i="1" dirty="0"/>
              <a:t>наклонным зеленым шрифтом</a:t>
            </a:r>
            <a:r>
              <a:rPr lang="ru-RU" b="1" dirty="0"/>
              <a:t>, их будет необходимо удалить.</a:t>
            </a:r>
          </a:p>
          <a:p>
            <a:pPr marL="457200" indent="-457200">
              <a:buAutoNum type="arabicPeriod"/>
            </a:pPr>
            <a:r>
              <a:rPr lang="ru-RU" b="1" dirty="0"/>
              <a:t>Рекомендуется по возможности сохранить количество слайдов, добавляя дополнительные слайды только в случае необходимости.</a:t>
            </a:r>
          </a:p>
          <a:p>
            <a:pPr marL="457200" indent="-457200">
              <a:buAutoNum type="arabicPeriod"/>
            </a:pPr>
            <a:r>
              <a:rPr lang="ru-RU" b="1" dirty="0"/>
              <a:t>Обязательно оставляйте шрифт читаемым, не меньше 16</a:t>
            </a:r>
            <a:r>
              <a:rPr lang="en-US" b="1" dirty="0" err="1"/>
              <a:t>pt</a:t>
            </a:r>
            <a:r>
              <a:rPr lang="ru-RU" b="1" dirty="0"/>
              <a:t>.</a:t>
            </a:r>
            <a:endParaRPr lang="en-US" b="1" dirty="0"/>
          </a:p>
          <a:p>
            <a:pPr marL="457200" indent="-457200">
              <a:buAutoNum type="arabicPeriod"/>
            </a:pPr>
            <a:r>
              <a:rPr lang="ru-RU" b="1" dirty="0"/>
              <a:t>Не меняйте цветовые и шрифтовые решения презентации, чтобы презентации данного направления были выполнены в едином стиле.</a:t>
            </a:r>
          </a:p>
          <a:p>
            <a:pPr marL="457200" indent="-457200">
              <a:buAutoNum type="arabicPeriod"/>
            </a:pPr>
            <a:r>
              <a:rPr lang="ru-RU" b="1" dirty="0"/>
              <a:t>Будьте аккуратны: неряшливые слайды вызывают подозрение, что команда не только к слайдам, но и к самой работе подошла без энтузиазма и должного старания.</a:t>
            </a:r>
          </a:p>
          <a:p>
            <a:pPr marL="457200" indent="-457200">
              <a:buFontTx/>
              <a:buAutoNum type="arabicPeriod"/>
            </a:pPr>
            <a:r>
              <a:rPr lang="ru-RU" b="1" dirty="0"/>
              <a:t>Оптимальное число строк на слайде — от 6 до 11. Перегруженность и мелкий шрифт тяжелы для восприятия. Низкая загруженность оставляет впечатление, что выступление поверхностно и плохо подготовлено.</a:t>
            </a:r>
          </a:p>
          <a:p>
            <a:pPr marL="457200" indent="-457200">
              <a:buFontTx/>
              <a:buAutoNum type="arabicPeriod"/>
            </a:pPr>
            <a:r>
              <a:rPr lang="ru-RU" b="1" dirty="0"/>
              <a:t>Цвета, которые мы используем в презентации – этот, этот, этот и их оттенки. </a:t>
            </a:r>
          </a:p>
          <a:p>
            <a:pPr marL="457200" indent="-457200">
              <a:buAutoNum type="arabicPeriod"/>
            </a:pP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3421673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634364" y="2199900"/>
            <a:ext cx="66767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800" b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Здесь можно написать цитату, высказывание или утверждение</a:t>
            </a:r>
          </a:p>
          <a:p>
            <a:pPr>
              <a:lnSpc>
                <a:spcPct val="150000"/>
              </a:lnSpc>
            </a:pPr>
            <a:endParaRPr lang="ru-RU" sz="2800" b="1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490944" y="4767828"/>
            <a:ext cx="2724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Автор Цитаты</a:t>
            </a:r>
            <a:endParaRPr lang="ru-RU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5" name="Прямоугольный треугольник 4"/>
          <p:cNvSpPr/>
          <p:nvPr/>
        </p:nvSpPr>
        <p:spPr>
          <a:xfrm rot="13507742">
            <a:off x="-1978527" y="1374930"/>
            <a:ext cx="3938390" cy="3938390"/>
          </a:xfrm>
          <a:prstGeom prst="rtTriangle">
            <a:avLst/>
          </a:prstGeom>
          <a:solidFill>
            <a:srgbClr val="1EDD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359" y="1738503"/>
            <a:ext cx="3952875" cy="3600450"/>
          </a:xfrm>
          <a:prstGeom prst="rect">
            <a:avLst/>
          </a:prstGeom>
        </p:spPr>
      </p:pic>
      <p:sp>
        <p:nvSpPr>
          <p:cNvPr id="9" name="Прямоугольный треугольник 8"/>
          <p:cNvSpPr/>
          <p:nvPr/>
        </p:nvSpPr>
        <p:spPr>
          <a:xfrm rot="13507742">
            <a:off x="816009" y="5306117"/>
            <a:ext cx="855702" cy="855702"/>
          </a:xfrm>
          <a:prstGeom prst="rtTriangle">
            <a:avLst/>
          </a:prstGeom>
          <a:solidFill>
            <a:srgbClr val="B8EC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746094" y="243211"/>
            <a:ext cx="107677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383288"/>
                </a:solidFill>
              </a:rPr>
              <a:t>[</a:t>
            </a:r>
            <a:r>
              <a:rPr lang="ru-RU" sz="3600" b="1" dirty="0">
                <a:solidFill>
                  <a:srgbClr val="383288"/>
                </a:solidFill>
              </a:rPr>
              <a:t>Вопросы</a:t>
            </a:r>
            <a:r>
              <a:rPr lang="en-US" sz="3600" b="1" dirty="0">
                <a:solidFill>
                  <a:srgbClr val="383288"/>
                </a:solidFill>
              </a:rPr>
              <a:t>]</a:t>
            </a:r>
            <a:endParaRPr lang="ru-RU" sz="3600" b="1" dirty="0">
              <a:solidFill>
                <a:srgbClr val="383288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0E398ED-BF79-4D40-B5D5-979F6EF07747}"/>
              </a:ext>
            </a:extLst>
          </p:cNvPr>
          <p:cNvSpPr txBox="1"/>
          <p:nvPr/>
        </p:nvSpPr>
        <p:spPr>
          <a:xfrm>
            <a:off x="10943431" y="6509340"/>
            <a:ext cx="146526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smtClean="0">
                <a:solidFill>
                  <a:srgbClr val="383288"/>
                </a:solidFill>
              </a:rPr>
              <a:t>[</a:t>
            </a:r>
            <a:r>
              <a:rPr lang="ru-RU" sz="800" b="1" smtClean="0">
                <a:solidFill>
                  <a:srgbClr val="383288"/>
                </a:solidFill>
              </a:rPr>
              <a:t>Вопросы</a:t>
            </a:r>
            <a:r>
              <a:rPr lang="en-US" sz="800" b="1" smtClean="0">
                <a:solidFill>
                  <a:srgbClr val="383288"/>
                </a:solidFill>
              </a:rPr>
              <a:t>]</a:t>
            </a:r>
            <a:endParaRPr lang="ru-RU" sz="800" b="1" dirty="0">
              <a:solidFill>
                <a:srgbClr val="383288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90C1297-00AC-414A-B811-4E763B3213C3}"/>
              </a:ext>
            </a:extLst>
          </p:cNvPr>
          <p:cNvSpPr txBox="1"/>
          <p:nvPr/>
        </p:nvSpPr>
        <p:spPr>
          <a:xfrm>
            <a:off x="340054" y="6512515"/>
            <a:ext cx="18125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rgbClr val="383288"/>
                </a:solidFill>
              </a:rPr>
              <a:t>[</a:t>
            </a:r>
            <a:r>
              <a:rPr lang="ru-RU" sz="800" b="1" dirty="0">
                <a:solidFill>
                  <a:srgbClr val="383288"/>
                </a:solidFill>
              </a:rPr>
              <a:t>Краткое название</a:t>
            </a:r>
            <a:r>
              <a:rPr lang="en-US" sz="800" b="1" dirty="0">
                <a:solidFill>
                  <a:srgbClr val="383288"/>
                </a:solidFill>
              </a:rPr>
              <a:t>]</a:t>
            </a:r>
            <a:endParaRPr lang="ru-RU" sz="800" b="1" dirty="0">
              <a:solidFill>
                <a:srgbClr val="383288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6506F3E-4A74-A849-B5E9-84F3249CC2AA}"/>
              </a:ext>
            </a:extLst>
          </p:cNvPr>
          <p:cNvSpPr txBox="1"/>
          <p:nvPr/>
        </p:nvSpPr>
        <p:spPr>
          <a:xfrm>
            <a:off x="5401722" y="6512515"/>
            <a:ext cx="15600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800" b="1" dirty="0">
                <a:solidFill>
                  <a:srgbClr val="38D4D6"/>
                </a:solidFill>
              </a:rPr>
              <a:t>НАПРАВЛЕНИЕ НЕЙРО</a:t>
            </a:r>
          </a:p>
        </p:txBody>
      </p:sp>
    </p:spTree>
    <p:extLst>
      <p:ext uri="{BB962C8B-B14F-4D97-AF65-F5344CB8AC3E}">
        <p14:creationId xmlns:p14="http://schemas.microsoft.com/office/powerpoint/2010/main" val="28718833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Box 82"/>
          <p:cNvSpPr txBox="1"/>
          <p:nvPr/>
        </p:nvSpPr>
        <p:spPr>
          <a:xfrm>
            <a:off x="2624825" y="2180979"/>
            <a:ext cx="694234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8000" b="1" dirty="0">
                <a:solidFill>
                  <a:schemeClr val="bg1"/>
                </a:solidFill>
                <a:latin typeface="+mj-lt"/>
              </a:rPr>
              <a:t>КУРС</a:t>
            </a:r>
          </a:p>
        </p:txBody>
      </p:sp>
      <p:sp>
        <p:nvSpPr>
          <p:cNvPr id="81" name="Прямоугольник 80"/>
          <p:cNvSpPr/>
          <p:nvPr/>
        </p:nvSpPr>
        <p:spPr>
          <a:xfrm>
            <a:off x="0" y="132496"/>
            <a:ext cx="12192000" cy="77937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                                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-137747" y="229794"/>
            <a:ext cx="124674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chemeClr val="bg1"/>
                </a:solidFill>
              </a:rPr>
              <a:t>РЕКОМЕНДАЦИИ К ДОКЛАДУ, НЕ ЗАБЫТЬ УДАЛИТЬ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3B7785-62B4-BD49-B771-31C22AFD7ED1}"/>
              </a:ext>
            </a:extLst>
          </p:cNvPr>
          <p:cNvSpPr txBox="1"/>
          <p:nvPr/>
        </p:nvSpPr>
        <p:spPr>
          <a:xfrm>
            <a:off x="263769" y="1114676"/>
            <a:ext cx="1132449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ru-RU" sz="1600" dirty="0"/>
              <a:t>Обязательно составьте план выступления. В нем должны быть отражены важные идеи выступления. Репетируя доклад, держите план перед глазами.</a:t>
            </a:r>
          </a:p>
          <a:p>
            <a:pPr marL="285750" indent="-285750">
              <a:buFontTx/>
              <a:buChar char="-"/>
            </a:pPr>
            <a:r>
              <a:rPr lang="ru-RU" sz="1600" dirty="0"/>
              <a:t>Мышление Вашего слушателя устроено так, что он способен одновременно удерживать в голове 3-4 идеи. Используйте это для составления плана. Оптимально - три пункта, в каждом - три подпункта.  </a:t>
            </a:r>
          </a:p>
          <a:p>
            <a:pPr marL="285750" indent="-285750">
              <a:buFontTx/>
              <a:buChar char="-"/>
            </a:pPr>
            <a:r>
              <a:rPr lang="ru-RU" sz="1600" dirty="0"/>
              <a:t>Во время репетиции несколько раз запишите свой голос и затем прослушайте. Это поможет избежать ошибки в речи, кроме того, Вы увидите проблемные места и сможете их исправить.</a:t>
            </a:r>
          </a:p>
          <a:p>
            <a:pPr marL="285750" indent="-285750">
              <a:buFontTx/>
              <a:buChar char="-"/>
            </a:pPr>
            <a:r>
              <a:rPr lang="ru-RU" sz="1600" dirty="0"/>
              <a:t>Поставьте в соответствие каждому подпункту приблизительное время, которое он занимает в докладе. Это поможет отрегулировать время выступления. </a:t>
            </a:r>
          </a:p>
          <a:p>
            <a:pPr marL="285750" indent="-285750">
              <a:buFontTx/>
              <a:buChar char="-"/>
            </a:pPr>
            <a:r>
              <a:rPr lang="ru-RU" sz="1600" dirty="0"/>
              <a:t>Если Вы чувствуете себя неуверенно, боитесь или стесняетесь выступать, запишите и выучите свою речь наизусть. Это не значит, что Вы будете выступать четко по написанному, но в момент волнения вызубренные строки сами «всплывут» в нужный момент, если Вы собьетесь. Запись выступления на 7 минут занимает примерно полторы страницы текста (формат А4, шрифт 12</a:t>
            </a:r>
            <a:r>
              <a:rPr lang="en-US" sz="1600" dirty="0" err="1"/>
              <a:t>pt</a:t>
            </a:r>
            <a:r>
              <a:rPr lang="en-US" sz="1600" dirty="0"/>
              <a:t>).</a:t>
            </a:r>
            <a:endParaRPr lang="ru-RU" sz="1600" dirty="0"/>
          </a:p>
          <a:p>
            <a:pPr marL="285750" indent="-285750">
              <a:buFontTx/>
              <a:buChar char="-"/>
            </a:pPr>
            <a:r>
              <a:rPr lang="ru-RU" sz="1600" dirty="0"/>
              <a:t>Никогда не читайте слайд дословно. Лучше всего, если на слайде будет написана подробная информация, а словами будет рассказываться их содержательный смысл. Формулировки на слайде должны быть короткими, максимум — две строки на фразу. Чтение длинной фразы отвлекает от речи. Короткая фраза легче запоминается.</a:t>
            </a:r>
          </a:p>
          <a:p>
            <a:pPr marL="285750" indent="-285750">
              <a:buFontTx/>
              <a:buChar char="-"/>
            </a:pPr>
            <a:r>
              <a:rPr lang="ru-RU" sz="1600" dirty="0"/>
              <a:t>Допустимо переключение два слайда в минуту, но не быстрее. Слушатели должны успеть воспринять информацию и со слайда, и на слух. </a:t>
            </a:r>
          </a:p>
          <a:p>
            <a:pPr marL="285750" indent="-285750">
              <a:buFontTx/>
              <a:buChar char="-"/>
            </a:pPr>
            <a:r>
              <a:rPr lang="ru-RU" sz="1600" dirty="0"/>
              <a:t>Не повторяйте одну и ту же мысль, пусть даже другими словами — время дорого. Над каждой фразой надо критически подумать: поймут ли её слушатели, достаточно ли у них специальных знаний, чтобы её понять? Непонятные фразы следует безжалостно изымать из презентации. </a:t>
            </a:r>
          </a:p>
        </p:txBody>
      </p:sp>
    </p:spTree>
    <p:extLst>
      <p:ext uri="{BB962C8B-B14F-4D97-AF65-F5344CB8AC3E}">
        <p14:creationId xmlns:p14="http://schemas.microsoft.com/office/powerpoint/2010/main" val="94431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Прямоугольник 80"/>
          <p:cNvSpPr/>
          <p:nvPr/>
        </p:nvSpPr>
        <p:spPr>
          <a:xfrm>
            <a:off x="0" y="1767874"/>
            <a:ext cx="12192000" cy="214451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                                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242874" y="2180979"/>
            <a:ext cx="89842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5400" b="1" dirty="0" smtClean="0">
                <a:solidFill>
                  <a:schemeClr val="bg1"/>
                </a:solidFill>
              </a:rPr>
              <a:t>Что-то</a:t>
            </a:r>
            <a:endParaRPr lang="ru-RU" sz="5400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3B7785-62B4-BD49-B771-31C22AFD7ED1}"/>
              </a:ext>
            </a:extLst>
          </p:cNvPr>
          <p:cNvSpPr txBox="1"/>
          <p:nvPr/>
        </p:nvSpPr>
        <p:spPr>
          <a:xfrm>
            <a:off x="5697415" y="3980534"/>
            <a:ext cx="629062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>
                <a:solidFill>
                  <a:srgbClr val="383288"/>
                </a:solidFill>
              </a:rPr>
              <a:t>Руководитель</a:t>
            </a:r>
            <a:r>
              <a:rPr lang="ru-RU" sz="2400" b="1" dirty="0" smtClean="0">
                <a:solidFill>
                  <a:srgbClr val="383288"/>
                </a:solidFill>
              </a:rPr>
              <a:t>:</a:t>
            </a:r>
          </a:p>
          <a:p>
            <a:r>
              <a:rPr lang="ru-RU" sz="2400" dirty="0" smtClean="0"/>
              <a:t>Он есть?</a:t>
            </a:r>
            <a:endParaRPr lang="ru-RU" sz="2400" dirty="0"/>
          </a:p>
          <a:p>
            <a:r>
              <a:rPr lang="ru-RU" sz="2400" b="1" dirty="0" smtClean="0">
                <a:solidFill>
                  <a:srgbClr val="383288"/>
                </a:solidFill>
              </a:rPr>
              <a:t>Состав </a:t>
            </a:r>
            <a:r>
              <a:rPr lang="ru-RU" sz="2400" b="1" dirty="0">
                <a:solidFill>
                  <a:srgbClr val="383288"/>
                </a:solidFill>
              </a:rPr>
              <a:t>команды:</a:t>
            </a:r>
          </a:p>
          <a:p>
            <a:r>
              <a:rPr lang="ru-RU" sz="2400" dirty="0" smtClean="0"/>
              <a:t>Филатов Андрей</a:t>
            </a:r>
            <a:endParaRPr lang="ru-RU" sz="2400" dirty="0"/>
          </a:p>
          <a:p>
            <a:endParaRPr lang="ru-RU" sz="2400" dirty="0">
              <a:solidFill>
                <a:srgbClr val="383288"/>
              </a:solidFill>
            </a:endParaRP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ED721782-467E-4148-A6F6-2CA8396DE786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3079" y="243007"/>
            <a:ext cx="2814825" cy="1278646"/>
          </a:xfrm>
          <a:prstGeom prst="rect">
            <a:avLst/>
          </a:prstGeom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8830B0E4-414D-DE47-963E-2DD4F32F7ECA}"/>
              </a:ext>
            </a:extLst>
          </p:cNvPr>
          <p:cNvSpPr/>
          <p:nvPr/>
        </p:nvSpPr>
        <p:spPr>
          <a:xfrm>
            <a:off x="2944368" y="111561"/>
            <a:ext cx="743055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i="1" dirty="0">
                <a:solidFill>
                  <a:srgbClr val="00B050"/>
                </a:solidFill>
              </a:rPr>
              <a:t>Титульная страница необходима, чтобы представить аудитории Вас и тему Вашего доклада. Необходимо также указывать научного руководителя, организацию и дату выступления. Это делается в том числе и для того, чтобы при обмене файлами </a:t>
            </a:r>
          </a:p>
          <a:p>
            <a:r>
              <a:rPr lang="ru-RU" sz="1600" i="1" dirty="0">
                <a:solidFill>
                  <a:srgbClr val="00B050"/>
                </a:solidFill>
              </a:rPr>
              <a:t>с коллегами и при выкладывании в Интернете назначение презентации было понятно без дополнительных комментариев. 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5CDA1E0-A1E4-FE4E-A254-8DF024A16A3B}"/>
              </a:ext>
            </a:extLst>
          </p:cNvPr>
          <p:cNvSpPr txBox="1"/>
          <p:nvPr/>
        </p:nvSpPr>
        <p:spPr>
          <a:xfrm>
            <a:off x="4766185" y="6126166"/>
            <a:ext cx="26596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solidFill>
                  <a:srgbClr val="383288"/>
                </a:solidFill>
              </a:rPr>
              <a:t>Ижевск, </a:t>
            </a:r>
            <a:r>
              <a:rPr lang="ru-RU" sz="2400" b="1" dirty="0" smtClean="0">
                <a:solidFill>
                  <a:srgbClr val="383288"/>
                </a:solidFill>
              </a:rPr>
              <a:t>2023</a:t>
            </a:r>
            <a:endParaRPr lang="ru-RU" sz="2400" dirty="0">
              <a:solidFill>
                <a:srgbClr val="383288"/>
              </a:solidFill>
            </a:endParaRP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E12412C0-E968-0E4D-A3B4-5E8D11BCAC8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49711">
            <a:off x="962904" y="4615386"/>
            <a:ext cx="1849559" cy="1849559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50E56C20-812A-E44B-9826-5187E0570C4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63688">
            <a:off x="9874014" y="214387"/>
            <a:ext cx="1682532" cy="1682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148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663702" y="280897"/>
            <a:ext cx="107750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383288"/>
                </a:solidFill>
              </a:rPr>
              <a:t>[</a:t>
            </a:r>
            <a:r>
              <a:rPr lang="ru-RU" sz="3600" b="1" dirty="0">
                <a:solidFill>
                  <a:srgbClr val="383288"/>
                </a:solidFill>
              </a:rPr>
              <a:t>Аналитика проекта</a:t>
            </a:r>
            <a:r>
              <a:rPr lang="en-US" sz="3600" b="1" dirty="0">
                <a:solidFill>
                  <a:srgbClr val="383288"/>
                </a:solidFill>
              </a:rPr>
              <a:t>]</a:t>
            </a:r>
            <a:endParaRPr lang="ru-RU" sz="3600" b="1" dirty="0">
              <a:solidFill>
                <a:srgbClr val="383288"/>
              </a:solidFill>
            </a:endParaRPr>
          </a:p>
        </p:txBody>
      </p:sp>
      <p:sp>
        <p:nvSpPr>
          <p:cNvPr id="15" name="Прямоугольный треугольник 14"/>
          <p:cNvSpPr/>
          <p:nvPr/>
        </p:nvSpPr>
        <p:spPr>
          <a:xfrm rot="2713161">
            <a:off x="11946107" y="6134323"/>
            <a:ext cx="491786" cy="491786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1EF247B1-10AB-A440-87AF-16DE62F29925}"/>
              </a:ext>
            </a:extLst>
          </p:cNvPr>
          <p:cNvCxnSpPr>
            <a:cxnSpLocks/>
          </p:cNvCxnSpPr>
          <p:nvPr/>
        </p:nvCxnSpPr>
        <p:spPr>
          <a:xfrm>
            <a:off x="-8796" y="6377178"/>
            <a:ext cx="9699180" cy="0"/>
          </a:xfrm>
          <a:prstGeom prst="line">
            <a:avLst/>
          </a:prstGeom>
          <a:ln w="3810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0E398ED-BF79-4D40-B5D5-979F6EF07747}"/>
              </a:ext>
            </a:extLst>
          </p:cNvPr>
          <p:cNvSpPr txBox="1"/>
          <p:nvPr/>
        </p:nvSpPr>
        <p:spPr>
          <a:xfrm>
            <a:off x="10210800" y="6524625"/>
            <a:ext cx="146526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rgbClr val="383288"/>
                </a:solidFill>
              </a:rPr>
              <a:t>[</a:t>
            </a:r>
            <a:r>
              <a:rPr lang="ru-RU" sz="800" b="1" dirty="0">
                <a:solidFill>
                  <a:srgbClr val="383288"/>
                </a:solidFill>
              </a:rPr>
              <a:t>Аналитика проекта</a:t>
            </a:r>
            <a:r>
              <a:rPr lang="en-US" sz="800" b="1" dirty="0">
                <a:solidFill>
                  <a:srgbClr val="383288"/>
                </a:solidFill>
              </a:rPr>
              <a:t>]</a:t>
            </a:r>
            <a:endParaRPr lang="ru-RU" sz="800" b="1" dirty="0">
              <a:solidFill>
                <a:srgbClr val="383288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0C1297-00AC-414A-B811-4E763B3213C3}"/>
              </a:ext>
            </a:extLst>
          </p:cNvPr>
          <p:cNvSpPr txBox="1"/>
          <p:nvPr/>
        </p:nvSpPr>
        <p:spPr>
          <a:xfrm>
            <a:off x="340054" y="6512515"/>
            <a:ext cx="18125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rgbClr val="383288"/>
                </a:solidFill>
              </a:rPr>
              <a:t>[</a:t>
            </a:r>
            <a:r>
              <a:rPr lang="ru-RU" sz="800" b="1" dirty="0">
                <a:solidFill>
                  <a:srgbClr val="383288"/>
                </a:solidFill>
              </a:rPr>
              <a:t>Краткое название</a:t>
            </a:r>
            <a:r>
              <a:rPr lang="en-US" sz="800" b="1" dirty="0">
                <a:solidFill>
                  <a:srgbClr val="383288"/>
                </a:solidFill>
              </a:rPr>
              <a:t>]</a:t>
            </a:r>
            <a:endParaRPr lang="ru-RU" sz="800" b="1" dirty="0">
              <a:solidFill>
                <a:srgbClr val="383288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6506F3E-4A74-A849-B5E9-84F3249CC2AA}"/>
              </a:ext>
            </a:extLst>
          </p:cNvPr>
          <p:cNvSpPr txBox="1"/>
          <p:nvPr/>
        </p:nvSpPr>
        <p:spPr>
          <a:xfrm>
            <a:off x="5401722" y="6512515"/>
            <a:ext cx="15600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800" b="1" dirty="0">
                <a:solidFill>
                  <a:srgbClr val="38D4D6"/>
                </a:solidFill>
              </a:rPr>
              <a:t>НАПРАВЛЕНИЕ НЕЙРО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C31ABD38-8C1F-B348-ABB6-7CDBD7C7B4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122" y="1407270"/>
            <a:ext cx="166904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rgbClr val="00D3AA"/>
                </a:solidFill>
                <a:effectLst/>
              </a:rPr>
              <a:t>ПРОБЛЕМА</a:t>
            </a:r>
            <a:endParaRPr kumimoji="0" lang="ru-RU" altLang="ru-RU" sz="121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</a:endParaRPr>
          </a:p>
        </p:txBody>
      </p:sp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91AAE3D5-FD47-E24B-9C89-6B2CD5851ABE}"/>
              </a:ext>
            </a:extLst>
          </p:cNvPr>
          <p:cNvPicPr>
            <a:picLocks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449" y="1234565"/>
            <a:ext cx="673425" cy="673425"/>
          </a:xfrm>
          <a:prstGeom prst="rect">
            <a:avLst/>
          </a:prstGeom>
        </p:spPr>
      </p:pic>
      <p:sp>
        <p:nvSpPr>
          <p:cNvPr id="20" name="Rectangle 6">
            <a:extLst>
              <a:ext uri="{FF2B5EF4-FFF2-40B4-BE49-F238E27FC236}">
                <a16:creationId xmlns:a16="http://schemas.microsoft.com/office/drawing/2014/main" id="{4F66F9BF-3408-DE43-808F-59DE0EB8EC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7846" y="2509240"/>
            <a:ext cx="230704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b="1" dirty="0">
                <a:solidFill>
                  <a:srgbClr val="00D3AA"/>
                </a:solidFill>
              </a:rPr>
              <a:t>АКТУАЛЬНОСТЬ</a:t>
            </a:r>
            <a:endParaRPr kumimoji="0" lang="ru-RU" altLang="ru-RU" sz="121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</a:endParaRPr>
          </a:p>
        </p:txBody>
      </p:sp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930C3F53-C453-2E49-B2F6-908D079BD8B1}"/>
              </a:ext>
            </a:extLst>
          </p:cNvPr>
          <p:cNvPicPr>
            <a:picLocks/>
          </p:cNvPicPr>
          <p:nvPr/>
        </p:nvPicPr>
        <p:blipFill>
          <a:blip r:embed="rId4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261" y="2215327"/>
            <a:ext cx="789211" cy="789211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D992ABB6-7CF4-8543-90C9-D54106C1F300}"/>
              </a:ext>
            </a:extLst>
          </p:cNvPr>
          <p:cNvPicPr>
            <a:picLocks/>
          </p:cNvPicPr>
          <p:nvPr/>
        </p:nvPicPr>
        <p:blipFill>
          <a:blip r:embed="rId5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44" y="3530293"/>
            <a:ext cx="781036" cy="781036"/>
          </a:xfrm>
          <a:prstGeom prst="rect">
            <a:avLst/>
          </a:prstGeom>
        </p:spPr>
      </p:pic>
      <p:sp>
        <p:nvSpPr>
          <p:cNvPr id="23" name="Rectangle 6">
            <a:extLst>
              <a:ext uri="{FF2B5EF4-FFF2-40B4-BE49-F238E27FC236}">
                <a16:creationId xmlns:a16="http://schemas.microsoft.com/office/drawing/2014/main" id="{AE19C1D5-3AFB-6148-ABDB-EF86909A9A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1982" y="3648554"/>
            <a:ext cx="260039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b="1" dirty="0">
                <a:solidFill>
                  <a:srgbClr val="00D3AA"/>
                </a:solidFill>
              </a:rPr>
              <a:t>СУЩЕСТВУЮЩИЕ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b="1" dirty="0">
                <a:solidFill>
                  <a:srgbClr val="00D3AA"/>
                </a:solidFill>
              </a:rPr>
              <a:t>РЕШЕНИЯ</a:t>
            </a:r>
            <a:endParaRPr kumimoji="0" lang="ru-RU" altLang="ru-RU" sz="121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</a:endParaRPr>
          </a:p>
        </p:txBody>
      </p:sp>
      <p:sp>
        <p:nvSpPr>
          <p:cNvPr id="24" name="Rectangle 6">
            <a:extLst>
              <a:ext uri="{FF2B5EF4-FFF2-40B4-BE49-F238E27FC236}">
                <a16:creationId xmlns:a16="http://schemas.microsoft.com/office/drawing/2014/main" id="{AC9BCEE2-CE60-5B4D-B871-8A69C6CE85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3060" y="2515806"/>
            <a:ext cx="3201517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У</a:t>
            </a:r>
            <a:r>
              <a:rPr kumimoji="0" lang="ru-RU" altLang="ru-RU" sz="16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 нас заказали –</a:t>
            </a:r>
            <a:r>
              <a:rPr lang="ru-RU" altLang="ru-RU" sz="1600" dirty="0">
                <a:solidFill>
                  <a:srgbClr val="000000"/>
                </a:solidFill>
              </a:rPr>
              <a:t> </a:t>
            </a:r>
            <a:r>
              <a:rPr lang="ru-RU" altLang="ru-RU" sz="1600" dirty="0" smtClean="0">
                <a:solidFill>
                  <a:srgbClr val="000000"/>
                </a:solidFill>
              </a:rPr>
              <a:t>мы делаем</a:t>
            </a:r>
            <a:endParaRPr kumimoji="0" lang="ru-RU" altLang="ru-RU" sz="1600" b="0" i="0" u="none" strike="noStrike" cap="none" normalizeH="0" dirty="0" smtClean="0">
              <a:ln>
                <a:noFill/>
              </a:ln>
              <a:solidFill>
                <a:srgbClr val="000000"/>
              </a:solidFill>
              <a:effectLst/>
            </a:endParaRPr>
          </a:p>
        </p:txBody>
      </p:sp>
      <p:sp>
        <p:nvSpPr>
          <p:cNvPr id="25" name="Rectangle 6">
            <a:extLst>
              <a:ext uri="{FF2B5EF4-FFF2-40B4-BE49-F238E27FC236}">
                <a16:creationId xmlns:a16="http://schemas.microsoft.com/office/drawing/2014/main" id="{F4E024B2-AB61-4049-A8D3-86E3232D50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7195" y="3512232"/>
            <a:ext cx="4437433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ru-RU" sz="1600" dirty="0"/>
              <a:t>- рекомендация музыки на </a:t>
            </a:r>
            <a:r>
              <a:rPr lang="en-US" sz="1600" dirty="0" err="1"/>
              <a:t>Last.fm</a:t>
            </a:r>
            <a:endParaRPr lang="en-US" sz="1600" dirty="0"/>
          </a:p>
          <a:p>
            <a:r>
              <a:rPr lang="ru-RU" sz="1600" dirty="0"/>
              <a:t>- рекомендация товаров на </a:t>
            </a:r>
            <a:r>
              <a:rPr lang="en-US" sz="1600" dirty="0"/>
              <a:t>Amazon</a:t>
            </a:r>
          </a:p>
          <a:p>
            <a:r>
              <a:rPr lang="ru-RU" sz="1600" dirty="0"/>
              <a:t>- рекомендация фильмов на </a:t>
            </a:r>
            <a:r>
              <a:rPr lang="en-US" sz="1600" dirty="0" err="1"/>
              <a:t>netflix.com</a:t>
            </a:r>
            <a:endParaRPr lang="en-US" sz="1600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A7ABE6C7-9A2B-C64F-B4C8-22F9A0C93831}"/>
              </a:ext>
            </a:extLst>
          </p:cNvPr>
          <p:cNvSpPr/>
          <p:nvPr/>
        </p:nvSpPr>
        <p:spPr>
          <a:xfrm>
            <a:off x="5017195" y="1402000"/>
            <a:ext cx="6096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1600" dirty="0" smtClean="0"/>
              <a:t>Определение границы детали</a:t>
            </a:r>
            <a:endParaRPr lang="ru-RU" sz="1600" dirty="0"/>
          </a:p>
        </p:txBody>
      </p:sp>
      <p:sp>
        <p:nvSpPr>
          <p:cNvPr id="27" name="Rectangle 6">
            <a:extLst>
              <a:ext uri="{FF2B5EF4-FFF2-40B4-BE49-F238E27FC236}">
                <a16:creationId xmlns:a16="http://schemas.microsoft.com/office/drawing/2014/main" id="{C4939319-F42C-894D-8867-8DDE9DC7EE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118" y="4715355"/>
            <a:ext cx="188224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b="1" dirty="0">
                <a:solidFill>
                  <a:srgbClr val="00D3AA"/>
                </a:solidFill>
              </a:rPr>
              <a:t>ПРОРЫВНОЕ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b="1" dirty="0">
                <a:solidFill>
                  <a:srgbClr val="00D3AA"/>
                </a:solidFill>
              </a:rPr>
              <a:t>РЕШЕНИЕ</a:t>
            </a:r>
            <a:endParaRPr kumimoji="0" lang="ru-RU" altLang="ru-RU" sz="121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</a:endParaRPr>
          </a:p>
        </p:txBody>
      </p:sp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9C8D3AB3-43B5-4E4B-B4DB-253C57A436BF}"/>
              </a:ext>
            </a:extLst>
          </p:cNvPr>
          <p:cNvPicPr>
            <a:picLocks/>
          </p:cNvPicPr>
          <p:nvPr/>
        </p:nvPicPr>
        <p:blipFill>
          <a:blip r:embed="rId6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486" y="4700394"/>
            <a:ext cx="739986" cy="739986"/>
          </a:xfrm>
          <a:prstGeom prst="rect">
            <a:avLst/>
          </a:prstGeom>
        </p:spPr>
      </p:pic>
      <p:sp>
        <p:nvSpPr>
          <p:cNvPr id="29" name="Rectangle 6">
            <a:extLst>
              <a:ext uri="{FF2B5EF4-FFF2-40B4-BE49-F238E27FC236}">
                <a16:creationId xmlns:a16="http://schemas.microsoft.com/office/drawing/2014/main" id="{0872EB2B-A03B-C240-B94E-5C98650839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8918" y="4684557"/>
            <a:ext cx="484619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ru-RU" sz="1600" dirty="0"/>
              <a:t>создать систему, учитывающую сложность </a:t>
            </a:r>
          </a:p>
          <a:p>
            <a:r>
              <a:rPr lang="ru-RU" sz="1600" dirty="0"/>
              <a:t>человеческих реакций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579543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6396784" y="133515"/>
            <a:ext cx="67787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383288"/>
                </a:solidFill>
              </a:rPr>
              <a:t>[</a:t>
            </a:r>
            <a:r>
              <a:rPr lang="ru-RU" sz="3600" b="1" dirty="0">
                <a:solidFill>
                  <a:srgbClr val="383288"/>
                </a:solidFill>
              </a:rPr>
              <a:t>Описание проекта</a:t>
            </a:r>
            <a:r>
              <a:rPr lang="en-US" sz="3600" b="1" dirty="0">
                <a:solidFill>
                  <a:srgbClr val="383288"/>
                </a:solidFill>
              </a:rPr>
              <a:t>]</a:t>
            </a:r>
            <a:endParaRPr lang="ru-RU" sz="3600" b="1" dirty="0">
              <a:solidFill>
                <a:srgbClr val="383288"/>
              </a:solidFill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0" y="0"/>
            <a:ext cx="216470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2" name="Группа 1"/>
          <p:cNvGrpSpPr/>
          <p:nvPr/>
        </p:nvGrpSpPr>
        <p:grpSpPr>
          <a:xfrm>
            <a:off x="9801247" y="3574297"/>
            <a:ext cx="2635727" cy="3381380"/>
            <a:chOff x="9801247" y="3574297"/>
            <a:chExt cx="2635727" cy="3381380"/>
          </a:xfrm>
          <a:solidFill>
            <a:schemeClr val="accent6"/>
          </a:solidFill>
        </p:grpSpPr>
        <p:sp>
          <p:nvSpPr>
            <p:cNvPr id="16" name="Прямоугольный треугольник 15"/>
            <p:cNvSpPr/>
            <p:nvPr/>
          </p:nvSpPr>
          <p:spPr>
            <a:xfrm rot="13510417">
              <a:off x="10870854" y="4374358"/>
              <a:ext cx="932316" cy="932316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7" name="Прямоугольный треугольник 36"/>
            <p:cNvSpPr/>
            <p:nvPr/>
          </p:nvSpPr>
          <p:spPr>
            <a:xfrm rot="16200000">
              <a:off x="10415717" y="5103353"/>
              <a:ext cx="1776283" cy="1776283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9" name="Прямоугольный треугольник 18"/>
            <p:cNvSpPr/>
            <p:nvPr/>
          </p:nvSpPr>
          <p:spPr>
            <a:xfrm rot="2713161">
              <a:off x="11945188" y="3829630"/>
              <a:ext cx="491786" cy="491786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9" name="Прямоугольный треугольник 38"/>
            <p:cNvSpPr/>
            <p:nvPr/>
          </p:nvSpPr>
          <p:spPr>
            <a:xfrm rot="2713161">
              <a:off x="10148925" y="5593093"/>
              <a:ext cx="230485" cy="230485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0" name="Прямоугольный треугольник 39"/>
            <p:cNvSpPr/>
            <p:nvPr/>
          </p:nvSpPr>
          <p:spPr>
            <a:xfrm rot="10649316">
              <a:off x="10724440" y="5876251"/>
              <a:ext cx="230485" cy="230485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1" name="Прямоугольный треугольник 40"/>
            <p:cNvSpPr/>
            <p:nvPr/>
          </p:nvSpPr>
          <p:spPr>
            <a:xfrm rot="10800000">
              <a:off x="11381272" y="3574297"/>
              <a:ext cx="230485" cy="230485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2" name="Прямоугольный треугольник 41"/>
            <p:cNvSpPr/>
            <p:nvPr/>
          </p:nvSpPr>
          <p:spPr>
            <a:xfrm rot="5400000">
              <a:off x="10745530" y="5124987"/>
              <a:ext cx="331978" cy="331978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3" name="Прямоугольный треугольник 42"/>
            <p:cNvSpPr/>
            <p:nvPr/>
          </p:nvSpPr>
          <p:spPr>
            <a:xfrm rot="8098597">
              <a:off x="9801247" y="6420386"/>
              <a:ext cx="535291" cy="535291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3" name="Группа 2"/>
          <p:cNvGrpSpPr/>
          <p:nvPr/>
        </p:nvGrpSpPr>
        <p:grpSpPr>
          <a:xfrm rot="16200000">
            <a:off x="1573146" y="-207619"/>
            <a:ext cx="2253951" cy="2108727"/>
            <a:chOff x="1946747" y="-362880"/>
            <a:chExt cx="2253951" cy="2108727"/>
          </a:xfrm>
          <a:solidFill>
            <a:schemeClr val="accent6"/>
          </a:solidFill>
        </p:grpSpPr>
        <p:sp>
          <p:nvSpPr>
            <p:cNvPr id="15" name="Прямоугольный треугольник 14"/>
            <p:cNvSpPr/>
            <p:nvPr/>
          </p:nvSpPr>
          <p:spPr>
            <a:xfrm rot="5400000">
              <a:off x="2994908" y="1436783"/>
              <a:ext cx="309064" cy="309064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" name="Прямоугольный треугольник 16"/>
            <p:cNvSpPr/>
            <p:nvPr/>
          </p:nvSpPr>
          <p:spPr>
            <a:xfrm rot="10800000">
              <a:off x="1946747" y="927077"/>
              <a:ext cx="592037" cy="592037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" name="Прямоугольный треугольник 17"/>
            <p:cNvSpPr/>
            <p:nvPr/>
          </p:nvSpPr>
          <p:spPr>
            <a:xfrm rot="2698663">
              <a:off x="3640240" y="851726"/>
              <a:ext cx="560458" cy="560458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" name="Прямоугольный треугольник 19"/>
            <p:cNvSpPr/>
            <p:nvPr/>
          </p:nvSpPr>
          <p:spPr>
            <a:xfrm rot="18911141">
              <a:off x="2425390" y="-362880"/>
              <a:ext cx="1016437" cy="1016437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055C50F3-5B04-2D47-9418-0E6DD0E19956}"/>
              </a:ext>
            </a:extLst>
          </p:cNvPr>
          <p:cNvSpPr/>
          <p:nvPr/>
        </p:nvSpPr>
        <p:spPr>
          <a:xfrm>
            <a:off x="5962790" y="3244334"/>
            <a:ext cx="2664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rgbClr val="000000"/>
                </a:solidFill>
              </a:rPr>
              <a:t> </a:t>
            </a:r>
            <a:endParaRPr lang="ru-RU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3FFC0352-520B-9044-83C9-5C25DF3DAF4F}"/>
              </a:ext>
            </a:extLst>
          </p:cNvPr>
          <p:cNvSpPr/>
          <p:nvPr/>
        </p:nvSpPr>
        <p:spPr>
          <a:xfrm>
            <a:off x="5962790" y="3244334"/>
            <a:ext cx="2664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rgbClr val="000000"/>
                </a:solidFill>
              </a:rPr>
              <a:t> </a:t>
            </a:r>
            <a:endParaRPr lang="ru-RU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83D30F53-D553-A544-8611-B7162950712F}"/>
              </a:ext>
            </a:extLst>
          </p:cNvPr>
          <p:cNvSpPr/>
          <p:nvPr/>
        </p:nvSpPr>
        <p:spPr>
          <a:xfrm>
            <a:off x="5962790" y="3244334"/>
            <a:ext cx="2664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rgbClr val="000000"/>
                </a:solidFill>
              </a:rPr>
              <a:t> </a:t>
            </a:r>
            <a:endParaRPr lang="ru-RU" dirty="0"/>
          </a:p>
        </p:txBody>
      </p:sp>
      <p:cxnSp>
        <p:nvCxnSpPr>
          <p:cNvPr id="28" name="Прямая соединительная линия 27">
            <a:extLst>
              <a:ext uri="{FF2B5EF4-FFF2-40B4-BE49-F238E27FC236}">
                <a16:creationId xmlns:a16="http://schemas.microsoft.com/office/drawing/2014/main" id="{385EEE3D-3448-2244-8B8B-05B86C7396A3}"/>
              </a:ext>
            </a:extLst>
          </p:cNvPr>
          <p:cNvCxnSpPr>
            <a:cxnSpLocks/>
          </p:cNvCxnSpPr>
          <p:nvPr/>
        </p:nvCxnSpPr>
        <p:spPr>
          <a:xfrm>
            <a:off x="-8796" y="6377178"/>
            <a:ext cx="9699180" cy="0"/>
          </a:xfrm>
          <a:prstGeom prst="line">
            <a:avLst/>
          </a:prstGeom>
          <a:ln w="3810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Таблица 29">
            <a:extLst>
              <a:ext uri="{FF2B5EF4-FFF2-40B4-BE49-F238E27FC236}">
                <a16:creationId xmlns:a16="http://schemas.microsoft.com/office/drawing/2014/main" id="{21FA30A3-EFAA-9E4A-9FEC-8D28303E4D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2746265"/>
              </p:ext>
            </p:extLst>
          </p:nvPr>
        </p:nvGraphicFramePr>
        <p:xfrm>
          <a:off x="593936" y="977640"/>
          <a:ext cx="10787336" cy="5049194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1943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443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6714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 u="none" strike="noStrike" dirty="0">
                          <a:solidFill>
                            <a:srgbClr val="383288"/>
                          </a:solidFill>
                          <a:effectLst/>
                        </a:rPr>
                        <a:t>Цель проекта</a:t>
                      </a:r>
                      <a:endParaRPr lang="ru-RU" sz="1600" b="1" dirty="0">
                        <a:solidFill>
                          <a:srgbClr val="383288"/>
                        </a:solidFill>
                        <a:effectLst/>
                        <a:latin typeface="+mn-lt"/>
                      </a:endParaRPr>
                    </a:p>
                  </a:txBody>
                  <a:tcPr marL="76200" marR="76200" marT="76200" marB="762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 u="none" strike="noStrike" kern="1200" dirty="0">
                          <a:effectLst/>
                        </a:rPr>
                        <a:t>Автоматизированное создание экспозиции на основе эмоциональных оценок</a:t>
                      </a:r>
                      <a:endParaRPr lang="ru-RU" sz="1600" dirty="0">
                        <a:solidFill>
                          <a:srgbClr val="383288"/>
                        </a:solidFill>
                        <a:effectLst/>
                        <a:latin typeface="+mn-lt"/>
                      </a:endParaRPr>
                    </a:p>
                  </a:txBody>
                  <a:tcPr marL="76200" marR="76200" marT="76200" marB="7620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99699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 u="none" strike="noStrike" dirty="0">
                          <a:solidFill>
                            <a:srgbClr val="383288"/>
                          </a:solidFill>
                          <a:effectLst/>
                        </a:rPr>
                        <a:t>Список задач</a:t>
                      </a:r>
                      <a:endParaRPr lang="ru-RU" sz="1600" b="1" dirty="0">
                        <a:solidFill>
                          <a:srgbClr val="383288"/>
                        </a:solidFill>
                        <a:effectLst/>
                        <a:latin typeface="+mn-lt"/>
                      </a:endParaRPr>
                    </a:p>
                  </a:txBody>
                  <a:tcPr marL="76200" marR="76200" marT="76200" marB="762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ru-RU" sz="1600" u="none" strike="noStrike" kern="1200" dirty="0">
                          <a:effectLst/>
                        </a:rPr>
                        <a:t>- Предварительная обработка данных</a:t>
                      </a:r>
                    </a:p>
                    <a:p>
                      <a:pPr rtl="0" fontAlgn="base"/>
                      <a:r>
                        <a:rPr lang="ru-RU" sz="1600" u="none" strike="noStrike" kern="1200" dirty="0">
                          <a:effectLst/>
                        </a:rPr>
                        <a:t>- Создание рекомендательной системы, предсказывающей эмоциональную реакцию пользователей на картины на основе латентных моделей</a:t>
                      </a:r>
                    </a:p>
                    <a:p>
                      <a:pPr rtl="0" fontAlgn="base"/>
                      <a:r>
                        <a:rPr lang="ru-RU" sz="1600" u="none" strike="noStrike" kern="1200" dirty="0">
                          <a:effectLst/>
                        </a:rPr>
                        <a:t>- Визуализация результатов работы алгоритма в виде коллажа-фрактала имеющейся базы картин с учетом индивидуальных предпочтений пользователя</a:t>
                      </a:r>
                    </a:p>
                    <a:p>
                      <a:pPr rtl="0" fontAlgn="base"/>
                      <a:r>
                        <a:rPr lang="ru-RU" sz="1600" u="none" strike="noStrike" kern="1200" dirty="0">
                          <a:effectLst/>
                        </a:rPr>
                        <a:t>- Создание пользовательского интерфейса</a:t>
                      </a:r>
                      <a:endParaRPr lang="ru-RU" sz="16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0" marR="76200" marT="76200" marB="7620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4968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 u="none" strike="noStrike" dirty="0">
                          <a:solidFill>
                            <a:srgbClr val="383288"/>
                          </a:solidFill>
                          <a:effectLst/>
                        </a:rPr>
                        <a:t>Методы</a:t>
                      </a:r>
                      <a:endParaRPr lang="ru-RU" sz="1600" b="1" dirty="0">
                        <a:solidFill>
                          <a:srgbClr val="383288"/>
                        </a:solidFill>
                        <a:effectLst/>
                        <a:latin typeface="+mn-lt"/>
                      </a:endParaRPr>
                    </a:p>
                  </a:txBody>
                  <a:tcPr marL="76200" marR="76200" marT="76200" marB="762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ru-RU" sz="1600" u="none" strike="noStrike" kern="1200" dirty="0">
                          <a:effectLst/>
                        </a:rPr>
                        <a:t>методы генерации случайных величин</a:t>
                      </a:r>
                    </a:p>
                    <a:p>
                      <a:pPr rtl="0" fontAlgn="base"/>
                      <a:r>
                        <a:rPr lang="ru-RU" sz="1600" u="none" strike="noStrike" kern="1200" dirty="0">
                          <a:effectLst/>
                        </a:rPr>
                        <a:t>латентные методы рекомендательных систем </a:t>
                      </a:r>
                    </a:p>
                    <a:p>
                      <a:pPr rtl="0" fontAlgn="base"/>
                      <a:r>
                        <a:rPr lang="ru-RU" sz="1600" u="none" strike="noStrike" kern="1200" dirty="0">
                          <a:effectLst/>
                        </a:rPr>
                        <a:t>модифицированный метод сингулярного разложения матриц</a:t>
                      </a:r>
                    </a:p>
                    <a:p>
                      <a:pPr rtl="0" fontAlgn="base"/>
                      <a:r>
                        <a:rPr lang="ru-RU" sz="1600" u="none" strike="noStrike" kern="1200" dirty="0">
                          <a:effectLst/>
                        </a:rPr>
                        <a:t>метод стохастического градиента</a:t>
                      </a:r>
                    </a:p>
                    <a:p>
                      <a:pPr rtl="0" fontAlgn="base"/>
                      <a:r>
                        <a:rPr lang="ru-RU" sz="1600" u="none" strike="noStrike" kern="1200" dirty="0">
                          <a:effectLst/>
                        </a:rPr>
                        <a:t>методы визуализации</a:t>
                      </a:r>
                      <a:endParaRPr lang="ru-RU" sz="16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0" marR="76200" marT="76200" marB="7620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99699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 u="none" strike="noStrike" dirty="0">
                          <a:solidFill>
                            <a:srgbClr val="383288"/>
                          </a:solidFill>
                          <a:effectLst/>
                        </a:rPr>
                        <a:t>Программное обеспечение</a:t>
                      </a:r>
                      <a:endParaRPr lang="ru-RU" sz="1600" b="1" dirty="0">
                        <a:solidFill>
                          <a:srgbClr val="383288"/>
                        </a:solidFill>
                        <a:effectLst/>
                        <a:latin typeface="+mn-lt"/>
                      </a:endParaRPr>
                    </a:p>
                  </a:txBody>
                  <a:tcPr marL="76200" marR="76200" marT="76200" marB="762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600" u="none" strike="noStrike" kern="1200" dirty="0">
                          <a:effectLst/>
                        </a:rPr>
                        <a:t>Python 3.5 </a:t>
                      </a:r>
                      <a:r>
                        <a:rPr lang="ru-RU" sz="1600" u="none" strike="noStrike" kern="1200" dirty="0">
                          <a:effectLst/>
                        </a:rPr>
                        <a:t>с оболочкой </a:t>
                      </a:r>
                      <a:r>
                        <a:rPr lang="en-US" sz="1600" u="none" strike="noStrike" kern="1200" dirty="0">
                          <a:effectLst/>
                        </a:rPr>
                        <a:t>iPyNotebook</a:t>
                      </a:r>
                    </a:p>
                    <a:p>
                      <a:pPr rtl="0" fontAlgn="base"/>
                      <a:r>
                        <a:rPr lang="ru-RU" sz="1600" u="none" strike="noStrike" kern="1200" dirty="0">
                          <a:effectLst/>
                        </a:rPr>
                        <a:t>библиотека </a:t>
                      </a:r>
                      <a:r>
                        <a:rPr lang="en-US" sz="1600" u="none" strike="noStrike" kern="1200" dirty="0">
                          <a:effectLst/>
                        </a:rPr>
                        <a:t>numpy </a:t>
                      </a:r>
                      <a:r>
                        <a:rPr lang="ru-RU" sz="1600" u="none" strike="noStrike" kern="1200" dirty="0">
                          <a:effectLst/>
                        </a:rPr>
                        <a:t>для матричных вычислений и реализации ряда математических функций</a:t>
                      </a:r>
                    </a:p>
                    <a:p>
                      <a:pPr rtl="0" fontAlgn="base"/>
                      <a:r>
                        <a:rPr lang="ru-RU" sz="1600" u="none" strike="noStrike" kern="1200" dirty="0">
                          <a:effectLst/>
                        </a:rPr>
                        <a:t>библиотека </a:t>
                      </a:r>
                      <a:r>
                        <a:rPr lang="en-US" sz="1600" u="none" strike="noStrike" kern="1200" dirty="0">
                          <a:effectLst/>
                        </a:rPr>
                        <a:t>pandas </a:t>
                      </a:r>
                      <a:r>
                        <a:rPr lang="ru-RU" sz="1600" u="none" strike="noStrike" kern="1200" dirty="0">
                          <a:effectLst/>
                        </a:rPr>
                        <a:t>для работы с табличными базами данных </a:t>
                      </a:r>
                    </a:p>
                    <a:p>
                      <a:pPr rtl="0" fontAlgn="base"/>
                      <a:r>
                        <a:rPr lang="ru-RU" sz="1600" u="none" strike="noStrike" kern="1200" dirty="0">
                          <a:effectLst/>
                        </a:rPr>
                        <a:t>библиотека </a:t>
                      </a:r>
                      <a:r>
                        <a:rPr lang="en-US" sz="1600" u="none" strike="noStrike" kern="1200" dirty="0">
                          <a:effectLst/>
                        </a:rPr>
                        <a:t>matplotlib </a:t>
                      </a:r>
                      <a:r>
                        <a:rPr lang="ru-RU" sz="1600" u="none" strike="noStrike" kern="1200" dirty="0">
                          <a:effectLst/>
                        </a:rPr>
                        <a:t>для визуализации данных </a:t>
                      </a:r>
                    </a:p>
                    <a:p>
                      <a:pPr rtl="0" fontAlgn="base"/>
                      <a:r>
                        <a:rPr lang="ru-RU" sz="1600" u="none" strike="noStrike" kern="1200" dirty="0">
                          <a:effectLst/>
                        </a:rPr>
                        <a:t>библиотека </a:t>
                      </a:r>
                      <a:r>
                        <a:rPr lang="en-US" sz="1600" u="none" strike="noStrike" kern="1200" dirty="0">
                          <a:effectLst/>
                        </a:rPr>
                        <a:t>pillow </a:t>
                      </a:r>
                      <a:r>
                        <a:rPr lang="ru-RU" sz="1600" u="none" strike="noStrike" kern="1200" dirty="0">
                          <a:effectLst/>
                        </a:rPr>
                        <a:t>для обработки графики и изображений </a:t>
                      </a:r>
                      <a:r>
                        <a:rPr lang="en-US" sz="1600" u="none" strike="noStrike" kern="1200" dirty="0">
                          <a:effectLst/>
                        </a:rPr>
                        <a:t>Java </a:t>
                      </a:r>
                      <a:endParaRPr lang="en-US" sz="16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0" marR="76200" marT="76200" marB="7620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90E398ED-BF79-4D40-B5D5-979F6EF07747}"/>
              </a:ext>
            </a:extLst>
          </p:cNvPr>
          <p:cNvSpPr txBox="1"/>
          <p:nvPr/>
        </p:nvSpPr>
        <p:spPr>
          <a:xfrm>
            <a:off x="10210800" y="6524625"/>
            <a:ext cx="146526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smtClean="0">
                <a:solidFill>
                  <a:srgbClr val="383288"/>
                </a:solidFill>
              </a:rPr>
              <a:t>[</a:t>
            </a:r>
            <a:r>
              <a:rPr lang="ru-RU" sz="800" b="1" smtClean="0">
                <a:solidFill>
                  <a:srgbClr val="383288"/>
                </a:solidFill>
              </a:rPr>
              <a:t>Описание </a:t>
            </a:r>
            <a:r>
              <a:rPr lang="ru-RU" sz="800" b="1" dirty="0">
                <a:solidFill>
                  <a:srgbClr val="383288"/>
                </a:solidFill>
              </a:rPr>
              <a:t>проекта</a:t>
            </a:r>
            <a:r>
              <a:rPr lang="en-US" sz="800" b="1" dirty="0">
                <a:solidFill>
                  <a:srgbClr val="383288"/>
                </a:solidFill>
              </a:rPr>
              <a:t>]</a:t>
            </a:r>
            <a:endParaRPr lang="ru-RU" sz="800" b="1" dirty="0">
              <a:solidFill>
                <a:srgbClr val="383288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90C1297-00AC-414A-B811-4E763B3213C3}"/>
              </a:ext>
            </a:extLst>
          </p:cNvPr>
          <p:cNvSpPr txBox="1"/>
          <p:nvPr/>
        </p:nvSpPr>
        <p:spPr>
          <a:xfrm>
            <a:off x="340054" y="6512515"/>
            <a:ext cx="18125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rgbClr val="383288"/>
                </a:solidFill>
              </a:rPr>
              <a:t>[</a:t>
            </a:r>
            <a:r>
              <a:rPr lang="ru-RU" sz="800" b="1" dirty="0">
                <a:solidFill>
                  <a:srgbClr val="383288"/>
                </a:solidFill>
              </a:rPr>
              <a:t>Краткое название</a:t>
            </a:r>
            <a:r>
              <a:rPr lang="en-US" sz="800" b="1" dirty="0">
                <a:solidFill>
                  <a:srgbClr val="383288"/>
                </a:solidFill>
              </a:rPr>
              <a:t>]</a:t>
            </a:r>
            <a:endParaRPr lang="ru-RU" sz="800" b="1" dirty="0">
              <a:solidFill>
                <a:srgbClr val="383288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6506F3E-4A74-A849-B5E9-84F3249CC2AA}"/>
              </a:ext>
            </a:extLst>
          </p:cNvPr>
          <p:cNvSpPr txBox="1"/>
          <p:nvPr/>
        </p:nvSpPr>
        <p:spPr>
          <a:xfrm>
            <a:off x="5401722" y="6512515"/>
            <a:ext cx="15600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800" b="1" dirty="0">
                <a:solidFill>
                  <a:srgbClr val="38D4D6"/>
                </a:solidFill>
              </a:rPr>
              <a:t>НАПРАВЛЕНИЕ НЕЙРО</a:t>
            </a:r>
          </a:p>
        </p:txBody>
      </p:sp>
    </p:spTree>
    <p:extLst>
      <p:ext uri="{BB962C8B-B14F-4D97-AF65-F5344CB8AC3E}">
        <p14:creationId xmlns:p14="http://schemas.microsoft.com/office/powerpoint/2010/main" val="3064950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6053884" y="133515"/>
            <a:ext cx="67787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383288"/>
                </a:solidFill>
              </a:rPr>
              <a:t>[</a:t>
            </a:r>
            <a:r>
              <a:rPr lang="ru-RU" sz="3600" b="1" dirty="0">
                <a:solidFill>
                  <a:srgbClr val="383288"/>
                </a:solidFill>
              </a:rPr>
              <a:t>Рабочая концепция</a:t>
            </a:r>
            <a:r>
              <a:rPr lang="en-US" sz="3600" b="1" dirty="0">
                <a:solidFill>
                  <a:srgbClr val="383288"/>
                </a:solidFill>
              </a:rPr>
              <a:t>]</a:t>
            </a:r>
            <a:endParaRPr lang="ru-RU" sz="3600" b="1" dirty="0">
              <a:solidFill>
                <a:srgbClr val="383288"/>
              </a:solidFill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0" y="0"/>
            <a:ext cx="216470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2" name="Группа 1"/>
          <p:cNvGrpSpPr/>
          <p:nvPr/>
        </p:nvGrpSpPr>
        <p:grpSpPr>
          <a:xfrm>
            <a:off x="9801247" y="3574297"/>
            <a:ext cx="2635727" cy="3381380"/>
            <a:chOff x="9801247" y="3574297"/>
            <a:chExt cx="2635727" cy="3381380"/>
          </a:xfrm>
          <a:solidFill>
            <a:schemeClr val="accent6"/>
          </a:solidFill>
        </p:grpSpPr>
        <p:sp>
          <p:nvSpPr>
            <p:cNvPr id="16" name="Прямоугольный треугольник 15"/>
            <p:cNvSpPr/>
            <p:nvPr/>
          </p:nvSpPr>
          <p:spPr>
            <a:xfrm rot="13510417">
              <a:off x="10870854" y="4374358"/>
              <a:ext cx="932316" cy="932316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7" name="Прямоугольный треугольник 36"/>
            <p:cNvSpPr/>
            <p:nvPr/>
          </p:nvSpPr>
          <p:spPr>
            <a:xfrm rot="16200000">
              <a:off x="10415717" y="5103353"/>
              <a:ext cx="1776283" cy="1776283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9" name="Прямоугольный треугольник 18"/>
            <p:cNvSpPr/>
            <p:nvPr/>
          </p:nvSpPr>
          <p:spPr>
            <a:xfrm rot="2713161">
              <a:off x="11945188" y="3829630"/>
              <a:ext cx="491786" cy="491786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9" name="Прямоугольный треугольник 38"/>
            <p:cNvSpPr/>
            <p:nvPr/>
          </p:nvSpPr>
          <p:spPr>
            <a:xfrm rot="2713161">
              <a:off x="10148925" y="5593093"/>
              <a:ext cx="230485" cy="230485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0" name="Прямоугольный треугольник 39"/>
            <p:cNvSpPr/>
            <p:nvPr/>
          </p:nvSpPr>
          <p:spPr>
            <a:xfrm rot="10649316">
              <a:off x="10724440" y="5876251"/>
              <a:ext cx="230485" cy="230485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1" name="Прямоугольный треугольник 40"/>
            <p:cNvSpPr/>
            <p:nvPr/>
          </p:nvSpPr>
          <p:spPr>
            <a:xfrm rot="10800000">
              <a:off x="11381272" y="3574297"/>
              <a:ext cx="230485" cy="230485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2" name="Прямоугольный треугольник 41"/>
            <p:cNvSpPr/>
            <p:nvPr/>
          </p:nvSpPr>
          <p:spPr>
            <a:xfrm rot="5400000">
              <a:off x="10745530" y="5124987"/>
              <a:ext cx="331978" cy="331978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3" name="Прямоугольный треугольник 42"/>
            <p:cNvSpPr/>
            <p:nvPr/>
          </p:nvSpPr>
          <p:spPr>
            <a:xfrm rot="8098597">
              <a:off x="9801247" y="6420386"/>
              <a:ext cx="535291" cy="535291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3" name="Группа 2"/>
          <p:cNvGrpSpPr/>
          <p:nvPr/>
        </p:nvGrpSpPr>
        <p:grpSpPr>
          <a:xfrm rot="16200000">
            <a:off x="1573146" y="-207619"/>
            <a:ext cx="2253951" cy="2108727"/>
            <a:chOff x="1946747" y="-362880"/>
            <a:chExt cx="2253951" cy="2108727"/>
          </a:xfrm>
          <a:solidFill>
            <a:schemeClr val="accent6"/>
          </a:solidFill>
        </p:grpSpPr>
        <p:sp>
          <p:nvSpPr>
            <p:cNvPr id="15" name="Прямоугольный треугольник 14"/>
            <p:cNvSpPr/>
            <p:nvPr/>
          </p:nvSpPr>
          <p:spPr>
            <a:xfrm rot="5400000">
              <a:off x="2994908" y="1436783"/>
              <a:ext cx="309064" cy="309064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" name="Прямоугольный треугольник 16"/>
            <p:cNvSpPr/>
            <p:nvPr/>
          </p:nvSpPr>
          <p:spPr>
            <a:xfrm rot="10800000">
              <a:off x="1946747" y="927077"/>
              <a:ext cx="592037" cy="592037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" name="Прямоугольный треугольник 17"/>
            <p:cNvSpPr/>
            <p:nvPr/>
          </p:nvSpPr>
          <p:spPr>
            <a:xfrm rot="2698663">
              <a:off x="3640240" y="851726"/>
              <a:ext cx="560458" cy="560458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" name="Прямоугольный треугольник 19"/>
            <p:cNvSpPr/>
            <p:nvPr/>
          </p:nvSpPr>
          <p:spPr>
            <a:xfrm rot="18911141">
              <a:off x="2425390" y="-362880"/>
              <a:ext cx="1016437" cy="1016437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055C50F3-5B04-2D47-9418-0E6DD0E19956}"/>
              </a:ext>
            </a:extLst>
          </p:cNvPr>
          <p:cNvSpPr/>
          <p:nvPr/>
        </p:nvSpPr>
        <p:spPr>
          <a:xfrm>
            <a:off x="5962790" y="3244334"/>
            <a:ext cx="2664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rgbClr val="000000"/>
                </a:solidFill>
              </a:rPr>
              <a:t> </a:t>
            </a:r>
            <a:endParaRPr lang="ru-RU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3FFC0352-520B-9044-83C9-5C25DF3DAF4F}"/>
              </a:ext>
            </a:extLst>
          </p:cNvPr>
          <p:cNvSpPr/>
          <p:nvPr/>
        </p:nvSpPr>
        <p:spPr>
          <a:xfrm>
            <a:off x="5962790" y="3244334"/>
            <a:ext cx="2664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rgbClr val="000000"/>
                </a:solidFill>
              </a:rPr>
              <a:t> </a:t>
            </a:r>
            <a:endParaRPr lang="ru-RU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83D30F53-D553-A544-8611-B7162950712F}"/>
              </a:ext>
            </a:extLst>
          </p:cNvPr>
          <p:cNvSpPr/>
          <p:nvPr/>
        </p:nvSpPr>
        <p:spPr>
          <a:xfrm>
            <a:off x="5962790" y="3244334"/>
            <a:ext cx="2664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rgbClr val="000000"/>
                </a:solidFill>
              </a:rPr>
              <a:t> </a:t>
            </a:r>
            <a:endParaRPr lang="ru-RU" dirty="0"/>
          </a:p>
        </p:txBody>
      </p:sp>
      <p:cxnSp>
        <p:nvCxnSpPr>
          <p:cNvPr id="28" name="Прямая соединительная линия 27">
            <a:extLst>
              <a:ext uri="{FF2B5EF4-FFF2-40B4-BE49-F238E27FC236}">
                <a16:creationId xmlns:a16="http://schemas.microsoft.com/office/drawing/2014/main" id="{385EEE3D-3448-2244-8B8B-05B86C7396A3}"/>
              </a:ext>
            </a:extLst>
          </p:cNvPr>
          <p:cNvCxnSpPr>
            <a:cxnSpLocks/>
          </p:cNvCxnSpPr>
          <p:nvPr/>
        </p:nvCxnSpPr>
        <p:spPr>
          <a:xfrm>
            <a:off x="-8796" y="6377178"/>
            <a:ext cx="9699180" cy="0"/>
          </a:xfrm>
          <a:prstGeom prst="line">
            <a:avLst/>
          </a:prstGeom>
          <a:ln w="3810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7C2CD2B2-A3A0-E345-A615-2D96C953211D}"/>
              </a:ext>
            </a:extLst>
          </p:cNvPr>
          <p:cNvSpPr/>
          <p:nvPr/>
        </p:nvSpPr>
        <p:spPr>
          <a:xfrm>
            <a:off x="2935715" y="2370026"/>
            <a:ext cx="743055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i="1" dirty="0">
                <a:solidFill>
                  <a:srgbClr val="00B050"/>
                </a:solidFill>
              </a:rPr>
              <a:t>Описание концепции, например, модели </a:t>
            </a:r>
            <a:r>
              <a:rPr lang="ru-RU" sz="1600" i="1" dirty="0" err="1">
                <a:solidFill>
                  <a:srgbClr val="00B050"/>
                </a:solidFill>
              </a:rPr>
              <a:t>Келлермана-Плутчика</a:t>
            </a:r>
            <a:endParaRPr lang="ru-RU" sz="1600" i="1" dirty="0">
              <a:solidFill>
                <a:srgbClr val="00B050"/>
              </a:solidFill>
            </a:endParaRPr>
          </a:p>
        </p:txBody>
      </p:sp>
      <p:pic>
        <p:nvPicPr>
          <p:cNvPr id="44" name="Рисунок 43">
            <a:extLst>
              <a:ext uri="{FF2B5EF4-FFF2-40B4-BE49-F238E27FC236}">
                <a16:creationId xmlns:a16="http://schemas.microsoft.com/office/drawing/2014/main" id="{4577FB3E-38CC-3E44-9D80-78F621759C9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5715" y="2708580"/>
            <a:ext cx="692699" cy="692699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90E398ED-BF79-4D40-B5D5-979F6EF07747}"/>
              </a:ext>
            </a:extLst>
          </p:cNvPr>
          <p:cNvSpPr txBox="1"/>
          <p:nvPr/>
        </p:nvSpPr>
        <p:spPr>
          <a:xfrm>
            <a:off x="10101192" y="6524625"/>
            <a:ext cx="15748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smtClean="0">
                <a:solidFill>
                  <a:srgbClr val="383288"/>
                </a:solidFill>
              </a:rPr>
              <a:t>[</a:t>
            </a:r>
            <a:r>
              <a:rPr lang="ru-RU" sz="800" b="1" smtClean="0">
                <a:solidFill>
                  <a:srgbClr val="383288"/>
                </a:solidFill>
              </a:rPr>
              <a:t>Рабочая концепция</a:t>
            </a:r>
            <a:r>
              <a:rPr lang="en-US" sz="800" b="1" smtClean="0">
                <a:solidFill>
                  <a:srgbClr val="383288"/>
                </a:solidFill>
              </a:rPr>
              <a:t>]</a:t>
            </a:r>
            <a:endParaRPr lang="ru-RU" sz="800" b="1" dirty="0">
              <a:solidFill>
                <a:srgbClr val="383288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90C1297-00AC-414A-B811-4E763B3213C3}"/>
              </a:ext>
            </a:extLst>
          </p:cNvPr>
          <p:cNvSpPr txBox="1"/>
          <p:nvPr/>
        </p:nvSpPr>
        <p:spPr>
          <a:xfrm>
            <a:off x="340054" y="6512515"/>
            <a:ext cx="18125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rgbClr val="383288"/>
                </a:solidFill>
              </a:rPr>
              <a:t>[</a:t>
            </a:r>
            <a:r>
              <a:rPr lang="ru-RU" sz="800" b="1" dirty="0">
                <a:solidFill>
                  <a:srgbClr val="383288"/>
                </a:solidFill>
              </a:rPr>
              <a:t>Краткое название</a:t>
            </a:r>
            <a:r>
              <a:rPr lang="en-US" sz="800" b="1" dirty="0">
                <a:solidFill>
                  <a:srgbClr val="383288"/>
                </a:solidFill>
              </a:rPr>
              <a:t>]</a:t>
            </a:r>
            <a:endParaRPr lang="ru-RU" sz="800" b="1" dirty="0">
              <a:solidFill>
                <a:srgbClr val="383288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6506F3E-4A74-A849-B5E9-84F3249CC2AA}"/>
              </a:ext>
            </a:extLst>
          </p:cNvPr>
          <p:cNvSpPr txBox="1"/>
          <p:nvPr/>
        </p:nvSpPr>
        <p:spPr>
          <a:xfrm>
            <a:off x="5401722" y="6512515"/>
            <a:ext cx="15600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800" b="1" dirty="0">
                <a:solidFill>
                  <a:srgbClr val="38D4D6"/>
                </a:solidFill>
              </a:rPr>
              <a:t>НАПРАВЛЕНИЕ НЕЙРО</a:t>
            </a:r>
          </a:p>
        </p:txBody>
      </p:sp>
    </p:spTree>
    <p:extLst>
      <p:ext uri="{BB962C8B-B14F-4D97-AF65-F5344CB8AC3E}">
        <p14:creationId xmlns:p14="http://schemas.microsoft.com/office/powerpoint/2010/main" val="1309393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ый треугольник 4"/>
          <p:cNvSpPr/>
          <p:nvPr/>
        </p:nvSpPr>
        <p:spPr>
          <a:xfrm rot="13507742">
            <a:off x="-1978527" y="1432080"/>
            <a:ext cx="3938390" cy="393839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7030A0"/>
              </a:solidFill>
            </a:endParaRPr>
          </a:p>
        </p:txBody>
      </p:sp>
      <p:sp>
        <p:nvSpPr>
          <p:cNvPr id="9" name="Прямоугольный треугольник 8"/>
          <p:cNvSpPr/>
          <p:nvPr/>
        </p:nvSpPr>
        <p:spPr>
          <a:xfrm rot="13507742">
            <a:off x="816009" y="5306117"/>
            <a:ext cx="855702" cy="855702"/>
          </a:xfrm>
          <a:prstGeom prst="rtTriangl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9D24300-53DB-BE4B-8438-36BDC8AD164A}"/>
              </a:ext>
            </a:extLst>
          </p:cNvPr>
          <p:cNvSpPr txBox="1"/>
          <p:nvPr/>
        </p:nvSpPr>
        <p:spPr>
          <a:xfrm>
            <a:off x="6053884" y="133515"/>
            <a:ext cx="67787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383288"/>
                </a:solidFill>
              </a:rPr>
              <a:t>[</a:t>
            </a:r>
            <a:r>
              <a:rPr lang="ru-RU" sz="3600" b="1" dirty="0">
                <a:solidFill>
                  <a:srgbClr val="383288"/>
                </a:solidFill>
              </a:rPr>
              <a:t>Описание методов</a:t>
            </a:r>
            <a:r>
              <a:rPr lang="en-US" sz="3600" b="1" dirty="0">
                <a:solidFill>
                  <a:srgbClr val="383288"/>
                </a:solidFill>
              </a:rPr>
              <a:t>]</a:t>
            </a:r>
            <a:endParaRPr lang="ru-RU" sz="3600" b="1" dirty="0">
              <a:solidFill>
                <a:srgbClr val="383288"/>
              </a:solidFill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6BB36C12-2A4A-2E41-9872-8B1E6D42F47A}"/>
              </a:ext>
            </a:extLst>
          </p:cNvPr>
          <p:cNvSpPr/>
          <p:nvPr/>
        </p:nvSpPr>
        <p:spPr>
          <a:xfrm>
            <a:off x="135365" y="330567"/>
            <a:ext cx="743055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i="1" dirty="0">
                <a:solidFill>
                  <a:srgbClr val="00B050"/>
                </a:solidFill>
              </a:rPr>
              <a:t>Описание использованных методов, например  </a:t>
            </a:r>
            <a:r>
              <a:rPr lang="en-US" sz="1600" i="1" dirty="0">
                <a:solidFill>
                  <a:srgbClr val="00B050"/>
                </a:solidFill>
              </a:rPr>
              <a:t>KNN</a:t>
            </a:r>
            <a:endParaRPr lang="ru-RU" sz="1600" i="1" dirty="0">
              <a:solidFill>
                <a:srgbClr val="00B050"/>
              </a:solidFill>
            </a:endParaRPr>
          </a:p>
        </p:txBody>
      </p:sp>
      <p:sp>
        <p:nvSpPr>
          <p:cNvPr id="15" name="Прямоугольник с двумя усеченными противолежащими углами 1">
            <a:extLst>
              <a:ext uri="{FF2B5EF4-FFF2-40B4-BE49-F238E27FC236}">
                <a16:creationId xmlns:a16="http://schemas.microsoft.com/office/drawing/2014/main" id="{76B38953-BE9E-B54D-AEBC-A9DAEBBC696C}"/>
              </a:ext>
            </a:extLst>
          </p:cNvPr>
          <p:cNvSpPr/>
          <p:nvPr/>
        </p:nvSpPr>
        <p:spPr>
          <a:xfrm flipV="1">
            <a:off x="649073" y="818187"/>
            <a:ext cx="5199888" cy="2626894"/>
          </a:xfrm>
          <a:prstGeom prst="snip2Diag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с двумя усеченными противолежащими углами 17">
            <a:extLst>
              <a:ext uri="{FF2B5EF4-FFF2-40B4-BE49-F238E27FC236}">
                <a16:creationId xmlns:a16="http://schemas.microsoft.com/office/drawing/2014/main" id="{2DF14566-E25E-2F43-9A0F-2618B970EBED}"/>
              </a:ext>
            </a:extLst>
          </p:cNvPr>
          <p:cNvSpPr/>
          <p:nvPr/>
        </p:nvSpPr>
        <p:spPr>
          <a:xfrm flipH="1" flipV="1">
            <a:off x="552277" y="3886400"/>
            <a:ext cx="5199888" cy="2626894"/>
          </a:xfrm>
          <a:prstGeom prst="snip2Diag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с двумя усеченными противолежащими углами 18">
            <a:extLst>
              <a:ext uri="{FF2B5EF4-FFF2-40B4-BE49-F238E27FC236}">
                <a16:creationId xmlns:a16="http://schemas.microsoft.com/office/drawing/2014/main" id="{468A42C5-0A6D-F048-AA83-241D4C1F0ED9}"/>
              </a:ext>
            </a:extLst>
          </p:cNvPr>
          <p:cNvSpPr/>
          <p:nvPr/>
        </p:nvSpPr>
        <p:spPr>
          <a:xfrm flipH="1" flipV="1">
            <a:off x="6270114" y="818187"/>
            <a:ext cx="5199888" cy="2626894"/>
          </a:xfrm>
          <a:prstGeom prst="snip2Diag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 с двумя усеченными противолежащими углами 19">
            <a:extLst>
              <a:ext uri="{FF2B5EF4-FFF2-40B4-BE49-F238E27FC236}">
                <a16:creationId xmlns:a16="http://schemas.microsoft.com/office/drawing/2014/main" id="{3BB1E729-8B4D-8244-8985-D6D4B6219F08}"/>
              </a:ext>
            </a:extLst>
          </p:cNvPr>
          <p:cNvSpPr/>
          <p:nvPr/>
        </p:nvSpPr>
        <p:spPr>
          <a:xfrm flipV="1">
            <a:off x="6270114" y="3886400"/>
            <a:ext cx="5199888" cy="2626894"/>
          </a:xfrm>
          <a:prstGeom prst="snip2Diag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50EA78A-53BF-DB41-A05A-7B823A48E4E8}"/>
              </a:ext>
            </a:extLst>
          </p:cNvPr>
          <p:cNvSpPr txBox="1"/>
          <p:nvPr/>
        </p:nvSpPr>
        <p:spPr>
          <a:xfrm>
            <a:off x="1033272" y="5030570"/>
            <a:ext cx="41970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>
                <a:latin typeface="+mj-lt"/>
              </a:rPr>
              <a:t>Описание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9415AA9-D113-1E42-85B2-32B48744BB36}"/>
              </a:ext>
            </a:extLst>
          </p:cNvPr>
          <p:cNvSpPr txBox="1"/>
          <p:nvPr/>
        </p:nvSpPr>
        <p:spPr>
          <a:xfrm>
            <a:off x="1188720" y="1962357"/>
            <a:ext cx="41879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>
                <a:latin typeface="+mj-lt"/>
              </a:rPr>
              <a:t>Описание</a:t>
            </a:r>
          </a:p>
        </p:txBody>
      </p:sp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619B5D9E-6190-384F-AC80-01C6C6C194B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7387" y="3318714"/>
            <a:ext cx="744301" cy="744301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9583114F-3655-6A4F-8445-4E0BA4F04A41}"/>
              </a:ext>
            </a:extLst>
          </p:cNvPr>
          <p:cNvSpPr txBox="1"/>
          <p:nvPr/>
        </p:nvSpPr>
        <p:spPr>
          <a:xfrm>
            <a:off x="6885432" y="5030570"/>
            <a:ext cx="40416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>
                <a:latin typeface="+mj-lt"/>
              </a:rPr>
              <a:t>Описание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ACFEA19-E0ED-3D4E-B540-635C86DEE3FC}"/>
              </a:ext>
            </a:extLst>
          </p:cNvPr>
          <p:cNvSpPr txBox="1"/>
          <p:nvPr/>
        </p:nvSpPr>
        <p:spPr>
          <a:xfrm>
            <a:off x="6720840" y="1962357"/>
            <a:ext cx="42062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>
                <a:latin typeface="+mj-lt"/>
              </a:rPr>
              <a:t>Описание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0E398ED-BF79-4D40-B5D5-979F6EF07747}"/>
              </a:ext>
            </a:extLst>
          </p:cNvPr>
          <p:cNvSpPr txBox="1"/>
          <p:nvPr/>
        </p:nvSpPr>
        <p:spPr>
          <a:xfrm>
            <a:off x="10210800" y="6524625"/>
            <a:ext cx="146526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smtClean="0">
                <a:solidFill>
                  <a:srgbClr val="383288"/>
                </a:solidFill>
              </a:rPr>
              <a:t>[</a:t>
            </a:r>
            <a:r>
              <a:rPr lang="ru-RU" sz="800" b="1" smtClean="0">
                <a:solidFill>
                  <a:srgbClr val="383288"/>
                </a:solidFill>
              </a:rPr>
              <a:t>Описание  методов</a:t>
            </a:r>
            <a:r>
              <a:rPr lang="en-US" sz="800" b="1" smtClean="0">
                <a:solidFill>
                  <a:srgbClr val="383288"/>
                </a:solidFill>
              </a:rPr>
              <a:t>]</a:t>
            </a:r>
            <a:endParaRPr lang="ru-RU" sz="800" b="1" dirty="0">
              <a:solidFill>
                <a:srgbClr val="383288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90C1297-00AC-414A-B811-4E763B3213C3}"/>
              </a:ext>
            </a:extLst>
          </p:cNvPr>
          <p:cNvSpPr txBox="1"/>
          <p:nvPr/>
        </p:nvSpPr>
        <p:spPr>
          <a:xfrm>
            <a:off x="340054" y="6512515"/>
            <a:ext cx="18125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rgbClr val="383288"/>
                </a:solidFill>
              </a:rPr>
              <a:t>[</a:t>
            </a:r>
            <a:r>
              <a:rPr lang="ru-RU" sz="800" b="1" dirty="0">
                <a:solidFill>
                  <a:srgbClr val="383288"/>
                </a:solidFill>
              </a:rPr>
              <a:t>Краткое название</a:t>
            </a:r>
            <a:r>
              <a:rPr lang="en-US" sz="800" b="1" dirty="0">
                <a:solidFill>
                  <a:srgbClr val="383288"/>
                </a:solidFill>
              </a:rPr>
              <a:t>]</a:t>
            </a:r>
            <a:endParaRPr lang="ru-RU" sz="800" b="1" dirty="0">
              <a:solidFill>
                <a:srgbClr val="383288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6506F3E-4A74-A849-B5E9-84F3249CC2AA}"/>
              </a:ext>
            </a:extLst>
          </p:cNvPr>
          <p:cNvSpPr txBox="1"/>
          <p:nvPr/>
        </p:nvSpPr>
        <p:spPr>
          <a:xfrm>
            <a:off x="5401722" y="6512515"/>
            <a:ext cx="15600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800" b="1" dirty="0">
                <a:solidFill>
                  <a:srgbClr val="38D4D6"/>
                </a:solidFill>
              </a:rPr>
              <a:t>НАПРАВЛЕНИЕ НЕЙРО</a:t>
            </a:r>
          </a:p>
        </p:txBody>
      </p:sp>
    </p:spTree>
    <p:extLst>
      <p:ext uri="{BB962C8B-B14F-4D97-AF65-F5344CB8AC3E}">
        <p14:creationId xmlns:p14="http://schemas.microsoft.com/office/powerpoint/2010/main" val="24948763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5467350" y="280897"/>
            <a:ext cx="59713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383288"/>
                </a:solidFill>
              </a:rPr>
              <a:t>[</a:t>
            </a:r>
            <a:r>
              <a:rPr lang="ru-RU" sz="3600" b="1" dirty="0">
                <a:solidFill>
                  <a:srgbClr val="383288"/>
                </a:solidFill>
              </a:rPr>
              <a:t>Результаты работы</a:t>
            </a:r>
            <a:r>
              <a:rPr lang="en-US" sz="3600" b="1" dirty="0">
                <a:solidFill>
                  <a:srgbClr val="383288"/>
                </a:solidFill>
              </a:rPr>
              <a:t>]</a:t>
            </a:r>
            <a:endParaRPr lang="ru-RU" sz="3600" b="1" dirty="0">
              <a:solidFill>
                <a:srgbClr val="383288"/>
              </a:solidFill>
            </a:endParaRPr>
          </a:p>
        </p:txBody>
      </p:sp>
      <p:sp>
        <p:nvSpPr>
          <p:cNvPr id="14" name="Прямоугольный треугольник 13"/>
          <p:cNvSpPr/>
          <p:nvPr/>
        </p:nvSpPr>
        <p:spPr>
          <a:xfrm rot="13510417">
            <a:off x="-438329" y="180498"/>
            <a:ext cx="873898" cy="873898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ый треугольник 14"/>
          <p:cNvSpPr/>
          <p:nvPr/>
        </p:nvSpPr>
        <p:spPr>
          <a:xfrm rot="2713161">
            <a:off x="11946107" y="6134323"/>
            <a:ext cx="491786" cy="491786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02AD665B-FC6A-2049-8833-472019BBC822}"/>
              </a:ext>
            </a:extLst>
          </p:cNvPr>
          <p:cNvCxnSpPr>
            <a:cxnSpLocks/>
          </p:cNvCxnSpPr>
          <p:nvPr/>
        </p:nvCxnSpPr>
        <p:spPr>
          <a:xfrm>
            <a:off x="-8796" y="6377178"/>
            <a:ext cx="9699180" cy="0"/>
          </a:xfrm>
          <a:prstGeom prst="line">
            <a:avLst/>
          </a:prstGeom>
          <a:ln w="3810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BC8EB5B1-53D2-474B-AD23-9128FEC7CE34}"/>
              </a:ext>
            </a:extLst>
          </p:cNvPr>
          <p:cNvSpPr/>
          <p:nvPr/>
        </p:nvSpPr>
        <p:spPr>
          <a:xfrm>
            <a:off x="1125516" y="1207976"/>
            <a:ext cx="743055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i="1" dirty="0">
                <a:solidFill>
                  <a:srgbClr val="00B050"/>
                </a:solidFill>
              </a:rPr>
              <a:t>Графики, карты и </a:t>
            </a:r>
          </a:p>
          <a:p>
            <a:r>
              <a:rPr lang="ru-RU" sz="1600" i="1" dirty="0">
                <a:solidFill>
                  <a:srgbClr val="00B050"/>
                </a:solidFill>
              </a:rPr>
              <a:t>другие визуализации, </a:t>
            </a:r>
          </a:p>
          <a:p>
            <a:r>
              <a:rPr lang="ru-RU" sz="1600" i="1" dirty="0">
                <a:solidFill>
                  <a:srgbClr val="00B050"/>
                </a:solidFill>
              </a:rPr>
              <a:t>полученные в ходе проекта</a:t>
            </a: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ABB46160-3544-0B40-B897-01E6CCA9C3C9}"/>
              </a:ext>
            </a:extLst>
          </p:cNvPr>
          <p:cNvSpPr/>
          <p:nvPr/>
        </p:nvSpPr>
        <p:spPr>
          <a:xfrm>
            <a:off x="1106466" y="4808426"/>
            <a:ext cx="743055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i="1" dirty="0">
                <a:solidFill>
                  <a:srgbClr val="00B050"/>
                </a:solidFill>
              </a:rPr>
              <a:t>Примеры ошибок, полученных при работе алгоритма</a:t>
            </a: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4D011D08-0F0A-8F48-AA01-159E69920130}"/>
              </a:ext>
            </a:extLst>
          </p:cNvPr>
          <p:cNvSpPr/>
          <p:nvPr/>
        </p:nvSpPr>
        <p:spPr>
          <a:xfrm>
            <a:off x="1125516" y="5148966"/>
            <a:ext cx="743055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/>
              <a:t>Алгоритм определяет эмоцию грусти и отвращения как эмоцию гнева, например: «Она </a:t>
            </a:r>
            <a:r>
              <a:rPr lang="ru-RU" sz="1600" b="1" dirty="0"/>
              <a:t>несла</a:t>
            </a:r>
            <a:r>
              <a:rPr lang="ru-RU" sz="1600" dirty="0"/>
              <a:t> в руках отвратительные, тревожные желтые </a:t>
            </a:r>
            <a:r>
              <a:rPr lang="ru-RU" sz="1600" b="1" dirty="0"/>
              <a:t>цветы</a:t>
            </a:r>
            <a:r>
              <a:rPr lang="ru-RU" sz="1600" dirty="0"/>
              <a:t>.»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1175E3D-0DA4-0C4A-8A78-B891130ED68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7331" y="1177721"/>
            <a:ext cx="5884069" cy="3628719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28BA4745-A283-4D47-8CF2-9586519EB57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516" y="2243925"/>
            <a:ext cx="770144" cy="77014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0E398ED-BF79-4D40-B5D5-979F6EF07747}"/>
              </a:ext>
            </a:extLst>
          </p:cNvPr>
          <p:cNvSpPr txBox="1"/>
          <p:nvPr/>
        </p:nvSpPr>
        <p:spPr>
          <a:xfrm>
            <a:off x="10210800" y="6524625"/>
            <a:ext cx="146526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smtClean="0">
                <a:solidFill>
                  <a:srgbClr val="383288"/>
                </a:solidFill>
              </a:rPr>
              <a:t>[</a:t>
            </a:r>
            <a:r>
              <a:rPr lang="ru-RU" sz="800" b="1" smtClean="0">
                <a:solidFill>
                  <a:srgbClr val="383288"/>
                </a:solidFill>
              </a:rPr>
              <a:t>Результаты работы</a:t>
            </a:r>
            <a:r>
              <a:rPr lang="en-US" sz="800" b="1" smtClean="0">
                <a:solidFill>
                  <a:srgbClr val="383288"/>
                </a:solidFill>
              </a:rPr>
              <a:t>]</a:t>
            </a:r>
            <a:endParaRPr lang="ru-RU" sz="800" b="1" dirty="0">
              <a:solidFill>
                <a:srgbClr val="383288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90C1297-00AC-414A-B811-4E763B3213C3}"/>
              </a:ext>
            </a:extLst>
          </p:cNvPr>
          <p:cNvSpPr txBox="1"/>
          <p:nvPr/>
        </p:nvSpPr>
        <p:spPr>
          <a:xfrm>
            <a:off x="340054" y="6512515"/>
            <a:ext cx="18125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rgbClr val="383288"/>
                </a:solidFill>
              </a:rPr>
              <a:t>[</a:t>
            </a:r>
            <a:r>
              <a:rPr lang="ru-RU" sz="800" b="1" dirty="0">
                <a:solidFill>
                  <a:srgbClr val="383288"/>
                </a:solidFill>
              </a:rPr>
              <a:t>Краткое название</a:t>
            </a:r>
            <a:r>
              <a:rPr lang="en-US" sz="800" b="1" dirty="0">
                <a:solidFill>
                  <a:srgbClr val="383288"/>
                </a:solidFill>
              </a:rPr>
              <a:t>]</a:t>
            </a:r>
            <a:endParaRPr lang="ru-RU" sz="800" b="1" dirty="0">
              <a:solidFill>
                <a:srgbClr val="383288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6506F3E-4A74-A849-B5E9-84F3249CC2AA}"/>
              </a:ext>
            </a:extLst>
          </p:cNvPr>
          <p:cNvSpPr txBox="1"/>
          <p:nvPr/>
        </p:nvSpPr>
        <p:spPr>
          <a:xfrm>
            <a:off x="5401722" y="6512515"/>
            <a:ext cx="15600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800" b="1" dirty="0">
                <a:solidFill>
                  <a:srgbClr val="38D4D6"/>
                </a:solidFill>
              </a:rPr>
              <a:t>НАПРАВЛЕНИЕ НЕЙРО</a:t>
            </a:r>
          </a:p>
        </p:txBody>
      </p:sp>
    </p:spTree>
    <p:extLst>
      <p:ext uri="{BB962C8B-B14F-4D97-AF65-F5344CB8AC3E}">
        <p14:creationId xmlns:p14="http://schemas.microsoft.com/office/powerpoint/2010/main" val="26454131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895350" y="280897"/>
            <a:ext cx="7029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383288"/>
                </a:solidFill>
              </a:rPr>
              <a:t>[</a:t>
            </a:r>
            <a:r>
              <a:rPr lang="ru-RU" sz="3600" b="1" dirty="0">
                <a:solidFill>
                  <a:srgbClr val="383288"/>
                </a:solidFill>
              </a:rPr>
              <a:t>Аналитика результатов</a:t>
            </a:r>
            <a:r>
              <a:rPr lang="en-US" sz="3600" b="1" dirty="0">
                <a:solidFill>
                  <a:srgbClr val="383288"/>
                </a:solidFill>
              </a:rPr>
              <a:t>]</a:t>
            </a:r>
            <a:endParaRPr lang="ru-RU" sz="3600" b="1" dirty="0">
              <a:solidFill>
                <a:srgbClr val="383288"/>
              </a:solidFill>
            </a:endParaRPr>
          </a:p>
        </p:txBody>
      </p:sp>
      <p:sp>
        <p:nvSpPr>
          <p:cNvPr id="14" name="Прямоугольный треугольник 13"/>
          <p:cNvSpPr/>
          <p:nvPr/>
        </p:nvSpPr>
        <p:spPr>
          <a:xfrm rot="13510417">
            <a:off x="-438329" y="180498"/>
            <a:ext cx="873898" cy="873898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ый треугольник 14"/>
          <p:cNvSpPr/>
          <p:nvPr/>
        </p:nvSpPr>
        <p:spPr>
          <a:xfrm rot="2713161">
            <a:off x="11946107" y="6134323"/>
            <a:ext cx="491786" cy="491786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02AD665B-FC6A-2049-8833-472019BBC822}"/>
              </a:ext>
            </a:extLst>
          </p:cNvPr>
          <p:cNvCxnSpPr>
            <a:cxnSpLocks/>
          </p:cNvCxnSpPr>
          <p:nvPr/>
        </p:nvCxnSpPr>
        <p:spPr>
          <a:xfrm>
            <a:off x="-8796" y="6377178"/>
            <a:ext cx="9699180" cy="0"/>
          </a:xfrm>
          <a:prstGeom prst="line">
            <a:avLst/>
          </a:prstGeom>
          <a:ln w="3810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BC8EB5B1-53D2-474B-AD23-9128FEC7CE34}"/>
              </a:ext>
            </a:extLst>
          </p:cNvPr>
          <p:cNvSpPr/>
          <p:nvPr/>
        </p:nvSpPr>
        <p:spPr>
          <a:xfrm>
            <a:off x="1125516" y="1455626"/>
            <a:ext cx="7430556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i="1" dirty="0">
                <a:solidFill>
                  <a:srgbClr val="00B050"/>
                </a:solidFill>
              </a:rPr>
              <a:t>Выводы по проекту</a:t>
            </a:r>
          </a:p>
          <a:p>
            <a:endParaRPr lang="ru-RU" sz="1600" i="1" dirty="0">
              <a:solidFill>
                <a:srgbClr val="00B050"/>
              </a:solidFill>
            </a:endParaRPr>
          </a:p>
          <a:p>
            <a:endParaRPr lang="ru-RU" sz="1600" i="1" dirty="0">
              <a:solidFill>
                <a:srgbClr val="00B050"/>
              </a:solidFill>
            </a:endParaRPr>
          </a:p>
          <a:p>
            <a:endParaRPr lang="ru-RU" sz="1600" i="1" dirty="0">
              <a:solidFill>
                <a:srgbClr val="00B050"/>
              </a:solidFill>
            </a:endParaRPr>
          </a:p>
          <a:p>
            <a:endParaRPr lang="ru-RU" sz="1600" i="1" dirty="0">
              <a:solidFill>
                <a:srgbClr val="00B050"/>
              </a:solidFill>
            </a:endParaRPr>
          </a:p>
          <a:p>
            <a:endParaRPr lang="ru-RU" sz="1600" i="1" dirty="0">
              <a:solidFill>
                <a:srgbClr val="00B050"/>
              </a:solidFill>
            </a:endParaRPr>
          </a:p>
          <a:p>
            <a:endParaRPr lang="ru-RU" sz="1600" i="1" dirty="0">
              <a:solidFill>
                <a:srgbClr val="00B050"/>
              </a:solidFill>
            </a:endParaRPr>
          </a:p>
          <a:p>
            <a:endParaRPr lang="ru-RU" sz="1600" i="1" dirty="0">
              <a:solidFill>
                <a:srgbClr val="00B050"/>
              </a:solidFill>
            </a:endParaRPr>
          </a:p>
          <a:p>
            <a:r>
              <a:rPr lang="ru-RU" sz="1600" i="1" dirty="0">
                <a:solidFill>
                  <a:srgbClr val="00B050"/>
                </a:solidFill>
              </a:rPr>
              <a:t>Перспективы развития</a:t>
            </a:r>
          </a:p>
          <a:p>
            <a:endParaRPr lang="ru-RU" sz="1600" i="1" dirty="0">
              <a:solidFill>
                <a:srgbClr val="00B050"/>
              </a:solidFill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18D0AC3E-0DE3-A84F-9059-B9E039618B8D}"/>
              </a:ext>
            </a:extLst>
          </p:cNvPr>
          <p:cNvSpPr/>
          <p:nvPr/>
        </p:nvSpPr>
        <p:spPr>
          <a:xfrm>
            <a:off x="1125516" y="3881026"/>
            <a:ext cx="9641805" cy="26930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ts val="1000"/>
              </a:spcBef>
            </a:pPr>
            <a:r>
              <a:rPr lang="ru-RU" sz="1600" dirty="0">
                <a:solidFill>
                  <a:srgbClr val="000000"/>
                </a:solidFill>
              </a:rPr>
              <a:t>ОБРАЗОВАНИЕ И ИСКУССТВОВЕДЕНИЕ</a:t>
            </a:r>
          </a:p>
          <a:p>
            <a:pPr marL="457200">
              <a:spcBef>
                <a:spcPts val="1000"/>
              </a:spcBef>
            </a:pPr>
            <a:r>
              <a:rPr lang="ru-RU" sz="1600" dirty="0">
                <a:solidFill>
                  <a:srgbClr val="000000"/>
                </a:solidFill>
              </a:rPr>
              <a:t>Наша программа может рассказать пользователям  о новых для них направлениях в искусстве, художниках, галереях.</a:t>
            </a:r>
          </a:p>
          <a:p>
            <a:pPr fontAlgn="base">
              <a:spcBef>
                <a:spcPts val="1000"/>
              </a:spcBef>
            </a:pPr>
            <a:r>
              <a:rPr lang="ru-RU" sz="1600" dirty="0">
                <a:solidFill>
                  <a:srgbClr val="000000"/>
                </a:solidFill>
              </a:rPr>
              <a:t>ТУРИЗМ</a:t>
            </a:r>
          </a:p>
          <a:p>
            <a:pPr marL="457200">
              <a:spcBef>
                <a:spcPts val="1000"/>
              </a:spcBef>
            </a:pPr>
            <a:r>
              <a:rPr lang="ru-RU" sz="1600" dirty="0">
                <a:solidFill>
                  <a:srgbClr val="000000"/>
                </a:solidFill>
              </a:rPr>
              <a:t>Благодаря нашей программе, станет возможным прокладывать туристический городской маршрут в зависимости от вкусов и настроения человека, что позволит получать больше удовольствия от путешествия.</a:t>
            </a:r>
            <a:r>
              <a:rPr lang="ru-RU" sz="1600" dirty="0"/>
              <a:t/>
            </a:r>
            <a:br>
              <a:rPr lang="ru-RU" sz="1600" dirty="0"/>
            </a:br>
            <a:r>
              <a:rPr lang="ru-RU" sz="1600" dirty="0"/>
              <a:t/>
            </a:r>
            <a:br>
              <a:rPr lang="ru-RU" sz="1600" dirty="0"/>
            </a:br>
            <a:endParaRPr lang="ru-RU" sz="1600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BF9A21EF-BD3F-8541-BF2F-35B415B891E5}"/>
              </a:ext>
            </a:extLst>
          </p:cNvPr>
          <p:cNvSpPr/>
          <p:nvPr/>
        </p:nvSpPr>
        <p:spPr>
          <a:xfrm>
            <a:off x="1125516" y="1801953"/>
            <a:ext cx="1017113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rgbClr val="000000"/>
                </a:solidFill>
              </a:rPr>
              <a:t>Исследована предметная область … Собраны данные … Построена модель классификации … Реализованы алгоритмы и их модификации … Реализована система … Точность итогового алгоритма … Алгоритм ошибается в случаях … Алгоритм хорошо работает в случаях… </a:t>
            </a:r>
          </a:p>
          <a:p>
            <a:r>
              <a:rPr lang="ru-RU" sz="1600" dirty="0">
                <a:solidFill>
                  <a:srgbClr val="000000"/>
                </a:solidFill>
              </a:rPr>
              <a:t>Выполнено автоматизированное создание экспозиции на основе эмоциональных оценок. </a:t>
            </a:r>
            <a:endParaRPr lang="ru-RU" sz="1600" dirty="0"/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1B0C2EBF-5364-C74F-B05E-4E7156D9C27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72537">
            <a:off x="10299741" y="2795462"/>
            <a:ext cx="1434474" cy="143447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90E398ED-BF79-4D40-B5D5-979F6EF07747}"/>
              </a:ext>
            </a:extLst>
          </p:cNvPr>
          <p:cNvSpPr txBox="1"/>
          <p:nvPr/>
        </p:nvSpPr>
        <p:spPr>
          <a:xfrm>
            <a:off x="9994900" y="6524625"/>
            <a:ext cx="168116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rgbClr val="383288"/>
                </a:solidFill>
              </a:rPr>
              <a:t>[</a:t>
            </a:r>
            <a:r>
              <a:rPr lang="ru-RU" sz="800" b="1">
                <a:solidFill>
                  <a:srgbClr val="383288"/>
                </a:solidFill>
              </a:rPr>
              <a:t>Аналитика </a:t>
            </a:r>
            <a:r>
              <a:rPr lang="ru-RU" sz="800" b="1" smtClean="0">
                <a:solidFill>
                  <a:srgbClr val="383288"/>
                </a:solidFill>
              </a:rPr>
              <a:t>результатов</a:t>
            </a:r>
            <a:r>
              <a:rPr lang="en-US" sz="800" b="1" smtClean="0">
                <a:solidFill>
                  <a:srgbClr val="383288"/>
                </a:solidFill>
              </a:rPr>
              <a:t>]</a:t>
            </a:r>
            <a:endParaRPr lang="ru-RU" sz="800" b="1" dirty="0">
              <a:solidFill>
                <a:srgbClr val="383288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90C1297-00AC-414A-B811-4E763B3213C3}"/>
              </a:ext>
            </a:extLst>
          </p:cNvPr>
          <p:cNvSpPr txBox="1"/>
          <p:nvPr/>
        </p:nvSpPr>
        <p:spPr>
          <a:xfrm>
            <a:off x="340054" y="6512515"/>
            <a:ext cx="18125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rgbClr val="383288"/>
                </a:solidFill>
              </a:rPr>
              <a:t>[</a:t>
            </a:r>
            <a:r>
              <a:rPr lang="ru-RU" sz="800" b="1" dirty="0">
                <a:solidFill>
                  <a:srgbClr val="383288"/>
                </a:solidFill>
              </a:rPr>
              <a:t>Краткое название</a:t>
            </a:r>
            <a:r>
              <a:rPr lang="en-US" sz="800" b="1" dirty="0">
                <a:solidFill>
                  <a:srgbClr val="383288"/>
                </a:solidFill>
              </a:rPr>
              <a:t>]</a:t>
            </a:r>
            <a:endParaRPr lang="ru-RU" sz="800" b="1" dirty="0">
              <a:solidFill>
                <a:srgbClr val="383288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6506F3E-4A74-A849-B5E9-84F3249CC2AA}"/>
              </a:ext>
            </a:extLst>
          </p:cNvPr>
          <p:cNvSpPr txBox="1"/>
          <p:nvPr/>
        </p:nvSpPr>
        <p:spPr>
          <a:xfrm>
            <a:off x="5401722" y="6512515"/>
            <a:ext cx="15600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800" b="1" dirty="0">
                <a:solidFill>
                  <a:srgbClr val="38D4D6"/>
                </a:solidFill>
              </a:rPr>
              <a:t>НАПРАВЛЕНИЕ НЕЙРО</a:t>
            </a:r>
          </a:p>
        </p:txBody>
      </p:sp>
    </p:spTree>
    <p:extLst>
      <p:ext uri="{BB962C8B-B14F-4D97-AF65-F5344CB8AC3E}">
        <p14:creationId xmlns:p14="http://schemas.microsoft.com/office/powerpoint/2010/main" val="10997173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Прямоугольный треугольник 121"/>
          <p:cNvSpPr/>
          <p:nvPr/>
        </p:nvSpPr>
        <p:spPr>
          <a:xfrm rot="16200000">
            <a:off x="8985301" y="3641300"/>
            <a:ext cx="3216699" cy="3216699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901488" y="258633"/>
            <a:ext cx="1219911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383288"/>
                </a:solidFill>
              </a:rPr>
              <a:t>[</a:t>
            </a:r>
            <a:r>
              <a:rPr lang="ru-RU" sz="3600" b="1" dirty="0">
                <a:solidFill>
                  <a:srgbClr val="383288"/>
                </a:solidFill>
              </a:rPr>
              <a:t>Команда</a:t>
            </a:r>
            <a:r>
              <a:rPr lang="en-US" sz="3600" b="1" dirty="0">
                <a:solidFill>
                  <a:srgbClr val="383288"/>
                </a:solidFill>
              </a:rPr>
              <a:t>]</a:t>
            </a:r>
            <a:r>
              <a:rPr lang="ru-RU" sz="3600" b="1" dirty="0">
                <a:solidFill>
                  <a:srgbClr val="383288"/>
                </a:solidFill>
              </a:rPr>
              <a:t> </a:t>
            </a:r>
          </a:p>
          <a:p>
            <a:r>
              <a:rPr lang="ru-RU" sz="1600" i="1" dirty="0">
                <a:solidFill>
                  <a:srgbClr val="00B050"/>
                </a:solidFill>
              </a:rPr>
              <a:t>(название или номер(-а) группы)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34788" y="3672715"/>
            <a:ext cx="20908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Иванова Инна, </a:t>
            </a:r>
          </a:p>
          <a:p>
            <a:r>
              <a:rPr lang="ru-RU" sz="1600" dirty="0"/>
              <a:t>руководитель,</a:t>
            </a:r>
          </a:p>
          <a:p>
            <a:r>
              <a:rPr lang="en-US" sz="1600" dirty="0" err="1"/>
              <a:t>ivanova@mail.ru</a:t>
            </a:r>
            <a:endParaRPr lang="ru-RU" sz="1600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566CEFB7-2CD7-8749-8735-6830D1C48B22}"/>
              </a:ext>
            </a:extLst>
          </p:cNvPr>
          <p:cNvSpPr/>
          <p:nvPr/>
        </p:nvSpPr>
        <p:spPr>
          <a:xfrm>
            <a:off x="479393" y="5645179"/>
            <a:ext cx="866191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i="1" dirty="0">
                <a:solidFill>
                  <a:srgbClr val="00B050"/>
                </a:solidFill>
              </a:rPr>
              <a:t>Необходимо также добавить контактные данные, чтобы в случае заинтересованностью Вашей работой коллеги могли с Вами связаться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AD6D18E-9765-1942-9083-A95A93C075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62984" y="1759516"/>
            <a:ext cx="1992294" cy="1731319"/>
          </a:xfr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ru-RU" sz="1600" i="1" dirty="0">
                <a:solidFill>
                  <a:schemeClr val="accent2"/>
                </a:solidFill>
              </a:rPr>
              <a:t>Место для фото</a:t>
            </a:r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C62A5914-8BE4-F843-B4C0-CA95BBEFFCA5}"/>
              </a:ext>
            </a:extLst>
          </p:cNvPr>
          <p:cNvCxnSpPr>
            <a:cxnSpLocks/>
          </p:cNvCxnSpPr>
          <p:nvPr/>
        </p:nvCxnSpPr>
        <p:spPr>
          <a:xfrm>
            <a:off x="-8796" y="6377178"/>
            <a:ext cx="9699180" cy="0"/>
          </a:xfrm>
          <a:prstGeom prst="line">
            <a:avLst/>
          </a:prstGeom>
          <a:ln w="3810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ED352CC-693A-3640-9271-B47CA90CD5D6}"/>
              </a:ext>
            </a:extLst>
          </p:cNvPr>
          <p:cNvSpPr txBox="1"/>
          <p:nvPr/>
        </p:nvSpPr>
        <p:spPr>
          <a:xfrm>
            <a:off x="3201769" y="3672714"/>
            <a:ext cx="19974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Петров Потап, </a:t>
            </a:r>
          </a:p>
          <a:p>
            <a:r>
              <a:rPr lang="ru-RU" sz="1600" dirty="0"/>
              <a:t>архитектор</a:t>
            </a:r>
          </a:p>
        </p:txBody>
      </p:sp>
      <p:sp>
        <p:nvSpPr>
          <p:cNvPr id="17" name="Объект 2">
            <a:extLst>
              <a:ext uri="{FF2B5EF4-FFF2-40B4-BE49-F238E27FC236}">
                <a16:creationId xmlns:a16="http://schemas.microsoft.com/office/drawing/2014/main" id="{C1B810C7-4642-C849-8920-60FA459D0D2E}"/>
              </a:ext>
            </a:extLst>
          </p:cNvPr>
          <p:cNvSpPr txBox="1">
            <a:spLocks/>
          </p:cNvSpPr>
          <p:nvPr/>
        </p:nvSpPr>
        <p:spPr>
          <a:xfrm>
            <a:off x="3206893" y="1753654"/>
            <a:ext cx="1992294" cy="1731319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600" i="1">
                <a:solidFill>
                  <a:schemeClr val="accent2"/>
                </a:solidFill>
              </a:rPr>
              <a:t>Место для фото</a:t>
            </a:r>
            <a:endParaRPr lang="ru-RU" sz="1600" i="1" dirty="0">
              <a:solidFill>
                <a:schemeClr val="accent2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E6BD5F0-5087-E34B-BAFE-491E98813D75}"/>
              </a:ext>
            </a:extLst>
          </p:cNvPr>
          <p:cNvSpPr txBox="1"/>
          <p:nvPr/>
        </p:nvSpPr>
        <p:spPr>
          <a:xfrm>
            <a:off x="5798802" y="3666851"/>
            <a:ext cx="22197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Симонова Симона, </a:t>
            </a:r>
          </a:p>
          <a:p>
            <a:r>
              <a:rPr lang="ru-RU" sz="1600" dirty="0"/>
              <a:t>разработчик</a:t>
            </a:r>
          </a:p>
        </p:txBody>
      </p:sp>
      <p:sp>
        <p:nvSpPr>
          <p:cNvPr id="19" name="Объект 2">
            <a:extLst>
              <a:ext uri="{FF2B5EF4-FFF2-40B4-BE49-F238E27FC236}">
                <a16:creationId xmlns:a16="http://schemas.microsoft.com/office/drawing/2014/main" id="{7AE1F650-8694-7149-8B1C-77B9663CB93C}"/>
              </a:ext>
            </a:extLst>
          </p:cNvPr>
          <p:cNvSpPr txBox="1">
            <a:spLocks/>
          </p:cNvSpPr>
          <p:nvPr/>
        </p:nvSpPr>
        <p:spPr>
          <a:xfrm>
            <a:off x="5826998" y="1753652"/>
            <a:ext cx="1992294" cy="1731319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600" i="1">
                <a:solidFill>
                  <a:schemeClr val="accent2"/>
                </a:solidFill>
              </a:rPr>
              <a:t>Место для фото</a:t>
            </a:r>
            <a:endParaRPr lang="ru-RU" sz="1600" i="1" dirty="0">
              <a:solidFill>
                <a:schemeClr val="accent2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2AFFF01-3A2F-6549-95DB-8ABFB69005C2}"/>
              </a:ext>
            </a:extLst>
          </p:cNvPr>
          <p:cNvSpPr txBox="1"/>
          <p:nvPr/>
        </p:nvSpPr>
        <p:spPr>
          <a:xfrm>
            <a:off x="8365782" y="3666850"/>
            <a:ext cx="22025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Тихонов Тимофей, </a:t>
            </a:r>
          </a:p>
          <a:p>
            <a:r>
              <a:rPr lang="ru-RU" sz="1600" dirty="0"/>
              <a:t>аналитик</a:t>
            </a:r>
          </a:p>
        </p:txBody>
      </p:sp>
      <p:sp>
        <p:nvSpPr>
          <p:cNvPr id="21" name="Объект 2">
            <a:extLst>
              <a:ext uri="{FF2B5EF4-FFF2-40B4-BE49-F238E27FC236}">
                <a16:creationId xmlns:a16="http://schemas.microsoft.com/office/drawing/2014/main" id="{46B0043D-FC96-6041-B03B-D9BCFD49833F}"/>
              </a:ext>
            </a:extLst>
          </p:cNvPr>
          <p:cNvSpPr txBox="1">
            <a:spLocks/>
          </p:cNvSpPr>
          <p:nvPr/>
        </p:nvSpPr>
        <p:spPr>
          <a:xfrm>
            <a:off x="8370907" y="1747790"/>
            <a:ext cx="1992294" cy="1731319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600" i="1">
                <a:solidFill>
                  <a:schemeClr val="accent2"/>
                </a:solidFill>
              </a:rPr>
              <a:t>Место для фото</a:t>
            </a:r>
            <a:endParaRPr lang="ru-RU" sz="1600" i="1" dirty="0">
              <a:solidFill>
                <a:schemeClr val="accent2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0E398ED-BF79-4D40-B5D5-979F6EF07747}"/>
              </a:ext>
            </a:extLst>
          </p:cNvPr>
          <p:cNvSpPr txBox="1"/>
          <p:nvPr/>
        </p:nvSpPr>
        <p:spPr>
          <a:xfrm>
            <a:off x="10943431" y="6524625"/>
            <a:ext cx="146526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smtClean="0">
                <a:solidFill>
                  <a:srgbClr val="383288"/>
                </a:solidFill>
              </a:rPr>
              <a:t>[</a:t>
            </a:r>
            <a:r>
              <a:rPr lang="ru-RU" sz="800" b="1" smtClean="0">
                <a:solidFill>
                  <a:srgbClr val="383288"/>
                </a:solidFill>
              </a:rPr>
              <a:t>Команда</a:t>
            </a:r>
            <a:r>
              <a:rPr lang="en-US" sz="800" b="1" smtClean="0">
                <a:solidFill>
                  <a:srgbClr val="383288"/>
                </a:solidFill>
              </a:rPr>
              <a:t>]</a:t>
            </a:r>
            <a:endParaRPr lang="ru-RU" sz="800" b="1" dirty="0">
              <a:solidFill>
                <a:srgbClr val="383288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90C1297-00AC-414A-B811-4E763B3213C3}"/>
              </a:ext>
            </a:extLst>
          </p:cNvPr>
          <p:cNvSpPr txBox="1"/>
          <p:nvPr/>
        </p:nvSpPr>
        <p:spPr>
          <a:xfrm>
            <a:off x="340054" y="6512515"/>
            <a:ext cx="18125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rgbClr val="383288"/>
                </a:solidFill>
              </a:rPr>
              <a:t>[</a:t>
            </a:r>
            <a:r>
              <a:rPr lang="ru-RU" sz="800" b="1" dirty="0">
                <a:solidFill>
                  <a:srgbClr val="383288"/>
                </a:solidFill>
              </a:rPr>
              <a:t>Краткое название</a:t>
            </a:r>
            <a:r>
              <a:rPr lang="en-US" sz="800" b="1" dirty="0">
                <a:solidFill>
                  <a:srgbClr val="383288"/>
                </a:solidFill>
              </a:rPr>
              <a:t>]</a:t>
            </a:r>
            <a:endParaRPr lang="ru-RU" sz="800" b="1" dirty="0">
              <a:solidFill>
                <a:srgbClr val="383288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6506F3E-4A74-A849-B5E9-84F3249CC2AA}"/>
              </a:ext>
            </a:extLst>
          </p:cNvPr>
          <p:cNvSpPr txBox="1"/>
          <p:nvPr/>
        </p:nvSpPr>
        <p:spPr>
          <a:xfrm>
            <a:off x="5401722" y="6512515"/>
            <a:ext cx="15600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800" b="1" dirty="0">
                <a:solidFill>
                  <a:srgbClr val="38D4D6"/>
                </a:solidFill>
              </a:rPr>
              <a:t>НАПРАВЛЕНИЕ НЕЙРО</a:t>
            </a:r>
          </a:p>
        </p:txBody>
      </p:sp>
    </p:spTree>
    <p:extLst>
      <p:ext uri="{BB962C8B-B14F-4D97-AF65-F5344CB8AC3E}">
        <p14:creationId xmlns:p14="http://schemas.microsoft.com/office/powerpoint/2010/main" val="420250676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Пользовательские 5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A7988B"/>
      </a:accent2>
      <a:accent3>
        <a:srgbClr val="6E0C24"/>
      </a:accent3>
      <a:accent4>
        <a:srgbClr val="FFC000"/>
      </a:accent4>
      <a:accent5>
        <a:srgbClr val="5B9BD5"/>
      </a:accent5>
      <a:accent6>
        <a:srgbClr val="1EDCC3"/>
      </a:accent6>
      <a:hlink>
        <a:srgbClr val="0563C1"/>
      </a:hlink>
      <a:folHlink>
        <a:srgbClr val="954F72"/>
      </a:folHlink>
    </a:clrScheme>
    <a:fontScheme name="Калашников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6718</TotalTime>
  <Words>694</Words>
  <Application>Microsoft Office PowerPoint</Application>
  <PresentationFormat>Широкоэкранный</PresentationFormat>
  <Paragraphs>147</Paragraphs>
  <Slides>11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Calibri</vt:lpstr>
      <vt:lpstr>Verdana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OAO "Koncern Kalashnikov"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Margarita Shirobokova</dc:creator>
  <cp:lastModifiedBy>Филатов Андрей Владимирович</cp:lastModifiedBy>
  <cp:revision>368</cp:revision>
  <dcterms:created xsi:type="dcterms:W3CDTF">2019-07-19T08:59:36Z</dcterms:created>
  <dcterms:modified xsi:type="dcterms:W3CDTF">2023-04-18T12:34:55Z</dcterms:modified>
</cp:coreProperties>
</file>