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357" r:id="rId2"/>
    <p:sldId id="364" r:id="rId3"/>
    <p:sldId id="366" r:id="rId4"/>
    <p:sldId id="283" r:id="rId5"/>
    <p:sldId id="367" r:id="rId6"/>
    <p:sldId id="266" r:id="rId7"/>
    <p:sldId id="359" r:id="rId8"/>
    <p:sldId id="370" r:id="rId9"/>
    <p:sldId id="281" r:id="rId10"/>
    <p:sldId id="371" r:id="rId11"/>
    <p:sldId id="3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255" userDrawn="1">
          <p15:clr>
            <a:srgbClr val="A4A3A4"/>
          </p15:clr>
        </p15:guide>
        <p15:guide id="5" pos="279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CEE"/>
    <a:srgbClr val="1EDDC3"/>
    <a:srgbClr val="383288"/>
    <a:srgbClr val="6460A3"/>
    <a:srgbClr val="38D4D6"/>
    <a:srgbClr val="00FCD6"/>
    <a:srgbClr val="A7FEFF"/>
    <a:srgbClr val="ADD05B"/>
    <a:srgbClr val="00D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3" autoAdjust="0"/>
    <p:restoredTop sz="91440" autoAdjust="0"/>
  </p:normalViewPr>
  <p:slideViewPr>
    <p:cSldViewPr snapToGrid="0">
      <p:cViewPr varScale="1">
        <p:scale>
          <a:sx n="105" d="100"/>
          <a:sy n="105" d="100"/>
        </p:scale>
        <p:origin x="852" y="114"/>
      </p:cViewPr>
      <p:guideLst>
        <p:guide orient="horz" pos="2160"/>
        <p:guide pos="3840"/>
        <p:guide orient="horz" pos="4110"/>
        <p:guide orient="horz" pos="255"/>
        <p:guide pos="279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16EBE-57CE-4EBC-BD57-A999DD88B7D5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0E1ED-FC16-4B0B-8773-5C0CA34C3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E1ED-FC16-4B0B-8773-5C0CA34C34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98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E1ED-FC16-4B0B-8773-5C0CA34C34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23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E1ED-FC16-4B0B-8773-5C0CA34C34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3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8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33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1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6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12D1-AC4F-4D91-AA41-88AA8B28C4BE}" type="datetimeFigureOut">
              <a:rPr lang="ru-RU" smtClean="0"/>
              <a:t>чт 04.05.23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3A8F-34D8-4C4D-BF8F-7BFCB9C22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3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рямоугольник 80"/>
          <p:cNvSpPr/>
          <p:nvPr/>
        </p:nvSpPr>
        <p:spPr>
          <a:xfrm>
            <a:off x="0" y="132496"/>
            <a:ext cx="12192000" cy="11487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          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8214" y="291924"/>
            <a:ext cx="11025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ПОЯСНЕНИЯ И РЕКОМЕНДАЦИИ К ШАБЛОНУ, 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</a:rPr>
              <a:t>НЕ ЗАБЫТЬ УДАЛИТЬ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7785-62B4-BD49-B771-31C22AFD7ED1}"/>
              </a:ext>
            </a:extLst>
          </p:cNvPr>
          <p:cNvSpPr txBox="1"/>
          <p:nvPr/>
        </p:nvSpPr>
        <p:spPr>
          <a:xfrm>
            <a:off x="633045" y="1415672"/>
            <a:ext cx="110607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b="1" dirty="0"/>
              <a:t>Все примеры в шаблоне выполнены </a:t>
            </a:r>
            <a:r>
              <a:rPr lang="ru-RU" dirty="0"/>
              <a:t>простым черным шрифтом</a:t>
            </a:r>
            <a:r>
              <a:rPr lang="ru-RU" b="1" dirty="0"/>
              <a:t>, их будет необходимо заменить на свои данные.</a:t>
            </a:r>
          </a:p>
          <a:p>
            <a:pPr marL="457200" indent="-457200">
              <a:buAutoNum type="arabicPeriod"/>
            </a:pPr>
            <a:r>
              <a:rPr lang="ru-RU" b="1" dirty="0"/>
              <a:t>Все комментарии в шаблоне выполнены </a:t>
            </a:r>
            <a:r>
              <a:rPr lang="ru-RU" i="1" dirty="0"/>
              <a:t>наклонным зеленым шрифтом</a:t>
            </a:r>
            <a:r>
              <a:rPr lang="ru-RU" b="1" dirty="0"/>
              <a:t>, их будет необходимо удалить.</a:t>
            </a:r>
          </a:p>
          <a:p>
            <a:pPr marL="457200" indent="-457200">
              <a:buAutoNum type="arabicPeriod"/>
            </a:pPr>
            <a:r>
              <a:rPr lang="ru-RU" b="1" dirty="0"/>
              <a:t>Рекомендуется по возможности сохранить количество слайдов, добавляя дополнительные слайды только в случае необходимости.</a:t>
            </a:r>
          </a:p>
          <a:p>
            <a:pPr marL="457200" indent="-457200">
              <a:buAutoNum type="arabicPeriod"/>
            </a:pPr>
            <a:r>
              <a:rPr lang="ru-RU" b="1" dirty="0"/>
              <a:t>Обязательно оставляйте шрифт читаемым, не меньше 16</a:t>
            </a:r>
            <a:r>
              <a:rPr lang="en-US" b="1" dirty="0" err="1"/>
              <a:t>pt</a:t>
            </a:r>
            <a:r>
              <a:rPr lang="ru-RU" b="1" dirty="0"/>
              <a:t>.</a:t>
            </a:r>
            <a:endParaRPr lang="en-US" b="1" dirty="0"/>
          </a:p>
          <a:p>
            <a:pPr marL="457200" indent="-457200">
              <a:buAutoNum type="arabicPeriod"/>
            </a:pPr>
            <a:r>
              <a:rPr lang="ru-RU" b="1" dirty="0"/>
              <a:t>Не меняйте цветовые и шрифтовые решения презентации, чтобы презентации данного направления были выполнены в едином стиле.</a:t>
            </a:r>
          </a:p>
          <a:p>
            <a:pPr marL="457200" indent="-457200">
              <a:buAutoNum type="arabicPeriod"/>
            </a:pPr>
            <a:r>
              <a:rPr lang="ru-RU" b="1" dirty="0"/>
              <a:t>Будьте аккуратны: неряшливые слайды вызывают подозрение, что команда не только к слайдам, но и к самой работе подошла без энтузиазма и должного старания.</a:t>
            </a:r>
          </a:p>
          <a:p>
            <a:pPr marL="457200" indent="-457200">
              <a:buFontTx/>
              <a:buAutoNum type="arabicPeriod"/>
            </a:pPr>
            <a:r>
              <a:rPr lang="ru-RU" b="1" dirty="0"/>
              <a:t>Оптимальное число строк на слайде — от 6 до 11. Перегруженность и мелкий шрифт тяжелы для восприятия. Низкая загруженность оставляет впечатление, что выступление поверхностно и плохо подготовлено.</a:t>
            </a:r>
          </a:p>
          <a:p>
            <a:pPr marL="457200" indent="-457200">
              <a:buFontTx/>
              <a:buAutoNum type="arabicPeriod"/>
            </a:pPr>
            <a:r>
              <a:rPr lang="ru-RU" b="1" dirty="0"/>
              <a:t>Цвета, которые мы используем в презентации – этот, этот, этот и их оттенки. </a:t>
            </a:r>
          </a:p>
          <a:p>
            <a:pPr marL="457200" indent="-457200">
              <a:buAutoNum type="arabicPeriod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216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34364" y="2199900"/>
            <a:ext cx="6676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Здесь можно написать цитату, высказывание или утверждение</a:t>
            </a:r>
          </a:p>
          <a:p>
            <a:pPr>
              <a:lnSpc>
                <a:spcPct val="150000"/>
              </a:lnSpc>
            </a:pPr>
            <a:endParaRPr lang="ru-RU" sz="28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0944" y="4767828"/>
            <a:ext cx="272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Автор Цитаты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Прямоугольный треугольник 4"/>
          <p:cNvSpPr/>
          <p:nvPr/>
        </p:nvSpPr>
        <p:spPr>
          <a:xfrm rot="13507742">
            <a:off x="-1978527" y="1374930"/>
            <a:ext cx="3938390" cy="3938390"/>
          </a:xfrm>
          <a:prstGeom prst="rtTriangle">
            <a:avLst/>
          </a:prstGeom>
          <a:solidFill>
            <a:srgbClr val="1E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9" y="1738503"/>
            <a:ext cx="3952875" cy="3600450"/>
          </a:xfrm>
          <a:prstGeom prst="rect">
            <a:avLst/>
          </a:prstGeom>
        </p:spPr>
      </p:pic>
      <p:sp>
        <p:nvSpPr>
          <p:cNvPr id="9" name="Прямоугольный треугольник 8"/>
          <p:cNvSpPr/>
          <p:nvPr/>
        </p:nvSpPr>
        <p:spPr>
          <a:xfrm rot="13507742">
            <a:off x="816009" y="5306117"/>
            <a:ext cx="855702" cy="855702"/>
          </a:xfrm>
          <a:prstGeom prst="rtTriangle">
            <a:avLst/>
          </a:prstGeom>
          <a:solidFill>
            <a:srgbClr val="B8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46094" y="243211"/>
            <a:ext cx="1076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Вопросы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943431" y="6509340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Вопросы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287188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2624825" y="2180979"/>
            <a:ext cx="694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  <a:latin typeface="+mj-lt"/>
              </a:rPr>
              <a:t>КУРС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0" y="132496"/>
            <a:ext cx="12192000" cy="7793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          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37747" y="229794"/>
            <a:ext cx="1246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РЕКОМЕНДАЦИИ К ДОКЛАДУ, НЕ ЗАБЫТЬ УДАЛИТЬ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B7785-62B4-BD49-B771-31C22AFD7ED1}"/>
              </a:ext>
            </a:extLst>
          </p:cNvPr>
          <p:cNvSpPr txBox="1"/>
          <p:nvPr/>
        </p:nvSpPr>
        <p:spPr>
          <a:xfrm>
            <a:off x="263769" y="1114676"/>
            <a:ext cx="113244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600" dirty="0"/>
              <a:t>Обязательно составьте план выступления. В нем должны быть отражены важные идеи выступления. Репетируя доклад, держите план перед глазами.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Мышление Вашего слушателя устроено так, что он способен одновременно удерживать в голове 3-4 идеи. Используйте это для составления плана. Оптимально - три пункта, в каждом - три подпункта.  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Во время репетиции несколько раз запишите свой голос и затем прослушайте. Это поможет избежать ошибки в речи, кроме того, Вы увидите проблемные места и сможете их исправить.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Поставьте в соответствие каждому подпункту приблизительное время, которое он занимает в докладе. Это поможет отрегулировать время выступления. 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Если Вы чувствуете себя неуверенно, боитесь или стесняетесь выступать, запишите и выучите свою речь наизусть. Это не значит, что Вы будете выступать четко по написанному, но в момент волнения вызубренные строки сами «всплывут» в нужный момент, если Вы собьетесь. Запись выступления на 7 минут занимает примерно полторы страницы текста (формат А4, шрифт 12</a:t>
            </a:r>
            <a:r>
              <a:rPr lang="en-US" sz="1600" dirty="0" err="1"/>
              <a:t>pt</a:t>
            </a:r>
            <a:r>
              <a:rPr lang="en-US" sz="1600" dirty="0"/>
              <a:t>).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Никогда не читайте слайд дословно. Лучше всего, если на слайде будет написана подробная информация, а словами будет рассказываться их содержательный смысл. Формулировки на слайде должны быть короткими, максимум — две строки на фразу. Чтение длинной фразы отвлекает от речи. Короткая фраза легче запоминается.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Допустимо переключение два слайда в минуту, но не быстрее. Слушатели должны успеть воспринять информацию и со слайда, и на слух. 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Не повторяйте одну и ту же мысль, пусть даже другими словами — время дорого. Над каждой фразой надо критически подумать: поймут ли её слушатели, достаточно ли у них специальных знаний, чтобы её понять? Непонятные фразы следует безжалостно изымать из презентации. </a:t>
            </a:r>
          </a:p>
        </p:txBody>
      </p:sp>
    </p:spTree>
    <p:extLst>
      <p:ext uri="{BB962C8B-B14F-4D97-AF65-F5344CB8AC3E}">
        <p14:creationId xmlns:p14="http://schemas.microsoft.com/office/powerpoint/2010/main" val="9443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рямоугольник 80"/>
          <p:cNvSpPr/>
          <p:nvPr/>
        </p:nvSpPr>
        <p:spPr>
          <a:xfrm>
            <a:off x="0" y="1767874"/>
            <a:ext cx="12192000" cy="2144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          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5062" y="1894596"/>
            <a:ext cx="10597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</a:rPr>
              <a:t>Программа для измерительной машины</a:t>
            </a:r>
            <a:endParaRPr lang="ru-RU" sz="5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B7785-62B4-BD49-B771-31C22AFD7ED1}"/>
              </a:ext>
            </a:extLst>
          </p:cNvPr>
          <p:cNvSpPr txBox="1"/>
          <p:nvPr/>
        </p:nvSpPr>
        <p:spPr>
          <a:xfrm>
            <a:off x="5697415" y="3980534"/>
            <a:ext cx="6290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383288"/>
                </a:solidFill>
              </a:rPr>
              <a:t>Руководитель:</a:t>
            </a:r>
          </a:p>
          <a:p>
            <a:r>
              <a:rPr lang="ru-RU" sz="2400" dirty="0" smtClean="0"/>
              <a:t>Неклюдова Наталья </a:t>
            </a:r>
            <a:endParaRPr lang="ru-RU" sz="2400" dirty="0"/>
          </a:p>
          <a:p>
            <a:r>
              <a:rPr lang="ru-RU" sz="2400" b="1" dirty="0" smtClean="0">
                <a:solidFill>
                  <a:srgbClr val="383288"/>
                </a:solidFill>
              </a:rPr>
              <a:t>Состав </a:t>
            </a:r>
            <a:r>
              <a:rPr lang="ru-RU" sz="2400" b="1" dirty="0">
                <a:solidFill>
                  <a:srgbClr val="383288"/>
                </a:solidFill>
              </a:rPr>
              <a:t>команды:</a:t>
            </a:r>
          </a:p>
          <a:p>
            <a:r>
              <a:rPr lang="ru-RU" sz="2400" dirty="0" smtClean="0"/>
              <a:t>Филатов Андрей</a:t>
            </a:r>
            <a:endParaRPr lang="ru-RU" sz="2400" dirty="0"/>
          </a:p>
          <a:p>
            <a:endParaRPr lang="ru-RU" sz="2400" dirty="0">
              <a:solidFill>
                <a:srgbClr val="383288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721782-467E-4148-A6F6-2CA8396DE7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079" y="243007"/>
            <a:ext cx="2814825" cy="12786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CDA1E0-A1E4-FE4E-A254-8DF024A16A3B}"/>
              </a:ext>
            </a:extLst>
          </p:cNvPr>
          <p:cNvSpPr txBox="1"/>
          <p:nvPr/>
        </p:nvSpPr>
        <p:spPr>
          <a:xfrm>
            <a:off x="4766185" y="6126166"/>
            <a:ext cx="265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83288"/>
                </a:solidFill>
              </a:rPr>
              <a:t>Ижевск, </a:t>
            </a:r>
            <a:r>
              <a:rPr lang="ru-RU" sz="2400" b="1" dirty="0" smtClean="0">
                <a:solidFill>
                  <a:srgbClr val="383288"/>
                </a:solidFill>
              </a:rPr>
              <a:t>2023</a:t>
            </a:r>
            <a:endParaRPr lang="ru-RU" sz="2400" dirty="0">
              <a:solidFill>
                <a:srgbClr val="383288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2412C0-E968-0E4D-A3B4-5E8D11BCA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9711">
            <a:off x="962904" y="4615386"/>
            <a:ext cx="1849559" cy="184955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E56C20-812A-E44B-9826-5187E0570C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3688">
            <a:off x="9874014" y="214387"/>
            <a:ext cx="1682532" cy="16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3702" y="280897"/>
            <a:ext cx="1077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Аналитика проекта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EF247B1-10AB-A440-87AF-16DE62F29925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Аналитика проекта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1ABD38-8C1F-B348-ABB6-7CDBD7C7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22" y="1407270"/>
            <a:ext cx="1669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D3AA"/>
                </a:solidFill>
                <a:effectLst/>
              </a:rPr>
              <a:t>ПРОБЛЕМА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1AAE3D5-FD47-E24B-9C89-6B2CD5851ABE}"/>
              </a:ext>
            </a:extLst>
          </p:cNvPr>
          <p:cNvPicPr>
            <a:picLocks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9" y="1234565"/>
            <a:ext cx="673425" cy="673425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4F66F9BF-3408-DE43-808F-59DE0EB8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46" y="2509240"/>
            <a:ext cx="2307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АКТУАЛЬНОСТЬ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0C3F53-C453-2E49-B2F6-908D079BD8B1}"/>
              </a:ext>
            </a:extLst>
          </p:cNvPr>
          <p:cNvPicPr>
            <a:picLocks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1" y="2215327"/>
            <a:ext cx="789211" cy="78921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992ABB6-7CF4-8543-90C9-D54106C1F300}"/>
              </a:ext>
            </a:extLst>
          </p:cNvPr>
          <p:cNvPicPr>
            <a:picLocks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4" y="3530293"/>
            <a:ext cx="781036" cy="781036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AE19C1D5-3AFB-6148-ABDB-EF86909A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82" y="3648554"/>
            <a:ext cx="26003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СУЩЕСТВУЮЩИЕ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РЕШЕНИЯ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C9BCEE2-CE60-5B4D-B871-8A69C6CE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927" y="2328102"/>
            <a:ext cx="57760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На заводах</a:t>
            </a:r>
            <a:r>
              <a:rPr kumimoji="0" lang="ru-RU" altLang="ru-RU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требуются машины для измерения деталей, которые очень дорого обходятся в покупке и обслуживании</a:t>
            </a:r>
            <a:endParaRPr kumimoji="0" lang="ru-RU" altLang="ru-RU" sz="16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F4E024B2-AB61-4049-A8D3-86E3232D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195" y="3635343"/>
            <a:ext cx="47051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Сказать это сделать кому-нибудь другому</a:t>
            </a:r>
            <a:endParaRPr lang="en-US" sz="1600" dirty="0" smtClean="0"/>
          </a:p>
          <a:p>
            <a:r>
              <a:rPr lang="ru-RU" sz="1600" dirty="0" smtClean="0"/>
              <a:t>Не найдено</a:t>
            </a:r>
            <a:endParaRPr lang="en-US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ABE6C7-9A2B-C64F-B4C8-22F9A0C93831}"/>
              </a:ext>
            </a:extLst>
          </p:cNvPr>
          <p:cNvSpPr/>
          <p:nvPr/>
        </p:nvSpPr>
        <p:spPr>
          <a:xfrm>
            <a:off x="5017195" y="140200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Определение границы </a:t>
            </a:r>
            <a:r>
              <a:rPr lang="ru-RU" sz="1600" dirty="0" smtClean="0"/>
              <a:t>детали, нахождение её размеров</a:t>
            </a:r>
            <a:endParaRPr lang="ru-RU" sz="160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4939319-F42C-894D-8867-8DDE9DC7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18" y="4715355"/>
            <a:ext cx="1882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ПРОРЫВНОЕ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00D3AA"/>
                </a:solidFill>
              </a:rPr>
              <a:t>РЕШЕНИЕ</a:t>
            </a:r>
            <a:endParaRPr kumimoji="0" lang="ru-RU" altLang="ru-RU" sz="1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C8D3AB3-43B5-4E4B-B4DB-253C57A436BF}"/>
              </a:ext>
            </a:extLst>
          </p:cNvPr>
          <p:cNvPicPr>
            <a:picLocks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86" y="4700394"/>
            <a:ext cx="739986" cy="739986"/>
          </a:xfrm>
          <a:prstGeom prst="rect">
            <a:avLst/>
          </a:prstGeom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id="{0872EB2B-A03B-C240-B94E-5C986508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918" y="4807667"/>
            <a:ext cx="2440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Дать задание другим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95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96784" y="133515"/>
            <a:ext cx="67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Описание проекта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216470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9801247" y="3574297"/>
            <a:ext cx="2635727" cy="3381380"/>
            <a:chOff x="9801247" y="3574297"/>
            <a:chExt cx="2635727" cy="3381380"/>
          </a:xfrm>
          <a:solidFill>
            <a:schemeClr val="accent6"/>
          </a:solidFill>
        </p:grpSpPr>
        <p:sp>
          <p:nvSpPr>
            <p:cNvPr id="16" name="Прямоугольный треугольник 15"/>
            <p:cNvSpPr/>
            <p:nvPr/>
          </p:nvSpPr>
          <p:spPr>
            <a:xfrm rot="13510417">
              <a:off x="10870854" y="4374358"/>
              <a:ext cx="932316" cy="9323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ый треугольник 36"/>
            <p:cNvSpPr/>
            <p:nvPr/>
          </p:nvSpPr>
          <p:spPr>
            <a:xfrm rot="16200000">
              <a:off x="10415717" y="5103353"/>
              <a:ext cx="1776283" cy="17762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ый треугольник 18"/>
            <p:cNvSpPr/>
            <p:nvPr/>
          </p:nvSpPr>
          <p:spPr>
            <a:xfrm rot="2713161">
              <a:off x="11945188" y="3829630"/>
              <a:ext cx="491786" cy="4917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ый треугольник 38"/>
            <p:cNvSpPr/>
            <p:nvPr/>
          </p:nvSpPr>
          <p:spPr>
            <a:xfrm rot="2713161">
              <a:off x="10148925" y="5593093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ый треугольник 39"/>
            <p:cNvSpPr/>
            <p:nvPr/>
          </p:nvSpPr>
          <p:spPr>
            <a:xfrm rot="10649316">
              <a:off x="10724440" y="5876251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ый треугольник 40"/>
            <p:cNvSpPr/>
            <p:nvPr/>
          </p:nvSpPr>
          <p:spPr>
            <a:xfrm rot="10800000">
              <a:off x="11381272" y="3574297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ый треугольник 41"/>
            <p:cNvSpPr/>
            <p:nvPr/>
          </p:nvSpPr>
          <p:spPr>
            <a:xfrm rot="5400000">
              <a:off x="10745530" y="5124987"/>
              <a:ext cx="331978" cy="33197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ый треугольник 42"/>
            <p:cNvSpPr/>
            <p:nvPr/>
          </p:nvSpPr>
          <p:spPr>
            <a:xfrm rot="8098597">
              <a:off x="9801247" y="6420386"/>
              <a:ext cx="535291" cy="5352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 rot="16200000">
            <a:off x="1573146" y="-207619"/>
            <a:ext cx="2253951" cy="2108727"/>
            <a:chOff x="1946747" y="-362880"/>
            <a:chExt cx="2253951" cy="2108727"/>
          </a:xfrm>
          <a:solidFill>
            <a:schemeClr val="accent6"/>
          </a:solidFill>
        </p:grpSpPr>
        <p:sp>
          <p:nvSpPr>
            <p:cNvPr id="15" name="Прямоугольный треугольник 14"/>
            <p:cNvSpPr/>
            <p:nvPr/>
          </p:nvSpPr>
          <p:spPr>
            <a:xfrm rot="5400000">
              <a:off x="2994908" y="1436783"/>
              <a:ext cx="309064" cy="3090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ый треугольник 16"/>
            <p:cNvSpPr/>
            <p:nvPr/>
          </p:nvSpPr>
          <p:spPr>
            <a:xfrm rot="10800000">
              <a:off x="1946747" y="927077"/>
              <a:ext cx="592037" cy="5920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ый треугольник 17"/>
            <p:cNvSpPr/>
            <p:nvPr/>
          </p:nvSpPr>
          <p:spPr>
            <a:xfrm rot="2698663">
              <a:off x="3640240" y="851726"/>
              <a:ext cx="560458" cy="5604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ый треугольник 19"/>
            <p:cNvSpPr/>
            <p:nvPr/>
          </p:nvSpPr>
          <p:spPr>
            <a:xfrm rot="18911141">
              <a:off x="2425390" y="-362880"/>
              <a:ext cx="1016437" cy="10164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55C50F3-5B04-2D47-9418-0E6DD0E19956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FC0352-520B-9044-83C9-5C25DF3DAF4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D30F53-D553-A544-8611-B7162950712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85EEE3D-3448-2244-8B8B-05B86C7396A3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21FA30A3-EFAA-9E4A-9FEC-8D28303E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58034"/>
              </p:ext>
            </p:extLst>
          </p:nvPr>
        </p:nvGraphicFramePr>
        <p:xfrm>
          <a:off x="593936" y="977640"/>
          <a:ext cx="10787336" cy="4195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Цель проекта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kern="1200" dirty="0" smtClean="0">
                          <a:effectLst/>
                        </a:rPr>
                        <a:t>Создать программу для измерительной машины</a:t>
                      </a:r>
                      <a:endParaRPr lang="ru-RU" sz="1600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Список задач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ru-RU" sz="1600" u="none" strike="noStrike" kern="1200" baseline="0" dirty="0" smtClean="0">
                          <a:effectLst/>
                        </a:rPr>
                        <a:t>Создание </a:t>
                      </a:r>
                      <a:r>
                        <a:rPr lang="ru-RU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нескольких способов определения детали и её контуров</a:t>
                      </a: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ru-RU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Автоматическое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определение размера детали</a:t>
                      </a:r>
                      <a:endParaRPr lang="ru-RU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6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Методы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ru-RU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6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u="none" strike="noStrike" dirty="0">
                          <a:solidFill>
                            <a:srgbClr val="383288"/>
                          </a:solidFill>
                          <a:effectLst/>
                        </a:rPr>
                        <a:t>Программное обеспечение</a:t>
                      </a:r>
                      <a:endParaRPr lang="ru-RU" sz="1600" b="1" dirty="0">
                        <a:solidFill>
                          <a:srgbClr val="383288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u="none" strike="noStrike" kern="1200" dirty="0">
                          <a:effectLst/>
                        </a:rPr>
                        <a:t>Python 3.5 </a:t>
                      </a:r>
                      <a:r>
                        <a:rPr lang="ru-RU" sz="1600" u="none" strike="noStrike" kern="1200" dirty="0">
                          <a:effectLst/>
                        </a:rPr>
                        <a:t>с оболочкой </a:t>
                      </a:r>
                      <a:r>
                        <a:rPr lang="en-US" sz="1600" u="none" strike="noStrike" kern="1200" dirty="0">
                          <a:effectLst/>
                        </a:rPr>
                        <a:t>iPyNotebook</a:t>
                      </a:r>
                    </a:p>
                    <a:p>
                      <a:pPr rtl="0" fontAlgn="base"/>
                      <a:r>
                        <a:rPr lang="ru-RU" sz="1600" u="none" strike="noStrike" kern="1200" dirty="0">
                          <a:effectLst/>
                        </a:rPr>
                        <a:t>библиотека </a:t>
                      </a:r>
                      <a:r>
                        <a:rPr lang="en-US" sz="1600" u="none" strike="noStrike" kern="1200" dirty="0" smtClean="0">
                          <a:effectLst/>
                        </a:rPr>
                        <a:t>openCV</a:t>
                      </a:r>
                    </a:p>
                    <a:p>
                      <a:pPr rtl="0" fontAlgn="base"/>
                      <a:r>
                        <a:rPr lang="ru-RU" sz="1600" u="none" strike="noStrike" kern="1200" dirty="0" smtClean="0">
                          <a:effectLst/>
                        </a:rPr>
                        <a:t>библиотека </a:t>
                      </a:r>
                      <a:r>
                        <a:rPr lang="en-US" sz="1600" u="none" strike="noStrike" kern="1200" dirty="0">
                          <a:effectLst/>
                        </a:rPr>
                        <a:t>matplotlib </a:t>
                      </a:r>
                      <a:r>
                        <a:rPr lang="ru-RU" sz="1600" u="none" strike="noStrike" kern="1200" dirty="0">
                          <a:effectLst/>
                        </a:rPr>
                        <a:t>для визуализации данных 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Описание </a:t>
            </a:r>
            <a:r>
              <a:rPr lang="ru-RU" sz="800" b="1" dirty="0">
                <a:solidFill>
                  <a:srgbClr val="383288"/>
                </a:solidFill>
              </a:rPr>
              <a:t>проекта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3064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053884" y="133515"/>
            <a:ext cx="67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Рабочая концепция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216470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9801247" y="3574297"/>
            <a:ext cx="2635727" cy="3381380"/>
            <a:chOff x="9801247" y="3574297"/>
            <a:chExt cx="2635727" cy="3381380"/>
          </a:xfrm>
          <a:solidFill>
            <a:schemeClr val="accent6"/>
          </a:solidFill>
        </p:grpSpPr>
        <p:sp>
          <p:nvSpPr>
            <p:cNvPr id="16" name="Прямоугольный треугольник 15"/>
            <p:cNvSpPr/>
            <p:nvPr/>
          </p:nvSpPr>
          <p:spPr>
            <a:xfrm rot="13510417">
              <a:off x="10870854" y="4374358"/>
              <a:ext cx="932316" cy="9323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ый треугольник 36"/>
            <p:cNvSpPr/>
            <p:nvPr/>
          </p:nvSpPr>
          <p:spPr>
            <a:xfrm rot="16200000">
              <a:off x="10415717" y="5103353"/>
              <a:ext cx="1776283" cy="17762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ый треугольник 18"/>
            <p:cNvSpPr/>
            <p:nvPr/>
          </p:nvSpPr>
          <p:spPr>
            <a:xfrm rot="2713161">
              <a:off x="11945188" y="3829630"/>
              <a:ext cx="491786" cy="49178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ый треугольник 38"/>
            <p:cNvSpPr/>
            <p:nvPr/>
          </p:nvSpPr>
          <p:spPr>
            <a:xfrm rot="2713161">
              <a:off x="10148925" y="5593093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ый треугольник 39"/>
            <p:cNvSpPr/>
            <p:nvPr/>
          </p:nvSpPr>
          <p:spPr>
            <a:xfrm rot="10649316">
              <a:off x="10724440" y="5876251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ый треугольник 40"/>
            <p:cNvSpPr/>
            <p:nvPr/>
          </p:nvSpPr>
          <p:spPr>
            <a:xfrm rot="10800000">
              <a:off x="11381272" y="3574297"/>
              <a:ext cx="230485" cy="23048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ый треугольник 41"/>
            <p:cNvSpPr/>
            <p:nvPr/>
          </p:nvSpPr>
          <p:spPr>
            <a:xfrm rot="5400000">
              <a:off x="10745530" y="5124987"/>
              <a:ext cx="331978" cy="33197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ый треугольник 42"/>
            <p:cNvSpPr/>
            <p:nvPr/>
          </p:nvSpPr>
          <p:spPr>
            <a:xfrm rot="8098597">
              <a:off x="9801247" y="6420386"/>
              <a:ext cx="535291" cy="53529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 rot="16200000">
            <a:off x="1573146" y="-207619"/>
            <a:ext cx="2253951" cy="2108727"/>
            <a:chOff x="1946747" y="-362880"/>
            <a:chExt cx="2253951" cy="2108727"/>
          </a:xfrm>
          <a:solidFill>
            <a:schemeClr val="accent6"/>
          </a:solidFill>
        </p:grpSpPr>
        <p:sp>
          <p:nvSpPr>
            <p:cNvPr id="15" name="Прямоугольный треугольник 14"/>
            <p:cNvSpPr/>
            <p:nvPr/>
          </p:nvSpPr>
          <p:spPr>
            <a:xfrm rot="5400000">
              <a:off x="2994908" y="1436783"/>
              <a:ext cx="309064" cy="3090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ый треугольник 16"/>
            <p:cNvSpPr/>
            <p:nvPr/>
          </p:nvSpPr>
          <p:spPr>
            <a:xfrm rot="10800000">
              <a:off x="1946747" y="927077"/>
              <a:ext cx="592037" cy="5920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ый треугольник 17"/>
            <p:cNvSpPr/>
            <p:nvPr/>
          </p:nvSpPr>
          <p:spPr>
            <a:xfrm rot="2698663">
              <a:off x="3640240" y="851726"/>
              <a:ext cx="560458" cy="5604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ый треугольник 19"/>
            <p:cNvSpPr/>
            <p:nvPr/>
          </p:nvSpPr>
          <p:spPr>
            <a:xfrm rot="18911141">
              <a:off x="2425390" y="-362880"/>
              <a:ext cx="1016437" cy="101643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55C50F3-5B04-2D47-9418-0E6DD0E19956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FC0352-520B-9044-83C9-5C25DF3DAF4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D30F53-D553-A544-8611-B7162950712F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 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85EEE3D-3448-2244-8B8B-05B86C7396A3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C2CD2B2-A3A0-E345-A615-2D96C953211D}"/>
              </a:ext>
            </a:extLst>
          </p:cNvPr>
          <p:cNvSpPr/>
          <p:nvPr/>
        </p:nvSpPr>
        <p:spPr>
          <a:xfrm>
            <a:off x="2872703" y="1986017"/>
            <a:ext cx="74305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/>
              <a:t>Определение контуров детали производятся командами библиотеки </a:t>
            </a:r>
            <a:r>
              <a:rPr lang="en-US" sz="1600" i="1" dirty="0" smtClean="0"/>
              <a:t>cv2 Canny, inRange </a:t>
            </a:r>
            <a:r>
              <a:rPr lang="ru-RU" sz="1600" i="1" dirty="0" smtClean="0"/>
              <a:t>и </a:t>
            </a:r>
            <a:r>
              <a:rPr lang="en-US" sz="1600" i="1" dirty="0" smtClean="0"/>
              <a:t>findContours,</a:t>
            </a:r>
          </a:p>
          <a:p>
            <a:endParaRPr lang="ru-RU" sz="1600" i="1" dirty="0" smtClean="0"/>
          </a:p>
          <a:p>
            <a:endParaRPr lang="ru-RU" sz="1600" i="1" dirty="0"/>
          </a:p>
          <a:p>
            <a:endParaRPr lang="ru-RU" sz="1600" i="1" dirty="0" smtClean="0"/>
          </a:p>
          <a:p>
            <a:endParaRPr lang="ru-RU" sz="1600" i="1" dirty="0"/>
          </a:p>
          <a:p>
            <a:r>
              <a:rPr lang="ru-RU" sz="1600" i="1" dirty="0" smtClean="0"/>
              <a:t>Определение размеров детали ещё не сделано, но предполагается по пикселям или ещё как-нибудь</a:t>
            </a:r>
            <a:endParaRPr lang="ru-RU" sz="1600" i="1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577FB3E-38CC-3E44-9D80-78F621759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15" y="2708580"/>
            <a:ext cx="692699" cy="6926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101192" y="6524625"/>
            <a:ext cx="1574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Рабочая концепция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1309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ый треугольник 4"/>
          <p:cNvSpPr/>
          <p:nvPr/>
        </p:nvSpPr>
        <p:spPr>
          <a:xfrm rot="13507742">
            <a:off x="-1978527" y="1432080"/>
            <a:ext cx="3938390" cy="393839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9" name="Прямоугольный треугольник 8"/>
          <p:cNvSpPr/>
          <p:nvPr/>
        </p:nvSpPr>
        <p:spPr>
          <a:xfrm rot="13507742">
            <a:off x="816009" y="5306117"/>
            <a:ext cx="855702" cy="85570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24300-53DB-BE4B-8438-36BDC8AD164A}"/>
              </a:ext>
            </a:extLst>
          </p:cNvPr>
          <p:cNvSpPr txBox="1"/>
          <p:nvPr/>
        </p:nvSpPr>
        <p:spPr>
          <a:xfrm>
            <a:off x="6053884" y="133515"/>
            <a:ext cx="67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Описание методов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BB36C12-2A4A-2E41-9872-8B1E6D42F47A}"/>
              </a:ext>
            </a:extLst>
          </p:cNvPr>
          <p:cNvSpPr/>
          <p:nvPr/>
        </p:nvSpPr>
        <p:spPr>
          <a:xfrm>
            <a:off x="135365" y="330567"/>
            <a:ext cx="7430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Описание использованных методов, например  </a:t>
            </a:r>
            <a:r>
              <a:rPr lang="en-US" sz="1600" i="1" dirty="0">
                <a:solidFill>
                  <a:srgbClr val="00B050"/>
                </a:solidFill>
              </a:rPr>
              <a:t>KNN</a:t>
            </a:r>
            <a:endParaRPr lang="ru-RU" sz="1600" i="1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с двумя усеченными противолежащими углами 1">
            <a:extLst>
              <a:ext uri="{FF2B5EF4-FFF2-40B4-BE49-F238E27FC236}">
                <a16:creationId xmlns:a16="http://schemas.microsoft.com/office/drawing/2014/main" id="{76B38953-BE9E-B54D-AEBC-A9DAEBBC696C}"/>
              </a:ext>
            </a:extLst>
          </p:cNvPr>
          <p:cNvSpPr/>
          <p:nvPr/>
        </p:nvSpPr>
        <p:spPr>
          <a:xfrm flipV="1">
            <a:off x="649073" y="818187"/>
            <a:ext cx="5199888" cy="262689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двумя усеченными противолежащими углами 17">
            <a:extLst>
              <a:ext uri="{FF2B5EF4-FFF2-40B4-BE49-F238E27FC236}">
                <a16:creationId xmlns:a16="http://schemas.microsoft.com/office/drawing/2014/main" id="{2DF14566-E25E-2F43-9A0F-2618B970EBED}"/>
              </a:ext>
            </a:extLst>
          </p:cNvPr>
          <p:cNvSpPr/>
          <p:nvPr/>
        </p:nvSpPr>
        <p:spPr>
          <a:xfrm flipH="1" flipV="1">
            <a:off x="552277" y="3886400"/>
            <a:ext cx="5199888" cy="262689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двумя усеченными противолежащими углами 18">
            <a:extLst>
              <a:ext uri="{FF2B5EF4-FFF2-40B4-BE49-F238E27FC236}">
                <a16:creationId xmlns:a16="http://schemas.microsoft.com/office/drawing/2014/main" id="{468A42C5-0A6D-F048-AA83-241D4C1F0ED9}"/>
              </a:ext>
            </a:extLst>
          </p:cNvPr>
          <p:cNvSpPr/>
          <p:nvPr/>
        </p:nvSpPr>
        <p:spPr>
          <a:xfrm flipH="1" flipV="1">
            <a:off x="6270114" y="818187"/>
            <a:ext cx="5199888" cy="262689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с двумя усеченными противолежащими углами 19">
            <a:extLst>
              <a:ext uri="{FF2B5EF4-FFF2-40B4-BE49-F238E27FC236}">
                <a16:creationId xmlns:a16="http://schemas.microsoft.com/office/drawing/2014/main" id="{3BB1E729-8B4D-8244-8985-D6D4B6219F08}"/>
              </a:ext>
            </a:extLst>
          </p:cNvPr>
          <p:cNvSpPr/>
          <p:nvPr/>
        </p:nvSpPr>
        <p:spPr>
          <a:xfrm flipV="1">
            <a:off x="6270114" y="3886400"/>
            <a:ext cx="5199888" cy="2626894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EA78A-53BF-DB41-A05A-7B823A48E4E8}"/>
              </a:ext>
            </a:extLst>
          </p:cNvPr>
          <p:cNvSpPr txBox="1"/>
          <p:nvPr/>
        </p:nvSpPr>
        <p:spPr>
          <a:xfrm>
            <a:off x="1033272" y="5030570"/>
            <a:ext cx="419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Описание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415AA9-D113-1E42-85B2-32B48744BB36}"/>
              </a:ext>
            </a:extLst>
          </p:cNvPr>
          <p:cNvSpPr txBox="1"/>
          <p:nvPr/>
        </p:nvSpPr>
        <p:spPr>
          <a:xfrm>
            <a:off x="1188720" y="1962357"/>
            <a:ext cx="418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Описание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19B5D9E-6190-384F-AC80-01C6C6C19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87" y="3318714"/>
            <a:ext cx="744301" cy="7443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83114F-3655-6A4F-8445-4E0BA4F04A41}"/>
              </a:ext>
            </a:extLst>
          </p:cNvPr>
          <p:cNvSpPr txBox="1"/>
          <p:nvPr/>
        </p:nvSpPr>
        <p:spPr>
          <a:xfrm>
            <a:off x="6885432" y="5030570"/>
            <a:ext cx="404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Описание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FEA19-E0ED-3D4E-B540-635C86DEE3FC}"/>
              </a:ext>
            </a:extLst>
          </p:cNvPr>
          <p:cNvSpPr txBox="1"/>
          <p:nvPr/>
        </p:nvSpPr>
        <p:spPr>
          <a:xfrm>
            <a:off x="6720840" y="1962357"/>
            <a:ext cx="420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Описание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Описание  методов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24948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67350" y="280897"/>
            <a:ext cx="597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Результаты работы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2AD665B-FC6A-2049-8833-472019BBC822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8EB5B1-53D2-474B-AD23-9128FEC7CE34}"/>
              </a:ext>
            </a:extLst>
          </p:cNvPr>
          <p:cNvSpPr/>
          <p:nvPr/>
        </p:nvSpPr>
        <p:spPr>
          <a:xfrm>
            <a:off x="1125516" y="1207976"/>
            <a:ext cx="7430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Графики, карты и </a:t>
            </a:r>
          </a:p>
          <a:p>
            <a:r>
              <a:rPr lang="ru-RU" sz="1600" i="1" dirty="0">
                <a:solidFill>
                  <a:srgbClr val="00B050"/>
                </a:solidFill>
              </a:rPr>
              <a:t>другие визуализации, </a:t>
            </a:r>
          </a:p>
          <a:p>
            <a:r>
              <a:rPr lang="ru-RU" sz="1600" i="1" dirty="0">
                <a:solidFill>
                  <a:srgbClr val="00B050"/>
                </a:solidFill>
              </a:rPr>
              <a:t>полученные в ходе проекта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BB46160-3544-0B40-B897-01E6CCA9C3C9}"/>
              </a:ext>
            </a:extLst>
          </p:cNvPr>
          <p:cNvSpPr/>
          <p:nvPr/>
        </p:nvSpPr>
        <p:spPr>
          <a:xfrm>
            <a:off x="1106466" y="4808426"/>
            <a:ext cx="7430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Примеры ошибок, полученных при работе алгоритма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D011D08-0F0A-8F48-AA01-159E69920130}"/>
              </a:ext>
            </a:extLst>
          </p:cNvPr>
          <p:cNvSpPr/>
          <p:nvPr/>
        </p:nvSpPr>
        <p:spPr>
          <a:xfrm>
            <a:off x="1125516" y="5148966"/>
            <a:ext cx="7430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#</a:t>
            </a:r>
            <a:r>
              <a:rPr lang="ru-RU" sz="1600" dirty="0" smtClean="0"/>
              <a:t>Будет немного попозже, ещё надо поработать</a:t>
            </a: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175E3D-0DA4-0C4A-8A78-B891130ED6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1" y="1177721"/>
            <a:ext cx="5884069" cy="362871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8BA4745-A283-4D47-8CF2-9586519EB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16" y="2243925"/>
            <a:ext cx="770144" cy="7701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210800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Результаты работы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26454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5350" y="280897"/>
            <a:ext cx="702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Аналитика результатов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endParaRPr lang="ru-RU" sz="3600" b="1" dirty="0">
              <a:solidFill>
                <a:srgbClr val="383288"/>
              </a:solidFill>
            </a:endParaRPr>
          </a:p>
        </p:txBody>
      </p:sp>
      <p:sp>
        <p:nvSpPr>
          <p:cNvPr id="14" name="Прямоугольный треугольник 13"/>
          <p:cNvSpPr/>
          <p:nvPr/>
        </p:nvSpPr>
        <p:spPr>
          <a:xfrm rot="13510417">
            <a:off x="-438329" y="180498"/>
            <a:ext cx="873898" cy="873898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ый треугольник 14"/>
          <p:cNvSpPr/>
          <p:nvPr/>
        </p:nvSpPr>
        <p:spPr>
          <a:xfrm rot="2713161">
            <a:off x="11946107" y="6134323"/>
            <a:ext cx="491786" cy="491786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2AD665B-FC6A-2049-8833-472019BBC822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8EB5B1-53D2-474B-AD23-9128FEC7CE34}"/>
              </a:ext>
            </a:extLst>
          </p:cNvPr>
          <p:cNvSpPr/>
          <p:nvPr/>
        </p:nvSpPr>
        <p:spPr>
          <a:xfrm>
            <a:off x="1125516" y="1455626"/>
            <a:ext cx="7430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00B050"/>
                </a:solidFill>
              </a:rPr>
              <a:t>Выводы по проекту</a:t>
            </a: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endParaRPr lang="ru-RU" sz="1600" i="1" dirty="0">
              <a:solidFill>
                <a:srgbClr val="00B050"/>
              </a:solidFill>
            </a:endParaRPr>
          </a:p>
          <a:p>
            <a:r>
              <a:rPr lang="ru-RU" sz="1600" i="1" dirty="0">
                <a:solidFill>
                  <a:srgbClr val="00B050"/>
                </a:solidFill>
              </a:rPr>
              <a:t>Перспективы развития</a:t>
            </a:r>
          </a:p>
          <a:p>
            <a:endParaRPr lang="ru-RU" sz="1600" i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D0AC3E-0DE3-A84F-9059-B9E039618B8D}"/>
              </a:ext>
            </a:extLst>
          </p:cNvPr>
          <p:cNvSpPr/>
          <p:nvPr/>
        </p:nvSpPr>
        <p:spPr>
          <a:xfrm>
            <a:off x="1125516" y="3881026"/>
            <a:ext cx="9641805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0"/>
              </a:spcBef>
            </a:pPr>
            <a:r>
              <a:rPr lang="ru-RU" sz="1600" dirty="0" smtClean="0">
                <a:solidFill>
                  <a:srgbClr val="000000"/>
                </a:solidFill>
              </a:rPr>
              <a:t>Производство</a:t>
            </a:r>
          </a:p>
          <a:p>
            <a:pPr fontAlgn="base">
              <a:spcBef>
                <a:spcPts val="1000"/>
              </a:spcBef>
            </a:pP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smtClean="0">
                <a:solidFill>
                  <a:srgbClr val="000000"/>
                </a:solidFill>
              </a:rPr>
              <a:t>     Наша программа может использоваться на производствах для замены более дорогих аналогов подобных машин</a:t>
            </a:r>
            <a:endParaRPr lang="ru-RU" sz="1600" dirty="0" smtClean="0">
              <a:solidFill>
                <a:srgbClr val="00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9A21EF-BD3F-8541-BF2F-35B415B891E5}"/>
              </a:ext>
            </a:extLst>
          </p:cNvPr>
          <p:cNvSpPr/>
          <p:nvPr/>
        </p:nvSpPr>
        <p:spPr>
          <a:xfrm>
            <a:off x="1125516" y="1801953"/>
            <a:ext cx="101711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0000"/>
                </a:solidFill>
              </a:rPr>
              <a:t>Алгоритм ошибается в случая плохого освещения или фона, цвет которого отличается от зелёного</a:t>
            </a:r>
            <a:r>
              <a:rPr lang="ru-RU" sz="1600" dirty="0">
                <a:solidFill>
                  <a:srgbClr val="000000"/>
                </a:solidFill>
              </a:rPr>
              <a:t>.</a:t>
            </a:r>
            <a:r>
              <a:rPr lang="ru-RU" sz="1600" dirty="0" smtClean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Алгоритм хорошо работает в </a:t>
            </a:r>
            <a:r>
              <a:rPr lang="ru-RU" sz="1600" dirty="0" smtClean="0">
                <a:solidFill>
                  <a:srgbClr val="000000"/>
                </a:solidFill>
              </a:rPr>
              <a:t>случа</a:t>
            </a:r>
            <a:r>
              <a:rPr lang="ru-RU" sz="1600" dirty="0" smtClean="0">
                <a:solidFill>
                  <a:srgbClr val="000000"/>
                </a:solidFill>
              </a:rPr>
              <a:t>ях хорошего освещения детали на зелёном фоне.</a:t>
            </a:r>
          </a:p>
          <a:p>
            <a:r>
              <a:rPr lang="ru-RU" sz="1600" dirty="0" smtClean="0">
                <a:solidFill>
                  <a:srgbClr val="000000"/>
                </a:solidFill>
              </a:rPr>
              <a:t>В остальном всё работает хорошо</a:t>
            </a:r>
            <a:endParaRPr lang="ru-RU" sz="1600" dirty="0">
              <a:solidFill>
                <a:srgbClr val="000000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B0C2EBF-5364-C74F-B05E-4E7156D9C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2537">
            <a:off x="10299741" y="2795462"/>
            <a:ext cx="1434474" cy="14344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9994900" y="6524625"/>
            <a:ext cx="1681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>
                <a:solidFill>
                  <a:srgbClr val="383288"/>
                </a:solidFill>
              </a:rPr>
              <a:t>Аналитика </a:t>
            </a:r>
            <a:r>
              <a:rPr lang="ru-RU" sz="800" b="1" smtClean="0">
                <a:solidFill>
                  <a:srgbClr val="383288"/>
                </a:solidFill>
              </a:rPr>
              <a:t>результатов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109971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ый треугольник 121"/>
          <p:cNvSpPr/>
          <p:nvPr/>
        </p:nvSpPr>
        <p:spPr>
          <a:xfrm rot="16200000">
            <a:off x="8985301" y="3641300"/>
            <a:ext cx="3216699" cy="32166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01488" y="258633"/>
            <a:ext cx="121991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383288"/>
                </a:solidFill>
              </a:rPr>
              <a:t>[</a:t>
            </a:r>
            <a:r>
              <a:rPr lang="ru-RU" sz="3600" b="1" dirty="0">
                <a:solidFill>
                  <a:srgbClr val="383288"/>
                </a:solidFill>
              </a:rPr>
              <a:t>Команда</a:t>
            </a:r>
            <a:r>
              <a:rPr lang="en-US" sz="3600" b="1" dirty="0">
                <a:solidFill>
                  <a:srgbClr val="383288"/>
                </a:solidFill>
              </a:rPr>
              <a:t>]</a:t>
            </a:r>
            <a:r>
              <a:rPr lang="ru-RU" sz="3600" b="1" dirty="0">
                <a:solidFill>
                  <a:srgbClr val="383288"/>
                </a:solidFill>
              </a:rPr>
              <a:t> </a:t>
            </a:r>
          </a:p>
          <a:p>
            <a:r>
              <a:rPr lang="ru-RU" sz="1600" i="1" dirty="0">
                <a:solidFill>
                  <a:srgbClr val="00B050"/>
                </a:solidFill>
              </a:rPr>
              <a:t>(название или номер(-а) группы)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4788" y="3672715"/>
            <a:ext cx="2090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Неклюдова Наталья, </a:t>
            </a:r>
            <a:endParaRPr lang="ru-RU" sz="1600" dirty="0"/>
          </a:p>
          <a:p>
            <a:r>
              <a:rPr lang="ru-RU" sz="1600" dirty="0"/>
              <a:t>руководитель,</a:t>
            </a:r>
          </a:p>
          <a:p>
            <a:r>
              <a:rPr lang="en-US" sz="1600" dirty="0" err="1"/>
              <a:t>ivanova@mail.ru</a:t>
            </a:r>
            <a:endParaRPr lang="ru-RU" sz="1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6D18E-9765-1942-9083-A95A93C07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984" y="1759516"/>
            <a:ext cx="1992294" cy="1731319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1600" i="1" dirty="0">
                <a:solidFill>
                  <a:schemeClr val="accent2"/>
                </a:solidFill>
              </a:rPr>
              <a:t>Место для фото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62A5914-8BE4-F843-B4C0-CA95BBEFFCA5}"/>
              </a:ext>
            </a:extLst>
          </p:cNvPr>
          <p:cNvCxnSpPr>
            <a:cxnSpLocks/>
          </p:cNvCxnSpPr>
          <p:nvPr/>
        </p:nvCxnSpPr>
        <p:spPr>
          <a:xfrm>
            <a:off x="-8796" y="6377178"/>
            <a:ext cx="969918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D352CC-693A-3640-9271-B47CA90CD5D6}"/>
              </a:ext>
            </a:extLst>
          </p:cNvPr>
          <p:cNvSpPr txBox="1"/>
          <p:nvPr/>
        </p:nvSpPr>
        <p:spPr>
          <a:xfrm>
            <a:off x="3192904" y="3672715"/>
            <a:ext cx="2376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Филатов Андрей, </a:t>
            </a:r>
            <a:endParaRPr lang="ru-RU" sz="1600" dirty="0"/>
          </a:p>
          <a:p>
            <a:r>
              <a:rPr lang="ru-RU" sz="1600" dirty="0" smtClean="0"/>
              <a:t>Разработчик, тестировщик</a:t>
            </a:r>
            <a:r>
              <a:rPr lang="ru-RU" sz="1600" dirty="0" smtClean="0"/>
              <a:t>,</a:t>
            </a:r>
          </a:p>
          <a:p>
            <a:r>
              <a:rPr lang="en-US" sz="1600" dirty="0" smtClean="0"/>
              <a:t>arava003@yandex.ru</a:t>
            </a:r>
            <a:endParaRPr lang="ru-RU" sz="1600" dirty="0" smtClean="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C1B810C7-4642-C849-8920-60FA459D0D2E}"/>
              </a:ext>
            </a:extLst>
          </p:cNvPr>
          <p:cNvSpPr txBox="1">
            <a:spLocks/>
          </p:cNvSpPr>
          <p:nvPr/>
        </p:nvSpPr>
        <p:spPr>
          <a:xfrm>
            <a:off x="3206893" y="1753654"/>
            <a:ext cx="1992294" cy="17313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i="1">
                <a:solidFill>
                  <a:schemeClr val="accent2"/>
                </a:solidFill>
              </a:rPr>
              <a:t>Место для фото</a:t>
            </a:r>
            <a:endParaRPr lang="ru-RU" sz="1600" i="1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398ED-BF79-4D40-B5D5-979F6EF07747}"/>
              </a:ext>
            </a:extLst>
          </p:cNvPr>
          <p:cNvSpPr txBox="1"/>
          <p:nvPr/>
        </p:nvSpPr>
        <p:spPr>
          <a:xfrm>
            <a:off x="10943431" y="6524625"/>
            <a:ext cx="1465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>
                <a:solidFill>
                  <a:srgbClr val="383288"/>
                </a:solidFill>
              </a:rPr>
              <a:t>[</a:t>
            </a:r>
            <a:r>
              <a:rPr lang="ru-RU" sz="800" b="1" smtClean="0">
                <a:solidFill>
                  <a:srgbClr val="383288"/>
                </a:solidFill>
              </a:rPr>
              <a:t>Команда</a:t>
            </a:r>
            <a:r>
              <a:rPr lang="en-US" sz="800" b="1" smtClean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C1297-00AC-414A-B811-4E763B3213C3}"/>
              </a:ext>
            </a:extLst>
          </p:cNvPr>
          <p:cNvSpPr txBox="1"/>
          <p:nvPr/>
        </p:nvSpPr>
        <p:spPr>
          <a:xfrm>
            <a:off x="340054" y="6512515"/>
            <a:ext cx="1812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383288"/>
                </a:solidFill>
              </a:rPr>
              <a:t>[</a:t>
            </a:r>
            <a:r>
              <a:rPr lang="ru-RU" sz="800" b="1" dirty="0">
                <a:solidFill>
                  <a:srgbClr val="383288"/>
                </a:solidFill>
              </a:rPr>
              <a:t>Краткое название</a:t>
            </a:r>
            <a:r>
              <a:rPr lang="en-US" sz="800" b="1" dirty="0">
                <a:solidFill>
                  <a:srgbClr val="383288"/>
                </a:solidFill>
              </a:rPr>
              <a:t>]</a:t>
            </a:r>
            <a:endParaRPr lang="ru-RU" sz="800" b="1" dirty="0">
              <a:solidFill>
                <a:srgbClr val="38328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06F3E-4A74-A849-B5E9-84F3249CC2AA}"/>
              </a:ext>
            </a:extLst>
          </p:cNvPr>
          <p:cNvSpPr txBox="1"/>
          <p:nvPr/>
        </p:nvSpPr>
        <p:spPr>
          <a:xfrm>
            <a:off x="5401722" y="6512515"/>
            <a:ext cx="1560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38D4D6"/>
                </a:solidFill>
              </a:rPr>
              <a:t>НАПРАВЛЕНИЕ НЕЙРО</a:t>
            </a:r>
          </a:p>
        </p:txBody>
      </p:sp>
    </p:spTree>
    <p:extLst>
      <p:ext uri="{BB962C8B-B14F-4D97-AF65-F5344CB8AC3E}">
        <p14:creationId xmlns:p14="http://schemas.microsoft.com/office/powerpoint/2010/main" val="4202506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A7988B"/>
      </a:accent2>
      <a:accent3>
        <a:srgbClr val="6E0C24"/>
      </a:accent3>
      <a:accent4>
        <a:srgbClr val="FFC000"/>
      </a:accent4>
      <a:accent5>
        <a:srgbClr val="5B9BD5"/>
      </a:accent5>
      <a:accent6>
        <a:srgbClr val="1EDCC3"/>
      </a:accent6>
      <a:hlink>
        <a:srgbClr val="0563C1"/>
      </a:hlink>
      <a:folHlink>
        <a:srgbClr val="954F72"/>
      </a:folHlink>
    </a:clrScheme>
    <a:fontScheme name="Калашников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6784</TotalTime>
  <Words>580</Words>
  <Application>Microsoft Office PowerPoint</Application>
  <PresentationFormat>Широкоэкранный</PresentationFormat>
  <Paragraphs>131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OAO "Koncern Kalashnikov"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Margarita Shirobokova</dc:creator>
  <cp:lastModifiedBy>Дом</cp:lastModifiedBy>
  <cp:revision>373</cp:revision>
  <dcterms:created xsi:type="dcterms:W3CDTF">2019-07-19T08:59:36Z</dcterms:created>
  <dcterms:modified xsi:type="dcterms:W3CDTF">2023-05-04T10:21:14Z</dcterms:modified>
</cp:coreProperties>
</file>