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93" r:id="rId3"/>
    <p:sldId id="304" r:id="rId4"/>
    <p:sldId id="305" r:id="rId5"/>
    <p:sldId id="306" r:id="rId6"/>
    <p:sldId id="307" r:id="rId7"/>
    <p:sldId id="308" r:id="rId8"/>
    <p:sldId id="309" r:id="rId9"/>
    <p:sldId id="310" r:id="rId10"/>
    <p:sldId id="311" r:id="rId11"/>
    <p:sldId id="312" r:id="rId12"/>
    <p:sldId id="313" r:id="rId13"/>
    <p:sldId id="314" r:id="rId14"/>
    <p:sldId id="315" r:id="rId15"/>
    <p:sldId id="299" r:id="rId16"/>
    <p:sldId id="319" r:id="rId17"/>
    <p:sldId id="298" r:id="rId18"/>
    <p:sldId id="303" r:id="rId19"/>
    <p:sldId id="296" r:id="rId20"/>
    <p:sldId id="263" r:id="rId21"/>
  </p:sldIdLst>
  <p:sldSz cx="11430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6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6" autoAdjust="0"/>
    <p:restoredTop sz="94434" autoAdjust="0"/>
  </p:normalViewPr>
  <p:slideViewPr>
    <p:cSldViewPr showGuides="1">
      <p:cViewPr varScale="1">
        <p:scale>
          <a:sx n="82" d="100"/>
          <a:sy n="82" d="100"/>
        </p:scale>
        <p:origin x="902" y="72"/>
      </p:cViewPr>
      <p:guideLst>
        <p:guide orient="horz" pos="2160"/>
        <p:guide pos="36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AF30C-D940-43ED-BE12-A15817012E61}" type="datetimeFigureOut">
              <a:rPr lang="en-IN" smtClean="0"/>
              <a:t>29-10-2024</a:t>
            </a:fld>
            <a:endParaRPr lang="en-IN"/>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59A9E-EC48-4627-85A4-3C056E30574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B59A9E-EC48-4627-85A4-3C056E305745}"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7250" y="2130427"/>
            <a:ext cx="9715500" cy="1470025"/>
          </a:xfrm>
        </p:spPr>
        <p:txBody>
          <a:bodyPr/>
          <a:lstStyle/>
          <a:p>
            <a:r>
              <a:rPr lang="en-US"/>
              <a:t>Click to edit Master title style</a:t>
            </a:r>
          </a:p>
        </p:txBody>
      </p:sp>
      <p:sp>
        <p:nvSpPr>
          <p:cNvPr id="3" name="Subtitle 2"/>
          <p:cNvSpPr>
            <a:spLocks noGrp="1"/>
          </p:cNvSpPr>
          <p:nvPr>
            <p:ph type="subTitle" idx="1"/>
          </p:nvPr>
        </p:nvSpPr>
        <p:spPr>
          <a:xfrm>
            <a:off x="1714500" y="3886200"/>
            <a:ext cx="8001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71500" y="6356352"/>
            <a:ext cx="2047156" cy="365125"/>
          </a:xfrm>
        </p:spPr>
        <p:txBody>
          <a:bodyPr/>
          <a:lstStyle/>
          <a:p>
            <a:fld id="{FC6D9666-8002-4DDF-9DBF-E589180B0866}" type="datetime1">
              <a:rPr lang="en-US" smtClean="0"/>
              <a:t>10/29/2024</a:t>
            </a:fld>
            <a:endParaRPr lang="en-US" dirty="0"/>
          </a:p>
        </p:txBody>
      </p:sp>
      <p:sp>
        <p:nvSpPr>
          <p:cNvPr id="5" name="Footer Placeholder 4"/>
          <p:cNvSpPr>
            <a:spLocks noGrp="1"/>
          </p:cNvSpPr>
          <p:nvPr>
            <p:ph type="ftr" sz="quarter" idx="11"/>
          </p:nvPr>
        </p:nvSpPr>
        <p:spPr>
          <a:xfrm>
            <a:off x="26723" y="6482294"/>
            <a:ext cx="11415960" cy="365125"/>
          </a:xfrm>
        </p:spPr>
        <p:txBody>
          <a:bodyPr/>
          <a:lstStyle>
            <a:lvl1pPr>
              <a:defRPr sz="1200" i="0">
                <a:solidFill>
                  <a:srgbClr val="0070C0"/>
                </a:solidFill>
              </a:defRPr>
            </a:lvl1pPr>
          </a:lstStyle>
          <a:p>
            <a:r>
              <a:rPr lang="en-US" dirty="0"/>
              <a:t>Vel Tech Rangarajan Dr. Sagunthala R&amp;D Institute of Science and Technology</a:t>
            </a:r>
          </a:p>
        </p:txBody>
      </p:sp>
      <p:sp>
        <p:nvSpPr>
          <p:cNvPr id="6" name="Slide Number Placeholder 5"/>
          <p:cNvSpPr>
            <a:spLocks noGrp="1"/>
          </p:cNvSpPr>
          <p:nvPr>
            <p:ph type="sldNum" sz="quarter" idx="12"/>
          </p:nvPr>
        </p:nvSpPr>
        <p:spPr>
          <a:xfrm>
            <a:off x="10395520" y="6492875"/>
            <a:ext cx="1020440" cy="365125"/>
          </a:xfrm>
        </p:spPr>
        <p:txBody>
          <a:bodyPr/>
          <a:lstStyle>
            <a:lvl1pPr algn="ctr">
              <a:defRPr/>
            </a:lvl1pPr>
          </a:lstStyle>
          <a:p>
            <a:fld id="{8E4F4909-AB91-4702-BFA2-E3C21A7DF79A}" type="slidenum">
              <a:rPr lang="en-US" smtClean="0"/>
              <a:t>‹#›</a:t>
            </a:fld>
            <a:endParaRPr lang="en-US"/>
          </a:p>
        </p:txBody>
      </p:sp>
      <p:sp>
        <p:nvSpPr>
          <p:cNvPr id="7" name="Rectangle 6"/>
          <p:cNvSpPr/>
          <p:nvPr userDrawn="1"/>
        </p:nvSpPr>
        <p:spPr>
          <a:xfrm>
            <a:off x="0" y="0"/>
            <a:ext cx="386408" cy="47667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FF9759-3C3C-4F16-AC5A-592055CD8449}" type="datetime1">
              <a:rPr lang="en-US" smtClean="0"/>
              <a:t>10/29/2024</a:t>
            </a:fld>
            <a:endParaRPr lang="en-US"/>
          </a:p>
        </p:txBody>
      </p:sp>
      <p:sp>
        <p:nvSpPr>
          <p:cNvPr id="5" name="Footer Placeholder 4"/>
          <p:cNvSpPr>
            <a:spLocks noGrp="1"/>
          </p:cNvSpPr>
          <p:nvPr>
            <p:ph type="ftr" sz="quarter" idx="11"/>
          </p:nvPr>
        </p:nvSpPr>
        <p:spPr/>
        <p:txBody>
          <a:bodyPr/>
          <a:lstStyle/>
          <a:p>
            <a:r>
              <a:rPr lang="en-US"/>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274640"/>
            <a:ext cx="25717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1500" y="274640"/>
            <a:ext cx="75247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3F05C8-5BDD-4591-97DF-4AD51350787B}" type="datetime1">
              <a:rPr lang="en-US" smtClean="0"/>
              <a:t>10/29/2024</a:t>
            </a:fld>
            <a:endParaRPr lang="en-US"/>
          </a:p>
        </p:txBody>
      </p:sp>
      <p:sp>
        <p:nvSpPr>
          <p:cNvPr id="5" name="Footer Placeholder 4"/>
          <p:cNvSpPr>
            <a:spLocks noGrp="1"/>
          </p:cNvSpPr>
          <p:nvPr>
            <p:ph type="ftr" sz="quarter" idx="11"/>
          </p:nvPr>
        </p:nvSpPr>
        <p:spPr/>
        <p:txBody>
          <a:bodyPr/>
          <a:lstStyle/>
          <a:p>
            <a:r>
              <a:rPr lang="en-US"/>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A36A8A-28AC-48A9-A783-D80394C0CD89}" type="datetime1">
              <a:rPr lang="en-US" smtClean="0"/>
              <a:t>10/29/2024</a:t>
            </a:fld>
            <a:endParaRPr lang="en-US"/>
          </a:p>
        </p:txBody>
      </p:sp>
      <p:sp>
        <p:nvSpPr>
          <p:cNvPr id="5" name="Footer Placeholder 4"/>
          <p:cNvSpPr>
            <a:spLocks noGrp="1"/>
          </p:cNvSpPr>
          <p:nvPr>
            <p:ph type="ftr" sz="quarter" idx="11"/>
          </p:nvPr>
        </p:nvSpPr>
        <p:spPr>
          <a:xfrm>
            <a:off x="0" y="6459716"/>
            <a:ext cx="11430000" cy="365125"/>
          </a:xfrm>
        </p:spPr>
        <p:txBody>
          <a:bodyPr/>
          <a:lstStyle>
            <a:lvl1pPr>
              <a:defRPr lang="en-US" sz="1200" i="0" kern="1200" dirty="0" smtClean="0">
                <a:solidFill>
                  <a:srgbClr val="0070C0"/>
                </a:solidFill>
                <a:latin typeface="+mn-lt"/>
                <a:ea typeface="+mn-ea"/>
                <a:cs typeface="+mn-cs"/>
              </a:defRPr>
            </a:lvl1pPr>
          </a:lstStyle>
          <a:p>
            <a:r>
              <a:rPr lang="en-US" dirty="0"/>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2892" y="4406902"/>
            <a:ext cx="97155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02892" y="2906713"/>
            <a:ext cx="97155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387C0-6D0B-407E-ACC2-69EF0901DC8B}" type="datetime1">
              <a:rPr lang="en-US" smtClean="0"/>
              <a:t>10/29/2024</a:t>
            </a:fld>
            <a:endParaRPr lang="en-US"/>
          </a:p>
        </p:txBody>
      </p:sp>
      <p:sp>
        <p:nvSpPr>
          <p:cNvPr id="5" name="Footer Placeholder 4"/>
          <p:cNvSpPr>
            <a:spLocks noGrp="1"/>
          </p:cNvSpPr>
          <p:nvPr>
            <p:ph type="ftr" sz="quarter" idx="11"/>
          </p:nvPr>
        </p:nvSpPr>
        <p:spPr/>
        <p:txBody>
          <a:bodyPr/>
          <a:lstStyle/>
          <a:p>
            <a:r>
              <a:rPr lang="en-US"/>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600202"/>
            <a:ext cx="5048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10250" y="1600202"/>
            <a:ext cx="5048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3E5D92-93DD-4273-8376-C5FDA847435E}" type="datetime1">
              <a:rPr lang="en-US" smtClean="0"/>
              <a:t>10/29/2024</a:t>
            </a:fld>
            <a:endParaRPr lang="en-US"/>
          </a:p>
        </p:txBody>
      </p:sp>
      <p:sp>
        <p:nvSpPr>
          <p:cNvPr id="6" name="Footer Placeholder 5"/>
          <p:cNvSpPr>
            <a:spLocks noGrp="1"/>
          </p:cNvSpPr>
          <p:nvPr>
            <p:ph type="ftr" sz="quarter" idx="11"/>
          </p:nvPr>
        </p:nvSpPr>
        <p:spPr/>
        <p:txBody>
          <a:bodyPr/>
          <a:lstStyle/>
          <a:p>
            <a:r>
              <a:rPr lang="en-US"/>
              <a:t>Vel Tech Rangarajan Dr. Sagunthala R&amp;D Institute of Science and Technology</a:t>
            </a:r>
          </a:p>
        </p:txBody>
      </p:sp>
      <p:sp>
        <p:nvSpPr>
          <p:cNvPr id="7" name="Slide Number Placeholder 6"/>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1500" y="1535113"/>
            <a:ext cx="50502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1500" y="2174875"/>
            <a:ext cx="505023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06282" y="1535113"/>
            <a:ext cx="505221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282" y="2174875"/>
            <a:ext cx="505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641635-ACB1-4001-B587-045CE44306E6}" type="datetime1">
              <a:rPr lang="en-US" smtClean="0"/>
              <a:t>10/29/2024</a:t>
            </a:fld>
            <a:endParaRPr lang="en-US"/>
          </a:p>
        </p:txBody>
      </p:sp>
      <p:sp>
        <p:nvSpPr>
          <p:cNvPr id="8" name="Footer Placeholder 7"/>
          <p:cNvSpPr>
            <a:spLocks noGrp="1"/>
          </p:cNvSpPr>
          <p:nvPr>
            <p:ph type="ftr" sz="quarter" idx="11"/>
          </p:nvPr>
        </p:nvSpPr>
        <p:spPr/>
        <p:txBody>
          <a:bodyPr/>
          <a:lstStyle/>
          <a:p>
            <a:r>
              <a:rPr lang="en-US"/>
              <a:t>Vel Tech Rangarajan Dr. Sagunthala R&amp;D Institute of Science and Technology</a:t>
            </a:r>
          </a:p>
        </p:txBody>
      </p:sp>
      <p:sp>
        <p:nvSpPr>
          <p:cNvPr id="9" name="Slide Number Placeholder 8"/>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0B745A-FC71-49E4-9C4B-F8D7A6CA9DC0}" type="datetime1">
              <a:rPr lang="en-US" smtClean="0"/>
              <a:t>10/29/2024</a:t>
            </a:fld>
            <a:endParaRPr lang="en-US"/>
          </a:p>
        </p:txBody>
      </p:sp>
      <p:sp>
        <p:nvSpPr>
          <p:cNvPr id="4" name="Footer Placeholder 3"/>
          <p:cNvSpPr>
            <a:spLocks noGrp="1"/>
          </p:cNvSpPr>
          <p:nvPr>
            <p:ph type="ftr" sz="quarter" idx="11"/>
          </p:nvPr>
        </p:nvSpPr>
        <p:spPr/>
        <p:txBody>
          <a:bodyPr/>
          <a:lstStyle/>
          <a:p>
            <a:r>
              <a:rPr lang="en-US"/>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10564-5044-4128-99C1-58DB656CE858}" type="datetime1">
              <a:rPr lang="en-US" smtClean="0"/>
              <a:t>10/29/2024</a:t>
            </a:fld>
            <a:endParaRPr lang="en-US"/>
          </a:p>
        </p:txBody>
      </p:sp>
      <p:sp>
        <p:nvSpPr>
          <p:cNvPr id="3" name="Footer Placeholder 2"/>
          <p:cNvSpPr>
            <a:spLocks noGrp="1"/>
          </p:cNvSpPr>
          <p:nvPr>
            <p:ph type="ftr" sz="quarter" idx="11"/>
          </p:nvPr>
        </p:nvSpPr>
        <p:spPr/>
        <p:txBody>
          <a:bodyPr/>
          <a:lstStyle/>
          <a:p>
            <a:r>
              <a:rPr lang="en-US"/>
              <a:t>Vel Tech Rangarajan Dr. Sagunthala R&amp;D Institute of Science and Technology</a:t>
            </a:r>
          </a:p>
        </p:txBody>
      </p:sp>
      <p:sp>
        <p:nvSpPr>
          <p:cNvPr id="4" name="Slide Number Placeholder 3"/>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273050"/>
            <a:ext cx="3760392"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468813" y="273052"/>
            <a:ext cx="638968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1" y="1435102"/>
            <a:ext cx="37603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B9A1D4-1132-46BA-B8E7-618A6E44E328}" type="datetime1">
              <a:rPr lang="en-US" smtClean="0"/>
              <a:t>10/29/2024</a:t>
            </a:fld>
            <a:endParaRPr lang="en-US"/>
          </a:p>
        </p:txBody>
      </p:sp>
      <p:sp>
        <p:nvSpPr>
          <p:cNvPr id="6" name="Footer Placeholder 5"/>
          <p:cNvSpPr>
            <a:spLocks noGrp="1"/>
          </p:cNvSpPr>
          <p:nvPr>
            <p:ph type="ftr" sz="quarter" idx="11"/>
          </p:nvPr>
        </p:nvSpPr>
        <p:spPr/>
        <p:txBody>
          <a:bodyPr/>
          <a:lstStyle/>
          <a:p>
            <a:r>
              <a:rPr lang="en-US"/>
              <a:t>Vel Tech Rangarajan Dr. Sagunthala R&amp;D Institute of Science and Technology</a:t>
            </a:r>
          </a:p>
        </p:txBody>
      </p:sp>
      <p:sp>
        <p:nvSpPr>
          <p:cNvPr id="7" name="Slide Number Placeholder 6"/>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0" y="4800600"/>
            <a:ext cx="68580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40360" y="612775"/>
            <a:ext cx="6858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240360" y="5367338"/>
            <a:ext cx="6858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7AEE7-9B98-4E63-87ED-B9B8EC48A022}" type="datetime1">
              <a:rPr lang="en-US" smtClean="0"/>
              <a:t>10/29/2024</a:t>
            </a:fld>
            <a:endParaRPr lang="en-US"/>
          </a:p>
        </p:txBody>
      </p:sp>
      <p:sp>
        <p:nvSpPr>
          <p:cNvPr id="6" name="Footer Placeholder 5"/>
          <p:cNvSpPr>
            <a:spLocks noGrp="1"/>
          </p:cNvSpPr>
          <p:nvPr>
            <p:ph type="ftr" sz="quarter" idx="11"/>
          </p:nvPr>
        </p:nvSpPr>
        <p:spPr/>
        <p:txBody>
          <a:bodyPr/>
          <a:lstStyle/>
          <a:p>
            <a:r>
              <a:rPr lang="en-US"/>
              <a:t>Vel Tech Rangarajan Dr. Sagunthala R&amp;D Institute of Science and Technology</a:t>
            </a:r>
          </a:p>
        </p:txBody>
      </p:sp>
      <p:sp>
        <p:nvSpPr>
          <p:cNvPr id="7" name="Slide Number Placeholder 6"/>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274638"/>
            <a:ext cx="102870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71500" y="1600202"/>
            <a:ext cx="102870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71500" y="6356352"/>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821EA-C301-46D7-BFCF-D45852A093F6}" type="datetime1">
              <a:rPr lang="en-US" smtClean="0"/>
              <a:t>10/29/2024</a:t>
            </a:fld>
            <a:endParaRPr lang="en-US"/>
          </a:p>
        </p:txBody>
      </p:sp>
      <p:sp>
        <p:nvSpPr>
          <p:cNvPr id="5" name="Footer Placeholder 4"/>
          <p:cNvSpPr>
            <a:spLocks noGrp="1"/>
          </p:cNvSpPr>
          <p:nvPr>
            <p:ph type="ftr" sz="quarter" idx="3"/>
          </p:nvPr>
        </p:nvSpPr>
        <p:spPr>
          <a:xfrm>
            <a:off x="3905250" y="6356352"/>
            <a:ext cx="36195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Vel Tech Rangarajan Dr. Sagunthala R&amp;D Institute of Science and Technology</a:t>
            </a:r>
          </a:p>
        </p:txBody>
      </p:sp>
      <p:sp>
        <p:nvSpPr>
          <p:cNvPr id="6" name="Slide Number Placeholder 5"/>
          <p:cNvSpPr>
            <a:spLocks noGrp="1"/>
          </p:cNvSpPr>
          <p:nvPr>
            <p:ph type="sldNum" sz="quarter" idx="4"/>
          </p:nvPr>
        </p:nvSpPr>
        <p:spPr>
          <a:xfrm>
            <a:off x="8191500" y="6356352"/>
            <a:ext cx="2667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F4909-AB91-4702-BFA2-E3C21A7DF7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7/s11042-018-5878-8" TargetMode="External"/><Relationship Id="rId2" Type="http://schemas.openxmlformats.org/officeDocument/2006/relationships/hyperlink" Target="https://doi.org/10.1109/TIP.2016.261288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880" y="155246"/>
            <a:ext cx="11056275" cy="1417824"/>
          </a:xfrm>
          <a:prstGeom prst="rect">
            <a:avLst/>
          </a:prstGeom>
          <a:noFill/>
        </p:spPr>
        <p:txBody>
          <a:bodyPr wrap="square" rtlCol="0">
            <a:spAutoFit/>
          </a:bodyPr>
          <a:lstStyle/>
          <a:p>
            <a:pPr algn="ctr">
              <a:lnSpc>
                <a:spcPct val="150000"/>
              </a:lnSpc>
            </a:pPr>
            <a:r>
              <a:rPr lang="en-US" sz="2000" b="1" dirty="0"/>
              <a:t>Second Review</a:t>
            </a:r>
          </a:p>
          <a:p>
            <a:pPr algn="ctr">
              <a:lnSpc>
                <a:spcPct val="150000"/>
              </a:lnSpc>
            </a:pPr>
            <a:r>
              <a:rPr lang="en-US" sz="2000" b="1" dirty="0"/>
              <a:t>Minor Project-2 Summer Semester-2024-25</a:t>
            </a:r>
          </a:p>
          <a:p>
            <a:pPr algn="ctr">
              <a:lnSpc>
                <a:spcPct val="150000"/>
              </a:lnSpc>
            </a:pPr>
            <a:r>
              <a:rPr lang="en-US" sz="2000" b="1" dirty="0"/>
              <a:t>Department of Electronics and Communication Engineering</a:t>
            </a:r>
          </a:p>
        </p:txBody>
      </p:sp>
      <p:sp>
        <p:nvSpPr>
          <p:cNvPr id="2" name="Slide Number Placeholder 1"/>
          <p:cNvSpPr>
            <a:spLocks noGrp="1"/>
          </p:cNvSpPr>
          <p:nvPr>
            <p:ph type="sldNum" sz="quarter" idx="12"/>
          </p:nvPr>
        </p:nvSpPr>
        <p:spPr/>
        <p:txBody>
          <a:bodyPr/>
          <a:lstStyle/>
          <a:p>
            <a:fld id="{8E4F4909-AB91-4702-BFA2-E3C21A7DF79A}" type="slidenum">
              <a:rPr lang="en-US" smtClean="0"/>
              <a:t>1</a:t>
            </a:fld>
            <a:endParaRPr lang="en-US" dirty="0"/>
          </a:p>
        </p:txBody>
      </p:sp>
      <p:sp>
        <p:nvSpPr>
          <p:cNvPr id="6" name="Footer Placeholder 5"/>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3" name="TextBox 2">
            <a:extLst>
              <a:ext uri="{FF2B5EF4-FFF2-40B4-BE49-F238E27FC236}">
                <a16:creationId xmlns:a16="http://schemas.microsoft.com/office/drawing/2014/main" id="{0D1758F6-9361-D9C2-6110-61A655A1A2E9}"/>
              </a:ext>
            </a:extLst>
          </p:cNvPr>
          <p:cNvSpPr txBox="1"/>
          <p:nvPr/>
        </p:nvSpPr>
        <p:spPr>
          <a:xfrm>
            <a:off x="1106488" y="1844824"/>
            <a:ext cx="9881397" cy="494494"/>
          </a:xfrm>
          <a:prstGeom prst="rect">
            <a:avLst/>
          </a:prstGeom>
          <a:noFill/>
        </p:spPr>
        <p:txBody>
          <a:bodyPr wrap="square" rtlCol="0">
            <a:spAutoFit/>
          </a:bodyPr>
          <a:lstStyle/>
          <a:p>
            <a:pPr algn="ctr">
              <a:lnSpc>
                <a:spcPct val="150000"/>
              </a:lnSpc>
            </a:pPr>
            <a:r>
              <a:rPr lang="en-US" sz="2000" b="1" dirty="0"/>
              <a:t>HAZE REMOVAL OF UNDER WATER IMAGES USING DEEP LEARNING TECHNIQUES</a:t>
            </a:r>
          </a:p>
        </p:txBody>
      </p:sp>
      <p:sp>
        <p:nvSpPr>
          <p:cNvPr id="7" name="TextBox 6">
            <a:extLst>
              <a:ext uri="{FF2B5EF4-FFF2-40B4-BE49-F238E27FC236}">
                <a16:creationId xmlns:a16="http://schemas.microsoft.com/office/drawing/2014/main" id="{B514FB5A-E8BE-1C17-4800-965F1739F9DF}"/>
              </a:ext>
            </a:extLst>
          </p:cNvPr>
          <p:cNvSpPr txBox="1"/>
          <p:nvPr/>
        </p:nvSpPr>
        <p:spPr>
          <a:xfrm>
            <a:off x="3986808" y="3068960"/>
            <a:ext cx="3240361" cy="493853"/>
          </a:xfrm>
          <a:prstGeom prst="rect">
            <a:avLst/>
          </a:prstGeom>
          <a:noFill/>
        </p:spPr>
        <p:txBody>
          <a:bodyPr wrap="square" rtlCol="0">
            <a:spAutoFit/>
          </a:bodyPr>
          <a:lstStyle/>
          <a:p>
            <a:pPr algn="ctr">
              <a:lnSpc>
                <a:spcPct val="150000"/>
              </a:lnSpc>
            </a:pPr>
            <a:r>
              <a:rPr lang="en-US" sz="2000" b="1" dirty="0"/>
              <a:t>Date:30-10-2024</a:t>
            </a:r>
          </a:p>
        </p:txBody>
      </p:sp>
      <p:sp>
        <p:nvSpPr>
          <p:cNvPr id="8" name="TextBox 7">
            <a:extLst>
              <a:ext uri="{FF2B5EF4-FFF2-40B4-BE49-F238E27FC236}">
                <a16:creationId xmlns:a16="http://schemas.microsoft.com/office/drawing/2014/main" id="{D1A876FD-3632-54A7-590E-CC8A422B2AFE}"/>
              </a:ext>
            </a:extLst>
          </p:cNvPr>
          <p:cNvSpPr txBox="1"/>
          <p:nvPr/>
        </p:nvSpPr>
        <p:spPr>
          <a:xfrm>
            <a:off x="746448" y="4082832"/>
            <a:ext cx="5184576" cy="1879489"/>
          </a:xfrm>
          <a:prstGeom prst="rect">
            <a:avLst/>
          </a:prstGeom>
          <a:noFill/>
        </p:spPr>
        <p:txBody>
          <a:bodyPr wrap="square" rtlCol="0">
            <a:spAutoFit/>
          </a:bodyPr>
          <a:lstStyle/>
          <a:p>
            <a:pPr>
              <a:lnSpc>
                <a:spcPct val="150000"/>
              </a:lnSpc>
            </a:pPr>
            <a:r>
              <a:rPr lang="en-US" sz="2000" b="1" dirty="0"/>
              <a:t>Project Team Members</a:t>
            </a:r>
          </a:p>
          <a:p>
            <a:pPr marL="457200" indent="-457200">
              <a:lnSpc>
                <a:spcPct val="150000"/>
              </a:lnSpc>
              <a:buAutoNum type="arabicPeriod"/>
            </a:pPr>
            <a:r>
              <a:rPr lang="en-US" sz="2000" b="1" dirty="0"/>
              <a:t>VTU 21181(ADURU PAVAN KUMAR)</a:t>
            </a:r>
          </a:p>
          <a:p>
            <a:pPr marL="457200" indent="-457200">
              <a:lnSpc>
                <a:spcPct val="150000"/>
              </a:lnSpc>
              <a:buFontTx/>
              <a:buAutoNum type="arabicPeriod"/>
            </a:pPr>
            <a:r>
              <a:rPr lang="en-US" sz="2000" b="1" dirty="0"/>
              <a:t>VTU 21166(ARAVANTI YASHWANTH)</a:t>
            </a:r>
          </a:p>
          <a:p>
            <a:pPr marL="457200" indent="-457200">
              <a:lnSpc>
                <a:spcPct val="150000"/>
              </a:lnSpc>
              <a:buFontTx/>
              <a:buAutoNum type="arabicPeriod"/>
            </a:pPr>
            <a:r>
              <a:rPr lang="en-US" sz="2000" b="1" dirty="0"/>
              <a:t>VTU 21196(MADDURU RAJESH)</a:t>
            </a:r>
          </a:p>
        </p:txBody>
      </p:sp>
      <p:sp>
        <p:nvSpPr>
          <p:cNvPr id="9" name="TextBox 8">
            <a:extLst>
              <a:ext uri="{FF2B5EF4-FFF2-40B4-BE49-F238E27FC236}">
                <a16:creationId xmlns:a16="http://schemas.microsoft.com/office/drawing/2014/main" id="{B60A3A3E-8139-6098-6536-54DB54C12933}"/>
              </a:ext>
            </a:extLst>
          </p:cNvPr>
          <p:cNvSpPr txBox="1"/>
          <p:nvPr/>
        </p:nvSpPr>
        <p:spPr>
          <a:xfrm>
            <a:off x="6795120" y="5200298"/>
            <a:ext cx="3384376" cy="494494"/>
          </a:xfrm>
          <a:prstGeom prst="rect">
            <a:avLst/>
          </a:prstGeom>
          <a:noFill/>
        </p:spPr>
        <p:txBody>
          <a:bodyPr wrap="square" rtlCol="0">
            <a:spAutoFit/>
          </a:bodyPr>
          <a:lstStyle/>
          <a:p>
            <a:pPr algn="ctr">
              <a:lnSpc>
                <a:spcPct val="150000"/>
              </a:lnSpc>
            </a:pPr>
            <a:r>
              <a:rPr lang="en-US" sz="2000" b="1" dirty="0"/>
              <a:t>Supervisor: Dr.ASHWINI.A </a:t>
            </a:r>
          </a:p>
        </p:txBody>
      </p:sp>
      <p:pic>
        <p:nvPicPr>
          <p:cNvPr id="11" name="Picture 10">
            <a:extLst>
              <a:ext uri="{FF2B5EF4-FFF2-40B4-BE49-F238E27FC236}">
                <a16:creationId xmlns:a16="http://schemas.microsoft.com/office/drawing/2014/main" id="{937B5480-9DD3-0EC2-E4E2-A75BA3B12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16" y="131996"/>
            <a:ext cx="1500958" cy="1500958"/>
          </a:xfrm>
          <a:prstGeom prst="rect">
            <a:avLst/>
          </a:prstGeom>
        </p:spPr>
      </p:pic>
      <p:sp>
        <p:nvSpPr>
          <p:cNvPr id="4" name="TextBox 3">
            <a:extLst>
              <a:ext uri="{FF2B5EF4-FFF2-40B4-BE49-F238E27FC236}">
                <a16:creationId xmlns:a16="http://schemas.microsoft.com/office/drawing/2014/main" id="{7BC28C55-85CF-94E8-E8F8-4E6C8444CE3F}"/>
              </a:ext>
            </a:extLst>
          </p:cNvPr>
          <p:cNvSpPr txBox="1"/>
          <p:nvPr/>
        </p:nvSpPr>
        <p:spPr>
          <a:xfrm>
            <a:off x="3770784" y="2492896"/>
            <a:ext cx="4104457" cy="494494"/>
          </a:xfrm>
          <a:prstGeom prst="rect">
            <a:avLst/>
          </a:prstGeom>
          <a:noFill/>
        </p:spPr>
        <p:txBody>
          <a:bodyPr wrap="square" rtlCol="0">
            <a:spAutoFit/>
          </a:bodyPr>
          <a:lstStyle/>
          <a:p>
            <a:pPr algn="ctr">
              <a:lnSpc>
                <a:spcPct val="150000"/>
              </a:lnSpc>
            </a:pPr>
            <a:r>
              <a:rPr lang="en-US" sz="2000" b="1" dirty="0"/>
              <a:t>Domain: SIGNAL PROCESSING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8BD498-7F9F-07F7-F184-7FF9B7953CB1}"/>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B4E49730-26CF-1D21-B40D-A9A6D7E3B59E}"/>
              </a:ext>
            </a:extLst>
          </p:cNvPr>
          <p:cNvSpPr>
            <a:spLocks noGrp="1"/>
          </p:cNvSpPr>
          <p:nvPr>
            <p:ph type="sldNum" sz="quarter" idx="12"/>
          </p:nvPr>
        </p:nvSpPr>
        <p:spPr/>
        <p:txBody>
          <a:bodyPr/>
          <a:lstStyle/>
          <a:p>
            <a:fld id="{8E4F4909-AB91-4702-BFA2-E3C21A7DF79A}" type="slidenum">
              <a:rPr lang="en-US" smtClean="0"/>
              <a:t>10</a:t>
            </a:fld>
            <a:endParaRPr lang="en-US"/>
          </a:p>
        </p:txBody>
      </p:sp>
      <p:sp>
        <p:nvSpPr>
          <p:cNvPr id="6" name="Rectangle 1">
            <a:extLst>
              <a:ext uri="{FF2B5EF4-FFF2-40B4-BE49-F238E27FC236}">
                <a16:creationId xmlns:a16="http://schemas.microsoft.com/office/drawing/2014/main" id="{9C817A0F-434C-B42E-4513-80613EA379DB}"/>
              </a:ext>
            </a:extLst>
          </p:cNvPr>
          <p:cNvSpPr>
            <a:spLocks noChangeArrowheads="1"/>
          </p:cNvSpPr>
          <p:nvPr/>
        </p:nvSpPr>
        <p:spPr bwMode="auto">
          <a:xfrm>
            <a:off x="170384" y="188640"/>
            <a:ext cx="1089957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Step 4: Adjust Gamma Correction to Avoid Over-lightening</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Apply Gamma correction with a slightly higher value to avoid lightening too much</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gammaCorrectedImage = imadjust(whiteBalancedImage, [], [], 0.8);</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Display the gamma-corrected 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figure(</a:t>
            </a:r>
            <a:r>
              <a:rPr kumimoji="0" lang="en-US" altLang="en-US" sz="2000" b="0" i="0" u="none" strike="noStrike" cap="none" normalizeH="0" baseline="0" dirty="0">
                <a:ln>
                  <a:noFill/>
                </a:ln>
                <a:solidFill>
                  <a:srgbClr val="A709F5"/>
                </a:solidFill>
                <a:effectLst/>
                <a:latin typeface="Menlo"/>
              </a:rPr>
              <a:t>'Name'</a:t>
            </a: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a:ln>
                  <a:noFill/>
                </a:ln>
                <a:solidFill>
                  <a:srgbClr val="A709F5"/>
                </a:solidFill>
                <a:effectLst/>
                <a:latin typeface="Menlo"/>
              </a:rPr>
              <a:t>'Step 4: Gamma Corrected Image'</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imshow(gammaCorrectedImage);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title(</a:t>
            </a:r>
            <a:r>
              <a:rPr kumimoji="0" lang="en-US" altLang="en-US" sz="2000" b="0" i="0" u="none" strike="noStrike" cap="none" normalizeH="0" baseline="0" dirty="0">
                <a:ln>
                  <a:noFill/>
                </a:ln>
                <a:solidFill>
                  <a:srgbClr val="A709F5"/>
                </a:solidFill>
                <a:effectLst/>
                <a:latin typeface="Menlo"/>
              </a:rPr>
              <a:t>'Gamma Corrected Image'</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Step 5: Sharpen the 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sharpenedImage = imsharpen(gammaCorrectedImage, </a:t>
            </a:r>
            <a:r>
              <a:rPr kumimoji="0" lang="en-US" altLang="en-US" sz="2000" b="0" i="0" u="none" strike="noStrike" cap="none" normalizeH="0" baseline="0" dirty="0">
                <a:ln>
                  <a:noFill/>
                </a:ln>
                <a:solidFill>
                  <a:srgbClr val="A709F5"/>
                </a:solidFill>
                <a:effectLst/>
                <a:latin typeface="Menlo"/>
              </a:rPr>
              <a:t>'Radius'</a:t>
            </a:r>
            <a:r>
              <a:rPr kumimoji="0" lang="en-US" altLang="en-US" sz="2000" b="0" i="0" u="none" strike="noStrike" cap="none" normalizeH="0" baseline="0" dirty="0">
                <a:ln>
                  <a:noFill/>
                </a:ln>
                <a:solidFill>
                  <a:schemeClr val="tx1"/>
                </a:solidFill>
                <a:effectLst/>
                <a:latin typeface="Menlo"/>
              </a:rPr>
              <a:t>, 2, </a:t>
            </a:r>
            <a:r>
              <a:rPr kumimoji="0" lang="en-US" altLang="en-US" sz="2000" b="0" i="0" u="none" strike="noStrike" cap="none" normalizeH="0" baseline="0" dirty="0">
                <a:ln>
                  <a:noFill/>
                </a:ln>
                <a:solidFill>
                  <a:srgbClr val="A709F5"/>
                </a:solidFill>
                <a:effectLst/>
                <a:latin typeface="Menlo"/>
              </a:rPr>
              <a:t>'Amount'</a:t>
            </a:r>
            <a:r>
              <a:rPr kumimoji="0" lang="en-US" altLang="en-US" sz="2000" b="0" i="0" u="none" strike="noStrike" cap="none" normalizeH="0" baseline="0" dirty="0">
                <a:ln>
                  <a:noFill/>
                </a:ln>
                <a:solidFill>
                  <a:schemeClr val="tx1"/>
                </a:solidFill>
                <a:effectLst/>
                <a:latin typeface="Menlo"/>
              </a:rPr>
              <a:t>, 1.5);</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Display the sharpened 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figure(</a:t>
            </a:r>
            <a:r>
              <a:rPr kumimoji="0" lang="en-US" altLang="en-US" sz="2000" b="0" i="0" u="none" strike="noStrike" cap="none" normalizeH="0" baseline="0" dirty="0">
                <a:ln>
                  <a:noFill/>
                </a:ln>
                <a:solidFill>
                  <a:srgbClr val="A709F5"/>
                </a:solidFill>
                <a:effectLst/>
                <a:latin typeface="Menlo"/>
              </a:rPr>
              <a:t>'Name'</a:t>
            </a: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a:ln>
                  <a:noFill/>
                </a:ln>
                <a:solidFill>
                  <a:srgbClr val="A709F5"/>
                </a:solidFill>
                <a:effectLst/>
                <a:latin typeface="Menlo"/>
              </a:rPr>
              <a:t>'Step 5: Sharpened Image'</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imshow(sharpenedImage);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title(</a:t>
            </a:r>
            <a:r>
              <a:rPr kumimoji="0" lang="en-US" altLang="en-US" sz="2000" b="0" i="0" u="none" strike="noStrike" cap="none" normalizeH="0" baseline="0" dirty="0">
                <a:ln>
                  <a:noFill/>
                </a:ln>
                <a:solidFill>
                  <a:srgbClr val="A709F5"/>
                </a:solidFill>
                <a:effectLst/>
                <a:latin typeface="Menlo"/>
              </a:rPr>
              <a:t>'Sharpened Image’</a:t>
            </a:r>
            <a:r>
              <a:rPr kumimoji="0" lang="en-US" altLang="en-US" sz="2000" b="0" i="0" u="none" strike="noStrike" cap="none" normalizeH="0" baseline="0" dirty="0">
                <a:ln>
                  <a:noFill/>
                </a:ln>
                <a:solidFill>
                  <a:schemeClr val="tx1"/>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Menl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C3CA2EDE-0795-C14F-4F1F-A7A7EEEDB411}"/>
              </a:ext>
            </a:extLst>
          </p:cNvPr>
          <p:cNvSpPr>
            <a:spLocks noChangeArrowheads="1"/>
          </p:cNvSpPr>
          <p:nvPr/>
        </p:nvSpPr>
        <p:spPr bwMode="auto">
          <a:xfrm>
            <a:off x="170384" y="4221088"/>
            <a:ext cx="944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Step 6: Image Fusion using Wavelet Transform</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fusedImage = wfusimg(gammaCorrectedImage, sharpenedImage, </a:t>
            </a:r>
            <a:r>
              <a:rPr kumimoji="0" lang="en-US" altLang="en-US" sz="2000" b="0" i="0" u="none" strike="noStrike" cap="none" normalizeH="0" baseline="0" dirty="0">
                <a:ln>
                  <a:noFill/>
                </a:ln>
                <a:solidFill>
                  <a:srgbClr val="A709F5"/>
                </a:solidFill>
                <a:effectLst/>
                <a:latin typeface="Menlo"/>
              </a:rPr>
              <a:t>'sym4'</a:t>
            </a:r>
            <a:r>
              <a:rPr kumimoji="0" lang="en-US" altLang="en-US" sz="2000" b="0" i="0" u="none" strike="noStrike" cap="none" normalizeH="0" baseline="0" dirty="0">
                <a:ln>
                  <a:noFill/>
                </a:ln>
                <a:solidFill>
                  <a:schemeClr val="tx1"/>
                </a:solidFill>
                <a:effectLst/>
                <a:latin typeface="Menlo"/>
              </a:rPr>
              <a:t>, 3, </a:t>
            </a:r>
            <a:r>
              <a:rPr kumimoji="0" lang="en-US" altLang="en-US" sz="2000" b="0" i="0" u="none" strike="noStrike" cap="none" normalizeH="0" baseline="0" dirty="0">
                <a:ln>
                  <a:noFill/>
                </a:ln>
                <a:solidFill>
                  <a:srgbClr val="A709F5"/>
                </a:solidFill>
                <a:effectLst/>
                <a:latin typeface="Menlo"/>
              </a:rPr>
              <a:t>'max'</a:t>
            </a: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a:ln>
                  <a:noFill/>
                </a:ln>
                <a:solidFill>
                  <a:srgbClr val="A709F5"/>
                </a:solidFill>
                <a:effectLst/>
                <a:latin typeface="Menlo"/>
              </a:rPr>
              <a:t>'max'</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Display the fusion result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figure(</a:t>
            </a:r>
            <a:r>
              <a:rPr kumimoji="0" lang="en-US" altLang="en-US" sz="2000" b="0" i="0" u="none" strike="noStrike" cap="none" normalizeH="0" baseline="0" dirty="0">
                <a:ln>
                  <a:noFill/>
                </a:ln>
                <a:solidFill>
                  <a:srgbClr val="A709F5"/>
                </a:solidFill>
                <a:effectLst/>
                <a:latin typeface="Menlo"/>
              </a:rPr>
              <a:t>'Name'</a:t>
            </a: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a:ln>
                  <a:noFill/>
                </a:ln>
                <a:solidFill>
                  <a:srgbClr val="A709F5"/>
                </a:solidFill>
                <a:effectLst/>
                <a:latin typeface="Menlo"/>
              </a:rPr>
              <a:t>'Step 6: Wavelet Fused Image'</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imshow(fusedImage);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title(</a:t>
            </a:r>
            <a:r>
              <a:rPr kumimoji="0" lang="en-US" altLang="en-US" sz="2000" b="0" i="0" u="none" strike="noStrike" cap="none" normalizeH="0" baseline="0" dirty="0">
                <a:ln>
                  <a:noFill/>
                </a:ln>
                <a:solidFill>
                  <a:srgbClr val="A709F5"/>
                </a:solidFill>
                <a:effectLst/>
                <a:latin typeface="Menlo"/>
              </a:rPr>
              <a:t>'Wavelet Fused Image'</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87627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80F312-6543-8FFB-4683-A8D524F9A6C9}"/>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458AAF73-4951-993B-1944-B788F16CDE37}"/>
              </a:ext>
            </a:extLst>
          </p:cNvPr>
          <p:cNvSpPr>
            <a:spLocks noGrp="1"/>
          </p:cNvSpPr>
          <p:nvPr>
            <p:ph type="sldNum" sz="quarter" idx="12"/>
          </p:nvPr>
        </p:nvSpPr>
        <p:spPr/>
        <p:txBody>
          <a:bodyPr/>
          <a:lstStyle/>
          <a:p>
            <a:fld id="{8E4F4909-AB91-4702-BFA2-E3C21A7DF79A}" type="slidenum">
              <a:rPr lang="en-US" smtClean="0"/>
              <a:t>11</a:t>
            </a:fld>
            <a:endParaRPr lang="en-US"/>
          </a:p>
        </p:txBody>
      </p:sp>
      <p:sp>
        <p:nvSpPr>
          <p:cNvPr id="6" name="Rectangle 1">
            <a:extLst>
              <a:ext uri="{FF2B5EF4-FFF2-40B4-BE49-F238E27FC236}">
                <a16:creationId xmlns:a16="http://schemas.microsoft.com/office/drawing/2014/main" id="{3C182448-2721-9F1A-1014-AF899E548894}"/>
              </a:ext>
            </a:extLst>
          </p:cNvPr>
          <p:cNvSpPr>
            <a:spLocks noChangeArrowheads="1"/>
          </p:cNvSpPr>
          <p:nvPr/>
        </p:nvSpPr>
        <p:spPr bwMode="auto">
          <a:xfrm>
            <a:off x="0" y="-165352"/>
            <a:ext cx="11043592"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Step 7: Segmentation using K-means Clustering</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tic;</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labImage = rgb2lab(whiteBalancedImage);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ab = labImage(:,:,2:3);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ab = im2single(ab);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nrows = size(ab, 1);</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ncols = size(ab, 2);</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ab = reshape(ab, nrows*ncols, 2);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Set the number of clusters (k)</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num_clusters = 3;</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opts = statset(</a:t>
            </a:r>
            <a:r>
              <a:rPr kumimoji="0" lang="en-US" altLang="en-US" sz="2000" b="0" i="0" u="none" strike="noStrike" cap="none" normalizeH="0" baseline="0" dirty="0">
                <a:ln>
                  <a:noFill/>
                </a:ln>
                <a:solidFill>
                  <a:srgbClr val="A709F5"/>
                </a:solidFill>
                <a:effectLst/>
                <a:latin typeface="Menlo"/>
              </a:rPr>
              <a:t>'</a:t>
            </a:r>
            <a:r>
              <a:rPr kumimoji="0" lang="en-US" altLang="en-US" sz="2000" b="0" i="0" u="none" strike="noStrike" cap="none" normalizeH="0" baseline="0" dirty="0" err="1">
                <a:ln>
                  <a:noFill/>
                </a:ln>
                <a:solidFill>
                  <a:srgbClr val="A709F5"/>
                </a:solidFill>
                <a:effectLst/>
                <a:latin typeface="Menlo"/>
              </a:rPr>
              <a:t>MaxIter</a:t>
            </a:r>
            <a:r>
              <a:rPr kumimoji="0" lang="en-US" altLang="en-US" sz="2000" b="0" i="0" u="none" strike="noStrike" cap="none" normalizeH="0" baseline="0" dirty="0">
                <a:ln>
                  <a:noFill/>
                </a:ln>
                <a:solidFill>
                  <a:srgbClr val="A709F5"/>
                </a:solidFill>
                <a:effectLst/>
                <a:latin typeface="Menlo"/>
              </a:rPr>
              <a:t>'</a:t>
            </a:r>
            <a:r>
              <a:rPr kumimoji="0" lang="en-US" altLang="en-US" sz="2000" b="0" i="0" u="none" strike="noStrike" cap="none" normalizeH="0" baseline="0" dirty="0">
                <a:ln>
                  <a:noFill/>
                </a:ln>
                <a:solidFill>
                  <a:schemeClr val="tx1"/>
                </a:solidFill>
                <a:effectLst/>
                <a:latin typeface="Menlo"/>
              </a:rPr>
              <a:t>, 500, </a:t>
            </a:r>
            <a:r>
              <a:rPr kumimoji="0" lang="en-US" altLang="en-US" sz="2000" b="0" i="0" u="none" strike="noStrike" cap="none" normalizeH="0" baseline="0" dirty="0">
                <a:ln>
                  <a:noFill/>
                </a:ln>
                <a:solidFill>
                  <a:srgbClr val="A709F5"/>
                </a:solidFill>
                <a:effectLst/>
                <a:latin typeface="Menlo"/>
              </a:rPr>
              <a:t>'Display'</a:t>
            </a: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a:ln>
                  <a:noFill/>
                </a:ln>
                <a:solidFill>
                  <a:srgbClr val="A709F5"/>
                </a:solidFill>
                <a:effectLst/>
                <a:latin typeface="Menlo"/>
              </a:rPr>
              <a:t>'final'</a:t>
            </a:r>
            <a:r>
              <a:rPr kumimoji="0" lang="en-US" altLang="en-US" sz="2000" b="0" i="0" u="none" strike="noStrike" cap="none" normalizeH="0" baseline="0" dirty="0">
                <a:ln>
                  <a:noFill/>
                </a:ln>
                <a:solidFill>
                  <a:schemeClr val="tx1"/>
                </a:solidFill>
                <a:effectLst/>
                <a:latin typeface="Menl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[cluster_idx, ~] = kmeans(ab, num_clusters, </a:t>
            </a:r>
            <a:r>
              <a:rPr kumimoji="0" lang="en-US" altLang="en-US" sz="2000" b="0" i="0" u="none" strike="noStrike" cap="none" normalizeH="0" baseline="0" dirty="0">
                <a:ln>
                  <a:noFill/>
                </a:ln>
                <a:solidFill>
                  <a:srgbClr val="A709F5"/>
                </a:solidFill>
                <a:effectLst/>
                <a:latin typeface="Menlo"/>
              </a:rPr>
              <a:t>'distance'</a:t>
            </a: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a:ln>
                  <a:noFill/>
                </a:ln>
                <a:solidFill>
                  <a:srgbClr val="A709F5"/>
                </a:solidFill>
                <a:effectLst/>
                <a:latin typeface="Menlo"/>
              </a:rPr>
              <a:t>'</a:t>
            </a:r>
            <a:r>
              <a:rPr kumimoji="0" lang="en-US" altLang="en-US" sz="2000" b="0" i="0" u="none" strike="noStrike" cap="none" normalizeH="0" baseline="0" dirty="0" err="1">
                <a:ln>
                  <a:noFill/>
                </a:ln>
                <a:solidFill>
                  <a:srgbClr val="A709F5"/>
                </a:solidFill>
                <a:effectLst/>
                <a:latin typeface="Menlo"/>
              </a:rPr>
              <a:t>sqEuclidean</a:t>
            </a:r>
            <a:r>
              <a:rPr kumimoji="0" lang="en-US" altLang="en-US" sz="2000" b="0" i="0" u="none" strike="noStrike" cap="none" normalizeH="0" baseline="0" dirty="0">
                <a:ln>
                  <a:noFill/>
                </a:ln>
                <a:solidFill>
                  <a:srgbClr val="A709F5"/>
                </a:solidFill>
                <a:effectLst/>
                <a:latin typeface="Menlo"/>
              </a:rPr>
              <a:t>'</a:t>
            </a: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a:ln>
                  <a:noFill/>
                </a:ln>
                <a:solidFill>
                  <a:srgbClr val="A709F5"/>
                </a:solidFill>
                <a:effectLst/>
                <a:latin typeface="Menlo"/>
              </a:rPr>
              <a:t>'Replicates'</a:t>
            </a:r>
            <a:r>
              <a:rPr kumimoji="0" lang="en-US" altLang="en-US" sz="2000" b="0" i="0" u="none" strike="noStrike" cap="none" normalizeH="0" baseline="0" dirty="0">
                <a:ln>
                  <a:noFill/>
                </a:ln>
                <a:solidFill>
                  <a:schemeClr val="tx1"/>
                </a:solidFill>
                <a:effectLst/>
                <a:latin typeface="Menlo"/>
              </a:rPr>
              <a:t>, 3, </a:t>
            </a:r>
            <a:r>
              <a:rPr kumimoji="0" lang="en-US" altLang="en-US" sz="2000" b="0" i="0" u="none" strike="noStrike" cap="none" normalizeH="0" baseline="0" dirty="0">
                <a:ln>
                  <a:noFill/>
                </a:ln>
                <a:solidFill>
                  <a:srgbClr val="A709F5"/>
                </a:solidFill>
                <a:effectLst/>
                <a:latin typeface="Menlo"/>
              </a:rPr>
              <a:t>'Options'</a:t>
            </a:r>
            <a:r>
              <a:rPr kumimoji="0" lang="en-US" altLang="en-US" sz="2000" b="0" i="0" u="none" strike="noStrike" cap="none" normalizeH="0" baseline="0" dirty="0">
                <a:ln>
                  <a:noFill/>
                </a:ln>
                <a:solidFill>
                  <a:schemeClr val="tx1"/>
                </a:solidFill>
                <a:effectLst/>
                <a:latin typeface="Menlo"/>
              </a:rPr>
              <a:t>, opts, </a:t>
            </a:r>
            <a:r>
              <a:rPr kumimoji="0" lang="en-US" altLang="en-US" sz="2000" b="0" i="0" u="none" strike="noStrike" cap="none" normalizeH="0" baseline="0" dirty="0">
                <a:ln>
                  <a:noFill/>
                </a:ln>
                <a:solidFill>
                  <a:srgbClr val="A709F5"/>
                </a:solidFill>
                <a:effectLst/>
                <a:latin typeface="Menlo"/>
              </a:rPr>
              <a:t>'Start'</a:t>
            </a: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a:ln>
                  <a:noFill/>
                </a:ln>
                <a:solidFill>
                  <a:srgbClr val="A709F5"/>
                </a:solidFill>
                <a:effectLst/>
                <a:latin typeface="Menlo"/>
              </a:rPr>
              <a:t>'plus'</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pixel_labels = reshape(cluster_idx, nrows, ncols);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executionTime = toc;</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disp([</a:t>
            </a:r>
            <a:r>
              <a:rPr kumimoji="0" lang="en-US" altLang="en-US" sz="2000" b="0" i="0" u="none" strike="noStrike" cap="none" normalizeH="0" baseline="0" dirty="0">
                <a:ln>
                  <a:noFill/>
                </a:ln>
                <a:solidFill>
                  <a:srgbClr val="A709F5"/>
                </a:solidFill>
                <a:effectLst/>
                <a:latin typeface="Menlo"/>
              </a:rPr>
              <a:t>'Execution Time for K-means Segmentation: '</a:t>
            </a:r>
            <a:r>
              <a:rPr kumimoji="0" lang="en-US" altLang="en-US" sz="2000" b="0" i="0" u="none" strike="noStrike" cap="none" normalizeH="0" baseline="0" dirty="0">
                <a:ln>
                  <a:noFill/>
                </a:ln>
                <a:solidFill>
                  <a:schemeClr val="tx1"/>
                </a:solidFill>
                <a:effectLst/>
                <a:latin typeface="Menlo"/>
              </a:rPr>
              <a:t>, num2str(executionTime), </a:t>
            </a:r>
            <a:r>
              <a:rPr kumimoji="0" lang="en-US" altLang="en-US" sz="2000" b="0" i="0" u="none" strike="noStrike" cap="none" normalizeH="0" baseline="0" dirty="0">
                <a:ln>
                  <a:noFill/>
                </a:ln>
                <a:solidFill>
                  <a:srgbClr val="A709F5"/>
                </a:solidFill>
                <a:effectLst/>
                <a:latin typeface="Menlo"/>
              </a:rPr>
              <a:t>' seconds'</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figure(</a:t>
            </a:r>
            <a:r>
              <a:rPr kumimoji="0" lang="en-US" altLang="en-US" sz="2000" b="0" i="0" u="none" strike="noStrike" cap="none" normalizeH="0" baseline="0" dirty="0">
                <a:ln>
                  <a:noFill/>
                </a:ln>
                <a:solidFill>
                  <a:srgbClr val="A709F5"/>
                </a:solidFill>
                <a:effectLst/>
                <a:latin typeface="Menlo"/>
              </a:rPr>
              <a:t>'Name'</a:t>
            </a: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a:ln>
                  <a:noFill/>
                </a:ln>
                <a:solidFill>
                  <a:srgbClr val="A709F5"/>
                </a:solidFill>
                <a:effectLst/>
                <a:latin typeface="Menlo"/>
              </a:rPr>
              <a:t>'Step 7: Segmented Image (K-means)'</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imshow(pixel_labels,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title(</a:t>
            </a:r>
            <a:r>
              <a:rPr kumimoji="0" lang="en-US" altLang="en-US" sz="2000" b="0" i="0" u="none" strike="noStrike" cap="none" normalizeH="0" baseline="0" dirty="0">
                <a:ln>
                  <a:noFill/>
                </a:ln>
                <a:solidFill>
                  <a:srgbClr val="A709F5"/>
                </a:solidFill>
                <a:effectLst/>
                <a:latin typeface="Menlo"/>
              </a:rPr>
              <a:t>'Segmented Image (K-means)'</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segmented_images = cell(1, num_clusters);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E00FF"/>
                </a:solidFill>
                <a:effectLst/>
                <a:latin typeface="Menlo"/>
              </a:rPr>
              <a:t>for </a:t>
            </a:r>
            <a:r>
              <a:rPr kumimoji="0" lang="en-US" altLang="en-US" sz="2000" b="0" i="0" u="none" strike="noStrike" cap="none" normalizeH="0" baseline="0" dirty="0">
                <a:ln>
                  <a:noFill/>
                </a:ln>
                <a:solidFill>
                  <a:schemeClr val="tx1"/>
                </a:solidFill>
                <a:effectLst/>
                <a:latin typeface="Menlo"/>
              </a:rPr>
              <a:t>k = 1:num_clusters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color = whiteBalancedImage;</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0300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840F95C-5B05-8155-27DE-D5614B42E77E}"/>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839A81BB-400F-E951-8076-C7F74D3C4B2A}"/>
              </a:ext>
            </a:extLst>
          </p:cNvPr>
          <p:cNvSpPr>
            <a:spLocks noGrp="1"/>
          </p:cNvSpPr>
          <p:nvPr>
            <p:ph type="sldNum" sz="quarter" idx="12"/>
          </p:nvPr>
        </p:nvSpPr>
        <p:spPr/>
        <p:txBody>
          <a:bodyPr/>
          <a:lstStyle/>
          <a:p>
            <a:fld id="{8E4F4909-AB91-4702-BFA2-E3C21A7DF79A}" type="slidenum">
              <a:rPr lang="en-US" smtClean="0"/>
              <a:t>12</a:t>
            </a:fld>
            <a:endParaRPr lang="en-US"/>
          </a:p>
        </p:txBody>
      </p:sp>
      <p:sp>
        <p:nvSpPr>
          <p:cNvPr id="7" name="TextBox 6">
            <a:extLst>
              <a:ext uri="{FF2B5EF4-FFF2-40B4-BE49-F238E27FC236}">
                <a16:creationId xmlns:a16="http://schemas.microsoft.com/office/drawing/2014/main" id="{A72213EF-4A4C-A164-8951-8A83BA265EE0}"/>
              </a:ext>
            </a:extLst>
          </p:cNvPr>
          <p:cNvSpPr txBox="1"/>
          <p:nvPr/>
        </p:nvSpPr>
        <p:spPr>
          <a:xfrm>
            <a:off x="170384" y="404664"/>
            <a:ext cx="11070751" cy="3754874"/>
          </a:xfrm>
          <a:prstGeom prst="rect">
            <a:avLst/>
          </a:prstGeom>
          <a:noFill/>
        </p:spPr>
        <p:txBody>
          <a:bodyPr wrap="square">
            <a:spAutoFit/>
          </a:bodyPr>
          <a:lstStyle/>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Menlo"/>
              </a:rPr>
              <a:t>color(repmat(pixel_labels ~= k, [1, 1, 3])) = 0; </a:t>
            </a:r>
            <a:r>
              <a:rPr kumimoji="0" lang="en-US" altLang="en-US" sz="2000" b="0" i="0" u="none" strike="noStrike" cap="none" normalizeH="0" baseline="0" dirty="0">
                <a:ln>
                  <a:noFill/>
                </a:ln>
                <a:solidFill>
                  <a:srgbClr val="008013"/>
                </a:solidFill>
                <a:effectLst/>
                <a:latin typeface="Menlo"/>
              </a:rPr>
              <a:t>% Set non-cluster pixels to zero</a:t>
            </a:r>
            <a:endParaRPr kumimoji="0" lang="en-US" altLang="en-US" sz="2000" b="0" i="0" u="none" strike="noStrike" cap="none" normalizeH="0" baseline="0" dirty="0">
              <a:ln>
                <a:noFill/>
              </a:ln>
              <a:solidFill>
                <a:schemeClr val="tx1"/>
              </a:solidFill>
              <a:effectLst/>
              <a:latin typeface="Menlo"/>
            </a:endParaRP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Menlo"/>
              </a:rPr>
              <a:t>segmented_images{k} = color;</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E00FF"/>
                </a:solidFill>
                <a:effectLst/>
                <a:latin typeface="Menlo"/>
              </a:rPr>
              <a:t>end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Display segmented regions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figure(</a:t>
            </a:r>
            <a:r>
              <a:rPr kumimoji="0" lang="en-US" altLang="en-US" sz="2000" b="0" i="0" u="none" strike="noStrike" cap="none" normalizeH="0" baseline="0" dirty="0">
                <a:ln>
                  <a:noFill/>
                </a:ln>
                <a:solidFill>
                  <a:srgbClr val="A709F5"/>
                </a:solidFill>
                <a:effectLst/>
                <a:latin typeface="Menlo"/>
              </a:rPr>
              <a:t>'Name'</a:t>
            </a: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a:ln>
                  <a:noFill/>
                </a:ln>
                <a:solidFill>
                  <a:srgbClr val="A709F5"/>
                </a:solidFill>
                <a:effectLst/>
                <a:latin typeface="Menlo"/>
              </a:rPr>
              <a:t>'Step 7: Segmented Regions'</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E00FF"/>
                </a:solidFill>
                <a:effectLst/>
                <a:latin typeface="Menlo"/>
              </a:rPr>
              <a:t>for </a:t>
            </a:r>
            <a:r>
              <a:rPr kumimoji="0" lang="en-US" altLang="en-US" sz="2000" b="0" i="0" u="none" strike="noStrike" cap="none" normalizeH="0" baseline="0" dirty="0">
                <a:ln>
                  <a:noFill/>
                </a:ln>
                <a:solidFill>
                  <a:schemeClr val="tx1"/>
                </a:solidFill>
                <a:effectLst/>
                <a:latin typeface="Menlo"/>
              </a:rPr>
              <a:t>k = 1:num_clusters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subplot(1, num_clusters, k);</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imshow(segmented_images{k});</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title([</a:t>
            </a:r>
            <a:r>
              <a:rPr kumimoji="0" lang="en-US" altLang="en-US" sz="2000" b="0" i="0" u="none" strike="noStrike" cap="none" normalizeH="0" baseline="0" dirty="0">
                <a:ln>
                  <a:noFill/>
                </a:ln>
                <a:solidFill>
                  <a:srgbClr val="A709F5"/>
                </a:solidFill>
                <a:effectLst/>
                <a:latin typeface="Menlo"/>
              </a:rPr>
              <a:t>'Cluster '</a:t>
            </a:r>
            <a:r>
              <a:rPr kumimoji="0" lang="en-US" altLang="en-US" sz="2000" b="0" i="0" u="none" strike="noStrike" cap="none" normalizeH="0" baseline="0" dirty="0">
                <a:ln>
                  <a:noFill/>
                </a:ln>
                <a:solidFill>
                  <a:schemeClr val="tx1"/>
                </a:solidFill>
                <a:effectLst/>
                <a:latin typeface="Menlo"/>
              </a:rPr>
              <a:t>, num2str(k)]);</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E00FF"/>
                </a:solidFill>
                <a:effectLst/>
                <a:latin typeface="Menlo"/>
              </a:rPr>
              <a:t>end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215C5E7-0786-2299-DC32-D3BE93F131DB}"/>
              </a:ext>
            </a:extLst>
          </p:cNvPr>
          <p:cNvSpPr>
            <a:spLocks noChangeArrowheads="1"/>
          </p:cNvSpPr>
          <p:nvPr/>
        </p:nvSpPr>
        <p:spPr bwMode="auto">
          <a:xfrm>
            <a:off x="242392" y="3789040"/>
            <a:ext cx="996936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Step 8: Load Ground Truth Image for Accuracy, Sensitivity, and Specificity Calculations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groundTruthImage = imbinarize(rgb2gray(imread(</a:t>
            </a:r>
            <a:r>
              <a:rPr kumimoji="0" lang="en-US" altLang="en-US" sz="2000" b="0" i="0" u="none" strike="noStrike" cap="none" normalizeH="0" baseline="0" dirty="0">
                <a:ln>
                  <a:noFill/>
                </a:ln>
                <a:solidFill>
                  <a:srgbClr val="A709F5"/>
                </a:solidFill>
                <a:effectLst/>
                <a:latin typeface="Menlo"/>
              </a:rPr>
              <a:t>'1.jpg'</a:t>
            </a:r>
            <a:r>
              <a:rPr kumimoji="0" lang="en-US" altLang="en-US" sz="2000" b="0" i="0" u="none" strike="noStrike" cap="none" normalizeH="0" baseline="0" dirty="0">
                <a:ln>
                  <a:noFill/>
                </a:ln>
                <a:solidFill>
                  <a:schemeClr val="tx1"/>
                </a:solidFill>
                <a:effectLst/>
                <a:latin typeface="Menl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groundTruthImage_resized = imresize(groundTruthImage, [nrows, ncols]);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Initialize variables for true positives, true negatives, false positives, and false negatives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TP = 0; TN = 0; FP = 0; FN = 0;</a:t>
            </a:r>
          </a:p>
        </p:txBody>
      </p:sp>
    </p:spTree>
    <p:extLst>
      <p:ext uri="{BB962C8B-B14F-4D97-AF65-F5344CB8AC3E}">
        <p14:creationId xmlns:p14="http://schemas.microsoft.com/office/powerpoint/2010/main" val="303553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DA7A33F-C2D9-16E5-6161-7389AB14E15C}"/>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19AAF40D-C13F-14E4-B7E3-445612887871}"/>
              </a:ext>
            </a:extLst>
          </p:cNvPr>
          <p:cNvSpPr>
            <a:spLocks noGrp="1"/>
          </p:cNvSpPr>
          <p:nvPr>
            <p:ph type="sldNum" sz="quarter" idx="12"/>
          </p:nvPr>
        </p:nvSpPr>
        <p:spPr/>
        <p:txBody>
          <a:bodyPr/>
          <a:lstStyle/>
          <a:p>
            <a:fld id="{8E4F4909-AB91-4702-BFA2-E3C21A7DF79A}" type="slidenum">
              <a:rPr lang="en-US" smtClean="0"/>
              <a:t>13</a:t>
            </a:fld>
            <a:endParaRPr lang="en-US"/>
          </a:p>
        </p:txBody>
      </p:sp>
      <p:sp>
        <p:nvSpPr>
          <p:cNvPr id="6" name="Rectangle 1">
            <a:extLst>
              <a:ext uri="{FF2B5EF4-FFF2-40B4-BE49-F238E27FC236}">
                <a16:creationId xmlns:a16="http://schemas.microsoft.com/office/drawing/2014/main" id="{3B67C5C2-4EB8-5882-EC6C-9B8254848B06}"/>
              </a:ext>
            </a:extLst>
          </p:cNvPr>
          <p:cNvSpPr>
            <a:spLocks noChangeArrowheads="1"/>
          </p:cNvSpPr>
          <p:nvPr/>
        </p:nvSpPr>
        <p:spPr bwMode="auto">
          <a:xfrm>
            <a:off x="314400" y="332656"/>
            <a:ext cx="10585176"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Calculate true positives, false positives, true negatives, and false negatives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E00FF"/>
                </a:solidFill>
                <a:effectLst/>
                <a:latin typeface="Menlo"/>
              </a:rPr>
              <a:t>for </a:t>
            </a:r>
            <a:r>
              <a:rPr kumimoji="0" lang="en-US" altLang="en-US" sz="2000" b="0" i="0" u="none" strike="noStrike" cap="none" normalizeH="0" baseline="0" dirty="0">
                <a:ln>
                  <a:noFill/>
                </a:ln>
                <a:solidFill>
                  <a:schemeClr val="tx1"/>
                </a:solidFill>
                <a:effectLst/>
                <a:latin typeface="Menlo"/>
              </a:rPr>
              <a:t>k = 1:num_clusters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clusterMask = pixel_labels == k; </a:t>
            </a:r>
            <a:r>
              <a:rPr kumimoji="0" lang="en-US" altLang="en-US" sz="2000" b="0" i="0" u="none" strike="noStrike" cap="none" normalizeH="0" baseline="0" dirty="0">
                <a:ln>
                  <a:noFill/>
                </a:ln>
                <a:solidFill>
                  <a:srgbClr val="008013"/>
                </a:solidFill>
                <a:effectLst/>
                <a:latin typeface="Menlo"/>
              </a:rPr>
              <a:t>% Mask for the current cluster</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TP = TP + sum((clusterMask == 1) &amp; (groundTruthImage_resized == 1)); </a:t>
            </a:r>
            <a:r>
              <a:rPr kumimoji="0" lang="en-US" altLang="en-US" sz="2000" b="0" i="0" u="none" strike="noStrike" cap="none" normalizeH="0" baseline="0" dirty="0">
                <a:ln>
                  <a:noFill/>
                </a:ln>
                <a:solidFill>
                  <a:srgbClr val="008013"/>
                </a:solidFill>
                <a:effectLst/>
                <a:latin typeface="Menlo"/>
              </a:rPr>
              <a:t>% True Positive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TN = TN + sum((clusterMask == 0) &amp; (groundTruthImage_resized == 0)); </a:t>
            </a:r>
            <a:r>
              <a:rPr kumimoji="0" lang="en-US" altLang="en-US" sz="2000" b="0" i="0" u="none" strike="noStrike" cap="none" normalizeH="0" baseline="0" dirty="0">
                <a:ln>
                  <a:noFill/>
                </a:ln>
                <a:solidFill>
                  <a:srgbClr val="008013"/>
                </a:solidFill>
                <a:effectLst/>
                <a:latin typeface="Menlo"/>
              </a:rPr>
              <a:t>% True Negative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FP = FP + sum((clusterMask == 1) &amp; (groundTruthImage_resized == 0)); </a:t>
            </a:r>
            <a:r>
              <a:rPr kumimoji="0" lang="en-US" altLang="en-US" sz="2000" b="0" i="0" u="none" strike="noStrike" cap="none" normalizeH="0" baseline="0" dirty="0">
                <a:ln>
                  <a:noFill/>
                </a:ln>
                <a:solidFill>
                  <a:srgbClr val="008013"/>
                </a:solidFill>
                <a:effectLst/>
                <a:latin typeface="Menlo"/>
              </a:rPr>
              <a:t>% False Positive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FN = FN + sum((clusterMask == 0) &amp; (groundTruthImage_resized == 1)); </a:t>
            </a:r>
            <a:r>
              <a:rPr kumimoji="0" lang="en-US" altLang="en-US" sz="2000" b="0" i="0" u="none" strike="noStrike" cap="none" normalizeH="0" baseline="0" dirty="0">
                <a:ln>
                  <a:noFill/>
                </a:ln>
                <a:solidFill>
                  <a:srgbClr val="008013"/>
                </a:solidFill>
                <a:effectLst/>
                <a:latin typeface="Menlo"/>
              </a:rPr>
              <a:t>% False Negative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E00FF"/>
                </a:solidFill>
                <a:effectLst/>
                <a:latin typeface="Menlo"/>
              </a:rPr>
              <a:t>End</a:t>
            </a:r>
            <a:endParaRPr kumimoji="0" lang="en-US" altLang="en-US" sz="2000" b="0" i="0" u="none" strike="noStrike" cap="none" normalizeH="0" baseline="0" dirty="0">
              <a:ln>
                <a:noFill/>
              </a:ln>
              <a:solidFill>
                <a:srgbClr val="00801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Calculate accuracy, sensitivity, and specificity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accuracy = (TP + TN) / (TP + TN + FP + FN);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sensitivity = TP / (TP + FN); </a:t>
            </a:r>
            <a:r>
              <a:rPr kumimoji="0" lang="en-US" altLang="en-US" sz="2000" b="0" i="0" u="none" strike="noStrike" cap="none" normalizeH="0" baseline="0" dirty="0">
                <a:ln>
                  <a:noFill/>
                </a:ln>
                <a:solidFill>
                  <a:srgbClr val="008013"/>
                </a:solidFill>
                <a:effectLst/>
                <a:latin typeface="Menlo"/>
              </a:rPr>
              <a:t>% True Positive Rate (Recall)</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specificity = TN / (TN + FP); </a:t>
            </a:r>
            <a:r>
              <a:rPr kumimoji="0" lang="en-US" altLang="en-US" sz="2000" b="0" i="0" u="none" strike="noStrike" cap="none" normalizeH="0" baseline="0" dirty="0">
                <a:ln>
                  <a:noFill/>
                </a:ln>
                <a:solidFill>
                  <a:srgbClr val="008013"/>
                </a:solidFill>
                <a:effectLst/>
                <a:latin typeface="Menlo"/>
              </a:rPr>
              <a:t>% True Negative Rate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Display the calculated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disp([</a:t>
            </a:r>
            <a:r>
              <a:rPr kumimoji="0" lang="en-US" altLang="en-US" sz="2000" b="0" i="0" u="none" strike="noStrike" cap="none" normalizeH="0" baseline="0" dirty="0">
                <a:ln>
                  <a:noFill/>
                </a:ln>
                <a:solidFill>
                  <a:srgbClr val="A709F5"/>
                </a:solidFill>
                <a:effectLst/>
                <a:latin typeface="Menlo"/>
              </a:rPr>
              <a:t>'Accuracy: '</a:t>
            </a:r>
            <a:r>
              <a:rPr kumimoji="0" lang="en-US" altLang="en-US" sz="2000" b="0" i="0" u="none" strike="noStrike" cap="none" normalizeH="0" baseline="0" dirty="0">
                <a:ln>
                  <a:noFill/>
                </a:ln>
                <a:solidFill>
                  <a:schemeClr val="tx1"/>
                </a:solidFill>
                <a:effectLst/>
                <a:latin typeface="Menlo"/>
              </a:rPr>
              <a:t>, num2str(accuracy)]);</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disp([</a:t>
            </a:r>
            <a:r>
              <a:rPr kumimoji="0" lang="en-US" altLang="en-US" sz="2000" b="0" i="0" u="none" strike="noStrike" cap="none" normalizeH="0" baseline="0" dirty="0">
                <a:ln>
                  <a:noFill/>
                </a:ln>
                <a:solidFill>
                  <a:srgbClr val="A709F5"/>
                </a:solidFill>
                <a:effectLst/>
                <a:latin typeface="Menlo"/>
              </a:rPr>
              <a:t>'Sensitivity: '</a:t>
            </a:r>
            <a:r>
              <a:rPr kumimoji="0" lang="en-US" altLang="en-US" sz="2000" b="0" i="0" u="none" strike="noStrike" cap="none" normalizeH="0" baseline="0" dirty="0">
                <a:ln>
                  <a:noFill/>
                </a:ln>
                <a:solidFill>
                  <a:schemeClr val="tx1"/>
                </a:solidFill>
                <a:effectLst/>
                <a:latin typeface="Menlo"/>
              </a:rPr>
              <a:t>, num2str(sensitivity)]);</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disp([</a:t>
            </a:r>
            <a:r>
              <a:rPr kumimoji="0" lang="en-US" altLang="en-US" sz="2000" b="0" i="0" u="none" strike="noStrike" cap="none" normalizeH="0" baseline="0" dirty="0">
                <a:ln>
                  <a:noFill/>
                </a:ln>
                <a:solidFill>
                  <a:srgbClr val="A709F5"/>
                </a:solidFill>
                <a:effectLst/>
                <a:latin typeface="Menlo"/>
              </a:rPr>
              <a:t>'Specificity: '</a:t>
            </a:r>
            <a:r>
              <a:rPr kumimoji="0" lang="en-US" altLang="en-US" sz="2000" b="0" i="0" u="none" strike="noStrike" cap="none" normalizeH="0" baseline="0" dirty="0">
                <a:ln>
                  <a:noFill/>
                </a:ln>
                <a:solidFill>
                  <a:schemeClr val="tx1"/>
                </a:solidFill>
                <a:effectLst/>
                <a:latin typeface="Menlo"/>
              </a:rPr>
              <a:t>, num2str(specificity)]);</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90086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D8763F6-4EF2-56B2-E70B-47054A44A0BF}"/>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157E1ABF-11CE-171D-2F9A-16C35ED9336D}"/>
              </a:ext>
            </a:extLst>
          </p:cNvPr>
          <p:cNvSpPr>
            <a:spLocks noGrp="1"/>
          </p:cNvSpPr>
          <p:nvPr>
            <p:ph type="sldNum" sz="quarter" idx="12"/>
          </p:nvPr>
        </p:nvSpPr>
        <p:spPr/>
        <p:txBody>
          <a:bodyPr/>
          <a:lstStyle/>
          <a:p>
            <a:fld id="{8E4F4909-AB91-4702-BFA2-E3C21A7DF79A}" type="slidenum">
              <a:rPr lang="en-US" smtClean="0"/>
              <a:t>14</a:t>
            </a:fld>
            <a:endParaRPr lang="en-US"/>
          </a:p>
        </p:txBody>
      </p:sp>
      <p:sp>
        <p:nvSpPr>
          <p:cNvPr id="7" name="TextBox 6">
            <a:extLst>
              <a:ext uri="{FF2B5EF4-FFF2-40B4-BE49-F238E27FC236}">
                <a16:creationId xmlns:a16="http://schemas.microsoft.com/office/drawing/2014/main" id="{EE74EF47-746F-65E5-B91E-900C92A375CF}"/>
              </a:ext>
            </a:extLst>
          </p:cNvPr>
          <p:cNvSpPr txBox="1"/>
          <p:nvPr/>
        </p:nvSpPr>
        <p:spPr>
          <a:xfrm>
            <a:off x="242392" y="332656"/>
            <a:ext cx="8576839" cy="59400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Step 9: SSIM and PSNR Calculations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refImage = im2double(imread(</a:t>
            </a:r>
            <a:r>
              <a:rPr kumimoji="0" lang="en-US" altLang="en-US" sz="2000" b="0" i="0" u="none" strike="noStrike" cap="none" normalizeH="0" baseline="0" dirty="0">
                <a:ln>
                  <a:noFill/>
                </a:ln>
                <a:solidFill>
                  <a:srgbClr val="A709F5"/>
                </a:solidFill>
                <a:effectLst/>
                <a:latin typeface="Menlo"/>
              </a:rPr>
              <a:t>'1.jpg'</a:t>
            </a:r>
            <a:r>
              <a:rPr kumimoji="0" lang="en-US" altLang="en-US" sz="2000" b="0" i="0" u="none" strike="noStrike" cap="none" normalizeH="0" baseline="0" dirty="0">
                <a:ln>
                  <a:noFill/>
                </a:ln>
                <a:solidFill>
                  <a:schemeClr val="tx1"/>
                </a:solidFill>
                <a:effectLst/>
                <a:latin typeface="Menlo"/>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refImage_resized = imresize(refImage, [nrows, ncols]);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E00FF"/>
                </a:solidFill>
                <a:effectLst/>
                <a:latin typeface="Menlo"/>
              </a:rPr>
              <a:t>if </a:t>
            </a:r>
            <a:r>
              <a:rPr kumimoji="0" lang="en-US" altLang="en-US" sz="2000" b="0" i="0" u="none" strike="noStrike" cap="none" normalizeH="0" baseline="0" dirty="0">
                <a:ln>
                  <a:noFill/>
                </a:ln>
                <a:solidFill>
                  <a:schemeClr val="tx1"/>
                </a:solidFill>
                <a:effectLst/>
                <a:latin typeface="Menlo"/>
              </a:rPr>
              <a:t>size(refImage_resized, 3) == 1</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refImage_resized = cat(3, refImage_resized, refImage_resized, refImage_resized);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E00FF"/>
                </a:solidFill>
                <a:effectLst/>
                <a:latin typeface="Menlo"/>
              </a:rPr>
              <a:t>end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ssimValue = ssim(fusedImage, refImage_resized);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psnrValue = psnr(fusedImage, refImage_resized);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disp([</a:t>
            </a:r>
            <a:r>
              <a:rPr kumimoji="0" lang="en-US" altLang="en-US" sz="2000" b="0" i="0" u="none" strike="noStrike" cap="none" normalizeH="0" baseline="0" dirty="0">
                <a:ln>
                  <a:noFill/>
                </a:ln>
                <a:solidFill>
                  <a:srgbClr val="A709F5"/>
                </a:solidFill>
                <a:effectLst/>
                <a:latin typeface="Menlo"/>
              </a:rPr>
              <a:t>'SSIM: '</a:t>
            </a:r>
            <a:r>
              <a:rPr kumimoji="0" lang="en-US" altLang="en-US" sz="2000" b="0" i="0" u="none" strike="noStrike" cap="none" normalizeH="0" baseline="0" dirty="0">
                <a:ln>
                  <a:noFill/>
                </a:ln>
                <a:solidFill>
                  <a:schemeClr val="tx1"/>
                </a:solidFill>
                <a:effectLst/>
                <a:latin typeface="Menlo"/>
              </a:rPr>
              <a:t>, num2str(ssimValue)]);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disp([</a:t>
            </a:r>
            <a:r>
              <a:rPr kumimoji="0" lang="en-US" altLang="en-US" sz="2000" b="0" i="0" u="none" strike="noStrike" cap="none" normalizeH="0" baseline="0" dirty="0">
                <a:ln>
                  <a:noFill/>
                </a:ln>
                <a:solidFill>
                  <a:srgbClr val="A709F5"/>
                </a:solidFill>
                <a:effectLst/>
                <a:latin typeface="Menlo"/>
              </a:rPr>
              <a:t>'PSNR: '</a:t>
            </a:r>
            <a:r>
              <a:rPr kumimoji="0" lang="en-US" altLang="en-US" sz="2000" b="0" i="0" u="none" strike="noStrike" cap="none" normalizeH="0" baseline="0" dirty="0">
                <a:ln>
                  <a:noFill/>
                </a:ln>
                <a:solidFill>
                  <a:schemeClr val="tx1"/>
                </a:solidFill>
                <a:effectLst/>
                <a:latin typeface="Menlo"/>
              </a:rPr>
              <a:t>, num2str(psnrValue)]);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801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Step 10: Display Final Enhanced 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Final enhanced image after all steps (gamma correction, sharpening, and wavelet fusion)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finalEnhancedImage = fusedImage;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Display the final enhanced 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figure(</a:t>
            </a:r>
            <a:r>
              <a:rPr kumimoji="0" lang="en-US" altLang="en-US" sz="2000" b="0" i="0" u="none" strike="noStrike" cap="none" normalizeH="0" baseline="0" dirty="0">
                <a:ln>
                  <a:noFill/>
                </a:ln>
                <a:solidFill>
                  <a:srgbClr val="A709F5"/>
                </a:solidFill>
                <a:effectLst/>
                <a:latin typeface="Menlo"/>
              </a:rPr>
              <a:t>'Name'</a:t>
            </a: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a:ln>
                  <a:noFill/>
                </a:ln>
                <a:solidFill>
                  <a:srgbClr val="A709F5"/>
                </a:solidFill>
                <a:effectLst/>
                <a:latin typeface="Menlo"/>
              </a:rPr>
              <a:t>'Final Enhanced Image'</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imshow(finalEnhancedImage);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title(</a:t>
            </a:r>
            <a:r>
              <a:rPr kumimoji="0" lang="en-US" altLang="en-US" sz="2000" b="0" i="0" u="none" strike="noStrike" cap="none" normalizeH="0" baseline="0" dirty="0">
                <a:ln>
                  <a:noFill/>
                </a:ln>
                <a:solidFill>
                  <a:srgbClr val="A709F5"/>
                </a:solidFill>
                <a:effectLst/>
                <a:latin typeface="Menlo"/>
              </a:rPr>
              <a:t>'Final Enhanced Image'</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8598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D7E1-2AE9-4EEB-DC06-AD3A2F64F668}"/>
              </a:ext>
            </a:extLst>
          </p:cNvPr>
          <p:cNvSpPr>
            <a:spLocks noGrp="1"/>
          </p:cNvSpPr>
          <p:nvPr>
            <p:ph type="title"/>
          </p:nvPr>
        </p:nvSpPr>
        <p:spPr>
          <a:xfrm>
            <a:off x="530424" y="-171400"/>
            <a:ext cx="10287000" cy="1143000"/>
          </a:xfrm>
        </p:spPr>
        <p:txBody>
          <a:bodyPr>
            <a:normAutofit fontScale="90000"/>
          </a:bodyPr>
          <a:lstStyle/>
          <a:p>
            <a:br>
              <a:rPr lang="en-IN" dirty="0"/>
            </a:br>
            <a:r>
              <a:rPr lang="en-IN" b="1" dirty="0"/>
              <a:t>Results and Discussion</a:t>
            </a:r>
            <a:br>
              <a:rPr lang="en-IN" dirty="0"/>
            </a:br>
            <a:endParaRPr lang="en-IN" dirty="0"/>
          </a:p>
        </p:txBody>
      </p:sp>
      <p:sp>
        <p:nvSpPr>
          <p:cNvPr id="4" name="Footer Placeholder 3">
            <a:extLst>
              <a:ext uri="{FF2B5EF4-FFF2-40B4-BE49-F238E27FC236}">
                <a16:creationId xmlns:a16="http://schemas.microsoft.com/office/drawing/2014/main" id="{40A17D36-56EC-2A33-E789-B4FA875F78B6}"/>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0A76CFC0-2CDC-40BD-5686-2C91817CA551}"/>
              </a:ext>
            </a:extLst>
          </p:cNvPr>
          <p:cNvSpPr>
            <a:spLocks noGrp="1"/>
          </p:cNvSpPr>
          <p:nvPr>
            <p:ph type="sldNum" sz="quarter" idx="12"/>
          </p:nvPr>
        </p:nvSpPr>
        <p:spPr/>
        <p:txBody>
          <a:bodyPr/>
          <a:lstStyle/>
          <a:p>
            <a:fld id="{8E4F4909-AB91-4702-BFA2-E3C21A7DF79A}" type="slidenum">
              <a:rPr lang="en-US" smtClean="0"/>
              <a:t>15</a:t>
            </a:fld>
            <a:endParaRPr lang="en-US"/>
          </a:p>
        </p:txBody>
      </p:sp>
      <p:pic>
        <p:nvPicPr>
          <p:cNvPr id="8" name="Picture 7">
            <a:extLst>
              <a:ext uri="{FF2B5EF4-FFF2-40B4-BE49-F238E27FC236}">
                <a16:creationId xmlns:a16="http://schemas.microsoft.com/office/drawing/2014/main" id="{979A8B8E-0DE7-7226-0444-A11D076AD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48" y="980728"/>
            <a:ext cx="4896544" cy="5256584"/>
          </a:xfrm>
          <a:prstGeom prst="rect">
            <a:avLst/>
          </a:prstGeom>
        </p:spPr>
      </p:pic>
      <p:pic>
        <p:nvPicPr>
          <p:cNvPr id="11" name="Picture 10">
            <a:extLst>
              <a:ext uri="{FF2B5EF4-FFF2-40B4-BE49-F238E27FC236}">
                <a16:creationId xmlns:a16="http://schemas.microsoft.com/office/drawing/2014/main" id="{8D228CC9-4C53-8197-8FDB-F984F1BA1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064" y="980728"/>
            <a:ext cx="4320480" cy="5265463"/>
          </a:xfrm>
          <a:prstGeom prst="rect">
            <a:avLst/>
          </a:prstGeom>
        </p:spPr>
      </p:pic>
    </p:spTree>
    <p:extLst>
      <p:ext uri="{BB962C8B-B14F-4D97-AF65-F5344CB8AC3E}">
        <p14:creationId xmlns:p14="http://schemas.microsoft.com/office/powerpoint/2010/main" val="1583017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3BE79C5-9CAC-53B8-FE81-BF616D6A218B}"/>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B4BB1F2B-3439-7AF4-DF37-35E524466E84}"/>
              </a:ext>
            </a:extLst>
          </p:cNvPr>
          <p:cNvSpPr>
            <a:spLocks noGrp="1"/>
          </p:cNvSpPr>
          <p:nvPr>
            <p:ph type="sldNum" sz="quarter" idx="12"/>
          </p:nvPr>
        </p:nvSpPr>
        <p:spPr/>
        <p:txBody>
          <a:bodyPr/>
          <a:lstStyle/>
          <a:p>
            <a:fld id="{8E4F4909-AB91-4702-BFA2-E3C21A7DF79A}" type="slidenum">
              <a:rPr lang="en-US" smtClean="0"/>
              <a:t>16</a:t>
            </a:fld>
            <a:endParaRPr lang="en-US"/>
          </a:p>
        </p:txBody>
      </p:sp>
      <p:pic>
        <p:nvPicPr>
          <p:cNvPr id="7" name="Picture 6">
            <a:extLst>
              <a:ext uri="{FF2B5EF4-FFF2-40B4-BE49-F238E27FC236}">
                <a16:creationId xmlns:a16="http://schemas.microsoft.com/office/drawing/2014/main" id="{DD17256B-C27C-DC3A-3CA2-8393642A2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576" y="390101"/>
            <a:ext cx="7279245" cy="6077798"/>
          </a:xfrm>
          <a:prstGeom prst="rect">
            <a:avLst/>
          </a:prstGeom>
        </p:spPr>
      </p:pic>
    </p:spTree>
    <p:extLst>
      <p:ext uri="{BB962C8B-B14F-4D97-AF65-F5344CB8AC3E}">
        <p14:creationId xmlns:p14="http://schemas.microsoft.com/office/powerpoint/2010/main" val="3760228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7A608-852E-5772-C47E-BFBA6F2ABF18}"/>
              </a:ext>
            </a:extLst>
          </p:cNvPr>
          <p:cNvSpPr>
            <a:spLocks noGrp="1"/>
          </p:cNvSpPr>
          <p:nvPr>
            <p:ph type="title"/>
          </p:nvPr>
        </p:nvSpPr>
        <p:spPr>
          <a:xfrm>
            <a:off x="530424" y="0"/>
            <a:ext cx="10287000" cy="1143000"/>
          </a:xfrm>
        </p:spPr>
        <p:txBody>
          <a:bodyPr>
            <a:normAutofit fontScale="90000"/>
          </a:bodyPr>
          <a:lstStyle/>
          <a:p>
            <a:br>
              <a:rPr lang="en-IN" dirty="0"/>
            </a:br>
            <a:r>
              <a:rPr lang="en-IN" b="1" dirty="0"/>
              <a:t>Conclusions</a:t>
            </a:r>
            <a:br>
              <a:rPr lang="en-IN" dirty="0"/>
            </a:br>
            <a:endParaRPr lang="en-IN" dirty="0"/>
          </a:p>
        </p:txBody>
      </p:sp>
      <p:sp>
        <p:nvSpPr>
          <p:cNvPr id="3" name="Content Placeholder 2">
            <a:extLst>
              <a:ext uri="{FF2B5EF4-FFF2-40B4-BE49-F238E27FC236}">
                <a16:creationId xmlns:a16="http://schemas.microsoft.com/office/drawing/2014/main" id="{219530AE-3D86-EFF3-AA81-504BD656539E}"/>
              </a:ext>
            </a:extLst>
          </p:cNvPr>
          <p:cNvSpPr>
            <a:spLocks noGrp="1"/>
          </p:cNvSpPr>
          <p:nvPr>
            <p:ph idx="1"/>
          </p:nvPr>
        </p:nvSpPr>
        <p:spPr>
          <a:xfrm>
            <a:off x="314400" y="1600202"/>
            <a:ext cx="11017224" cy="4781126"/>
          </a:xfrm>
        </p:spPr>
        <p:txBody>
          <a:bodyPr>
            <a:normAutofit fontScale="85000" lnSpcReduction="10000"/>
          </a:bodyPr>
          <a:lstStyle/>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br>
              <a:rPr lang="en-IN" sz="2800" b="1"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a:p>
            <a:pPr marL="0" indent="0">
              <a:buNone/>
            </a:pPr>
            <a:r>
              <a:rPr lang="en-IN" sz="2800" b="1" dirty="0">
                <a:latin typeface="Times New Roman" panose="02020603050405020304" pitchFamily="18" charset="0"/>
                <a:cs typeface="Times New Roman" panose="02020603050405020304" pitchFamily="18" charset="0"/>
              </a:rPr>
              <a:t>Pre-processing :</a:t>
            </a:r>
          </a:p>
          <a:p>
            <a:pPr marL="0" indent="0">
              <a:buNone/>
            </a:pPr>
            <a:r>
              <a:rPr lang="en-US" sz="2800" dirty="0">
                <a:latin typeface="Times New Roman" panose="02020603050405020304" pitchFamily="18" charset="0"/>
                <a:cs typeface="Times New Roman" panose="02020603050405020304" pitchFamily="18" charset="0"/>
              </a:rPr>
              <a:t>           Removing noise, normalizing pixel values, or correcting for sensor imperfections</a:t>
            </a:r>
            <a:r>
              <a:rPr lang="en-US" dirty="0">
                <a:latin typeface="Times New Roman" panose="02020603050405020304" pitchFamily="18" charset="0"/>
                <a:cs typeface="Times New Roman" panose="02020603050405020304" pitchFamily="18" charset="0"/>
              </a:rPr>
              <a:t>.</a:t>
            </a:r>
          </a:p>
          <a:p>
            <a:pPr marL="0" indent="0">
              <a:buNone/>
            </a:pPr>
            <a:r>
              <a:rPr lang="en-IN" sz="2800" b="1" dirty="0">
                <a:latin typeface="Times New Roman" panose="02020603050405020304" pitchFamily="18" charset="0"/>
                <a:cs typeface="Times New Roman" panose="02020603050405020304" pitchFamily="18" charset="0"/>
              </a:rPr>
              <a:t>White balance:</a:t>
            </a:r>
          </a:p>
          <a:p>
            <a:pPr marL="0" indent="0">
              <a:buNone/>
            </a:pPr>
            <a:r>
              <a:rPr lang="en-US" sz="2800" dirty="0">
                <a:latin typeface="Times New Roman" panose="02020603050405020304" pitchFamily="18" charset="0"/>
                <a:cs typeface="Times New Roman" panose="02020603050405020304" pitchFamily="18" charset="0"/>
              </a:rPr>
              <a:t>          Adjusting color temperature to neutralize color casts and improve color accuracy.</a:t>
            </a:r>
            <a:endParaRPr lang="en-IN" sz="2800"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DB408C3-C301-A14D-747A-D893EB0E9B95}"/>
              </a:ext>
            </a:extLst>
          </p:cNvPr>
          <p:cNvSpPr>
            <a:spLocks noGrp="1"/>
          </p:cNvSpPr>
          <p:nvPr>
            <p:ph type="ftr" sz="quarter" idx="11"/>
          </p:nvPr>
        </p:nvSpPr>
        <p:spPr/>
        <p:txBody>
          <a:bodyPr/>
          <a:lstStyle/>
          <a:p>
            <a:r>
              <a:rPr lang="en-US" dirty="0"/>
              <a:t>Vel Tech Rangarajan Dr. </a:t>
            </a:r>
            <a:r>
              <a:rPr lang="en-US" dirty="0" err="1"/>
              <a:t>Sagunthala</a:t>
            </a:r>
            <a:r>
              <a:rPr lang="en-US" dirty="0"/>
              <a:t> R&amp;D Institute of Science and Technology</a:t>
            </a:r>
          </a:p>
        </p:txBody>
      </p:sp>
      <p:sp>
        <p:nvSpPr>
          <p:cNvPr id="5" name="Slide Number Placeholder 4">
            <a:extLst>
              <a:ext uri="{FF2B5EF4-FFF2-40B4-BE49-F238E27FC236}">
                <a16:creationId xmlns:a16="http://schemas.microsoft.com/office/drawing/2014/main" id="{692A869A-76C5-48F7-4CE2-EB90157BEE97}"/>
              </a:ext>
            </a:extLst>
          </p:cNvPr>
          <p:cNvSpPr>
            <a:spLocks noGrp="1"/>
          </p:cNvSpPr>
          <p:nvPr>
            <p:ph type="sldNum" sz="quarter" idx="12"/>
          </p:nvPr>
        </p:nvSpPr>
        <p:spPr/>
        <p:txBody>
          <a:bodyPr/>
          <a:lstStyle/>
          <a:p>
            <a:fld id="{8E4F4909-AB91-4702-BFA2-E3C21A7DF79A}" type="slidenum">
              <a:rPr lang="en-US" smtClean="0"/>
              <a:t>17</a:t>
            </a:fld>
            <a:endParaRPr lang="en-US"/>
          </a:p>
        </p:txBody>
      </p:sp>
      <p:pic>
        <p:nvPicPr>
          <p:cNvPr id="7" name="Picture 6">
            <a:extLst>
              <a:ext uri="{FF2B5EF4-FFF2-40B4-BE49-F238E27FC236}">
                <a16:creationId xmlns:a16="http://schemas.microsoft.com/office/drawing/2014/main" id="{133A21F6-F1F0-25B1-DD80-128461B65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08" y="1196752"/>
            <a:ext cx="10441160" cy="2088232"/>
          </a:xfrm>
          <a:prstGeom prst="rect">
            <a:avLst/>
          </a:prstGeom>
        </p:spPr>
      </p:pic>
      <p:pic>
        <p:nvPicPr>
          <p:cNvPr id="10" name="Picture 9">
            <a:extLst>
              <a:ext uri="{FF2B5EF4-FFF2-40B4-BE49-F238E27FC236}">
                <a16:creationId xmlns:a16="http://schemas.microsoft.com/office/drawing/2014/main" id="{329EC23E-E0B9-F640-02A3-41F54E30B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409" y="3181315"/>
            <a:ext cx="10441159" cy="1399813"/>
          </a:xfrm>
          <a:prstGeom prst="rect">
            <a:avLst/>
          </a:prstGeom>
        </p:spPr>
      </p:pic>
    </p:spTree>
    <p:extLst>
      <p:ext uri="{BB962C8B-B14F-4D97-AF65-F5344CB8AC3E}">
        <p14:creationId xmlns:p14="http://schemas.microsoft.com/office/powerpoint/2010/main" val="929188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8B2B3-01A5-D24B-CC48-3AB54493202F}"/>
              </a:ext>
            </a:extLst>
          </p:cNvPr>
          <p:cNvSpPr>
            <a:spLocks noGrp="1"/>
          </p:cNvSpPr>
          <p:nvPr>
            <p:ph idx="1"/>
          </p:nvPr>
        </p:nvSpPr>
        <p:spPr>
          <a:xfrm>
            <a:off x="571500" y="548680"/>
            <a:ext cx="10287000" cy="5832648"/>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Gamma correction:</a:t>
            </a:r>
          </a:p>
          <a:p>
            <a:pPr marL="0" indent="0">
              <a:buNone/>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Adjusting image brightness and contrast to improve visual appearance.</a:t>
            </a:r>
          </a:p>
          <a:p>
            <a:pPr marL="0" indent="0">
              <a:buNone/>
            </a:pPr>
            <a:r>
              <a:rPr lang="en-US" sz="2800" b="1" dirty="0">
                <a:latin typeface="Times New Roman" panose="02020603050405020304" pitchFamily="18" charset="0"/>
                <a:cs typeface="Times New Roman" panose="02020603050405020304" pitchFamily="18" charset="0"/>
              </a:rPr>
              <a:t>Sharpened Image:</a:t>
            </a:r>
          </a:p>
          <a:p>
            <a:pPr marL="0" indent="0">
              <a:buNone/>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Enhancing image details using filters (e.g., unsharp mask) to improve clarity.</a:t>
            </a:r>
          </a:p>
          <a:p>
            <a:pPr marL="0" indent="0">
              <a:buNone/>
            </a:pPr>
            <a:r>
              <a:rPr lang="en-US" sz="2800" b="1" dirty="0">
                <a:latin typeface="Times New Roman" panose="02020603050405020304" pitchFamily="18" charset="0"/>
                <a:cs typeface="Times New Roman" panose="02020603050405020304" pitchFamily="18" charset="0"/>
              </a:rPr>
              <a:t>Wavelet Segmentation:</a:t>
            </a:r>
          </a:p>
          <a:p>
            <a:pPr marL="0" indent="0">
              <a:buNone/>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Using wavelet transforms to decompose the image into different frequency bands for segmentation.</a:t>
            </a:r>
          </a:p>
          <a:p>
            <a:pPr marL="0" indent="0">
              <a:buNone/>
            </a:pPr>
            <a:r>
              <a:rPr lang="en-US" sz="2800" b="1" dirty="0">
                <a:latin typeface="Times New Roman" panose="02020603050405020304" pitchFamily="18" charset="0"/>
                <a:cs typeface="Times New Roman" panose="02020603050405020304" pitchFamily="18" charset="0"/>
              </a:rPr>
              <a:t>Enhanced image:</a:t>
            </a:r>
          </a:p>
          <a:p>
            <a:pPr marL="0" indent="0">
              <a:buNone/>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Final output image after applying the above preprocessing steps.</a:t>
            </a:r>
            <a:endParaRPr lang="en-IN" sz="2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3C34381-4CBC-E43F-3BB1-5C5AE809EA90}"/>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763388BE-68B6-682B-43C9-3792AD6489B3}"/>
              </a:ext>
            </a:extLst>
          </p:cNvPr>
          <p:cNvSpPr>
            <a:spLocks noGrp="1"/>
          </p:cNvSpPr>
          <p:nvPr>
            <p:ph type="sldNum" sz="quarter" idx="12"/>
          </p:nvPr>
        </p:nvSpPr>
        <p:spPr/>
        <p:txBody>
          <a:bodyPr/>
          <a:lstStyle/>
          <a:p>
            <a:fld id="{8E4F4909-AB91-4702-BFA2-E3C21A7DF79A}" type="slidenum">
              <a:rPr lang="en-US" smtClean="0"/>
              <a:t>18</a:t>
            </a:fld>
            <a:endParaRPr lang="en-US"/>
          </a:p>
        </p:txBody>
      </p:sp>
    </p:spTree>
    <p:extLst>
      <p:ext uri="{BB962C8B-B14F-4D97-AF65-F5344CB8AC3E}">
        <p14:creationId xmlns:p14="http://schemas.microsoft.com/office/powerpoint/2010/main" val="2855057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DEE7-FEA4-9D28-7336-304438F60620}"/>
              </a:ext>
            </a:extLst>
          </p:cNvPr>
          <p:cNvSpPr>
            <a:spLocks noGrp="1"/>
          </p:cNvSpPr>
          <p:nvPr>
            <p:ph type="title"/>
          </p:nvPr>
        </p:nvSpPr>
        <p:spPr/>
        <p:txBody>
          <a:bodyPr>
            <a:normAutofit fontScale="90000"/>
          </a:bodyPr>
          <a:lstStyle/>
          <a:p>
            <a:br>
              <a:rPr lang="en-IN" dirty="0"/>
            </a:br>
            <a:r>
              <a:rPr lang="en-IN" b="1" dirty="0"/>
              <a:t>References</a:t>
            </a:r>
            <a:br>
              <a:rPr lang="en-IN" dirty="0"/>
            </a:br>
            <a:endParaRPr lang="en-IN" dirty="0"/>
          </a:p>
        </p:txBody>
      </p:sp>
      <p:sp>
        <p:nvSpPr>
          <p:cNvPr id="3" name="Content Placeholder 2">
            <a:extLst>
              <a:ext uri="{FF2B5EF4-FFF2-40B4-BE49-F238E27FC236}">
                <a16:creationId xmlns:a16="http://schemas.microsoft.com/office/drawing/2014/main" id="{A76FC1B9-0A2F-5233-E9C5-7A916175F314}"/>
              </a:ext>
            </a:extLst>
          </p:cNvPr>
          <p:cNvSpPr>
            <a:spLocks noGrp="1"/>
          </p:cNvSpPr>
          <p:nvPr>
            <p:ph idx="1"/>
          </p:nvPr>
        </p:nvSpPr>
        <p:spPr>
          <a:xfrm>
            <a:off x="571500" y="1484784"/>
            <a:ext cx="10287000" cy="4968552"/>
          </a:xfrm>
        </p:spPr>
        <p:txBody>
          <a:bodyPr>
            <a:normAutofit fontScale="92500" lnSpcReduction="10000"/>
          </a:bodyPr>
          <a:lstStyle/>
          <a:p>
            <a:pPr algn="just"/>
            <a:r>
              <a:rPr lang="en-IN" sz="2600" dirty="0">
                <a:latin typeface="Times New Roman" panose="02020603050405020304" pitchFamily="18" charset="0"/>
                <a:cs typeface="Times New Roman" panose="02020603050405020304" pitchFamily="18" charset="0"/>
              </a:rPr>
              <a:t>[1] C. Li, J. Guo, R. Cong, Underwater image enhancement by dehazing with minimum information loss and histogram distribution prior, IEEE Trans. Image Process. 25 (12) (2016) 5664–5677, </a:t>
            </a:r>
            <a:r>
              <a:rPr lang="en-IN" sz="2600" dirty="0">
                <a:solidFill>
                  <a:srgbClr val="3333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https://doi.org/10.1109/TIP.2016.2612882</a:t>
            </a:r>
            <a:r>
              <a:rPr lang="en-IN" sz="2600" dirty="0">
                <a:latin typeface="Times New Roman" panose="02020603050405020304" pitchFamily="18" charset="0"/>
                <a:cs typeface="Times New Roman" panose="02020603050405020304" pitchFamily="18" charset="0"/>
              </a:rPr>
              <a:t>.</a:t>
            </a:r>
          </a:p>
          <a:p>
            <a:pPr algn="just"/>
            <a:r>
              <a:rPr lang="en-IN" sz="2600" dirty="0">
                <a:latin typeface="Times New Roman" panose="02020603050405020304" pitchFamily="18" charset="0"/>
                <a:cs typeface="Times New Roman" panose="02020603050405020304" pitchFamily="18" charset="0"/>
              </a:rPr>
              <a:t>[2] D. Garg, N.K. Garg, M. Kumar, Underwater image enhancement using blending of CLAHE and percentile methodologies, Multimedia Tools Apply 77 (20) (2018) 26545–26561, </a:t>
            </a:r>
            <a:r>
              <a:rPr lang="en-IN" sz="2600" u="sng" dirty="0">
                <a:solidFill>
                  <a:srgbClr val="3333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https://doi.org/10.1007/s11042-018-5878-8</a:t>
            </a:r>
            <a:r>
              <a:rPr lang="en-IN" sz="2600" u="sng" dirty="0">
                <a:solidFill>
                  <a:srgbClr val="3333FF"/>
                </a:solidFill>
                <a:latin typeface="Times New Roman" panose="02020603050405020304" pitchFamily="18" charset="0"/>
                <a:cs typeface="Times New Roman" panose="02020603050405020304" pitchFamily="18" charset="0"/>
              </a:rPr>
              <a:t>.</a:t>
            </a:r>
            <a:r>
              <a:rPr lang="en-IN" sz="2600" dirty="0">
                <a:solidFill>
                  <a:srgbClr val="3333FF"/>
                </a:solidFill>
                <a:latin typeface="Times New Roman" panose="02020603050405020304" pitchFamily="18" charset="0"/>
                <a:cs typeface="Times New Roman" panose="02020603050405020304" pitchFamily="18" charset="0"/>
              </a:rPr>
              <a:t> </a:t>
            </a:r>
          </a:p>
          <a:p>
            <a:pPr algn="just"/>
            <a:r>
              <a:rPr lang="en-IN" sz="2600" dirty="0">
                <a:latin typeface="Times New Roman" panose="02020603050405020304" pitchFamily="18" charset="0"/>
                <a:cs typeface="Times New Roman" panose="02020603050405020304" pitchFamily="18" charset="0"/>
              </a:rPr>
              <a:t>[3] J. Zhou, L. Pang, D. Zhang, W. Zhang, Underwater Image Enhancement Method via multi-interval </a:t>
            </a:r>
            <a:r>
              <a:rPr lang="en-IN" sz="2600" dirty="0" err="1">
                <a:latin typeface="Times New Roman" panose="02020603050405020304" pitchFamily="18" charset="0"/>
                <a:cs typeface="Times New Roman" panose="02020603050405020304" pitchFamily="18" charset="0"/>
              </a:rPr>
              <a:t>Subhistogram</a:t>
            </a:r>
            <a:r>
              <a:rPr lang="en-IN" sz="2600" dirty="0">
                <a:latin typeface="Times New Roman" panose="02020603050405020304" pitchFamily="18" charset="0"/>
                <a:cs typeface="Times New Roman" panose="02020603050405020304" pitchFamily="18" charset="0"/>
              </a:rPr>
              <a:t> Perspective Equalization, IEEE Journal of Oceanic Engineering 48 (2) (2023) 474–488, </a:t>
            </a:r>
            <a:r>
              <a:rPr lang="en-IN" sz="2600" dirty="0">
                <a:solidFill>
                  <a:srgbClr val="3333FF"/>
                </a:solidFill>
                <a:latin typeface="Times New Roman" panose="02020603050405020304" pitchFamily="18" charset="0"/>
                <a:cs typeface="Times New Roman" panose="02020603050405020304" pitchFamily="18" charset="0"/>
              </a:rPr>
              <a:t>https://doi.org/10.1109/joe.2022.3223733. </a:t>
            </a:r>
          </a:p>
          <a:p>
            <a:pPr algn="just"/>
            <a:r>
              <a:rPr lang="en-IN" sz="2600" dirty="0">
                <a:latin typeface="Times New Roman" panose="02020603050405020304" pitchFamily="18" charset="0"/>
                <a:cs typeface="Times New Roman" panose="02020603050405020304" pitchFamily="18" charset="0"/>
              </a:rPr>
              <a:t>[4] Y. Zhou, Q. Wu, K. Yan, L. Feng, W. Xiang, Underwater image restoration using </a:t>
            </a:r>
            <a:r>
              <a:rPr lang="en-IN" sz="2600" dirty="0" err="1">
                <a:latin typeface="Times New Roman" panose="02020603050405020304" pitchFamily="18" charset="0"/>
                <a:cs typeface="Times New Roman" panose="02020603050405020304" pitchFamily="18" charset="0"/>
              </a:rPr>
              <a:t>color</a:t>
            </a:r>
            <a:r>
              <a:rPr lang="en-IN" sz="2600" dirty="0">
                <a:latin typeface="Times New Roman" panose="02020603050405020304" pitchFamily="18" charset="0"/>
                <a:cs typeface="Times New Roman" panose="02020603050405020304" pitchFamily="18" charset="0"/>
              </a:rPr>
              <a:t>-line model, IEEE Transactions Circuits System and Video Technologies 29 (3) (2019) 907–911, </a:t>
            </a:r>
            <a:r>
              <a:rPr lang="en-IN" sz="2600" dirty="0">
                <a:solidFill>
                  <a:srgbClr val="3333FF"/>
                </a:solidFill>
                <a:latin typeface="Times New Roman" panose="02020603050405020304" pitchFamily="18" charset="0"/>
                <a:cs typeface="Times New Roman" panose="02020603050405020304" pitchFamily="18" charset="0"/>
              </a:rPr>
              <a:t>https://doi.org/10.1109/TCSVT.2018.2884615. </a:t>
            </a:r>
          </a:p>
          <a:p>
            <a:endParaRPr lang="en-IN" dirty="0"/>
          </a:p>
        </p:txBody>
      </p:sp>
      <p:sp>
        <p:nvSpPr>
          <p:cNvPr id="4" name="Footer Placeholder 3">
            <a:extLst>
              <a:ext uri="{FF2B5EF4-FFF2-40B4-BE49-F238E27FC236}">
                <a16:creationId xmlns:a16="http://schemas.microsoft.com/office/drawing/2014/main" id="{A4A1A920-582C-D563-02DD-F63D7736B655}"/>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6F10D055-0AD5-5EAF-0DFB-C3A648311E20}"/>
              </a:ext>
            </a:extLst>
          </p:cNvPr>
          <p:cNvSpPr>
            <a:spLocks noGrp="1"/>
          </p:cNvSpPr>
          <p:nvPr>
            <p:ph type="sldNum" sz="quarter" idx="12"/>
          </p:nvPr>
        </p:nvSpPr>
        <p:spPr/>
        <p:txBody>
          <a:bodyPr/>
          <a:lstStyle/>
          <a:p>
            <a:fld id="{8E4F4909-AB91-4702-BFA2-E3C21A7DF79A}" type="slidenum">
              <a:rPr lang="en-US" smtClean="0"/>
              <a:t>19</a:t>
            </a:fld>
            <a:endParaRPr lang="en-US"/>
          </a:p>
        </p:txBody>
      </p:sp>
    </p:spTree>
    <p:extLst>
      <p:ext uri="{BB962C8B-B14F-4D97-AF65-F5344CB8AC3E}">
        <p14:creationId xmlns:p14="http://schemas.microsoft.com/office/powerpoint/2010/main" val="395587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29E3-8A09-15CF-AA7F-509CC3126261}"/>
              </a:ext>
            </a:extLst>
          </p:cNvPr>
          <p:cNvSpPr>
            <a:spLocks noGrp="1"/>
          </p:cNvSpPr>
          <p:nvPr>
            <p:ph type="title"/>
          </p:nvPr>
        </p:nvSpPr>
        <p:spPr/>
        <p:txBody>
          <a:bodyPr/>
          <a:lstStyle/>
          <a:p>
            <a:pPr algn="l"/>
            <a:r>
              <a:rPr lang="en-IN" b="1" dirty="0"/>
              <a:t>Content</a:t>
            </a:r>
          </a:p>
        </p:txBody>
      </p:sp>
      <p:sp>
        <p:nvSpPr>
          <p:cNvPr id="3" name="Content Placeholder 2">
            <a:extLst>
              <a:ext uri="{FF2B5EF4-FFF2-40B4-BE49-F238E27FC236}">
                <a16:creationId xmlns:a16="http://schemas.microsoft.com/office/drawing/2014/main" id="{69042A46-BA70-4586-5587-138276CBDFE0}"/>
              </a:ext>
            </a:extLst>
          </p:cNvPr>
          <p:cNvSpPr>
            <a:spLocks noGrp="1"/>
          </p:cNvSpPr>
          <p:nvPr>
            <p:ph idx="1"/>
          </p:nvPr>
        </p:nvSpPr>
        <p:spPr/>
        <p:txBody>
          <a:bodyPr/>
          <a:lstStyle/>
          <a:p>
            <a:r>
              <a:rPr lang="en-IN" sz="2800" dirty="0">
                <a:latin typeface="Times New Roman" panose="02020603050405020304" pitchFamily="18" charset="0"/>
                <a:cs typeface="Times New Roman" panose="02020603050405020304" pitchFamily="18" charset="0"/>
              </a:rPr>
              <a:t>Literature survey</a:t>
            </a:r>
          </a:p>
          <a:p>
            <a:r>
              <a:rPr lang="en-IN" sz="2800" dirty="0">
                <a:latin typeface="Times New Roman" panose="02020603050405020304" pitchFamily="18" charset="0"/>
                <a:cs typeface="Times New Roman" panose="02020603050405020304" pitchFamily="18" charset="0"/>
              </a:rPr>
              <a:t>Introduction</a:t>
            </a:r>
          </a:p>
          <a:p>
            <a:r>
              <a:rPr lang="en-IN" sz="2800" dirty="0">
                <a:latin typeface="Times New Roman" panose="02020603050405020304" pitchFamily="18" charset="0"/>
                <a:cs typeface="Times New Roman" panose="02020603050405020304" pitchFamily="18" charset="0"/>
              </a:rPr>
              <a:t>Methodology</a:t>
            </a:r>
          </a:p>
          <a:p>
            <a:r>
              <a:rPr lang="en-IN" sz="2800" dirty="0">
                <a:latin typeface="Times New Roman" panose="02020603050405020304" pitchFamily="18" charset="0"/>
                <a:cs typeface="Times New Roman" panose="02020603050405020304" pitchFamily="18" charset="0"/>
              </a:rPr>
              <a:t>Design and implementation</a:t>
            </a:r>
          </a:p>
          <a:p>
            <a:r>
              <a:rPr lang="en-IN" sz="2800" dirty="0">
                <a:latin typeface="Times New Roman" panose="02020603050405020304" pitchFamily="18" charset="0"/>
                <a:cs typeface="Times New Roman" panose="02020603050405020304" pitchFamily="18" charset="0"/>
              </a:rPr>
              <a:t>Results and Discussion</a:t>
            </a:r>
          </a:p>
          <a:p>
            <a:r>
              <a:rPr lang="en-IN" sz="2800" dirty="0">
                <a:latin typeface="Times New Roman" panose="02020603050405020304" pitchFamily="18" charset="0"/>
                <a:cs typeface="Times New Roman" panose="02020603050405020304" pitchFamily="18" charset="0"/>
              </a:rPr>
              <a:t>Conclusions</a:t>
            </a:r>
          </a:p>
          <a:p>
            <a:r>
              <a:rPr lang="en-IN" sz="2800" dirty="0">
                <a:latin typeface="Times New Roman" panose="02020603050405020304" pitchFamily="18" charset="0"/>
                <a:cs typeface="Times New Roman" panose="02020603050405020304" pitchFamily="18" charset="0"/>
              </a:rPr>
              <a:t>References</a:t>
            </a:r>
          </a:p>
          <a:p>
            <a:endParaRPr lang="en-IN" dirty="0"/>
          </a:p>
        </p:txBody>
      </p:sp>
      <p:sp>
        <p:nvSpPr>
          <p:cNvPr id="4" name="Footer Placeholder 3">
            <a:extLst>
              <a:ext uri="{FF2B5EF4-FFF2-40B4-BE49-F238E27FC236}">
                <a16:creationId xmlns:a16="http://schemas.microsoft.com/office/drawing/2014/main" id="{05E395E7-42E8-C3A4-8BDB-9D62080F4756}"/>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9F69F571-CC7D-FEE7-D006-BE5970F4DAFD}"/>
              </a:ext>
            </a:extLst>
          </p:cNvPr>
          <p:cNvSpPr>
            <a:spLocks noGrp="1"/>
          </p:cNvSpPr>
          <p:nvPr>
            <p:ph type="sldNum" sz="quarter" idx="12"/>
          </p:nvPr>
        </p:nvSpPr>
        <p:spPr/>
        <p:txBody>
          <a:bodyPr/>
          <a:lstStyle/>
          <a:p>
            <a:fld id="{8E4F4909-AB91-4702-BFA2-E3C21A7DF79A}" type="slidenum">
              <a:rPr lang="en-US" smtClean="0"/>
              <a:t>2</a:t>
            </a:fld>
            <a:endParaRPr lang="en-US"/>
          </a:p>
        </p:txBody>
      </p:sp>
    </p:spTree>
    <p:extLst>
      <p:ext uri="{BB962C8B-B14F-4D97-AF65-F5344CB8AC3E}">
        <p14:creationId xmlns:p14="http://schemas.microsoft.com/office/powerpoint/2010/main" val="2305187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4F4909-AB91-4702-BFA2-E3C21A7DF79A}" type="slidenum">
              <a:rPr lang="en-US" smtClean="0"/>
              <a:t>20</a:t>
            </a:fld>
            <a:endParaRPr lang="en-US"/>
          </a:p>
        </p:txBody>
      </p:sp>
      <p:sp>
        <p:nvSpPr>
          <p:cNvPr id="6" name="Footer Placeholder 5"/>
          <p:cNvSpPr>
            <a:spLocks noGrp="1"/>
          </p:cNvSpPr>
          <p:nvPr>
            <p:ph type="ftr" sz="quarter" idx="11"/>
          </p:nvPr>
        </p:nvSpPr>
        <p:spPr/>
        <p:txBody>
          <a:bodyPr/>
          <a:lstStyle/>
          <a:p>
            <a:r>
              <a:rPr lang="en-US"/>
              <a:t>Vel Tech Rangarajan Dr. Sagunthala R&amp;D Institute of Science and Technology</a:t>
            </a:r>
            <a:endParaRPr lang="en-US" dirty="0"/>
          </a:p>
        </p:txBody>
      </p:sp>
      <p:pic>
        <p:nvPicPr>
          <p:cNvPr id="1026" name="Picture 2" descr="Happy National Thank You Day! - Inventionl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664" y="2564904"/>
            <a:ext cx="5171728" cy="22626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B20F-F018-11C4-B449-766697E7A898}"/>
              </a:ext>
            </a:extLst>
          </p:cNvPr>
          <p:cNvSpPr>
            <a:spLocks noGrp="1"/>
          </p:cNvSpPr>
          <p:nvPr>
            <p:ph type="title"/>
          </p:nvPr>
        </p:nvSpPr>
        <p:spPr>
          <a:xfrm>
            <a:off x="458416" y="116632"/>
            <a:ext cx="10287000" cy="634082"/>
          </a:xfrm>
        </p:spPr>
        <p:txBody>
          <a:bodyPr>
            <a:noAutofit/>
          </a:bodyPr>
          <a:lstStyle/>
          <a:p>
            <a:r>
              <a:rPr lang="en-IN" sz="4000" b="1" dirty="0"/>
              <a:t>LITERATURE SURVEY</a:t>
            </a:r>
          </a:p>
        </p:txBody>
      </p:sp>
      <p:sp>
        <p:nvSpPr>
          <p:cNvPr id="3" name="Content Placeholder 2">
            <a:extLst>
              <a:ext uri="{FF2B5EF4-FFF2-40B4-BE49-F238E27FC236}">
                <a16:creationId xmlns:a16="http://schemas.microsoft.com/office/drawing/2014/main" id="{C326B4D0-3425-1867-838D-A0E0BCB76532}"/>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63B1E34B-417C-8027-1559-07BCF9236353}"/>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088B2FB0-B092-4B25-1726-0DE29FB264DE}"/>
              </a:ext>
            </a:extLst>
          </p:cNvPr>
          <p:cNvSpPr>
            <a:spLocks noGrp="1"/>
          </p:cNvSpPr>
          <p:nvPr>
            <p:ph type="sldNum" sz="quarter" idx="12"/>
          </p:nvPr>
        </p:nvSpPr>
        <p:spPr/>
        <p:txBody>
          <a:bodyPr/>
          <a:lstStyle/>
          <a:p>
            <a:fld id="{8E4F4909-AB91-4702-BFA2-E3C21A7DF79A}" type="slidenum">
              <a:rPr lang="en-US" smtClean="0"/>
              <a:t>3</a:t>
            </a:fld>
            <a:endParaRPr lang="en-US"/>
          </a:p>
        </p:txBody>
      </p:sp>
      <p:pic>
        <p:nvPicPr>
          <p:cNvPr id="6" name="table">
            <a:extLst>
              <a:ext uri="{FF2B5EF4-FFF2-40B4-BE49-F238E27FC236}">
                <a16:creationId xmlns:a16="http://schemas.microsoft.com/office/drawing/2014/main" id="{FBF2EEA8-A352-85D9-9B4B-524D7DF365B1}"/>
              </a:ext>
            </a:extLst>
          </p:cNvPr>
          <p:cNvPicPr>
            <a:picLocks noChangeAspect="1"/>
          </p:cNvPicPr>
          <p:nvPr/>
        </p:nvPicPr>
        <p:blipFill>
          <a:blip r:embed="rId2"/>
          <a:stretch>
            <a:fillRect/>
          </a:stretch>
        </p:blipFill>
        <p:spPr>
          <a:xfrm>
            <a:off x="530424" y="980728"/>
            <a:ext cx="10585176" cy="5400600"/>
          </a:xfrm>
          <a:prstGeom prst="rect">
            <a:avLst/>
          </a:prstGeom>
        </p:spPr>
      </p:pic>
    </p:spTree>
    <p:extLst>
      <p:ext uri="{BB962C8B-B14F-4D97-AF65-F5344CB8AC3E}">
        <p14:creationId xmlns:p14="http://schemas.microsoft.com/office/powerpoint/2010/main" val="7699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2896-C941-6241-55A0-141639AD9132}"/>
              </a:ext>
            </a:extLst>
          </p:cNvPr>
          <p:cNvSpPr>
            <a:spLocks noGrp="1"/>
          </p:cNvSpPr>
          <p:nvPr>
            <p:ph type="title"/>
          </p:nvPr>
        </p:nvSpPr>
        <p:spPr>
          <a:xfrm>
            <a:off x="571500" y="274638"/>
            <a:ext cx="10287000" cy="778098"/>
          </a:xfrm>
        </p:spPr>
        <p:txBody>
          <a:bodyPr>
            <a:normAutofit/>
          </a:bodyPr>
          <a:lstStyle/>
          <a:p>
            <a:r>
              <a:rPr lang="en-IN" sz="4000" b="1" dirty="0"/>
              <a:t>INTRODUCTION</a:t>
            </a:r>
          </a:p>
        </p:txBody>
      </p:sp>
      <p:sp>
        <p:nvSpPr>
          <p:cNvPr id="4" name="Footer Placeholder 3">
            <a:extLst>
              <a:ext uri="{FF2B5EF4-FFF2-40B4-BE49-F238E27FC236}">
                <a16:creationId xmlns:a16="http://schemas.microsoft.com/office/drawing/2014/main" id="{FBFF3DAC-8127-6EC8-D5AB-15168D3AAE79}"/>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2D5D5C09-8D62-7BDD-2BD9-A7EA9D2D899D}"/>
              </a:ext>
            </a:extLst>
          </p:cNvPr>
          <p:cNvSpPr>
            <a:spLocks noGrp="1"/>
          </p:cNvSpPr>
          <p:nvPr>
            <p:ph type="sldNum" sz="quarter" idx="12"/>
          </p:nvPr>
        </p:nvSpPr>
        <p:spPr/>
        <p:txBody>
          <a:bodyPr/>
          <a:lstStyle/>
          <a:p>
            <a:fld id="{8E4F4909-AB91-4702-BFA2-E3C21A7DF79A}" type="slidenum">
              <a:rPr lang="en-US" smtClean="0"/>
              <a:t>4</a:t>
            </a:fld>
            <a:endParaRPr lang="en-US"/>
          </a:p>
        </p:txBody>
      </p:sp>
      <p:sp>
        <p:nvSpPr>
          <p:cNvPr id="8" name="Content Placeholder 2">
            <a:extLst>
              <a:ext uri="{FF2B5EF4-FFF2-40B4-BE49-F238E27FC236}">
                <a16:creationId xmlns:a16="http://schemas.microsoft.com/office/drawing/2014/main" id="{A1AE04C0-75A5-A80E-168F-567A2326C207}"/>
              </a:ext>
            </a:extLst>
          </p:cNvPr>
          <p:cNvSpPr>
            <a:spLocks noGrp="1"/>
          </p:cNvSpPr>
          <p:nvPr>
            <p:ph idx="1"/>
          </p:nvPr>
        </p:nvSpPr>
        <p:spPr>
          <a:xfrm>
            <a:off x="571500" y="1600202"/>
            <a:ext cx="10287000" cy="47091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400" dirty="0">
                <a:effectLst/>
                <a:latin typeface="Times New Roman" panose="02020603050405020304" pitchFamily="18" charset="0"/>
                <a:ea typeface="SimSun" panose="02010600030101010101" pitchFamily="2" charset="-122"/>
              </a:rPr>
              <a:t>Underwater imaging is becoming more and more important in many areas, including environmental monitoring, underwater robotics, marine biology, and underwater archaeology.</a:t>
            </a:r>
          </a:p>
          <a:p>
            <a:pPr algn="just"/>
            <a:r>
              <a:rPr lang="en-US" sz="2400" dirty="0">
                <a:effectLst/>
                <a:latin typeface="Times New Roman" panose="02020603050405020304" pitchFamily="18" charset="0"/>
                <a:ea typeface="SimSun" panose="02010600030101010101" pitchFamily="2" charset="-122"/>
              </a:rPr>
              <a:t>Haze, poor contrast, color distortion, and blurring are common problems in the resultant images, which can obfuscate crucial details and complicate image analysis and interpretation.</a:t>
            </a:r>
          </a:p>
          <a:p>
            <a:pPr algn="just"/>
            <a:r>
              <a:rPr lang="en-US" sz="2400" dirty="0">
                <a:effectLst/>
                <a:latin typeface="Times New Roman" panose="02020603050405020304" pitchFamily="18" charset="0"/>
                <a:ea typeface="SimSun" panose="02010600030101010101" pitchFamily="2" charset="-122"/>
              </a:rPr>
              <a:t>The intrinsic qualities of water as a medium are the main reason why underwater photos degrade.</a:t>
            </a:r>
          </a:p>
          <a:p>
            <a:pPr algn="just"/>
            <a:r>
              <a:rPr lang="en-US" sz="2400" dirty="0">
                <a:effectLst/>
                <a:latin typeface="Times New Roman" panose="02020603050405020304" pitchFamily="18" charset="0"/>
                <a:ea typeface="SimSun" panose="02010600030101010101" pitchFamily="2" charset="-122"/>
              </a:rPr>
              <a:t>Light is absorbed and scattered when it passes through water, with shorter wavelengths (green and blue) penetrating farther than longer wavelengths (red). </a:t>
            </a:r>
            <a:endParaRPr lang="en-IN" sz="2400" dirty="0"/>
          </a:p>
        </p:txBody>
      </p:sp>
    </p:spTree>
    <p:extLst>
      <p:ext uri="{BB962C8B-B14F-4D97-AF65-F5344CB8AC3E}">
        <p14:creationId xmlns:p14="http://schemas.microsoft.com/office/powerpoint/2010/main" val="84381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FBEA-3CC1-BD7E-FB95-95FFA6601FCB}"/>
              </a:ext>
            </a:extLst>
          </p:cNvPr>
          <p:cNvSpPr>
            <a:spLocks noGrp="1"/>
          </p:cNvSpPr>
          <p:nvPr>
            <p:ph type="title"/>
          </p:nvPr>
        </p:nvSpPr>
        <p:spPr/>
        <p:txBody>
          <a:bodyPr>
            <a:normAutofit/>
          </a:bodyPr>
          <a:lstStyle/>
          <a:p>
            <a:r>
              <a:rPr lang="en-IN" sz="4000" b="1" dirty="0"/>
              <a:t>METHODOLOGY</a:t>
            </a:r>
          </a:p>
        </p:txBody>
      </p:sp>
      <p:sp>
        <p:nvSpPr>
          <p:cNvPr id="4" name="Footer Placeholder 3">
            <a:extLst>
              <a:ext uri="{FF2B5EF4-FFF2-40B4-BE49-F238E27FC236}">
                <a16:creationId xmlns:a16="http://schemas.microsoft.com/office/drawing/2014/main" id="{1CBD63D3-EE79-D7FF-43B9-06EC7A47131B}"/>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A48D7138-95BD-E5D7-C80F-F693E86DFDC2}"/>
              </a:ext>
            </a:extLst>
          </p:cNvPr>
          <p:cNvSpPr>
            <a:spLocks noGrp="1"/>
          </p:cNvSpPr>
          <p:nvPr>
            <p:ph type="sldNum" sz="quarter" idx="12"/>
          </p:nvPr>
        </p:nvSpPr>
        <p:spPr/>
        <p:txBody>
          <a:bodyPr/>
          <a:lstStyle/>
          <a:p>
            <a:fld id="{8E4F4909-AB91-4702-BFA2-E3C21A7DF79A}" type="slidenum">
              <a:rPr lang="en-US" smtClean="0"/>
              <a:t>5</a:t>
            </a:fld>
            <a:endParaRPr lang="en-US"/>
          </a:p>
        </p:txBody>
      </p:sp>
      <p:sp>
        <p:nvSpPr>
          <p:cNvPr id="6" name="Content Placeholder 2">
            <a:extLst>
              <a:ext uri="{FF2B5EF4-FFF2-40B4-BE49-F238E27FC236}">
                <a16:creationId xmlns:a16="http://schemas.microsoft.com/office/drawing/2014/main" id="{EB4D03C1-3170-B9D5-C0FC-3632D15F82FA}"/>
              </a:ext>
            </a:extLst>
          </p:cNvPr>
          <p:cNvSpPr>
            <a:spLocks noGrp="1"/>
          </p:cNvSpPr>
          <p:nvPr>
            <p:ph idx="1"/>
          </p:nvPr>
        </p:nvSpPr>
        <p:spPr>
          <a:xfrm>
            <a:off x="571500" y="1412776"/>
            <a:ext cx="10287000" cy="4968552"/>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9600" b="1" i="1" u="none" strike="noStrike" dirty="0">
                <a:ln>
                  <a:noFill/>
                </a:ln>
                <a:effectLst>
                  <a:outerShdw sx="0" sy="0">
                    <a:srgbClr val="000000"/>
                  </a:outerShdw>
                </a:effectLst>
                <a:latin typeface="Times New Roman" panose="02020603050405020304" pitchFamily="18" charset="0"/>
              </a:rPr>
              <a:t>A. Histogram Equalization :</a:t>
            </a:r>
            <a:endParaRPr lang="en-US" sz="9600" b="1" i="1" dirty="0">
              <a:effectLst>
                <a:outerShdw sx="0" sy="0">
                  <a:srgbClr val="000000"/>
                </a:outerShdw>
              </a:effectLst>
              <a:latin typeface="Times New Roman" panose="02020603050405020304" pitchFamily="18" charset="0"/>
            </a:endParaRPr>
          </a:p>
          <a:p>
            <a:pPr marL="0" indent="0" algn="just">
              <a:buNone/>
            </a:pPr>
            <a:endParaRPr lang="en-US" sz="9600" b="1" i="1" u="none" strike="noStrike" dirty="0">
              <a:ln>
                <a:noFill/>
              </a:ln>
              <a:effectLst>
                <a:outerShdw sx="0" sy="0">
                  <a:srgbClr val="000000"/>
                </a:outerShdw>
              </a:effectLst>
              <a:latin typeface="Times New Roman" panose="02020603050405020304" pitchFamily="18" charset="0"/>
            </a:endParaRPr>
          </a:p>
          <a:p>
            <a:pPr algn="just"/>
            <a:r>
              <a:rPr lang="en-US" sz="9600" dirty="0">
                <a:effectLst/>
                <a:latin typeface="Times New Roman" panose="02020603050405020304" pitchFamily="18" charset="0"/>
                <a:ea typeface="SimSun" panose="02010600030101010101" pitchFamily="2" charset="-122"/>
              </a:rPr>
              <a:t>This strategy ordinarily assembles the overall separation of various pictures, especially when the usable data of the image tends to close distinction.</a:t>
            </a:r>
          </a:p>
          <a:p>
            <a:pPr algn="just"/>
            <a:r>
              <a:rPr lang="en-US" sz="9600" dirty="0">
                <a:effectLst/>
                <a:latin typeface="Times New Roman" panose="02020603050405020304" pitchFamily="18" charset="0"/>
                <a:ea typeface="SimSun" panose="02010600030101010101" pitchFamily="2" charset="-122"/>
              </a:rPr>
              <a:t>The procedure is important in pictures with establishment and closer perspectives that are both magnificent and dull.</a:t>
            </a:r>
          </a:p>
          <a:p>
            <a:pPr marL="0" indent="0" algn="just">
              <a:buNone/>
            </a:pPr>
            <a:endParaRPr lang="en-US" sz="9600" dirty="0">
              <a:effectLst/>
              <a:latin typeface="Times New Roman" panose="02020603050405020304" pitchFamily="18" charset="0"/>
              <a:ea typeface="SimSun" panose="02010600030101010101" pitchFamily="2" charset="-122"/>
            </a:endParaRPr>
          </a:p>
          <a:p>
            <a:pPr marL="0" indent="0" algn="just">
              <a:buNone/>
            </a:pPr>
            <a:r>
              <a:rPr lang="en-US" sz="9600" b="1" i="1" u="none" strike="noStrike" dirty="0">
                <a:ln>
                  <a:noFill/>
                </a:ln>
                <a:effectLst>
                  <a:outerShdw sx="0" sy="0">
                    <a:srgbClr val="000000"/>
                  </a:outerShdw>
                </a:effectLst>
                <a:latin typeface="Times New Roman" panose="02020603050405020304" pitchFamily="18" charset="0"/>
              </a:rPr>
              <a:t>B. Decision Tree Classification Algorithm :</a:t>
            </a:r>
          </a:p>
          <a:p>
            <a:pPr marL="0" indent="0" algn="just">
              <a:buNone/>
            </a:pPr>
            <a:endParaRPr lang="en-US" sz="9600" b="1" i="1" u="none" strike="noStrike" dirty="0">
              <a:ln>
                <a:noFill/>
              </a:ln>
              <a:effectLst>
                <a:outerShdw sx="0" sy="0">
                  <a:srgbClr val="000000"/>
                </a:outerShdw>
              </a:effectLst>
              <a:latin typeface="Times New Roman" panose="02020603050405020304" pitchFamily="18" charset="0"/>
            </a:endParaRPr>
          </a:p>
          <a:p>
            <a:pPr algn="just"/>
            <a:r>
              <a:rPr lang="en-US" sz="9600" dirty="0">
                <a:effectLst/>
                <a:latin typeface="Times New Roman" panose="02020603050405020304" pitchFamily="18" charset="0"/>
                <a:ea typeface="SimSun" panose="02010600030101010101" pitchFamily="2" charset="-122"/>
              </a:rPr>
              <a:t>This is a dual-natured supervised learning approach. Although it is best suited for classification, it can be used for regression as well. An object representation of this would be a tree.</a:t>
            </a:r>
          </a:p>
          <a:p>
            <a:pPr algn="just"/>
            <a:r>
              <a:rPr lang="en-US" sz="9600" dirty="0">
                <a:effectLst/>
                <a:latin typeface="Times New Roman" panose="02020603050405020304" pitchFamily="18" charset="0"/>
                <a:ea typeface="SimSun" panose="02010600030101010101" pitchFamily="2" charset="-122"/>
              </a:rPr>
              <a:t>The internal nodes contain the data features, the branches include the decision rules, and the leaf node has the result</a:t>
            </a:r>
            <a:endParaRPr lang="en-IN" dirty="0"/>
          </a:p>
        </p:txBody>
      </p:sp>
    </p:spTree>
    <p:extLst>
      <p:ext uri="{BB962C8B-B14F-4D97-AF65-F5344CB8AC3E}">
        <p14:creationId xmlns:p14="http://schemas.microsoft.com/office/powerpoint/2010/main" val="70440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607804-9282-4E25-BA09-641909659743}"/>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40C5680D-4168-D6EB-E7AC-67B8335E037E}"/>
              </a:ext>
            </a:extLst>
          </p:cNvPr>
          <p:cNvSpPr>
            <a:spLocks noGrp="1"/>
          </p:cNvSpPr>
          <p:nvPr>
            <p:ph type="sldNum" sz="quarter" idx="12"/>
          </p:nvPr>
        </p:nvSpPr>
        <p:spPr/>
        <p:txBody>
          <a:bodyPr/>
          <a:lstStyle/>
          <a:p>
            <a:fld id="{8E4F4909-AB91-4702-BFA2-E3C21A7DF79A}" type="slidenum">
              <a:rPr lang="en-US" smtClean="0"/>
              <a:t>6</a:t>
            </a:fld>
            <a:endParaRPr lang="en-US"/>
          </a:p>
        </p:txBody>
      </p:sp>
      <p:sp>
        <p:nvSpPr>
          <p:cNvPr id="6" name="Content Placeholder 2">
            <a:extLst>
              <a:ext uri="{FF2B5EF4-FFF2-40B4-BE49-F238E27FC236}">
                <a16:creationId xmlns:a16="http://schemas.microsoft.com/office/drawing/2014/main" id="{59B83BBC-219F-428D-5808-D78F0D1C9DB7}"/>
              </a:ext>
            </a:extLst>
          </p:cNvPr>
          <p:cNvSpPr>
            <a:spLocks noGrp="1"/>
          </p:cNvSpPr>
          <p:nvPr/>
        </p:nvSpPr>
        <p:spPr>
          <a:xfrm>
            <a:off x="530424" y="404664"/>
            <a:ext cx="10287000" cy="270030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9600" b="1" i="1" u="none" strike="noStrike" dirty="0">
                <a:ln>
                  <a:noFill/>
                </a:ln>
                <a:effectLst>
                  <a:outerShdw sx="0" sy="0">
                    <a:srgbClr val="000000"/>
                  </a:outerShdw>
                </a:effectLst>
                <a:latin typeface="Times New Roman" panose="02020603050405020304" pitchFamily="18" charset="0"/>
              </a:rPr>
              <a:t>C. Under water Image DataSet :</a:t>
            </a:r>
          </a:p>
          <a:p>
            <a:pPr marL="0" indent="0" algn="just">
              <a:buNone/>
            </a:pPr>
            <a:r>
              <a:rPr lang="en-US" sz="9600" dirty="0">
                <a:effectLst/>
                <a:latin typeface="Times New Roman" panose="02020603050405020304" pitchFamily="18" charset="0"/>
                <a:ea typeface="SimSun" panose="02010600030101010101" pitchFamily="2" charset="-122"/>
              </a:rPr>
              <a:t>         A collection of photos captured underwater for use in scientific, industrial, and research purposes is referred to as an underwater image dataset. For the advancement of disciplines like computer vision, underwater robotics, and marine biology, these databases are essential.</a:t>
            </a:r>
            <a:endParaRPr lang="en-IN" sz="9600" dirty="0">
              <a:effectLst/>
              <a:latin typeface="Times New Roman" panose="02020603050405020304" pitchFamily="18" charset="0"/>
              <a:ea typeface="SimSun" panose="02010600030101010101" pitchFamily="2" charset="-122"/>
            </a:endParaRPr>
          </a:p>
          <a:p>
            <a:pPr marL="0" indent="0" algn="just">
              <a:buNone/>
            </a:pPr>
            <a:r>
              <a:rPr lang="en-US" sz="9600" dirty="0">
                <a:effectLst/>
                <a:latin typeface="Times New Roman" panose="02020603050405020304" pitchFamily="18" charset="0"/>
                <a:ea typeface="SimSun" panose="02010600030101010101" pitchFamily="2" charset="-122"/>
              </a:rPr>
              <a:t>Types Of Under Water Images:</a:t>
            </a:r>
            <a:endParaRPr lang="en-IN" sz="9600" dirty="0">
              <a:effectLst/>
              <a:latin typeface="Times New Roman" panose="02020603050405020304" pitchFamily="18" charset="0"/>
              <a:ea typeface="SimSun" panose="02010600030101010101" pitchFamily="2" charset="-122"/>
            </a:endParaRPr>
          </a:p>
          <a:p>
            <a:pPr marL="342900" lvl="0" indent="-342900" algn="just">
              <a:buFont typeface="Symbol" panose="05050102010706020507" pitchFamily="18" charset="2"/>
              <a:buChar char=""/>
            </a:pPr>
            <a:r>
              <a:rPr lang="en-US" sz="9600" dirty="0">
                <a:effectLst/>
                <a:latin typeface="Times New Roman" panose="02020603050405020304" pitchFamily="18" charset="0"/>
                <a:ea typeface="SimSun" panose="02010600030101010101" pitchFamily="2" charset="-122"/>
              </a:rPr>
              <a:t>RGB Images</a:t>
            </a:r>
            <a:endParaRPr lang="en-IN" sz="9600" dirty="0">
              <a:effectLst/>
              <a:latin typeface="Times New Roman" panose="02020603050405020304" pitchFamily="18" charset="0"/>
              <a:ea typeface="SimSun" panose="02010600030101010101" pitchFamily="2" charset="-122"/>
            </a:endParaRPr>
          </a:p>
          <a:p>
            <a:pPr marL="342900" lvl="0" indent="-342900" algn="just">
              <a:buFont typeface="Symbol" panose="05050102010706020507" pitchFamily="18" charset="2"/>
              <a:buChar char=""/>
            </a:pPr>
            <a:r>
              <a:rPr lang="en-US" sz="9600" dirty="0">
                <a:effectLst/>
                <a:latin typeface="Times New Roman" panose="02020603050405020304" pitchFamily="18" charset="0"/>
                <a:ea typeface="SimSun" panose="02010600030101010101" pitchFamily="2" charset="-122"/>
              </a:rPr>
              <a:t>Depth Maps</a:t>
            </a:r>
            <a:endParaRPr lang="en-IN" sz="9600" dirty="0">
              <a:effectLst/>
              <a:latin typeface="Times New Roman" panose="02020603050405020304" pitchFamily="18" charset="0"/>
              <a:ea typeface="SimSun" panose="02010600030101010101" pitchFamily="2" charset="-122"/>
            </a:endParaRPr>
          </a:p>
          <a:p>
            <a:pPr marL="342900" lvl="0" indent="-342900" algn="just">
              <a:buFont typeface="Symbol" panose="05050102010706020507" pitchFamily="18" charset="2"/>
              <a:buChar char=""/>
            </a:pPr>
            <a:r>
              <a:rPr lang="en-US" sz="9600" dirty="0">
                <a:effectLst/>
                <a:latin typeface="Times New Roman" panose="02020603050405020304" pitchFamily="18" charset="0"/>
                <a:ea typeface="SimSun" panose="02010600030101010101" pitchFamily="2" charset="-122"/>
              </a:rPr>
              <a:t>Sonar Images</a:t>
            </a:r>
            <a:endParaRPr lang="en-IN" sz="9600" dirty="0">
              <a:effectLst/>
              <a:latin typeface="Times New Roman" panose="02020603050405020304" pitchFamily="18" charset="0"/>
              <a:ea typeface="SimSun" panose="02010600030101010101" pitchFamily="2" charset="-122"/>
            </a:endParaRPr>
          </a:p>
          <a:p>
            <a:pPr marL="342900" lvl="0" indent="-342900" algn="just">
              <a:buFont typeface="Symbol" panose="05050102010706020507" pitchFamily="18" charset="2"/>
              <a:buChar char=""/>
            </a:pPr>
            <a:r>
              <a:rPr lang="en-US" sz="9600" dirty="0">
                <a:effectLst/>
                <a:latin typeface="Times New Roman" panose="02020603050405020304" pitchFamily="18" charset="0"/>
                <a:ea typeface="SimSun" panose="02010600030101010101" pitchFamily="2" charset="-122"/>
              </a:rPr>
              <a:t>Multispectral And Hyperspectral Images</a:t>
            </a:r>
          </a:p>
          <a:p>
            <a:pPr marL="0" lvl="0" indent="0" algn="just">
              <a:buNone/>
            </a:pPr>
            <a:endParaRPr lang="en-US" sz="9600" dirty="0">
              <a:effectLst/>
              <a:latin typeface="Times New Roman" panose="02020603050405020304" pitchFamily="18" charset="0"/>
              <a:ea typeface="SimSun" panose="02010600030101010101" pitchFamily="2" charset="-122"/>
            </a:endParaRPr>
          </a:p>
          <a:p>
            <a:pPr marL="0" indent="0">
              <a:buNone/>
            </a:pPr>
            <a:r>
              <a:rPr lang="en-US" sz="9600" b="1" dirty="0">
                <a:effectLst/>
                <a:latin typeface="Times New Roman" panose="02020603050405020304" pitchFamily="18" charset="0"/>
                <a:ea typeface="SimSun" panose="02010600030101010101" pitchFamily="2" charset="-122"/>
              </a:rPr>
              <a:t>D. Training &amp;Testing of Datasets :</a:t>
            </a:r>
          </a:p>
          <a:p>
            <a:pPr marL="0" lvl="0" indent="0" algn="just">
              <a:buNone/>
            </a:pPr>
            <a:r>
              <a:rPr lang="en-US" sz="9600" b="1" dirty="0">
                <a:latin typeface="Times New Roman" panose="02020603050405020304" pitchFamily="18" charset="0"/>
                <a:ea typeface="SimSun" panose="02010600030101010101" pitchFamily="2" charset="-122"/>
              </a:rPr>
              <a:t>        </a:t>
            </a:r>
            <a:r>
              <a:rPr lang="en-US" sz="9600" dirty="0">
                <a:effectLst/>
                <a:latin typeface="Times New Roman" panose="02020603050405020304" pitchFamily="18" charset="0"/>
                <a:ea typeface="SimSun" panose="02010600030101010101" pitchFamily="2" charset="-122"/>
              </a:rPr>
              <a:t>Deep learning techniques for training and testing underwater photos entail employing sophisticated neural network models to solve issues with limited visibility, blurriness, and color distortions that are common in underwater environments. The objective is to achieve better results on underwater picture enhancement, object detection, classification, and segmentation tasks.</a:t>
            </a:r>
            <a:endParaRPr lang="en-US"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0036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47AD-999E-D5D6-265D-051EF8D38EAD}"/>
              </a:ext>
            </a:extLst>
          </p:cNvPr>
          <p:cNvSpPr>
            <a:spLocks noGrp="1"/>
          </p:cNvSpPr>
          <p:nvPr>
            <p:ph type="title"/>
          </p:nvPr>
        </p:nvSpPr>
        <p:spPr>
          <a:xfrm>
            <a:off x="602432" y="5815"/>
            <a:ext cx="10287000" cy="706090"/>
          </a:xfrm>
        </p:spPr>
        <p:txBody>
          <a:bodyPr>
            <a:normAutofit fontScale="90000"/>
          </a:bodyPr>
          <a:lstStyle/>
          <a:p>
            <a:r>
              <a:rPr lang="en-IN" b="1" dirty="0"/>
              <a:t>DESIGN</a:t>
            </a:r>
          </a:p>
        </p:txBody>
      </p:sp>
      <p:sp>
        <p:nvSpPr>
          <p:cNvPr id="4" name="Footer Placeholder 3">
            <a:extLst>
              <a:ext uri="{FF2B5EF4-FFF2-40B4-BE49-F238E27FC236}">
                <a16:creationId xmlns:a16="http://schemas.microsoft.com/office/drawing/2014/main" id="{8DB9B633-4CC4-7162-EA25-DBA252E4C8B8}"/>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52F3AFC3-0D50-C22B-C652-8B19F558ABC0}"/>
              </a:ext>
            </a:extLst>
          </p:cNvPr>
          <p:cNvSpPr>
            <a:spLocks noGrp="1"/>
          </p:cNvSpPr>
          <p:nvPr>
            <p:ph type="sldNum" sz="quarter" idx="12"/>
          </p:nvPr>
        </p:nvSpPr>
        <p:spPr/>
        <p:txBody>
          <a:bodyPr/>
          <a:lstStyle/>
          <a:p>
            <a:fld id="{8E4F4909-AB91-4702-BFA2-E3C21A7DF79A}" type="slidenum">
              <a:rPr lang="en-US" smtClean="0"/>
              <a:t>7</a:t>
            </a:fld>
            <a:endParaRPr lang="en-US"/>
          </a:p>
        </p:txBody>
      </p:sp>
      <p:sp>
        <p:nvSpPr>
          <p:cNvPr id="8" name="Oval 7">
            <a:extLst>
              <a:ext uri="{FF2B5EF4-FFF2-40B4-BE49-F238E27FC236}">
                <a16:creationId xmlns:a16="http://schemas.microsoft.com/office/drawing/2014/main" id="{91FF3ABE-1EA9-4E36-2A95-69DC69DDC3C6}"/>
              </a:ext>
            </a:extLst>
          </p:cNvPr>
          <p:cNvSpPr/>
          <p:nvPr/>
        </p:nvSpPr>
        <p:spPr>
          <a:xfrm>
            <a:off x="4598876" y="904973"/>
            <a:ext cx="1728192" cy="93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2200" b="1" dirty="0"/>
              <a:t>Start</a:t>
            </a:r>
          </a:p>
        </p:txBody>
      </p:sp>
      <p:sp>
        <p:nvSpPr>
          <p:cNvPr id="9" name="Rectangle: Rounded Corners 8">
            <a:extLst>
              <a:ext uri="{FF2B5EF4-FFF2-40B4-BE49-F238E27FC236}">
                <a16:creationId xmlns:a16="http://schemas.microsoft.com/office/drawing/2014/main" id="{D8C32941-C894-4E85-638C-E088D4863FF5}"/>
              </a:ext>
            </a:extLst>
          </p:cNvPr>
          <p:cNvSpPr/>
          <p:nvPr/>
        </p:nvSpPr>
        <p:spPr>
          <a:xfrm>
            <a:off x="3842792" y="2201117"/>
            <a:ext cx="3240360" cy="829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2200" b="1" dirty="0"/>
              <a:t>Under Water Image Dataset</a:t>
            </a:r>
          </a:p>
        </p:txBody>
      </p:sp>
      <p:sp>
        <p:nvSpPr>
          <p:cNvPr id="10" name="Rectangle: Rounded Corners 9">
            <a:extLst>
              <a:ext uri="{FF2B5EF4-FFF2-40B4-BE49-F238E27FC236}">
                <a16:creationId xmlns:a16="http://schemas.microsoft.com/office/drawing/2014/main" id="{92E08AF4-60A8-B2CB-8C5B-D10924E0CFD0}"/>
              </a:ext>
            </a:extLst>
          </p:cNvPr>
          <p:cNvSpPr/>
          <p:nvPr/>
        </p:nvSpPr>
        <p:spPr>
          <a:xfrm>
            <a:off x="602432" y="3281237"/>
            <a:ext cx="1800200" cy="9361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2200" b="1" dirty="0"/>
              <a:t>Testing</a:t>
            </a:r>
          </a:p>
        </p:txBody>
      </p:sp>
      <p:sp>
        <p:nvSpPr>
          <p:cNvPr id="11" name="Rectangle: Rounded Corners 10">
            <a:extLst>
              <a:ext uri="{FF2B5EF4-FFF2-40B4-BE49-F238E27FC236}">
                <a16:creationId xmlns:a16="http://schemas.microsoft.com/office/drawing/2014/main" id="{A911FEA9-6E29-7C77-3E6E-D5128CD59935}"/>
              </a:ext>
            </a:extLst>
          </p:cNvPr>
          <p:cNvSpPr/>
          <p:nvPr/>
        </p:nvSpPr>
        <p:spPr>
          <a:xfrm>
            <a:off x="8811344" y="3209229"/>
            <a:ext cx="1800200" cy="9361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2200" b="1" dirty="0"/>
              <a:t>Training</a:t>
            </a:r>
          </a:p>
        </p:txBody>
      </p:sp>
      <p:sp>
        <p:nvSpPr>
          <p:cNvPr id="12" name="Rectangle: Rounded Corners 11">
            <a:extLst>
              <a:ext uri="{FF2B5EF4-FFF2-40B4-BE49-F238E27FC236}">
                <a16:creationId xmlns:a16="http://schemas.microsoft.com/office/drawing/2014/main" id="{7B53F0FF-F522-5F59-8966-27FD7FF69938}"/>
              </a:ext>
            </a:extLst>
          </p:cNvPr>
          <p:cNvSpPr/>
          <p:nvPr/>
        </p:nvSpPr>
        <p:spPr>
          <a:xfrm>
            <a:off x="3842792" y="3641277"/>
            <a:ext cx="3240360" cy="10801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2200" b="1" dirty="0"/>
              <a:t>Preprocessing</a:t>
            </a:r>
          </a:p>
        </p:txBody>
      </p:sp>
      <p:sp>
        <p:nvSpPr>
          <p:cNvPr id="13" name="Rectangle: Rounded Corners 12">
            <a:extLst>
              <a:ext uri="{FF2B5EF4-FFF2-40B4-BE49-F238E27FC236}">
                <a16:creationId xmlns:a16="http://schemas.microsoft.com/office/drawing/2014/main" id="{D23FBF00-36D8-D7B8-79EE-A8447E55BC59}"/>
              </a:ext>
            </a:extLst>
          </p:cNvPr>
          <p:cNvSpPr/>
          <p:nvPr/>
        </p:nvSpPr>
        <p:spPr>
          <a:xfrm>
            <a:off x="3914800" y="5513485"/>
            <a:ext cx="3168352" cy="10801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200" b="1" dirty="0"/>
              <a:t>D</a:t>
            </a:r>
            <a:r>
              <a:rPr lang="en-IN" sz="2200" b="1" dirty="0"/>
              <a:t>ecision Tree Classification Algorithm</a:t>
            </a:r>
          </a:p>
        </p:txBody>
      </p:sp>
      <p:sp>
        <p:nvSpPr>
          <p:cNvPr id="14" name="Cloud 13">
            <a:extLst>
              <a:ext uri="{FF2B5EF4-FFF2-40B4-BE49-F238E27FC236}">
                <a16:creationId xmlns:a16="http://schemas.microsoft.com/office/drawing/2014/main" id="{38FD08BA-FAC8-FBD8-B263-2AD721B97BD8}"/>
              </a:ext>
            </a:extLst>
          </p:cNvPr>
          <p:cNvSpPr/>
          <p:nvPr/>
        </p:nvSpPr>
        <p:spPr>
          <a:xfrm>
            <a:off x="8379296" y="5153445"/>
            <a:ext cx="2448272" cy="1440160"/>
          </a:xfrm>
          <a:prstGeom prst="cloud">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2200" b="1" dirty="0"/>
              <a:t>Enhanced Image</a:t>
            </a:r>
          </a:p>
        </p:txBody>
      </p:sp>
      <p:cxnSp>
        <p:nvCxnSpPr>
          <p:cNvPr id="15" name="Straight Arrow Connector 14">
            <a:extLst>
              <a:ext uri="{FF2B5EF4-FFF2-40B4-BE49-F238E27FC236}">
                <a16:creationId xmlns:a16="http://schemas.microsoft.com/office/drawing/2014/main" id="{75B61258-FED4-2758-AE97-C338C3853DDD}"/>
              </a:ext>
            </a:extLst>
          </p:cNvPr>
          <p:cNvCxnSpPr>
            <a:stCxn id="8" idx="4"/>
            <a:endCxn id="9" idx="0"/>
          </p:cNvCxnSpPr>
          <p:nvPr/>
        </p:nvCxnSpPr>
        <p:spPr>
          <a:xfrm>
            <a:off x="5462972" y="1841077"/>
            <a:ext cx="0" cy="36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E38C06B8-51A7-2511-D8B0-102C2FC03E7A}"/>
              </a:ext>
            </a:extLst>
          </p:cNvPr>
          <p:cNvCxnSpPr>
            <a:cxnSpLocks/>
          </p:cNvCxnSpPr>
          <p:nvPr/>
        </p:nvCxnSpPr>
        <p:spPr>
          <a:xfrm>
            <a:off x="5426968" y="3029277"/>
            <a:ext cx="0" cy="612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C1E7F9A-9B93-5263-9C9F-B6AD5E680646}"/>
              </a:ext>
            </a:extLst>
          </p:cNvPr>
          <p:cNvCxnSpPr>
            <a:cxnSpLocks/>
          </p:cNvCxnSpPr>
          <p:nvPr/>
        </p:nvCxnSpPr>
        <p:spPr>
          <a:xfrm>
            <a:off x="5426968" y="4721397"/>
            <a:ext cx="0" cy="792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Connector: Elbow 17">
            <a:extLst>
              <a:ext uri="{FF2B5EF4-FFF2-40B4-BE49-F238E27FC236}">
                <a16:creationId xmlns:a16="http://schemas.microsoft.com/office/drawing/2014/main" id="{DD222124-362B-E251-B62A-B19087DA9084}"/>
              </a:ext>
            </a:extLst>
          </p:cNvPr>
          <p:cNvCxnSpPr>
            <a:stCxn id="9" idx="1"/>
            <a:endCxn id="10" idx="0"/>
          </p:cNvCxnSpPr>
          <p:nvPr/>
        </p:nvCxnSpPr>
        <p:spPr>
          <a:xfrm rot="10800000" flipV="1">
            <a:off x="1502532" y="2615749"/>
            <a:ext cx="2340260" cy="66548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nector: Elbow 18">
            <a:extLst>
              <a:ext uri="{FF2B5EF4-FFF2-40B4-BE49-F238E27FC236}">
                <a16:creationId xmlns:a16="http://schemas.microsoft.com/office/drawing/2014/main" id="{C639C23D-1737-1F42-057E-7BD7E7D35E15}"/>
              </a:ext>
            </a:extLst>
          </p:cNvPr>
          <p:cNvCxnSpPr>
            <a:stCxn id="9" idx="3"/>
            <a:endCxn id="11" idx="0"/>
          </p:cNvCxnSpPr>
          <p:nvPr/>
        </p:nvCxnSpPr>
        <p:spPr>
          <a:xfrm>
            <a:off x="7083152" y="2615749"/>
            <a:ext cx="2628292" cy="59348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0" name="Connector: Elbow 19">
            <a:extLst>
              <a:ext uri="{FF2B5EF4-FFF2-40B4-BE49-F238E27FC236}">
                <a16:creationId xmlns:a16="http://schemas.microsoft.com/office/drawing/2014/main" id="{86844BDC-CE73-3F54-D057-748A0A8430D3}"/>
              </a:ext>
            </a:extLst>
          </p:cNvPr>
          <p:cNvCxnSpPr>
            <a:cxnSpLocks/>
            <a:stCxn id="13" idx="3"/>
            <a:endCxn id="14" idx="2"/>
          </p:cNvCxnSpPr>
          <p:nvPr/>
        </p:nvCxnSpPr>
        <p:spPr>
          <a:xfrm flipV="1">
            <a:off x="7083152" y="5873525"/>
            <a:ext cx="1303738" cy="18002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7747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D01A-8E31-7A54-0897-A85331C773D3}"/>
              </a:ext>
            </a:extLst>
          </p:cNvPr>
          <p:cNvSpPr>
            <a:spLocks noGrp="1"/>
          </p:cNvSpPr>
          <p:nvPr>
            <p:ph type="title"/>
          </p:nvPr>
        </p:nvSpPr>
        <p:spPr>
          <a:xfrm>
            <a:off x="458416" y="260648"/>
            <a:ext cx="10287000" cy="202034"/>
          </a:xfrm>
        </p:spPr>
        <p:txBody>
          <a:bodyPr>
            <a:normAutofit fontScale="90000"/>
          </a:bodyPr>
          <a:lstStyle/>
          <a:p>
            <a:r>
              <a:rPr lang="en-IN" sz="4000" b="1" dirty="0"/>
              <a:t>IMPLEMENTATION</a:t>
            </a:r>
          </a:p>
        </p:txBody>
      </p:sp>
      <p:sp>
        <p:nvSpPr>
          <p:cNvPr id="4" name="Footer Placeholder 3">
            <a:extLst>
              <a:ext uri="{FF2B5EF4-FFF2-40B4-BE49-F238E27FC236}">
                <a16:creationId xmlns:a16="http://schemas.microsoft.com/office/drawing/2014/main" id="{80B6F14B-37ED-2DFB-C09B-C25547F117AD}"/>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FC6176B6-C022-5FBA-4402-64FFA5EC94DD}"/>
              </a:ext>
            </a:extLst>
          </p:cNvPr>
          <p:cNvSpPr>
            <a:spLocks noGrp="1"/>
          </p:cNvSpPr>
          <p:nvPr>
            <p:ph type="sldNum" sz="quarter" idx="12"/>
          </p:nvPr>
        </p:nvSpPr>
        <p:spPr/>
        <p:txBody>
          <a:bodyPr/>
          <a:lstStyle/>
          <a:p>
            <a:fld id="{8E4F4909-AB91-4702-BFA2-E3C21A7DF79A}" type="slidenum">
              <a:rPr lang="en-US" smtClean="0"/>
              <a:t>8</a:t>
            </a:fld>
            <a:endParaRPr lang="en-US"/>
          </a:p>
        </p:txBody>
      </p:sp>
      <p:sp>
        <p:nvSpPr>
          <p:cNvPr id="17" name="Rectangle 7">
            <a:extLst>
              <a:ext uri="{FF2B5EF4-FFF2-40B4-BE49-F238E27FC236}">
                <a16:creationId xmlns:a16="http://schemas.microsoft.com/office/drawing/2014/main" id="{1A5BC86D-BE3A-EE9D-3496-D36ED233006B}"/>
              </a:ext>
            </a:extLst>
          </p:cNvPr>
          <p:cNvSpPr>
            <a:spLocks noChangeArrowheads="1"/>
          </p:cNvSpPr>
          <p:nvPr/>
        </p:nvSpPr>
        <p:spPr bwMode="auto">
          <a:xfrm>
            <a:off x="314400" y="1696449"/>
            <a:ext cx="1015312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Step 1: Display Input Image</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rgbImage = imread(</a:t>
            </a:r>
            <a:r>
              <a:rPr kumimoji="0" lang="en-US" altLang="en-US" sz="2000" b="0" i="0" u="none" strike="noStrike" cap="none" normalizeH="0" baseline="0" dirty="0">
                <a:ln>
                  <a:noFill/>
                </a:ln>
                <a:solidFill>
                  <a:srgbClr val="A709F5"/>
                </a:solidFill>
                <a:effectLst/>
                <a:latin typeface="Menlo"/>
              </a:rPr>
              <a:t>'1.jpg'</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rgbImage = im2double(rgbImage); </a:t>
            </a:r>
            <a:r>
              <a:rPr kumimoji="0" lang="en-US" altLang="en-US" sz="2000" b="0" i="0" u="none" strike="noStrike" cap="none" normalizeH="0" baseline="0" dirty="0">
                <a:ln>
                  <a:noFill/>
                </a:ln>
                <a:solidFill>
                  <a:srgbClr val="008013"/>
                </a:solidFill>
                <a:effectLst/>
                <a:latin typeface="Menlo"/>
              </a:rPr>
              <a:t>% Convert to double precision</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figure(</a:t>
            </a:r>
            <a:r>
              <a:rPr kumimoji="0" lang="en-US" altLang="en-US" sz="2000" b="0" i="0" u="none" strike="noStrike" cap="none" normalizeH="0" baseline="0" dirty="0">
                <a:ln>
                  <a:noFill/>
                </a:ln>
                <a:solidFill>
                  <a:srgbClr val="A709F5"/>
                </a:solidFill>
                <a:effectLst/>
                <a:latin typeface="Menlo"/>
              </a:rPr>
              <a:t>'Name'</a:t>
            </a: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a:ln>
                  <a:noFill/>
                </a:ln>
                <a:solidFill>
                  <a:srgbClr val="A709F5"/>
                </a:solidFill>
                <a:effectLst/>
                <a:latin typeface="Menlo"/>
              </a:rPr>
              <a:t>'Step 1: Input Image'</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imshow(rgbImage);</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title(</a:t>
            </a:r>
            <a:r>
              <a:rPr kumimoji="0" lang="en-US" altLang="en-US" sz="2000" b="0" i="0" u="none" strike="noStrike" cap="none" normalizeH="0" baseline="0" dirty="0">
                <a:ln>
                  <a:noFill/>
                </a:ln>
                <a:solidFill>
                  <a:srgbClr val="A709F5"/>
                </a:solidFill>
                <a:effectLst/>
                <a:latin typeface="Menlo"/>
              </a:rPr>
              <a:t>'Input Image'</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Step 2: Image Preprocessing</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Resize the image (Optional)</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resizedImage = imresize(rgbImage, [512, 512]);</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preprocessedImage = imbilatfilt(resizedImage, 0.01, 2); </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Histogram equalization for contrast enhancement (HSV space)</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hsvImage = rgb2hsv(preprocessedImage); </a:t>
            </a:r>
            <a:r>
              <a:rPr kumimoji="0" lang="en-US" altLang="en-US" sz="2000" b="0" i="0" u="none" strike="noStrike" cap="none" normalizeH="0" baseline="0" dirty="0">
                <a:ln>
                  <a:noFill/>
                </a:ln>
                <a:solidFill>
                  <a:srgbClr val="008013"/>
                </a:solidFill>
                <a:effectLst/>
                <a:latin typeface="Menlo"/>
              </a:rPr>
              <a:t>% Convert RGB to HSV</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hsvImage(:,:,3) = histeq(hsvImage(:,:,3)); </a:t>
            </a:r>
            <a:r>
              <a:rPr kumimoji="0" lang="en-US" altLang="en-US" sz="2000" b="0" i="0" u="none" strike="noStrike" cap="none" normalizeH="0" baseline="0" dirty="0">
                <a:ln>
                  <a:noFill/>
                </a:ln>
                <a:solidFill>
                  <a:srgbClr val="008013"/>
                </a:solidFill>
                <a:effectLst/>
                <a:latin typeface="Menlo"/>
              </a:rPr>
              <a:t>% Equalize the 'V' channel (intensity)</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preprocessedImage = hsv2rgb(hsvImage); </a:t>
            </a:r>
            <a:r>
              <a:rPr kumimoji="0" lang="en-US" altLang="en-US" sz="2000" b="0" i="0" u="none" strike="noStrike" cap="none" normalizeH="0" baseline="0" dirty="0">
                <a:ln>
                  <a:noFill/>
                </a:ln>
                <a:solidFill>
                  <a:srgbClr val="008013"/>
                </a:solidFill>
                <a:effectLst/>
                <a:latin typeface="Menlo"/>
              </a:rPr>
              <a:t>% Convert back to RGB</a:t>
            </a:r>
          </a:p>
        </p:txBody>
      </p:sp>
      <p:sp>
        <p:nvSpPr>
          <p:cNvPr id="26" name="Title 1">
            <a:extLst>
              <a:ext uri="{FF2B5EF4-FFF2-40B4-BE49-F238E27FC236}">
                <a16:creationId xmlns:a16="http://schemas.microsoft.com/office/drawing/2014/main" id="{3E6F5060-8433-2DA7-A4E8-4F79EB5DE880}"/>
              </a:ext>
            </a:extLst>
          </p:cNvPr>
          <p:cNvSpPr txBox="1">
            <a:spLocks/>
          </p:cNvSpPr>
          <p:nvPr/>
        </p:nvSpPr>
        <p:spPr>
          <a:xfrm rot="10800000" flipV="1">
            <a:off x="170384" y="908720"/>
            <a:ext cx="2079848" cy="653678"/>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a:t>Code:</a:t>
            </a:r>
          </a:p>
        </p:txBody>
      </p:sp>
    </p:spTree>
    <p:extLst>
      <p:ext uri="{BB962C8B-B14F-4D97-AF65-F5344CB8AC3E}">
        <p14:creationId xmlns:p14="http://schemas.microsoft.com/office/powerpoint/2010/main" val="1834556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8DFA138-86F8-E4E3-149D-0BEBE4E20D15}"/>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20E68B4B-6A4A-10E7-FF43-9D7D7EF75EC9}"/>
              </a:ext>
            </a:extLst>
          </p:cNvPr>
          <p:cNvSpPr>
            <a:spLocks noGrp="1"/>
          </p:cNvSpPr>
          <p:nvPr>
            <p:ph type="sldNum" sz="quarter" idx="12"/>
          </p:nvPr>
        </p:nvSpPr>
        <p:spPr/>
        <p:txBody>
          <a:bodyPr/>
          <a:lstStyle/>
          <a:p>
            <a:fld id="{8E4F4909-AB91-4702-BFA2-E3C21A7DF79A}" type="slidenum">
              <a:rPr lang="en-US" smtClean="0"/>
              <a:t>9</a:t>
            </a:fld>
            <a:endParaRPr lang="en-US"/>
          </a:p>
        </p:txBody>
      </p:sp>
      <p:sp>
        <p:nvSpPr>
          <p:cNvPr id="6" name="Rectangle 1">
            <a:extLst>
              <a:ext uri="{FF2B5EF4-FFF2-40B4-BE49-F238E27FC236}">
                <a16:creationId xmlns:a16="http://schemas.microsoft.com/office/drawing/2014/main" id="{999C9A9F-65C4-1C5F-EF90-441CF29E3386}"/>
              </a:ext>
            </a:extLst>
          </p:cNvPr>
          <p:cNvSpPr>
            <a:spLocks noChangeArrowheads="1"/>
          </p:cNvSpPr>
          <p:nvPr/>
        </p:nvSpPr>
        <p:spPr bwMode="auto">
          <a:xfrm>
            <a:off x="0" y="-29381"/>
            <a:ext cx="10971584"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Display the preprocessed 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figure(</a:t>
            </a:r>
            <a:r>
              <a:rPr kumimoji="0" lang="en-US" altLang="en-US" sz="2000" b="0" i="0" u="none" strike="noStrike" cap="none" normalizeH="0" baseline="0" dirty="0">
                <a:ln>
                  <a:noFill/>
                </a:ln>
                <a:solidFill>
                  <a:srgbClr val="A709F5"/>
                </a:solidFill>
                <a:effectLst/>
                <a:latin typeface="Menlo"/>
              </a:rPr>
              <a:t>'Name'</a:t>
            </a: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a:ln>
                  <a:noFill/>
                </a:ln>
                <a:solidFill>
                  <a:srgbClr val="A709F5"/>
                </a:solidFill>
                <a:effectLst/>
                <a:latin typeface="Menlo"/>
              </a:rPr>
              <a:t>'Step 2: Preprocessed Image'</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imshow(preprocessedImage);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title(</a:t>
            </a:r>
            <a:r>
              <a:rPr kumimoji="0" lang="en-US" altLang="en-US" sz="2000" b="0" i="0" u="none" strike="noStrike" cap="none" normalizeH="0" baseline="0" dirty="0">
                <a:ln>
                  <a:noFill/>
                </a:ln>
                <a:solidFill>
                  <a:srgbClr val="A709F5"/>
                </a:solidFill>
                <a:effectLst/>
                <a:latin typeface="Menlo"/>
              </a:rPr>
              <a:t>'Preprocessed Image'</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Step 3: Improved White Balancing (using scaling factors)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meanR = mean2(preprocessedImage(:,:,1));</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meanG = mean2(preprocessedImage(:,:,2));</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meanB = mean2(preprocessedImage(:,:,3));</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meanGray = (meanR + meanG + meanB) / 3;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scaleR = meanGray / meanR;</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scaleG = meanGray / meanG;</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scaleB = meanGray / meanB;</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whiteBalancedImage = preprocessedImage;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whiteBalancedImage(:,:,1) = preprocessedImage(:,:,1) * scaleR;</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whiteBalancedImage(:,:,2) = preprocessedImage(:,:,2) * scaleG;</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whiteBalancedImage(:,:,3) = preprocessedImage(:,:,3) * scaleB;</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whiteBalancedImage = min(whiteBalancedImage, 1);</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13"/>
                </a:solidFill>
                <a:effectLst/>
                <a:latin typeface="Menlo"/>
              </a:rPr>
              <a:t>% Display the white-balanced 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figure(</a:t>
            </a:r>
            <a:r>
              <a:rPr kumimoji="0" lang="en-US" altLang="en-US" sz="2000" b="0" i="0" u="none" strike="noStrike" cap="none" normalizeH="0" baseline="0" dirty="0">
                <a:ln>
                  <a:noFill/>
                </a:ln>
                <a:solidFill>
                  <a:srgbClr val="A709F5"/>
                </a:solidFill>
                <a:effectLst/>
                <a:latin typeface="Menlo"/>
              </a:rPr>
              <a:t>'Name'</a:t>
            </a: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a:ln>
                  <a:noFill/>
                </a:ln>
                <a:solidFill>
                  <a:srgbClr val="A709F5"/>
                </a:solidFill>
                <a:effectLst/>
                <a:latin typeface="Menlo"/>
              </a:rPr>
              <a:t>'Step 3: White Balanced Image'</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imshow(whiteBalancedImage);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title(</a:t>
            </a:r>
            <a:r>
              <a:rPr kumimoji="0" lang="en-US" altLang="en-US" sz="2000" b="0" i="0" u="none" strike="noStrike" cap="none" normalizeH="0" baseline="0" dirty="0">
                <a:ln>
                  <a:noFill/>
                </a:ln>
                <a:solidFill>
                  <a:srgbClr val="A709F5"/>
                </a:solidFill>
                <a:effectLst/>
                <a:latin typeface="Menlo"/>
              </a:rPr>
              <a:t>'White Balanced Image'</a:t>
            </a:r>
            <a:r>
              <a:rPr kumimoji="0" lang="en-US" altLang="en-US" sz="2000" b="0" i="0" u="none" strike="noStrike" cap="none" normalizeH="0" baseline="0" dirty="0">
                <a:ln>
                  <a:noFill/>
                </a:ln>
                <a:solidFill>
                  <a:schemeClr val="tx1"/>
                </a:solidFill>
                <a:effectLst/>
                <a:latin typeface="Menl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4041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2243</Words>
  <Application>Microsoft Office PowerPoint</Application>
  <PresentationFormat>Custom</PresentationFormat>
  <Paragraphs>251</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Menlo</vt:lpstr>
      <vt:lpstr>Symbol</vt:lpstr>
      <vt:lpstr>Times New Roman</vt:lpstr>
      <vt:lpstr>Office Theme</vt:lpstr>
      <vt:lpstr>PowerPoint Presentation</vt:lpstr>
      <vt:lpstr>Content</vt:lpstr>
      <vt:lpstr>LITERATURE SURVEY</vt:lpstr>
      <vt:lpstr>INTRODUCTION</vt:lpstr>
      <vt:lpstr>METHODOLOGY</vt:lpstr>
      <vt:lpstr>PowerPoint Presentation</vt:lpstr>
      <vt:lpstr>DESIGN</vt:lpstr>
      <vt:lpstr>IMPLEMENTATION</vt:lpstr>
      <vt:lpstr>PowerPoint Presentation</vt:lpstr>
      <vt:lpstr>PowerPoint Presentation</vt:lpstr>
      <vt:lpstr>PowerPoint Presentation</vt:lpstr>
      <vt:lpstr>PowerPoint Presentation</vt:lpstr>
      <vt:lpstr>PowerPoint Presentation</vt:lpstr>
      <vt:lpstr>PowerPoint Presentation</vt:lpstr>
      <vt:lpstr> Results and Discussion </vt:lpstr>
      <vt:lpstr>PowerPoint Presentation</vt:lpstr>
      <vt:lpstr> Conclusions </vt:lpstr>
      <vt:lpstr>PowerPoint Presentation</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vc7775b7iqac</dc:creator>
  <cp:lastModifiedBy>Madduru Rajesh</cp:lastModifiedBy>
  <cp:revision>272</cp:revision>
  <dcterms:created xsi:type="dcterms:W3CDTF">2021-07-29T08:50:00Z</dcterms:created>
  <dcterms:modified xsi:type="dcterms:W3CDTF">2024-10-29T10:31:02Z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8A335ABE561F470BB54E8703EAAB4432_12</vt:lpwstr>
  </property>
  <property fmtid="{D5CDD505-2E9C-101B-9397-08002B2CF9AE}" pid="3" name="KSOProductBuildVer">
    <vt:lpwstr>1033-12.2.0.16909</vt:lpwstr>
  </property>
</Properties>
</file>