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71" r:id="rId14"/>
    <p:sldId id="265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3816714" y="2819400"/>
            <a:ext cx="6032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ARAVINDHAN GS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7924799" y="609601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9" name="Rectangle 8"/>
          <p:cNvSpPr/>
          <p:nvPr/>
        </p:nvSpPr>
        <p:spPr>
          <a:xfrm>
            <a:off x="164719" y="1367938"/>
            <a:ext cx="11353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/>
              <a:t>End users of 3D model steganography could </a:t>
            </a:r>
            <a:r>
              <a:rPr lang="en-GB" sz="2000" dirty="0" smtClean="0"/>
              <a:t>include individuals </a:t>
            </a:r>
            <a:r>
              <a:rPr lang="en-GB" sz="2000" dirty="0"/>
              <a:t>or organizations with a need for </a:t>
            </a:r>
            <a:endParaRPr lang="en-GB" sz="2000" dirty="0" smtClean="0"/>
          </a:p>
          <a:p>
            <a:pPr algn="ctr"/>
            <a:r>
              <a:rPr lang="en-GB" sz="2000" dirty="0" smtClean="0"/>
              <a:t>secure </a:t>
            </a:r>
            <a:r>
              <a:rPr lang="en-GB" sz="2000" dirty="0"/>
              <a:t>communication or data hiding within 3D models. Here are a few potential end users: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5125" y="2877919"/>
            <a:ext cx="5860900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Government </a:t>
            </a:r>
            <a:r>
              <a:rPr lang="en-IN" sz="2800" b="1" dirty="0" smtClean="0"/>
              <a:t>Agencies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Corporate </a:t>
            </a:r>
            <a:r>
              <a:rPr lang="en-IN" sz="2800" b="1" dirty="0" smtClean="0"/>
              <a:t>Entities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Security </a:t>
            </a:r>
            <a:r>
              <a:rPr lang="en-IN" sz="2800" b="1" dirty="0" smtClean="0"/>
              <a:t>Agencies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Research </a:t>
            </a:r>
            <a:r>
              <a:rPr lang="en-IN" sz="2800" b="1" dirty="0" smtClean="0"/>
              <a:t>Institutions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Digital Artists and </a:t>
            </a:r>
            <a:r>
              <a:rPr lang="en-IN" sz="2800" b="1" dirty="0" smtClean="0"/>
              <a:t>Designers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Privacy-Conscious </a:t>
            </a:r>
            <a:r>
              <a:rPr lang="en-IN" sz="2800" b="1" dirty="0" smtClean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Forensic Investigators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34959"/>
            <a:ext cx="224726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0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sp>
        <p:nvSpPr>
          <p:cNvPr id="10" name="Rectangle 9"/>
          <p:cNvSpPr/>
          <p:nvPr/>
        </p:nvSpPr>
        <p:spPr>
          <a:xfrm>
            <a:off x="258762" y="1486615"/>
            <a:ext cx="103632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dirty="0"/>
              <a:t>The solution of 3D model steganography offers a unique and effective way to embed hidden </a:t>
            </a:r>
            <a:r>
              <a:rPr lang="en-GB" sz="2000" dirty="0" smtClean="0"/>
              <a:t>information within </a:t>
            </a:r>
            <a:r>
              <a:rPr lang="en-GB" sz="2000" dirty="0"/>
              <a:t>3D models, providing several key value propositions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1536" y="2913519"/>
            <a:ext cx="6737742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Data Security and </a:t>
            </a:r>
            <a:r>
              <a:rPr lang="en-IN" sz="2400" b="1" dirty="0" smtClean="0"/>
              <a:t>Confidentiality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Covert </a:t>
            </a:r>
            <a:r>
              <a:rPr lang="en-IN" sz="2400" b="1" dirty="0" smtClean="0"/>
              <a:t>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Intellectual Property </a:t>
            </a:r>
            <a:r>
              <a:rPr lang="en-IN" sz="2400" b="1" dirty="0" smtClean="0"/>
              <a:t>Protection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Authentication and Integrity </a:t>
            </a:r>
            <a:r>
              <a:rPr lang="en-IN" sz="2400" b="1" dirty="0" smtClean="0"/>
              <a:t>Verification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Enhanced Data Hiding </a:t>
            </a:r>
            <a:r>
              <a:rPr lang="en-IN" sz="2400" b="1" dirty="0" smtClean="0"/>
              <a:t>Capacity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Compliance and Regulatory </a:t>
            </a:r>
            <a:r>
              <a:rPr lang="en-IN" sz="2400" b="1" dirty="0" smtClean="0"/>
              <a:t>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Innovative Technology Differentiation</a:t>
            </a:r>
            <a:endParaRPr lang="en-US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16789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189954" y="1606647"/>
            <a:ext cx="1132856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dirty="0"/>
              <a:t>The "wow" factor in our 3D model steganography solution lies in its ability to seamlessly merge advanced cryptography with the intricate world of three-dimensional </a:t>
            </a:r>
            <a:r>
              <a:rPr lang="en-GB" sz="2000" dirty="0" err="1"/>
              <a:t>modeling</a:t>
            </a:r>
            <a:r>
              <a:rPr lang="en-GB" sz="2000" dirty="0"/>
              <a:t>, unlocking a realm of possibilities that redefine data security, privacy, and communication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3218" y="3461899"/>
            <a:ext cx="5360763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Invisible </a:t>
            </a:r>
            <a:r>
              <a:rPr lang="en-IN" sz="2800" b="1" dirty="0" smtClean="0"/>
              <a:t>Protection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Limitless </a:t>
            </a:r>
            <a:r>
              <a:rPr lang="en-IN" sz="2800" b="1" dirty="0" smtClean="0"/>
              <a:t>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Enhanced </a:t>
            </a:r>
            <a:r>
              <a:rPr lang="en-IN" sz="2800" b="1" dirty="0" smtClean="0"/>
              <a:t>Security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Cross-Domain </a:t>
            </a:r>
            <a:r>
              <a:rPr lang="en-IN" sz="2800" b="1" dirty="0" smtClean="0"/>
              <a:t>Applications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Visual </a:t>
            </a:r>
            <a:r>
              <a:rPr lang="en-IN" sz="2800" b="1" dirty="0" smtClean="0"/>
              <a:t>Verification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Future-Proof Innovation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68679" y="61800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16789" y="622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84738" y="663726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191452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GB" sz="4250" dirty="0" smtClean="0"/>
              <a:t>CONCLUSION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1" name="Rectangle 10"/>
          <p:cNvSpPr/>
          <p:nvPr/>
        </p:nvSpPr>
        <p:spPr>
          <a:xfrm>
            <a:off x="2141267" y="1829659"/>
            <a:ext cx="8300670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 smtClean="0"/>
              <a:t>In this paper, we proposed a pattern based 3D Image </a:t>
            </a:r>
          </a:p>
          <a:p>
            <a:r>
              <a:rPr lang="en-GB" sz="2400" dirty="0" smtClean="0"/>
              <a:t>Steganography algorithm. This technique addresses </a:t>
            </a:r>
          </a:p>
          <a:p>
            <a:r>
              <a:rPr lang="en-GB" sz="2400" dirty="0" smtClean="0"/>
              <a:t>important issues like dynamicity in triangle mesh formation </a:t>
            </a:r>
          </a:p>
          <a:p>
            <a:r>
              <a:rPr lang="en-GB" sz="2400" dirty="0" smtClean="0"/>
              <a:t>and dynamicity in embedding rate. The proposed algorithm </a:t>
            </a:r>
          </a:p>
          <a:p>
            <a:r>
              <a:rPr lang="en-GB" sz="2400" dirty="0" smtClean="0"/>
              <a:t>results in very high capacity with low visual distortions and </a:t>
            </a:r>
          </a:p>
          <a:p>
            <a:r>
              <a:rPr lang="en-GB" sz="2400" dirty="0" smtClean="0"/>
              <a:t>all these have been demonstrated by experimental results. </a:t>
            </a:r>
          </a:p>
          <a:p>
            <a:r>
              <a:rPr lang="en-GB" sz="2400" dirty="0" smtClean="0"/>
              <a:t>Various attacks such as cropping, rotation, scaling, </a:t>
            </a:r>
          </a:p>
          <a:p>
            <a:r>
              <a:rPr lang="en-GB" sz="2400" dirty="0" smtClean="0"/>
              <a:t>translation, noise addition, filtering mechanisms have been </a:t>
            </a:r>
          </a:p>
          <a:p>
            <a:r>
              <a:rPr lang="en-GB" sz="2400" dirty="0" smtClean="0"/>
              <a:t>tested on the proposed algorithm. Pattern based 3D </a:t>
            </a:r>
          </a:p>
          <a:p>
            <a:r>
              <a:rPr lang="en-GB" sz="2400" dirty="0" smtClean="0"/>
              <a:t>Steganography technique has also been compared with </a:t>
            </a:r>
          </a:p>
          <a:p>
            <a:r>
              <a:rPr lang="en-GB" sz="2400" dirty="0" smtClean="0"/>
              <a:t>other recent 3D steganography algorithms.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63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0" name="Rectangle 9"/>
          <p:cNvSpPr/>
          <p:nvPr/>
        </p:nvSpPr>
        <p:spPr>
          <a:xfrm>
            <a:off x="1601776" y="1889663"/>
            <a:ext cx="820897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/>
              <a:t>The result of 3D model steganography would typically be the modified 3D model with embedded data, as well as the extracted data from that modified model.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0" y="3429000"/>
            <a:ext cx="6181022" cy="78732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4" name="Rectangle 23"/>
          <p:cNvSpPr/>
          <p:nvPr/>
        </p:nvSpPr>
        <p:spPr>
          <a:xfrm>
            <a:off x="133255" y="2771566"/>
            <a:ext cx="10482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3D MODEL STEGANOGRAPHY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Rectangle 22"/>
          <p:cNvSpPr/>
          <p:nvPr/>
        </p:nvSpPr>
        <p:spPr>
          <a:xfrm>
            <a:off x="1660310" y="2029098"/>
            <a:ext cx="786465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Survey of state of Art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procee</a:t>
            </a: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 method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Performance evaluation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Conclusion</a:t>
            </a:r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4"/>
            <a:ext cx="12315109" cy="70199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162800" y="0"/>
            <a:ext cx="5486400" cy="694150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316339" y="3926464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GB" spc="-10" dirty="0" smtClean="0"/>
              <a:t>INTRODUCTION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4" name="Rectangle 23"/>
          <p:cNvSpPr/>
          <p:nvPr/>
        </p:nvSpPr>
        <p:spPr>
          <a:xfrm>
            <a:off x="1101423" y="1703201"/>
            <a:ext cx="9577489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2800" dirty="0"/>
              <a:t>Development of digital media in internet, wide spread use </a:t>
            </a:r>
          </a:p>
          <a:p>
            <a:r>
              <a:rPr lang="en-GB" sz="2800" dirty="0"/>
              <a:t>of personnel computers and multimedia applications permit </a:t>
            </a:r>
          </a:p>
          <a:p>
            <a:r>
              <a:rPr lang="en-GB" sz="2800" dirty="0"/>
              <a:t>users to hide the information in digital medium (such as </a:t>
            </a:r>
          </a:p>
          <a:p>
            <a:r>
              <a:rPr lang="en-GB" sz="2800" dirty="0"/>
              <a:t>image, audio, video and electronic documents) and </a:t>
            </a:r>
          </a:p>
          <a:p>
            <a:r>
              <a:rPr lang="en-GB" sz="2800" dirty="0"/>
              <a:t>distribute it through unsecure channels. On the other hand, </a:t>
            </a:r>
          </a:p>
          <a:p>
            <a:r>
              <a:rPr lang="en-GB" sz="2800" dirty="0"/>
              <a:t>it also implies the danger that valuable contents may easily </a:t>
            </a:r>
          </a:p>
          <a:p>
            <a:r>
              <a:rPr lang="en-GB" sz="2800" dirty="0"/>
              <a:t>be detected, duplicated, modified by an unauthorized user. </a:t>
            </a:r>
          </a:p>
        </p:txBody>
      </p:sp>
    </p:spTree>
    <p:extLst>
      <p:ext uri="{BB962C8B-B14F-4D97-AF65-F5344CB8AC3E}">
        <p14:creationId xmlns:p14="http://schemas.microsoft.com/office/powerpoint/2010/main" val="8303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4"/>
            <a:ext cx="12315109" cy="70199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162800" y="0"/>
            <a:ext cx="5486400" cy="694150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18760" y="387299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GB" spc="-10" dirty="0" smtClean="0"/>
              <a:t>SURVEY OF STATE OF ART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3" name="Rectangle 22"/>
          <p:cNvSpPr/>
          <p:nvPr/>
        </p:nvSpPr>
        <p:spPr>
          <a:xfrm>
            <a:off x="1521587" y="1721774"/>
            <a:ext cx="9626353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800" dirty="0"/>
              <a:t>The existing </a:t>
            </a:r>
            <a:r>
              <a:rPr lang="en-GB" sz="2800" dirty="0" err="1"/>
              <a:t>Steganographic</a:t>
            </a:r>
            <a:r>
              <a:rPr lang="en-GB" sz="2800" dirty="0"/>
              <a:t> techniques can be classified </a:t>
            </a:r>
          </a:p>
          <a:p>
            <a:r>
              <a:rPr lang="en-GB" sz="2800" dirty="0"/>
              <a:t>either as spatial domain techniques or frequency domain </a:t>
            </a:r>
          </a:p>
          <a:p>
            <a:r>
              <a:rPr lang="en-GB" sz="2800" dirty="0"/>
              <a:t>techniques based on their approaches. The spatial domain </a:t>
            </a:r>
          </a:p>
          <a:p>
            <a:r>
              <a:rPr lang="en-GB" sz="2800" dirty="0"/>
              <a:t>methods embed the information by modifying the original </a:t>
            </a:r>
          </a:p>
          <a:p>
            <a:r>
              <a:rPr lang="en-GB" sz="2800" dirty="0"/>
              <a:t>image data directly, whereas the frequency domain </a:t>
            </a:r>
          </a:p>
          <a:p>
            <a:r>
              <a:rPr lang="en-GB" sz="2800" dirty="0"/>
              <a:t>approaches transform the original data into frequency </a:t>
            </a:r>
          </a:p>
          <a:p>
            <a:r>
              <a:rPr lang="en-GB" sz="2800" dirty="0"/>
              <a:t>domain first and then embed the secret information there. </a:t>
            </a:r>
          </a:p>
          <a:p>
            <a:r>
              <a:rPr lang="en-GB" sz="2800" dirty="0"/>
              <a:t>Recent researches on 3D image model steganography are </a:t>
            </a:r>
          </a:p>
          <a:p>
            <a:r>
              <a:rPr lang="en-GB" sz="2800" dirty="0"/>
              <a:t>mainly focusing on the spatial domain methods. 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7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4"/>
            <a:ext cx="12315109" cy="70199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162800" y="0"/>
            <a:ext cx="5486400" cy="694150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18760" y="387299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GB" spc="-10" dirty="0" smtClean="0"/>
              <a:t>THE PROCEED METHOD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3" name="Rectangle 22"/>
          <p:cNvSpPr/>
          <p:nvPr/>
        </p:nvSpPr>
        <p:spPr>
          <a:xfrm>
            <a:off x="1521587" y="1721774"/>
            <a:ext cx="7994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800" dirty="0" smtClean="0"/>
              <a:t> </a:t>
            </a:r>
            <a:endParaRPr lang="en-GB" sz="2800" dirty="0"/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1587" y="1843441"/>
            <a:ext cx="8468985" cy="49859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/>
              <a:t>The novelty of the proposed steganography algorithm is that </a:t>
            </a:r>
          </a:p>
          <a:p>
            <a:r>
              <a:rPr lang="en-GB" sz="2400" dirty="0" err="1"/>
              <a:t>stegokey</a:t>
            </a:r>
            <a:r>
              <a:rPr lang="en-GB" sz="2400" dirty="0"/>
              <a:t> is generated from the message to be embedded. </a:t>
            </a:r>
          </a:p>
          <a:p>
            <a:r>
              <a:rPr lang="en-GB" sz="2400" dirty="0"/>
              <a:t>This </a:t>
            </a:r>
            <a:r>
              <a:rPr lang="en-GB" sz="2400" dirty="0" err="1"/>
              <a:t>Stegokey</a:t>
            </a:r>
            <a:r>
              <a:rPr lang="en-GB" sz="2400" dirty="0"/>
              <a:t> is used to form the triangle mesh and it is </a:t>
            </a:r>
          </a:p>
          <a:p>
            <a:r>
              <a:rPr lang="en-GB" sz="2400" dirty="0"/>
              <a:t>also used for </a:t>
            </a:r>
            <a:r>
              <a:rPr lang="en-GB" sz="2400" dirty="0" smtClean="0"/>
              <a:t>embedding</a:t>
            </a:r>
            <a:r>
              <a:rPr lang="en-GB" sz="2400" dirty="0"/>
              <a:t>,</a:t>
            </a:r>
            <a:r>
              <a:rPr lang="en-GB" sz="2400" dirty="0" smtClean="0"/>
              <a:t> </a:t>
            </a:r>
            <a:r>
              <a:rPr lang="en-GB" sz="2400" dirty="0"/>
              <a:t>illustrates the overview </a:t>
            </a:r>
          </a:p>
          <a:p>
            <a:r>
              <a:rPr lang="en-GB" sz="2400" dirty="0"/>
              <a:t>of embedding and extracting process of pattern based 3D </a:t>
            </a:r>
          </a:p>
          <a:p>
            <a:r>
              <a:rPr lang="en-GB" sz="2400" dirty="0"/>
              <a:t>Steganography method. The proposed algorithm is a spatial </a:t>
            </a:r>
          </a:p>
          <a:p>
            <a:r>
              <a:rPr lang="en-GB" sz="2400" dirty="0"/>
              <a:t>domain scheme with the following four modules: </a:t>
            </a:r>
          </a:p>
          <a:p>
            <a:r>
              <a:rPr lang="en-GB" sz="2400" dirty="0"/>
              <a:t>a) </a:t>
            </a:r>
            <a:r>
              <a:rPr lang="en-GB" sz="2400" dirty="0" err="1"/>
              <a:t>Stego</a:t>
            </a:r>
            <a:r>
              <a:rPr lang="en-GB" sz="2400" dirty="0"/>
              <a:t> Key Generation </a:t>
            </a:r>
          </a:p>
          <a:p>
            <a:r>
              <a:rPr lang="en-GB" sz="2400" dirty="0"/>
              <a:t>b) Triangle mesh formation </a:t>
            </a:r>
          </a:p>
          <a:p>
            <a:r>
              <a:rPr lang="en-GB" sz="2400" dirty="0"/>
              <a:t>c) Embedding </a:t>
            </a:r>
          </a:p>
          <a:p>
            <a:r>
              <a:rPr lang="en-GB" sz="2400" dirty="0"/>
              <a:t>d) Extraction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9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4"/>
            <a:ext cx="12315109" cy="70199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162800" y="0"/>
            <a:ext cx="5486400" cy="6941502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18760" y="387299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GB" spc="-10" dirty="0" smtClean="0"/>
              <a:t>PERFORMANCE EVALUATION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23" name="Rectangle 22"/>
          <p:cNvSpPr/>
          <p:nvPr/>
        </p:nvSpPr>
        <p:spPr>
          <a:xfrm>
            <a:off x="1521587" y="1721774"/>
            <a:ext cx="7994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800" dirty="0" smtClean="0"/>
              <a:t> </a:t>
            </a:r>
            <a:endParaRPr lang="en-GB" sz="2800" dirty="0"/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60381" y="2143468"/>
            <a:ext cx="851867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GB" sz="2400" dirty="0"/>
              <a:t>The proposed algorithm has been implemented using </a:t>
            </a:r>
          </a:p>
          <a:p>
            <a:r>
              <a:rPr lang="en-GB" sz="2400" dirty="0" err="1"/>
              <a:t>Matlab</a:t>
            </a:r>
            <a:r>
              <a:rPr lang="en-GB" sz="2400" dirty="0"/>
              <a:t> 7 and its performance was evaluated against various </a:t>
            </a:r>
          </a:p>
          <a:p>
            <a:r>
              <a:rPr lang="en-GB" sz="2400" dirty="0"/>
              <a:t>parameters. The performance of the proposed </a:t>
            </a:r>
          </a:p>
          <a:p>
            <a:r>
              <a:rPr lang="en-GB" sz="2400" dirty="0"/>
              <a:t>steganography algorithm has been evaluated in terms of </a:t>
            </a:r>
          </a:p>
          <a:p>
            <a:r>
              <a:rPr lang="en-GB" sz="2400" dirty="0"/>
              <a:t>imperceptibility, hiding capacity, robustness, bit error rate </a:t>
            </a:r>
          </a:p>
          <a:p>
            <a:r>
              <a:rPr lang="en-GB" sz="2400" dirty="0"/>
              <a:t>and comparative analysis. </a:t>
            </a:r>
            <a:r>
              <a:rPr lang="en-GB" sz="2400" dirty="0" smtClean="0"/>
              <a:t>It shows </a:t>
            </a:r>
            <a:r>
              <a:rPr lang="en-GB" sz="2400" dirty="0"/>
              <a:t>five 3D models: </a:t>
            </a:r>
          </a:p>
          <a:p>
            <a:r>
              <a:rPr lang="en-GB" sz="2400" dirty="0"/>
              <a:t>“Horse”, ”Bunny”, ”Dragon”, “Dinosaur”, “Car”. Some of </a:t>
            </a:r>
          </a:p>
          <a:p>
            <a:r>
              <a:rPr lang="en-GB" sz="2400" dirty="0"/>
              <a:t>the images from 3D Image </a:t>
            </a:r>
            <a:r>
              <a:rPr lang="en-GB" sz="2400" dirty="0" smtClean="0"/>
              <a:t>database and </a:t>
            </a:r>
            <a:r>
              <a:rPr lang="en-GB" sz="2400" dirty="0"/>
              <a:t>from </a:t>
            </a:r>
            <a:r>
              <a:rPr lang="en-GB" sz="2400" dirty="0" smtClean="0"/>
              <a:t>internet </a:t>
            </a:r>
            <a:endParaRPr lang="en-GB" sz="2400" dirty="0"/>
          </a:p>
          <a:p>
            <a:r>
              <a:rPr lang="en-GB" sz="2400" dirty="0"/>
              <a:t>were used to test the performance of the proposed algorithm.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2255" y="3478136"/>
            <a:ext cx="2762250" cy="32194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9200" y="11420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49400" y="2155611"/>
            <a:ext cx="1155509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GB" sz="2800" dirty="0"/>
              <a:t>This is the basic problem statement in steganography, </a:t>
            </a:r>
            <a:endParaRPr lang="en-GB" sz="2800" dirty="0" smtClean="0"/>
          </a:p>
          <a:p>
            <a:pPr algn="l"/>
            <a:r>
              <a:rPr lang="en-GB" sz="2800" dirty="0" smtClean="0"/>
              <a:t>where </a:t>
            </a:r>
            <a:r>
              <a:rPr lang="en-GB" sz="2800" dirty="0"/>
              <a:t>the task is to hide </a:t>
            </a:r>
            <a:r>
              <a:rPr lang="en-GB" sz="2800" dirty="0" smtClean="0"/>
              <a:t>a message </a:t>
            </a:r>
            <a:r>
              <a:rPr lang="en-GB" sz="2800" dirty="0"/>
              <a:t>in another </a:t>
            </a:r>
            <a:endParaRPr lang="en-GB" sz="2800" dirty="0" smtClean="0"/>
          </a:p>
          <a:p>
            <a:pPr algn="l"/>
            <a:r>
              <a:rPr lang="en-GB" sz="2800" dirty="0" smtClean="0"/>
              <a:t>piece </a:t>
            </a:r>
            <a:r>
              <a:rPr lang="en-GB" sz="2800" dirty="0"/>
              <a:t>of information (e.g., an image, audio file, etc</a:t>
            </a:r>
            <a:r>
              <a:rPr lang="en-GB" sz="2800" dirty="0" smtClean="0"/>
              <a:t>.)</a:t>
            </a:r>
          </a:p>
          <a:p>
            <a:pPr algn="l"/>
            <a:r>
              <a:rPr lang="en-GB" sz="2800" dirty="0" smtClean="0"/>
              <a:t>without leaving any visible signs that the message is there.</a:t>
            </a:r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1525954" y="1946255"/>
            <a:ext cx="74799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System for storing secret </a:t>
            </a:r>
            <a:r>
              <a:rPr lang="en-GB" sz="2400" dirty="0" smtClean="0"/>
              <a:t>data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 system for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System for providing an access control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Security in transmission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 systems based on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distribution of digital content and their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modification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Communicating confidential data and storage </a:t>
            </a:r>
            <a:r>
              <a:rPr lang="en-GB" sz="2400" dirty="0" smtClean="0"/>
              <a:t>of</a:t>
            </a:r>
          </a:p>
          <a:p>
            <a:r>
              <a:rPr lang="en-GB" sz="2400" dirty="0" smtClean="0"/>
              <a:t>    </a:t>
            </a:r>
            <a:r>
              <a:rPr lang="en-GB" sz="2400" dirty="0"/>
              <a:t>the secret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768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INTRODUCTION</vt:lpstr>
      <vt:lpstr>SURVEY OF STATE OF ART</vt:lpstr>
      <vt:lpstr>THE PROCEED METHOD</vt:lpstr>
      <vt:lpstr>PERFORMANCE EVALUATION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CONCLUSION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user66</dc:creator>
  <cp:lastModifiedBy>user66</cp:lastModifiedBy>
  <cp:revision>17</cp:revision>
  <dcterms:created xsi:type="dcterms:W3CDTF">2024-03-29T07:22:27Z</dcterms:created>
  <dcterms:modified xsi:type="dcterms:W3CDTF">2024-04-01T09:52:04Z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