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772400" cy="10058400"/>
  <p:notesSz cx="7772400" cy="10058400"/>
  <p:embeddedFontLst>
    <p:embeddedFont>
      <p:font typeface="Calibri" panose="00000000000000000000" pitchFamily="34" charset="1"/>
      <p:regular r:id="rId24"/>
      <p:bold r:id="rId25"/>
    </p:embeddedFont>
    <p:embeddedFont>
      <p:font typeface="Cambria" panose="00000000000000000000" pitchFamily="18" charset="1"/>
      <p:bold r:id="rId23"/>
    </p:embeddedFont>
    <p:embeddedFont>
      <p:font typeface="Courier New" panose="00000000000000000000" pitchFamily="49" charset="1"/>
      <p:bold r:id="rId29"/>
    </p:embeddedFont>
    <p:embeddedFont>
      <p:font typeface="Lucida Console" panose="00000000000000000000" pitchFamily="49" charset="1"/>
      <p:regular r:id="rId27"/>
      <p:bold r:id="rId28"/>
    </p:embeddedFont>
    <p:embeddedFont>
      <p:font typeface="Tahoma" panose="00000000000000000000" pitchFamily="34" charset="1"/>
      <p:regular r:id="rId26"/>
    </p:embeddedFont>
    <p:embeddedFont>
      <p:font typeface="Times New Roman" panose="00000000000000000000" pitchFamily="18" charset="1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font" Target="fonts/font1.fntdata"/><Relationship Id="rId23" Type="http://schemas.openxmlformats.org/officeDocument/2006/relationships/font" Target="fonts/font2.fntdata"/><Relationship Id="rId24" Type="http://schemas.openxmlformats.org/officeDocument/2006/relationships/font" Target="fonts/font3.fntdata"/><Relationship Id="rId25" Type="http://schemas.openxmlformats.org/officeDocument/2006/relationships/font" Target="fonts/font4.fntdata"/><Relationship Id="rId26" Type="http://schemas.openxmlformats.org/officeDocument/2006/relationships/font" Target="fonts/font5.fntdata"/><Relationship Id="rId27" Type="http://schemas.openxmlformats.org/officeDocument/2006/relationships/font" Target="fonts/font6.fntdata"/><Relationship Id="rId28" Type="http://schemas.openxmlformats.org/officeDocument/2006/relationships/font" Target="fonts/font7.fntdata"/><Relationship Id="rId29" Type="http://schemas.openxmlformats.org/officeDocument/2006/relationships/font" Target="fonts/font8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930900" cy="4431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mbria"/>
                <a:cs typeface="Cambria"/>
              </a:rPr>
              <a:t>ACCIDENT DATA</a:t>
            </a:r>
            <a:r>
              <a:rPr dirty="0" sz="1600" spc="15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ANALYSIS: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  <a:p>
            <a:pPr marL="12700" marR="234315">
              <a:lnSpc>
                <a:spcPct val="1170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The Fatal Accidents 2007 dataset consists </a:t>
            </a:r>
            <a:r>
              <a:rPr dirty="0" sz="1100">
                <a:latin typeface="Calibri"/>
                <a:cs typeface="Calibri"/>
              </a:rPr>
              <a:t>all </a:t>
            </a:r>
            <a:r>
              <a:rPr dirty="0" sz="1100" spc="-5">
                <a:latin typeface="Calibri"/>
                <a:cs typeface="Calibri"/>
              </a:rPr>
              <a:t>fatal accidents </a:t>
            </a:r>
            <a:r>
              <a:rPr dirty="0" sz="1100">
                <a:latin typeface="Calibri"/>
                <a:cs typeface="Calibri"/>
              </a:rPr>
              <a:t>on </a:t>
            </a:r>
            <a:r>
              <a:rPr dirty="0" sz="1100" spc="-5">
                <a:latin typeface="Calibri"/>
                <a:cs typeface="Calibri"/>
              </a:rPr>
              <a:t>public </a:t>
            </a:r>
            <a:r>
              <a:rPr dirty="0" sz="1100">
                <a:latin typeface="Calibri"/>
                <a:cs typeface="Calibri"/>
              </a:rPr>
              <a:t>roads </a:t>
            </a:r>
            <a:r>
              <a:rPr dirty="0" sz="1100" spc="-5">
                <a:latin typeface="Calibri"/>
                <a:cs typeface="Calibri"/>
              </a:rPr>
              <a:t>reported to the national  highway transportation safety </a:t>
            </a:r>
            <a:r>
              <a:rPr dirty="0" sz="1100">
                <a:latin typeface="Calibri"/>
                <a:cs typeface="Calibri"/>
              </a:rPr>
              <a:t>administration. I am </a:t>
            </a:r>
            <a:r>
              <a:rPr dirty="0" sz="1100" spc="-5">
                <a:latin typeface="Calibri"/>
                <a:cs typeface="Calibri"/>
              </a:rPr>
              <a:t>using </a:t>
            </a:r>
            <a:r>
              <a:rPr dirty="0" sz="1100">
                <a:latin typeface="Calibri"/>
                <a:cs typeface="Calibri"/>
              </a:rPr>
              <a:t>R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analyzing </a:t>
            </a:r>
            <a:r>
              <a:rPr dirty="0" sz="1100" spc="-5">
                <a:latin typeface="Calibri"/>
                <a:cs typeface="Calibri"/>
              </a:rPr>
              <a:t>dataset by using different  graphical </a:t>
            </a:r>
            <a:r>
              <a:rPr dirty="0" sz="1100">
                <a:latin typeface="Calibri"/>
                <a:cs typeface="Calibri"/>
              </a:rPr>
              <a:t>interpretations </a:t>
            </a:r>
            <a:r>
              <a:rPr dirty="0" sz="1100" spc="-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prediction model </a:t>
            </a:r>
            <a:r>
              <a:rPr dirty="0" sz="1100" spc="-5">
                <a:latin typeface="Calibri"/>
                <a:cs typeface="Calibri"/>
              </a:rPr>
              <a:t>to find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solutions for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following research  questions.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0909"/>
              <a:buAutoNum type="arabicPeriod"/>
              <a:tabLst>
                <a:tab pos="120650" algn="l"/>
              </a:tabLst>
            </a:pPr>
            <a:r>
              <a:rPr dirty="0" sz="1100">
                <a:latin typeface="Calibri"/>
                <a:cs typeface="Calibri"/>
              </a:rPr>
              <a:t>Fatalities </a:t>
            </a:r>
            <a:r>
              <a:rPr dirty="0" sz="1100" spc="-5">
                <a:latin typeface="Calibri"/>
                <a:cs typeface="Calibri"/>
              </a:rPr>
              <a:t>by </a:t>
            </a:r>
            <a:r>
              <a:rPr dirty="0" sz="1100">
                <a:latin typeface="Calibri"/>
                <a:cs typeface="Calibri"/>
              </a:rPr>
              <a:t>month, </a:t>
            </a:r>
            <a:r>
              <a:rPr dirty="0" sz="1100" spc="-10">
                <a:latin typeface="Calibri"/>
                <a:cs typeface="Calibri"/>
              </a:rPr>
              <a:t>day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week, </a:t>
            </a:r>
            <a:r>
              <a:rPr dirty="0" sz="1100">
                <a:latin typeface="Calibri"/>
                <a:cs typeface="Calibri"/>
              </a:rPr>
              <a:t>hour,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state</a:t>
            </a:r>
            <a:endParaRPr sz="1100">
              <a:latin typeface="Calibri"/>
              <a:cs typeface="Calibri"/>
            </a:endParaRPr>
          </a:p>
          <a:p>
            <a:pPr marL="12700" marR="481965">
              <a:lnSpc>
                <a:spcPct val="116599"/>
              </a:lnSpc>
              <a:spcBef>
                <a:spcPts val="5"/>
              </a:spcBef>
              <a:buSzPct val="90909"/>
              <a:buAutoNum type="arabicPeriod"/>
              <a:tabLst>
                <a:tab pos="120650" algn="l"/>
              </a:tabLst>
            </a:pPr>
            <a:r>
              <a:rPr dirty="0" sz="1100" spc="-5">
                <a:latin typeface="Calibri"/>
                <a:cs typeface="Calibri"/>
              </a:rPr>
              <a:t>Crash counts </a:t>
            </a:r>
            <a:r>
              <a:rPr dirty="0" sz="1100" spc="-10">
                <a:latin typeface="Calibri"/>
                <a:cs typeface="Calibri"/>
              </a:rPr>
              <a:t>by </a:t>
            </a:r>
            <a:r>
              <a:rPr dirty="0" sz="1100" spc="-5">
                <a:latin typeface="Calibri"/>
                <a:cs typeface="Calibri"/>
              </a:rPr>
              <a:t>Roadway function class, Route, Relation to road, Speed limit, light conditions,  3.Pedestrians involved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accident, 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hit </a:t>
            </a:r>
            <a:r>
              <a:rPr dirty="0" sz="1100">
                <a:latin typeface="Calibri"/>
                <a:cs typeface="Calibri"/>
              </a:rPr>
              <a:t>and run cases 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accidents</a:t>
            </a:r>
            <a:endParaRPr sz="11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229"/>
              </a:spcBef>
              <a:buSzPct val="90909"/>
              <a:buAutoNum type="arabicPeriod" startAt="4"/>
              <a:tabLst>
                <a:tab pos="120650" algn="l"/>
              </a:tabLst>
            </a:pPr>
            <a:r>
              <a:rPr dirty="0" sz="1100">
                <a:latin typeface="Calibri"/>
                <a:cs typeface="Calibri"/>
              </a:rPr>
              <a:t>Which </a:t>
            </a:r>
            <a:r>
              <a:rPr dirty="0" sz="1100" spc="-5">
                <a:latin typeface="Calibri"/>
                <a:cs typeface="Calibri"/>
              </a:rPr>
              <a:t>type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accidents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more frequent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different </a:t>
            </a:r>
            <a:r>
              <a:rPr dirty="0" sz="1100">
                <a:latin typeface="Calibri"/>
                <a:cs typeface="Calibri"/>
              </a:rPr>
              <a:t>road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types</a:t>
            </a:r>
            <a:endParaRPr sz="1100">
              <a:latin typeface="Calibri"/>
              <a:cs typeface="Calibri"/>
            </a:endParaRPr>
          </a:p>
          <a:p>
            <a:pPr marL="12700" marR="69215">
              <a:lnSpc>
                <a:spcPct val="117300"/>
              </a:lnSpc>
              <a:buSzPct val="90909"/>
              <a:buAutoNum type="arabicPeriod" startAt="4"/>
              <a:tabLst>
                <a:tab pos="120650" algn="l"/>
              </a:tabLst>
            </a:pPr>
            <a:r>
              <a:rPr dirty="0" sz="1100">
                <a:latin typeface="Calibri"/>
                <a:cs typeface="Calibri"/>
              </a:rPr>
              <a:t>Accidents </a:t>
            </a:r>
            <a:r>
              <a:rPr dirty="0" sz="1100" spc="-5">
                <a:latin typeface="Calibri"/>
                <a:cs typeface="Calibri"/>
              </a:rPr>
              <a:t>by alignment and number </a:t>
            </a:r>
            <a:r>
              <a:rPr dirty="0" sz="1100">
                <a:latin typeface="Calibri"/>
                <a:cs typeface="Calibri"/>
              </a:rPr>
              <a:t>of lanes, </a:t>
            </a:r>
            <a:r>
              <a:rPr dirty="0" sz="1100" spc="-5">
                <a:latin typeface="Calibri"/>
                <a:cs typeface="Calibri"/>
              </a:rPr>
              <a:t>Surrounding </a:t>
            </a:r>
            <a:r>
              <a:rPr dirty="0" sz="1100">
                <a:latin typeface="Calibri"/>
                <a:cs typeface="Calibri"/>
              </a:rPr>
              <a:t>conditions and traffic controls </a:t>
            </a:r>
            <a:r>
              <a:rPr dirty="0" sz="1100" spc="-5">
                <a:latin typeface="Calibri"/>
                <a:cs typeface="Calibri"/>
              </a:rPr>
              <a:t>functioning,  </a:t>
            </a:r>
            <a:r>
              <a:rPr dirty="0" sz="1100">
                <a:latin typeface="Calibri"/>
                <a:cs typeface="Calibri"/>
              </a:rPr>
              <a:t>weather </a:t>
            </a:r>
            <a:r>
              <a:rPr dirty="0" sz="1100" spc="-5">
                <a:latin typeface="Calibri"/>
                <a:cs typeface="Calibri"/>
              </a:rPr>
              <a:t>conditions </a:t>
            </a:r>
            <a:r>
              <a:rPr dirty="0" sz="1100">
                <a:latin typeface="Calibri"/>
                <a:cs typeface="Calibri"/>
              </a:rPr>
              <a:t>and roadway traffic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flow.</a:t>
            </a:r>
            <a:endParaRPr sz="11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215"/>
              </a:spcBef>
              <a:buSzPct val="90909"/>
              <a:buAutoNum type="arabicPeriod" startAt="4"/>
              <a:tabLst>
                <a:tab pos="120650" algn="l"/>
              </a:tabLst>
            </a:pPr>
            <a:r>
              <a:rPr dirty="0" sz="1100" spc="-5">
                <a:latin typeface="Calibri"/>
                <a:cs typeface="Calibri"/>
              </a:rPr>
              <a:t>Predict fatalities by different characteristic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accident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Dataset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170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The Fatality Analysis Reporting System (FARS) contains data </a:t>
            </a:r>
            <a:r>
              <a:rPr dirty="0" sz="1100">
                <a:latin typeface="Calibri"/>
                <a:cs typeface="Calibri"/>
              </a:rPr>
              <a:t>on all vehicle </a:t>
            </a:r>
            <a:r>
              <a:rPr dirty="0" sz="1100" spc="-5">
                <a:latin typeface="Calibri"/>
                <a:cs typeface="Calibri"/>
              </a:rPr>
              <a:t>crashes </a:t>
            </a:r>
            <a:r>
              <a:rPr dirty="0" sz="1100">
                <a:latin typeface="Calibri"/>
                <a:cs typeface="Calibri"/>
              </a:rPr>
              <a:t>in the </a:t>
            </a:r>
            <a:r>
              <a:rPr dirty="0" sz="1100" spc="-5">
                <a:latin typeface="Calibri"/>
                <a:cs typeface="Calibri"/>
              </a:rPr>
              <a:t>United States  </a:t>
            </a:r>
            <a:r>
              <a:rPr dirty="0" sz="1100">
                <a:latin typeface="Calibri"/>
                <a:cs typeface="Calibri"/>
              </a:rPr>
              <a:t>that occur on a </a:t>
            </a:r>
            <a:r>
              <a:rPr dirty="0" sz="1100" spc="-5">
                <a:latin typeface="Calibri"/>
                <a:cs typeface="Calibri"/>
              </a:rPr>
              <a:t>public roadway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involve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fatality. The Fatal accident dataset </a:t>
            </a:r>
            <a:r>
              <a:rPr dirty="0" sz="1100">
                <a:latin typeface="Calibri"/>
                <a:cs typeface="Calibri"/>
              </a:rPr>
              <a:t>downloaded </a:t>
            </a:r>
            <a:r>
              <a:rPr dirty="0" sz="1100" spc="-5">
                <a:latin typeface="Calibri"/>
                <a:cs typeface="Calibri"/>
              </a:rPr>
              <a:t>from  https://wiki.csc.calpoly.edu/datasets/wiki/HighwayAccidents. </a:t>
            </a:r>
            <a:r>
              <a:rPr dirty="0" sz="1100">
                <a:latin typeface="Calibri"/>
                <a:cs typeface="Calibri"/>
              </a:rPr>
              <a:t>It </a:t>
            </a:r>
            <a:r>
              <a:rPr dirty="0" sz="1100" spc="-5">
                <a:latin typeface="Calibri"/>
                <a:cs typeface="Calibri"/>
              </a:rPr>
              <a:t>has 32248 instances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55 attributes. </a:t>
            </a:r>
            <a:r>
              <a:rPr dirty="0" sz="1100">
                <a:latin typeface="Calibri"/>
                <a:cs typeface="Calibri"/>
              </a:rPr>
              <a:t>I  </a:t>
            </a:r>
            <a:r>
              <a:rPr dirty="0" sz="1100" spc="-5">
                <a:latin typeface="Calibri"/>
                <a:cs typeface="Calibri"/>
              </a:rPr>
              <a:t>used 25</a:t>
            </a:r>
            <a:r>
              <a:rPr dirty="0" sz="1100">
                <a:latin typeface="Calibri"/>
                <a:cs typeface="Calibri"/>
              </a:rPr>
              <a:t> variables.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970" y="5492404"/>
            <a:ext cx="284147" cy="2872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5786244"/>
            <a:ext cx="4519930" cy="3212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3515360">
              <a:lnSpc>
                <a:spcPct val="100000"/>
              </a:lnSpc>
              <a:spcBef>
                <a:spcPts val="130"/>
              </a:spcBef>
            </a:pPr>
            <a:r>
              <a:rPr dirty="0" sz="800">
                <a:latin typeface="Tahoma"/>
                <a:cs typeface="Tahoma"/>
              </a:rPr>
              <a:t>ACCIDENT2007-FullD</a:t>
            </a:r>
            <a:endParaRPr sz="800">
              <a:latin typeface="Tahoma"/>
              <a:cs typeface="Tahoma"/>
            </a:endParaRPr>
          </a:p>
          <a:p>
            <a:pPr algn="ctr" marR="3524885">
              <a:lnSpc>
                <a:spcPct val="100000"/>
              </a:lnSpc>
              <a:spcBef>
                <a:spcPts val="20"/>
              </a:spcBef>
            </a:pPr>
            <a:r>
              <a:rPr dirty="0" sz="800" spc="20">
                <a:latin typeface="Tahoma"/>
                <a:cs typeface="Tahoma"/>
              </a:rPr>
              <a:t>ataSet.csv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ahoma"/>
              <a:cs typeface="Tahoma"/>
            </a:endParaRPr>
          </a:p>
          <a:p>
            <a:pPr marL="12700" marR="2829560">
              <a:lnSpc>
                <a:spcPct val="1018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1.STATE: State </a:t>
            </a:r>
            <a:r>
              <a:rPr dirty="0" sz="1100">
                <a:latin typeface="Calibri"/>
                <a:cs typeface="Calibri"/>
              </a:rPr>
              <a:t>in U.S  </a:t>
            </a:r>
            <a:r>
              <a:rPr dirty="0" sz="1100" spc="-5">
                <a:latin typeface="Calibri"/>
                <a:cs typeface="Calibri"/>
              </a:rPr>
              <a:t>2.MONTH: Month </a:t>
            </a:r>
            <a:r>
              <a:rPr dirty="0" sz="1100">
                <a:latin typeface="Calibri"/>
                <a:cs typeface="Calibri"/>
              </a:rPr>
              <a:t>of the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year</a:t>
            </a:r>
            <a:endParaRPr sz="11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spcBef>
                <a:spcPts val="20"/>
              </a:spcBef>
              <a:buAutoNum type="arabicPeriod" startAt="3"/>
              <a:tabLst>
                <a:tab pos="151765" algn="l"/>
              </a:tabLst>
            </a:pPr>
            <a:r>
              <a:rPr dirty="0" sz="1100" spc="-5">
                <a:latin typeface="Calibri"/>
                <a:cs typeface="Calibri"/>
              </a:rPr>
              <a:t>HOUR: Hour </a:t>
            </a:r>
            <a:r>
              <a:rPr dirty="0" sz="1100">
                <a:latin typeface="Calibri"/>
                <a:cs typeface="Calibri"/>
              </a:rPr>
              <a:t>of the</a:t>
            </a:r>
            <a:r>
              <a:rPr dirty="0" sz="1100" spc="-5">
                <a:latin typeface="Calibri"/>
                <a:cs typeface="Calibri"/>
              </a:rPr>
              <a:t> day</a:t>
            </a:r>
            <a:endParaRPr sz="11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120650" algn="l"/>
              </a:tabLst>
            </a:pPr>
            <a:r>
              <a:rPr dirty="0" sz="1100" spc="-5">
                <a:latin typeface="Calibri"/>
                <a:cs typeface="Calibri"/>
              </a:rPr>
              <a:t>VE_TOTAL: Vehicles involved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accident</a:t>
            </a:r>
            <a:endParaRPr sz="11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151765" algn="l"/>
              </a:tabLst>
            </a:pPr>
            <a:r>
              <a:rPr dirty="0" sz="1100" spc="-5">
                <a:latin typeface="Calibri"/>
                <a:cs typeface="Calibri"/>
              </a:rPr>
              <a:t>PERSONS: Persons involved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accident</a:t>
            </a:r>
            <a:endParaRPr sz="11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151765" algn="l"/>
              </a:tabLst>
            </a:pPr>
            <a:r>
              <a:rPr dirty="0" sz="1100" spc="-5">
                <a:latin typeface="Calibri"/>
                <a:cs typeface="Calibri"/>
              </a:rPr>
              <a:t>PEDS: Persons </a:t>
            </a:r>
            <a:r>
              <a:rPr dirty="0" sz="1100">
                <a:latin typeface="Calibri"/>
                <a:cs typeface="Calibri"/>
              </a:rPr>
              <a:t>which are not occupants of motor </a:t>
            </a:r>
            <a:r>
              <a:rPr dirty="0" sz="1100" spc="-5">
                <a:latin typeface="Calibri"/>
                <a:cs typeface="Calibri"/>
              </a:rPr>
              <a:t>vehicle involved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5">
                <a:latin typeface="Calibri"/>
                <a:cs typeface="Calibri"/>
              </a:rPr>
              <a:t> accident</a:t>
            </a:r>
            <a:endParaRPr sz="11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151765" algn="l"/>
              </a:tabLst>
            </a:pPr>
            <a:r>
              <a:rPr dirty="0" sz="1100" spc="-5">
                <a:latin typeface="Calibri"/>
                <a:cs typeface="Calibri"/>
              </a:rPr>
              <a:t>ROAD_FNC: </a:t>
            </a:r>
            <a:r>
              <a:rPr dirty="0" sz="1100">
                <a:latin typeface="Calibri"/>
                <a:cs typeface="Calibri"/>
              </a:rPr>
              <a:t>Function </a:t>
            </a:r>
            <a:r>
              <a:rPr dirty="0" sz="1100" spc="-5">
                <a:latin typeface="Calibri"/>
                <a:cs typeface="Calibri"/>
              </a:rPr>
              <a:t>class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road</a:t>
            </a:r>
            <a:endParaRPr sz="1100">
              <a:latin typeface="Calibri"/>
              <a:cs typeface="Calibri"/>
            </a:endParaRPr>
          </a:p>
          <a:p>
            <a:pPr marL="12700" marR="2582545">
              <a:lnSpc>
                <a:spcPct val="101499"/>
              </a:lnSpc>
              <a:spcBef>
                <a:spcPts val="5"/>
              </a:spcBef>
              <a:buAutoNum type="arabicPeriod" startAt="3"/>
              <a:tabLst>
                <a:tab pos="151765" algn="l"/>
              </a:tabLst>
            </a:pPr>
            <a:r>
              <a:rPr dirty="0" sz="1100" spc="-5">
                <a:latin typeface="Calibri"/>
                <a:cs typeface="Calibri"/>
              </a:rPr>
              <a:t>ROUTE: Route </a:t>
            </a:r>
            <a:r>
              <a:rPr dirty="0" sz="1100">
                <a:latin typeface="Calibri"/>
                <a:cs typeface="Calibri"/>
              </a:rPr>
              <a:t>Type  </a:t>
            </a:r>
            <a:r>
              <a:rPr dirty="0" sz="1100" spc="-5">
                <a:latin typeface="Calibri"/>
                <a:cs typeface="Calibri"/>
              </a:rPr>
              <a:t>9.MAN_COLL: </a:t>
            </a:r>
            <a:r>
              <a:rPr dirty="0" sz="1100">
                <a:latin typeface="Calibri"/>
                <a:cs typeface="Calibri"/>
              </a:rPr>
              <a:t>Manner of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collision  </a:t>
            </a:r>
            <a:r>
              <a:rPr dirty="0" sz="1100" spc="-5">
                <a:latin typeface="Calibri"/>
                <a:cs typeface="Calibri"/>
              </a:rPr>
              <a:t>10.REL_ROAD: Relation to road  11.TRAF_FLO: Traffic way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flow</a:t>
            </a:r>
            <a:endParaRPr sz="1100">
              <a:latin typeface="Calibri"/>
              <a:cs typeface="Calibri"/>
            </a:endParaRPr>
          </a:p>
          <a:p>
            <a:pPr marL="12700" marR="2391410">
              <a:lnSpc>
                <a:spcPct val="101800"/>
              </a:lnSpc>
            </a:pPr>
            <a:r>
              <a:rPr dirty="0" sz="1100">
                <a:latin typeface="Calibri"/>
                <a:cs typeface="Calibri"/>
              </a:rPr>
              <a:t>12. </a:t>
            </a:r>
            <a:r>
              <a:rPr dirty="0" sz="1100" spc="-5">
                <a:latin typeface="Calibri"/>
                <a:cs typeface="Calibri"/>
              </a:rPr>
              <a:t>NO_LANES: 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lanes  13.SP_LIMIT: </a:t>
            </a:r>
            <a:r>
              <a:rPr dirty="0" sz="1100">
                <a:latin typeface="Calibri"/>
                <a:cs typeface="Calibri"/>
              </a:rPr>
              <a:t>Speed </a:t>
            </a:r>
            <a:r>
              <a:rPr dirty="0" sz="1100" spc="-5">
                <a:latin typeface="Calibri"/>
                <a:cs typeface="Calibri"/>
              </a:rPr>
              <a:t>limit  14.ALIGNMENT: </a:t>
            </a:r>
            <a:r>
              <a:rPr dirty="0" sz="1100">
                <a:latin typeface="Calibri"/>
                <a:cs typeface="Calibri"/>
              </a:rPr>
              <a:t>Road way alignment  </a:t>
            </a:r>
            <a:r>
              <a:rPr dirty="0" sz="1100" spc="-5">
                <a:latin typeface="Calibri"/>
                <a:cs typeface="Calibri"/>
              </a:rPr>
              <a:t>15.PAVE_TYP: Road </a:t>
            </a:r>
            <a:r>
              <a:rPr dirty="0" sz="1100">
                <a:latin typeface="Calibri"/>
                <a:cs typeface="Calibri"/>
              </a:rPr>
              <a:t>way </a:t>
            </a:r>
            <a:r>
              <a:rPr dirty="0" sz="1100" spc="-5">
                <a:latin typeface="Calibri"/>
                <a:cs typeface="Calibri"/>
              </a:rPr>
              <a:t>surface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type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>
                <a:latin typeface="Calibri"/>
                <a:cs typeface="Calibri"/>
              </a:rPr>
              <a:t>16:SUR_COND:Road way surrounding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conditions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834386"/>
            <a:ext cx="5616575" cy="606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Console"/>
                <a:cs typeface="Lucida Console"/>
              </a:rPr>
              <a:t>Accidents are more </a:t>
            </a:r>
            <a:r>
              <a:rPr dirty="0" sz="1000">
                <a:latin typeface="Lucida Console"/>
                <a:cs typeface="Lucida Console"/>
              </a:rPr>
              <a:t>in </a:t>
            </a:r>
            <a:r>
              <a:rPr dirty="0" sz="1000" spc="-5">
                <a:latin typeface="Lucida Console"/>
                <a:cs typeface="Lucida Console"/>
              </a:rPr>
              <a:t>straight single lane and curved double lanes</a:t>
            </a:r>
            <a:r>
              <a:rPr dirty="0" sz="1000" spc="13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roads.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65"/>
              </a:lnSpc>
            </a:pPr>
            <a:r>
              <a:rPr dirty="0" sz="1000" b="1">
                <a:latin typeface="Lucida Console"/>
                <a:cs typeface="Lucida Console"/>
              </a:rPr>
              <a:t>14. </a:t>
            </a:r>
            <a:r>
              <a:rPr dirty="0" sz="1000" spc="-5" b="1">
                <a:latin typeface="Lucida Console"/>
                <a:cs typeface="Lucida Console"/>
              </a:rPr>
              <a:t>Accidents by surrounding conditions and </a:t>
            </a:r>
            <a:r>
              <a:rPr dirty="0" sz="1000" b="1">
                <a:latin typeface="Lucida Console"/>
                <a:cs typeface="Lucida Console"/>
              </a:rPr>
              <a:t>traffic </a:t>
            </a:r>
            <a:r>
              <a:rPr dirty="0" sz="1000" spc="-5" b="1">
                <a:latin typeface="Lucida Console"/>
                <a:cs typeface="Lucida Console"/>
              </a:rPr>
              <a:t>controls</a:t>
            </a:r>
            <a:r>
              <a:rPr dirty="0" sz="1000" spc="80" b="1">
                <a:latin typeface="Lucida Console"/>
                <a:cs typeface="Lucida Console"/>
              </a:rPr>
              <a:t> </a:t>
            </a:r>
            <a:r>
              <a:rPr dirty="0" sz="1000" spc="-5" b="1">
                <a:latin typeface="Lucida Console"/>
                <a:cs typeface="Lucida Console"/>
              </a:rPr>
              <a:t>functioning.</a:t>
            </a:r>
            <a:endParaRPr sz="1000">
              <a:latin typeface="Lucida Console"/>
              <a:cs typeface="Lucida Console"/>
            </a:endParaRPr>
          </a:p>
          <a:p>
            <a:pPr algn="ctr" marR="534670">
              <a:lnSpc>
                <a:spcPts val="1165"/>
              </a:lnSpc>
            </a:pPr>
            <a:r>
              <a:rPr dirty="0" sz="1000" spc="-5">
                <a:latin typeface="Lucida Console"/>
                <a:cs typeface="Lucida Console"/>
              </a:rPr>
              <a:t>T_CONT_F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54" y="3445648"/>
          <a:ext cx="4653280" cy="69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7270"/>
                <a:gridCol w="497840"/>
                <a:gridCol w="459739"/>
                <a:gridCol w="497204"/>
                <a:gridCol w="382904"/>
                <a:gridCol w="529589"/>
              </a:tblGrid>
              <a:tr h="134874">
                <a:tc>
                  <a:txBody>
                    <a:bodyPr/>
                    <a:lstStyle/>
                    <a:p>
                      <a:pPr marL="3175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SUR_COND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Dry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Wet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snow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ice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gravel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4">
                <a:tc>
                  <a:txBody>
                    <a:bodyPr/>
                    <a:lstStyle/>
                    <a:p>
                      <a:pPr marL="1841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No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Controls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21249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2881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502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443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52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3">
                <a:tc>
                  <a:txBody>
                    <a:bodyPr/>
                    <a:lstStyle/>
                    <a:p>
                      <a:pPr marL="1841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Device Not</a:t>
                      </a:r>
                      <a:r>
                        <a:rPr dirty="0" sz="10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Functioning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6">
                <a:tc>
                  <a:txBody>
                    <a:bodyPr/>
                    <a:lstStyle/>
                    <a:p>
                      <a:pPr marL="1841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Functioning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Improperly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34874">
                <a:tc>
                  <a:txBody>
                    <a:bodyPr/>
                    <a:lstStyle/>
                    <a:p>
                      <a:pPr marL="18415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Device Functioning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Properly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6209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746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65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42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4262754"/>
            <a:ext cx="3543935" cy="749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spc="-5">
                <a:latin typeface="Lucida Console"/>
                <a:cs typeface="Lucida Console"/>
              </a:rPr>
              <a:t>chi-square</a:t>
            </a:r>
            <a:r>
              <a:rPr dirty="0" sz="100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test:</a:t>
            </a:r>
            <a:endParaRPr sz="1000">
              <a:latin typeface="Lucida Console"/>
              <a:cs typeface="Lucida Console"/>
            </a:endParaRPr>
          </a:p>
          <a:p>
            <a:pPr marL="594360">
              <a:lnSpc>
                <a:spcPts val="1165"/>
              </a:lnSpc>
            </a:pPr>
            <a:r>
              <a:rPr dirty="0" sz="1000" spc="-5">
                <a:latin typeface="Lucida Console"/>
                <a:cs typeface="Lucida Console"/>
              </a:rPr>
              <a:t>Pearson's Chi-squared</a:t>
            </a:r>
            <a:r>
              <a:rPr dirty="0" sz="1000" spc="-1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test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ts val="1160"/>
              </a:lnSpc>
              <a:tabLst>
                <a:tab pos="547370" algn="l"/>
              </a:tabLst>
            </a:pPr>
            <a:r>
              <a:rPr dirty="0" sz="1000" spc="-5">
                <a:latin typeface="Lucida Console"/>
                <a:cs typeface="Lucida Console"/>
              </a:rPr>
              <a:t>data:	tbl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60"/>
              </a:lnSpc>
            </a:pPr>
            <a:r>
              <a:rPr dirty="0" sz="1000" spc="-5">
                <a:latin typeface="Lucida Console"/>
                <a:cs typeface="Lucida Console"/>
              </a:rPr>
              <a:t>X-squared = 102.09, df = 12, p-value &lt;</a:t>
            </a:r>
            <a:r>
              <a:rPr dirty="0" sz="1000" spc="2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2.2e-16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169402"/>
            <a:ext cx="38500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Console"/>
                <a:cs typeface="Lucida Console"/>
              </a:rPr>
              <a:t>Accidents are more </a:t>
            </a:r>
            <a:r>
              <a:rPr dirty="0" sz="1000">
                <a:latin typeface="Lucida Console"/>
                <a:cs typeface="Lucida Console"/>
              </a:rPr>
              <a:t>in </a:t>
            </a:r>
            <a:r>
              <a:rPr dirty="0" sz="1000" spc="-5">
                <a:latin typeface="Lucida Console"/>
                <a:cs typeface="Lucida Console"/>
              </a:rPr>
              <a:t>Dry with no traffic</a:t>
            </a:r>
            <a:r>
              <a:rPr dirty="0" sz="1000" spc="4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signals.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1094014"/>
            <a:ext cx="4457700" cy="16491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75" y="5425247"/>
            <a:ext cx="4705350" cy="25869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286"/>
            <a:ext cx="40081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Lucida Console"/>
                <a:cs typeface="Lucida Console"/>
              </a:rPr>
              <a:t>15. </a:t>
            </a:r>
            <a:r>
              <a:rPr dirty="0" sz="1000" spc="-5" b="1">
                <a:latin typeface="Lucida Console"/>
                <a:cs typeface="Lucida Console"/>
              </a:rPr>
              <a:t>accidents by weather conditions and traffic</a:t>
            </a:r>
            <a:r>
              <a:rPr dirty="0" sz="1000" spc="55" b="1">
                <a:latin typeface="Lucida Console"/>
                <a:cs typeface="Lucida Console"/>
              </a:rPr>
              <a:t> </a:t>
            </a:r>
            <a:r>
              <a:rPr dirty="0" sz="1000" spc="-5" b="1">
                <a:latin typeface="Lucida Console"/>
                <a:cs typeface="Lucida Console"/>
              </a:rPr>
              <a:t>flow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512" y="1342897"/>
          <a:ext cx="6798309" cy="245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765"/>
                <a:gridCol w="492760"/>
                <a:gridCol w="421004"/>
                <a:gridCol w="427354"/>
                <a:gridCol w="448945"/>
                <a:gridCol w="351154"/>
                <a:gridCol w="902970"/>
                <a:gridCol w="676275"/>
              </a:tblGrid>
              <a:tr h="196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TRAFFIC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FLOW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02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50"/>
                        </a:lnSpc>
                      </a:pPr>
                      <a:r>
                        <a:rPr dirty="0" sz="1000" spc="-5" b="1">
                          <a:latin typeface="Lucida Console"/>
                          <a:cs typeface="Lucida Console"/>
                        </a:rPr>
                        <a:t>WEATHER1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BD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Clear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BD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8636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Rain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BD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Sleet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BD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snow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BD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921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Fog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BD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6675" marR="60960">
                        <a:lnSpc>
                          <a:spcPts val="1000"/>
                        </a:lnSpc>
                        <a:spcBef>
                          <a:spcPts val="760"/>
                        </a:spcBef>
                      </a:pPr>
                      <a:r>
                        <a:rPr dirty="0" sz="1000" spc="-5" b="1">
                          <a:latin typeface="Lucida Console"/>
                          <a:cs typeface="Lucida Console"/>
                        </a:rPr>
                        <a:t>Severe  </a:t>
                      </a:r>
                      <a:r>
                        <a:rPr dirty="0" sz="1000" spc="10" b="1">
                          <a:latin typeface="Lucida Console"/>
                          <a:cs typeface="Lucida Console"/>
                        </a:rPr>
                        <a:t>C</a:t>
                      </a:r>
                      <a:r>
                        <a:rPr dirty="0" sz="1000" b="1">
                          <a:latin typeface="Lucida Console"/>
                          <a:cs typeface="Lucida Console"/>
                        </a:rPr>
                        <a:t>ros</a:t>
                      </a:r>
                      <a:r>
                        <a:rPr dirty="0" sz="1000" spc="5" b="1">
                          <a:latin typeface="Lucida Console"/>
                          <a:cs typeface="Lucida Console"/>
                        </a:rPr>
                        <a:t>s</a:t>
                      </a:r>
                      <a:r>
                        <a:rPr dirty="0" sz="1000" b="1">
                          <a:latin typeface="Lucida Console"/>
                          <a:cs typeface="Lucida Console"/>
                        </a:rPr>
                        <a:t>win</a:t>
                      </a:r>
                      <a:r>
                        <a:rPr dirty="0" sz="1000" spc="5" b="1">
                          <a:latin typeface="Lucida Console"/>
                          <a:cs typeface="Lucida Console"/>
                        </a:rPr>
                        <a:t>d</a:t>
                      </a:r>
                      <a:r>
                        <a:rPr dirty="0" sz="1000" b="1">
                          <a:latin typeface="Lucida Console"/>
                          <a:cs typeface="Lucida Console"/>
                        </a:rPr>
                        <a:t>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BD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 marR="62230">
                        <a:lnSpc>
                          <a:spcPts val="1000"/>
                        </a:lnSpc>
                        <a:spcBef>
                          <a:spcPts val="760"/>
                        </a:spcBef>
                      </a:pPr>
                      <a:r>
                        <a:rPr dirty="0" sz="1000" spc="10" b="1">
                          <a:latin typeface="Lucida Console"/>
                          <a:cs typeface="Lucida Console"/>
                        </a:rPr>
                        <a:t>B</a:t>
                      </a:r>
                      <a:r>
                        <a:rPr dirty="0" sz="1000" b="1">
                          <a:latin typeface="Lucida Console"/>
                          <a:cs typeface="Lucida Console"/>
                        </a:rPr>
                        <a:t>low</a:t>
                      </a:r>
                      <a:r>
                        <a:rPr dirty="0" sz="1000" spc="5" b="1">
                          <a:latin typeface="Lucida Console"/>
                          <a:cs typeface="Lucida Console"/>
                        </a:rPr>
                        <a:t>i</a:t>
                      </a:r>
                      <a:r>
                        <a:rPr dirty="0" sz="1000" b="1">
                          <a:latin typeface="Lucida Console"/>
                          <a:cs typeface="Lucida Console"/>
                        </a:rPr>
                        <a:t>ng  </a:t>
                      </a:r>
                      <a:r>
                        <a:rPr dirty="0" sz="1000" spc="-5" b="1">
                          <a:latin typeface="Lucida Console"/>
                          <a:cs typeface="Lucida Console"/>
                        </a:rPr>
                        <a:t>Sand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BD96"/>
                    </a:solidFill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marL="67945" marR="702310">
                        <a:lnSpc>
                          <a:spcPts val="1000"/>
                        </a:lnSpc>
                        <a:spcBef>
                          <a:spcPts val="625"/>
                        </a:spcBef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Not Physically Divided(Two-Way  Trafficway)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18454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1316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marL="67945" marR="778510">
                        <a:lnSpc>
                          <a:spcPts val="1000"/>
                        </a:lnSpc>
                        <a:spcBef>
                          <a:spcPts val="625"/>
                        </a:spcBef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Divided Highway, Median Strip  (WithoutTraffic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Barrier)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6011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marL="67945" marR="778510">
                        <a:lnSpc>
                          <a:spcPts val="1000"/>
                        </a:lnSpc>
                        <a:spcBef>
                          <a:spcPts val="640"/>
                        </a:spcBef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Divided Highway, Median Strip  (WithTraffic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Barrier)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812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3062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193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500"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  <a:spcBef>
                          <a:spcPts val="310"/>
                        </a:spcBef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One-Way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Trafficway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244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marL="67945" marR="243204">
                        <a:lnSpc>
                          <a:spcPts val="1000"/>
                        </a:lnSpc>
                        <a:spcBef>
                          <a:spcPts val="625"/>
                        </a:spcBef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Not Physically Divided (With Two-Way  Continuous Left-Turn</a:t>
                      </a:r>
                      <a:r>
                        <a:rPr dirty="0" sz="10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Lane)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802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05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969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  <a:spcBef>
                          <a:spcPts val="305"/>
                        </a:spcBef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Entrance/Exit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Ramp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38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454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4242942"/>
            <a:ext cx="3622675" cy="607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Console"/>
                <a:cs typeface="Lucida Console"/>
              </a:rPr>
              <a:t>Pearson's Chi-squared</a:t>
            </a:r>
            <a:r>
              <a:rPr dirty="0" sz="1000" spc="-1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test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ts val="1165"/>
              </a:lnSpc>
              <a:tabLst>
                <a:tab pos="547370" algn="l"/>
              </a:tabLst>
            </a:pPr>
            <a:r>
              <a:rPr dirty="0" sz="1000" spc="-5">
                <a:latin typeface="Lucida Console"/>
                <a:cs typeface="Lucida Console"/>
              </a:rPr>
              <a:t>data:	tbl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65"/>
              </a:lnSpc>
            </a:pPr>
            <a:r>
              <a:rPr dirty="0" sz="1000" spc="-5">
                <a:latin typeface="Lucida Console"/>
                <a:cs typeface="Lucida Console"/>
              </a:rPr>
              <a:t>X-squared = 71.948, df = 30, p-value =</a:t>
            </a:r>
            <a:r>
              <a:rPr dirty="0" sz="1000" spc="1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2.65e-05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372094"/>
            <a:ext cx="48666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Accidents </a:t>
            </a:r>
            <a:r>
              <a:rPr dirty="0" sz="1100" spc="-5">
                <a:latin typeface="Calibri"/>
                <a:cs typeface="Calibri"/>
              </a:rPr>
              <a:t>are more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clear weather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not physically divided Two </a:t>
            </a:r>
            <a:r>
              <a:rPr dirty="0" sz="1100">
                <a:latin typeface="Calibri"/>
                <a:cs typeface="Calibri"/>
              </a:rPr>
              <a:t>way traffic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ways.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5152954"/>
            <a:ext cx="4610100" cy="28568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4614545" cy="1105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16.Predict fatalities: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Summary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prediction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meodel: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ts val="1165"/>
              </a:lnSpc>
              <a:spcBef>
                <a:spcPts val="5"/>
              </a:spcBef>
            </a:pPr>
            <a:r>
              <a:rPr dirty="0" sz="1000" spc="-10">
                <a:latin typeface="Lucida Console"/>
                <a:cs typeface="Lucida Console"/>
              </a:rPr>
              <a:t>Call: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20"/>
              </a:lnSpc>
            </a:pPr>
            <a:r>
              <a:rPr dirty="0" sz="1000" spc="-5">
                <a:latin typeface="Lucida Console"/>
                <a:cs typeface="Lucida Console"/>
              </a:rPr>
              <a:t>lm(formula = FATALS ~ VE_TOTAL + PERSONS + PEDS + MAN_COLL</a:t>
            </a:r>
            <a:r>
              <a:rPr dirty="0" sz="1000" spc="8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+</a:t>
            </a:r>
            <a:endParaRPr sz="1000">
              <a:latin typeface="Lucida Console"/>
              <a:cs typeface="Lucida Console"/>
            </a:endParaRPr>
          </a:p>
          <a:p>
            <a:pPr marL="317500">
              <a:lnSpc>
                <a:spcPts val="1160"/>
              </a:lnSpc>
            </a:pPr>
            <a:r>
              <a:rPr dirty="0" sz="1000" spc="-5">
                <a:latin typeface="Lucida Console"/>
                <a:cs typeface="Lucida Console"/>
              </a:rPr>
              <a:t>SP_LIMIT + DRUNK_DR, data =</a:t>
            </a:r>
            <a:r>
              <a:rPr dirty="0" sz="1000" spc="5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train)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954" y="2148343"/>
          <a:ext cx="3046730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60"/>
                <a:gridCol w="612140"/>
                <a:gridCol w="650239"/>
                <a:gridCol w="567689"/>
              </a:tblGrid>
              <a:tr h="134874">
                <a:tc>
                  <a:txBody>
                    <a:bodyPr/>
                    <a:lstStyle/>
                    <a:p>
                      <a:pPr marL="3175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Residuals: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494">
                <a:tc>
                  <a:txBody>
                    <a:bodyPr/>
                    <a:lstStyle/>
                    <a:p>
                      <a:pPr algn="r" marR="31115">
                        <a:lnSpc>
                          <a:spcPts val="1019"/>
                        </a:lnSpc>
                        <a:tabLst>
                          <a:tab pos="688340" algn="l"/>
                        </a:tabLst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Min	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1Q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Median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3Q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Max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34112">
                <a:tc>
                  <a:txBody>
                    <a:bodyPr/>
                    <a:lstStyle/>
                    <a:p>
                      <a:pPr algn="r" marR="30480">
                        <a:lnSpc>
                          <a:spcPts val="95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-3.7043</a:t>
                      </a:r>
                      <a:r>
                        <a:rPr dirty="0" sz="1000" spc="-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-0.1303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95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-0.0558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95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-0.0085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5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6.3945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954" y="2719843"/>
          <a:ext cx="5955030" cy="284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/>
                <a:gridCol w="1453514"/>
                <a:gridCol w="848995"/>
                <a:gridCol w="612139"/>
                <a:gridCol w="680720"/>
                <a:gridCol w="300354"/>
              </a:tblGrid>
              <a:tr h="134874">
                <a:tc>
                  <a:txBody>
                    <a:bodyPr/>
                    <a:lstStyle/>
                    <a:p>
                      <a:pPr marL="3175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Coefficients: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Estimate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Std.</a:t>
                      </a:r>
                      <a:r>
                        <a:rPr dirty="0" sz="10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Error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dirty="0" sz="1000" spc="-6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value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Pr(&gt;|t|)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2494">
                <a:tc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(Intercept)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0.898720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0.010282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87.411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21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&lt;</a:t>
                      </a:r>
                      <a:r>
                        <a:rPr dirty="0" sz="10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2e-16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***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684">
                <a:tc>
                  <a:txBody>
                    <a:bodyPr/>
                    <a:lstStyle/>
                    <a:p>
                      <a:pPr marL="3175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VE_TOTAL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-0.042630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0.004519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-9.434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0485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&lt;</a:t>
                      </a:r>
                      <a:r>
                        <a:rPr dirty="0" sz="1000" spc="-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2e-16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***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446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PERSONS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0.072018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0.001504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47.899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21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&lt;</a:t>
                      </a:r>
                      <a:r>
                        <a:rPr dirty="0" sz="10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2e-16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***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5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PEDS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-0.071628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0.006161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-11.627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048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&lt;</a:t>
                      </a:r>
                      <a:r>
                        <a:rPr dirty="0" sz="1000" spc="-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2e-16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***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4">
                <a:tc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MAN_COLLFront-to-Rear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-0.026040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0.011301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-2.304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0.02122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3">
                <a:tc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MAN_COLLFront-to-Front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0.098751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0.008949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11.035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21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&lt;</a:t>
                      </a:r>
                      <a:r>
                        <a:rPr dirty="0" sz="1000" spc="-5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2e-16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***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34874">
                <a:tc>
                  <a:txBody>
                    <a:bodyPr/>
                    <a:lstStyle/>
                    <a:p>
                      <a:pPr marL="3175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MAN_COLLFront-to-Side,Same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Direction-0.018145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0.020733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-0.875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0.38150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63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  <a:tabLst>
                          <a:tab pos="3688079" algn="l"/>
                        </a:tabLst>
                      </a:pPr>
                      <a:r>
                        <a:rPr dirty="0" sz="900" spc="-5">
                          <a:latin typeface="Lucida Console"/>
                          <a:cs typeface="Lucida Console"/>
                        </a:rPr>
                        <a:t>MAN_COLLFront-to-Side,Opposite</a:t>
                      </a:r>
                      <a:r>
                        <a:rPr dirty="0" sz="900" spc="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900" spc="-5">
                          <a:latin typeface="Lucida Console"/>
                          <a:cs typeface="Lucida Console"/>
                        </a:rPr>
                        <a:t>Direction</a:t>
                      </a:r>
                      <a:r>
                        <a:rPr dirty="0" sz="900" spc="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900" spc="-5"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.034942	0.011652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ts val="109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2.999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09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0.00271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09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**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  <a:tabLst>
                          <a:tab pos="2785745" algn="l"/>
                          <a:tab pos="3703320" algn="l"/>
                        </a:tabLst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MAN_COLLFront-to-Side,</a:t>
                      </a:r>
                      <a:r>
                        <a:rPr dirty="0" sz="1000" spc="3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Right</a:t>
                      </a:r>
                      <a:r>
                        <a:rPr dirty="0" sz="1000" spc="3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Angle	-0.004556	0.008386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-0.543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0.58688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249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  <a:tabLst>
                          <a:tab pos="3718560" algn="l"/>
                        </a:tabLst>
                      </a:pPr>
                      <a:r>
                        <a:rPr dirty="0" sz="800" spc="-5">
                          <a:latin typeface="Lucida Console"/>
                          <a:cs typeface="Lucida Console"/>
                        </a:rPr>
                        <a:t>MAN_COLL</a:t>
                      </a:r>
                      <a:r>
                        <a:rPr dirty="0" sz="700" spc="-5">
                          <a:latin typeface="Lucida Console"/>
                          <a:cs typeface="Lucida Console"/>
                        </a:rPr>
                        <a:t>Front-to-Side/Angle-Direction Not</a:t>
                      </a:r>
                      <a:r>
                        <a:rPr dirty="0" sz="700" spc="10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700" spc="-5">
                          <a:latin typeface="Lucida Console"/>
                          <a:cs typeface="Lucida Console"/>
                        </a:rPr>
                        <a:t>Specified</a:t>
                      </a:r>
                      <a:r>
                        <a:rPr dirty="0" sz="700" spc="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0.048630	0.036771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1.322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969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0.18601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3256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  <a:tabLst>
                          <a:tab pos="2785745" algn="l"/>
                          <a:tab pos="3703320" algn="l"/>
                        </a:tabLst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MAN_COLLSideswipe -</a:t>
                      </a:r>
                      <a:r>
                        <a:rPr dirty="0" sz="1000" spc="6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Same</a:t>
                      </a:r>
                      <a:r>
                        <a:rPr dirty="0" sz="100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Direction	-0.059248	0.021057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-2.814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0.00490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**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6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  <a:tabLst>
                          <a:tab pos="3703320" algn="l"/>
                        </a:tabLst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MAN_COLLSideswipe-Opposite</a:t>
                      </a:r>
                      <a:r>
                        <a:rPr dirty="0" sz="1000" spc="8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Direction-0.003122	0.021407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-0.146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0.88404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249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  <a:tabLst>
                          <a:tab pos="2861945" algn="l"/>
                          <a:tab pos="3703320" algn="l"/>
                        </a:tabLst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MAN_COLLRear-to-Side	0.087553	0.054307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1.612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0.10693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249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  <a:tabLst>
                          <a:tab pos="2785745" algn="l"/>
                          <a:tab pos="3703320" algn="l"/>
                        </a:tabLst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MAN_COLLRear-to-Rear	-0.181951	0.370102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-0.492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0.62299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3256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  <a:tabLst>
                          <a:tab pos="2785745" algn="l"/>
                          <a:tab pos="3703320" algn="l"/>
                        </a:tabLst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MAN_COLLEnd-Swipes</a:t>
                      </a:r>
                      <a:r>
                        <a:rPr dirty="0" sz="100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and</a:t>
                      </a:r>
                      <a:r>
                        <a:rPr dirty="0" sz="100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Others	-0.033808	0.053262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-0.635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0.52560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338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  <a:tabLst>
                          <a:tab pos="2861945" algn="l"/>
                          <a:tab pos="3703320" algn="l"/>
                        </a:tabLst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SP_LIMIT	0.001462	0.000166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8.811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&lt;</a:t>
                      </a:r>
                      <a:r>
                        <a:rPr dirty="0" sz="10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2e-16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***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285114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10"/>
                        </a:lnSpc>
                        <a:tabLst>
                          <a:tab pos="2861945" algn="l"/>
                          <a:tab pos="3703320" algn="l"/>
                        </a:tabLst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DRUNK_DR	0.047311	0.003968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  <a:p>
                      <a:pPr marL="31750">
                        <a:lnSpc>
                          <a:spcPts val="1135"/>
                        </a:lnSpc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---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105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11.923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ts val="105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&lt;</a:t>
                      </a:r>
                      <a:r>
                        <a:rPr dirty="0" sz="1000" spc="-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2e-16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05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***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34874">
                <a:tc gridSpan="3">
                  <a:txBody>
                    <a:bodyPr/>
                    <a:lstStyle/>
                    <a:p>
                      <a:pPr marL="31750">
                        <a:lnSpc>
                          <a:spcPts val="960"/>
                        </a:lnSpc>
                        <a:tabLst>
                          <a:tab pos="1254760" algn="l"/>
                        </a:tabLst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Signif.</a:t>
                      </a:r>
                      <a:r>
                        <a:rPr dirty="0" sz="100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codes:	0 ‘***’ 0.001 ‘**’ 0.01 ‘*’ 0.05 ‘.’</a:t>
                      </a:r>
                      <a:r>
                        <a:rPr dirty="0" sz="100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0.1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‘ ’</a:t>
                      </a:r>
                      <a:r>
                        <a:rPr dirty="0" sz="1000" spc="-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5681853"/>
            <a:ext cx="4537710" cy="46228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93500"/>
              </a:lnSpc>
              <a:spcBef>
                <a:spcPts val="170"/>
              </a:spcBef>
              <a:tabLst>
                <a:tab pos="1618615" algn="l"/>
                <a:tab pos="2339975" algn="l"/>
                <a:tab pos="3072130" algn="l"/>
                <a:tab pos="3946525" algn="l"/>
              </a:tabLst>
            </a:pPr>
            <a:r>
              <a:rPr dirty="0" sz="1000" spc="-5">
                <a:latin typeface="Lucida Console"/>
                <a:cs typeface="Lucida Console"/>
              </a:rPr>
              <a:t>Residual standard error: 0.3701 on 25779 degrees of freedom  Multiple</a:t>
            </a:r>
            <a:r>
              <a:rPr dirty="0" sz="1000" spc="25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R-squared:	0.115,	Adjusted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R-squared:	0.1144  F-statistic: 209.3 </a:t>
            </a:r>
            <a:r>
              <a:rPr dirty="0" sz="1000">
                <a:latin typeface="Lucida Console"/>
                <a:cs typeface="Lucida Console"/>
              </a:rPr>
              <a:t>on </a:t>
            </a:r>
            <a:r>
              <a:rPr dirty="0" sz="1000" spc="-5">
                <a:latin typeface="Lucida Console"/>
                <a:cs typeface="Lucida Console"/>
              </a:rPr>
              <a:t>16 and</a:t>
            </a:r>
            <a:r>
              <a:rPr dirty="0" sz="1000" spc="65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25779</a:t>
            </a:r>
            <a:r>
              <a:rPr dirty="0" sz="1000" spc="1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DF,	p-value: &lt;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2.2e-16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6132626"/>
            <a:ext cx="5942330" cy="28953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400"/>
            <a:ext cx="5942330" cy="36953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762677"/>
            <a:ext cx="5942838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200269"/>
            <a:ext cx="5944870" cy="20669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270510">
              <a:lnSpc>
                <a:spcPct val="101800"/>
              </a:lnSpc>
              <a:spcBef>
                <a:spcPts val="80"/>
              </a:spcBef>
            </a:pPr>
            <a:r>
              <a:rPr dirty="0" sz="1100">
                <a:latin typeface="Calibri"/>
                <a:cs typeface="Calibri"/>
              </a:rPr>
              <a:t>R </a:t>
            </a:r>
            <a:r>
              <a:rPr dirty="0" sz="1100" spc="-5">
                <a:latin typeface="Calibri"/>
                <a:cs typeface="Calibri"/>
              </a:rPr>
              <a:t>Square of 13% percent suggests </a:t>
            </a:r>
            <a:r>
              <a:rPr dirty="0" sz="1100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fatalities shows 13%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10">
                <a:latin typeface="Calibri"/>
                <a:cs typeface="Calibri"/>
              </a:rPr>
              <a:t>Variance </a:t>
            </a:r>
            <a:r>
              <a:rPr dirty="0" sz="1100">
                <a:latin typeface="Calibri"/>
                <a:cs typeface="Calibri"/>
              </a:rPr>
              <a:t>explained </a:t>
            </a:r>
            <a:r>
              <a:rPr dirty="0" sz="1100" spc="-5">
                <a:latin typeface="Calibri"/>
                <a:cs typeface="Calibri"/>
              </a:rPr>
              <a:t>by the  </a:t>
            </a:r>
            <a:r>
              <a:rPr dirty="0" sz="1100">
                <a:latin typeface="Calibri"/>
                <a:cs typeface="Calibri"/>
              </a:rPr>
              <a:t>Linear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Model.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2700" marR="71755">
              <a:lnSpc>
                <a:spcPct val="1018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Intercept </a:t>
            </a:r>
            <a:r>
              <a:rPr dirty="0" sz="1100" spc="-5">
                <a:latin typeface="Calibri"/>
                <a:cs typeface="Calibri"/>
              </a:rPr>
              <a:t>suggests </a:t>
            </a: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5">
                <a:latin typeface="Calibri"/>
                <a:cs typeface="Calibri"/>
              </a:rPr>
              <a:t>there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no accidents, fatality </a:t>
            </a:r>
            <a:r>
              <a:rPr dirty="0" sz="1100" spc="-10">
                <a:latin typeface="Calibri"/>
                <a:cs typeface="Calibri"/>
              </a:rPr>
              <a:t>is </a:t>
            </a:r>
            <a:r>
              <a:rPr dirty="0" sz="1100" spc="-5">
                <a:latin typeface="Calibri"/>
                <a:cs typeface="Calibri"/>
              </a:rPr>
              <a:t>0.877, hypothetically wrong. </a:t>
            </a:r>
            <a:r>
              <a:rPr dirty="0" sz="1100">
                <a:latin typeface="Calibri"/>
                <a:cs typeface="Calibri"/>
              </a:rPr>
              <a:t>But </a:t>
            </a:r>
            <a:r>
              <a:rPr dirty="0" sz="1100" spc="-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any </a:t>
            </a:r>
            <a:r>
              <a:rPr dirty="0" sz="1100" spc="-5">
                <a:latin typeface="Calibri"/>
                <a:cs typeface="Calibri"/>
              </a:rPr>
              <a:t>accident  </a:t>
            </a:r>
            <a:r>
              <a:rPr dirty="0" sz="1100">
                <a:latin typeface="Calibri"/>
                <a:cs typeface="Calibri"/>
              </a:rPr>
              <a:t>within </a:t>
            </a:r>
            <a:r>
              <a:rPr dirty="0" sz="1100" spc="-5">
                <a:latin typeface="Calibri"/>
                <a:cs typeface="Calibri"/>
              </a:rPr>
              <a:t>specified conditions, fatality sums up 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0.877.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From the </a:t>
            </a:r>
            <a:r>
              <a:rPr dirty="0" sz="1100" spc="-5">
                <a:latin typeface="Calibri"/>
                <a:cs typeface="Calibri"/>
              </a:rPr>
              <a:t>Coefficients, </a:t>
            </a:r>
            <a:r>
              <a:rPr dirty="0" sz="1100">
                <a:latin typeface="Calibri"/>
                <a:cs typeface="Calibri"/>
              </a:rPr>
              <a:t>it </a:t>
            </a:r>
            <a:r>
              <a:rPr dirty="0" sz="1100" spc="-5">
                <a:latin typeface="Calibri"/>
                <a:cs typeface="Calibri"/>
              </a:rPr>
              <a:t>depicts </a:t>
            </a:r>
            <a:r>
              <a:rPr dirty="0" sz="1100">
                <a:latin typeface="Calibri"/>
                <a:cs typeface="Calibri"/>
              </a:rPr>
              <a:t>that -ve </a:t>
            </a:r>
            <a:r>
              <a:rPr dirty="0" sz="1100" spc="-5">
                <a:latin typeface="Calibri"/>
                <a:cs typeface="Calibri"/>
              </a:rPr>
              <a:t>coefficients indicate </a:t>
            </a:r>
            <a:r>
              <a:rPr dirty="0" sz="1100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fatalities </a:t>
            </a:r>
            <a:r>
              <a:rPr dirty="0" sz="1100">
                <a:latin typeface="Calibri"/>
                <a:cs typeface="Calibri"/>
              </a:rPr>
              <a:t>will </a:t>
            </a:r>
            <a:r>
              <a:rPr dirty="0" sz="1100" spc="-10">
                <a:latin typeface="Calibri"/>
                <a:cs typeface="Calibri"/>
              </a:rPr>
              <a:t>be </a:t>
            </a:r>
            <a:r>
              <a:rPr dirty="0" sz="1100">
                <a:latin typeface="Calibri"/>
                <a:cs typeface="Calibri"/>
              </a:rPr>
              <a:t>less when </a:t>
            </a:r>
            <a:r>
              <a:rPr dirty="0" sz="1100" spc="-5">
                <a:latin typeface="Calibri"/>
                <a:cs typeface="Calibri"/>
              </a:rPr>
              <a:t>coefficients 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-ve fatalities increases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higher </a:t>
            </a:r>
            <a:r>
              <a:rPr dirty="0" sz="1100">
                <a:latin typeface="Calibri"/>
                <a:cs typeface="Calibri"/>
              </a:rPr>
              <a:t>+ve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coefficients.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For </a:t>
            </a:r>
            <a:r>
              <a:rPr dirty="0" sz="1100" spc="-5">
                <a:latin typeface="Calibri"/>
                <a:cs typeface="Calibri"/>
              </a:rPr>
              <a:t>eg: Front to rear collision decreases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changes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fatalities </a:t>
            </a:r>
            <a:r>
              <a:rPr dirty="0" sz="1100" spc="-10">
                <a:latin typeface="Calibri"/>
                <a:cs typeface="Calibri"/>
              </a:rPr>
              <a:t>by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0.034.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2700" marR="76835">
              <a:lnSpc>
                <a:spcPct val="1018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Front to rear, Front to Side Same Direction, From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Side Right Angle, Sideswipe Opposite Direction has  </a:t>
            </a:r>
            <a:r>
              <a:rPr dirty="0" sz="1100">
                <a:latin typeface="Calibri"/>
                <a:cs typeface="Calibri"/>
              </a:rPr>
              <a:t>little effect on the </a:t>
            </a:r>
            <a:r>
              <a:rPr dirty="0" sz="1100" spc="-5">
                <a:latin typeface="Calibri"/>
                <a:cs typeface="Calibri"/>
              </a:rPr>
              <a:t>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fatalities </a:t>
            </a:r>
            <a:r>
              <a:rPr dirty="0" sz="1100">
                <a:latin typeface="Calibri"/>
                <a:cs typeface="Calibri"/>
              </a:rPr>
              <a:t>and it </a:t>
            </a:r>
            <a:r>
              <a:rPr dirty="0" sz="1100" spc="-5">
                <a:latin typeface="Calibri"/>
                <a:cs typeface="Calibri"/>
              </a:rPr>
              <a:t>decreases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effect of number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fatalities.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668006"/>
            <a:ext cx="5868035" cy="14712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79375">
              <a:lnSpc>
                <a:spcPct val="101800"/>
              </a:lnSpc>
              <a:spcBef>
                <a:spcPts val="80"/>
              </a:spcBef>
            </a:pPr>
            <a:r>
              <a:rPr dirty="0" sz="1100">
                <a:latin typeface="Calibri"/>
                <a:cs typeface="Calibri"/>
              </a:rPr>
              <a:t>Rear </a:t>
            </a:r>
            <a:r>
              <a:rPr dirty="0" sz="1100" spc="-5">
                <a:latin typeface="Calibri"/>
                <a:cs typeface="Calibri"/>
              </a:rPr>
              <a:t>to Rear accident has </a:t>
            </a:r>
            <a:r>
              <a:rPr dirty="0" sz="1100">
                <a:latin typeface="Calibri"/>
                <a:cs typeface="Calibri"/>
              </a:rPr>
              <a:t>very </a:t>
            </a:r>
            <a:r>
              <a:rPr dirty="0" sz="1100" spc="-5">
                <a:latin typeface="Calibri"/>
                <a:cs typeface="Calibri"/>
              </a:rPr>
              <a:t>less 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fatalities </a:t>
            </a:r>
            <a:r>
              <a:rPr dirty="0" sz="1100">
                <a:latin typeface="Calibri"/>
                <a:cs typeface="Calibri"/>
              </a:rPr>
              <a:t>as </a:t>
            </a:r>
            <a:r>
              <a:rPr dirty="0" sz="1100" spc="-5">
                <a:latin typeface="Calibri"/>
                <a:cs typeface="Calibri"/>
              </a:rPr>
              <a:t>explained by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coefficient </a:t>
            </a:r>
            <a:r>
              <a:rPr dirty="0" sz="1100">
                <a:latin typeface="Calibri"/>
                <a:cs typeface="Calibri"/>
              </a:rPr>
              <a:t>at </a:t>
            </a:r>
            <a:r>
              <a:rPr dirty="0" sz="1100" spc="-5">
                <a:latin typeface="Calibri"/>
                <a:cs typeface="Calibri"/>
              </a:rPr>
              <a:t>-0.38. </a:t>
            </a:r>
            <a:r>
              <a:rPr dirty="0" sz="1100">
                <a:latin typeface="Calibri"/>
                <a:cs typeface="Calibri"/>
              </a:rPr>
              <a:t>As per  regression model it </a:t>
            </a:r>
            <a:r>
              <a:rPr dirty="0" sz="1100" spc="-5">
                <a:latin typeface="Calibri"/>
                <a:cs typeface="Calibri"/>
              </a:rPr>
              <a:t>has very </a:t>
            </a:r>
            <a:r>
              <a:rPr dirty="0" sz="1100">
                <a:latin typeface="Calibri"/>
                <a:cs typeface="Calibri"/>
              </a:rPr>
              <a:t>less </a:t>
            </a:r>
            <a:r>
              <a:rPr dirty="0" sz="1100" spc="-5">
                <a:latin typeface="Calibri"/>
                <a:cs typeface="Calibri"/>
              </a:rPr>
              <a:t>number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fatalities.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Every increase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pedestrians, </a:t>
            </a:r>
            <a:r>
              <a:rPr dirty="0" sz="1100">
                <a:latin typeface="Calibri"/>
                <a:cs typeface="Calibri"/>
              </a:rPr>
              <a:t>it </a:t>
            </a:r>
            <a:r>
              <a:rPr dirty="0" sz="1100" spc="-5">
                <a:latin typeface="Calibri"/>
                <a:cs typeface="Calibri"/>
              </a:rPr>
              <a:t>decreases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fatalities by -0.06. Each vehicle involvement  decreases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fatalities </a:t>
            </a:r>
            <a:r>
              <a:rPr dirty="0" sz="1100" spc="-10">
                <a:latin typeface="Calibri"/>
                <a:cs typeface="Calibri"/>
              </a:rPr>
              <a:t>by </a:t>
            </a:r>
            <a:r>
              <a:rPr dirty="0" sz="1100" spc="-5">
                <a:latin typeface="Calibri"/>
                <a:cs typeface="Calibri"/>
              </a:rPr>
              <a:t>0.028. </a:t>
            </a:r>
            <a:r>
              <a:rPr dirty="0" sz="1100">
                <a:latin typeface="Calibri"/>
                <a:cs typeface="Calibri"/>
              </a:rPr>
              <a:t>But </a:t>
            </a:r>
            <a:r>
              <a:rPr dirty="0" sz="1100" spc="-5">
                <a:latin typeface="Calibri"/>
                <a:cs typeface="Calibri"/>
              </a:rPr>
              <a:t>these </a:t>
            </a:r>
            <a:r>
              <a:rPr dirty="0" sz="1100">
                <a:latin typeface="Calibri"/>
                <a:cs typeface="Calibri"/>
              </a:rPr>
              <a:t>conditions as </a:t>
            </a:r>
            <a:r>
              <a:rPr dirty="0" sz="1100" spc="-5">
                <a:latin typeface="Calibri"/>
                <a:cs typeface="Calibri"/>
              </a:rPr>
              <a:t>derived by linear </a:t>
            </a:r>
            <a:r>
              <a:rPr dirty="0" sz="1100">
                <a:latin typeface="Calibri"/>
                <a:cs typeface="Calibri"/>
              </a:rPr>
              <a:t>regression model  is not agreed to </a:t>
            </a:r>
            <a:r>
              <a:rPr dirty="0" sz="1100" spc="-5">
                <a:latin typeface="Calibri"/>
                <a:cs typeface="Calibri"/>
              </a:rPr>
              <a:t>confirm </a:t>
            </a:r>
            <a:r>
              <a:rPr dirty="0" sz="1100">
                <a:latin typeface="Calibri"/>
                <a:cs typeface="Calibri"/>
              </a:rPr>
              <a:t>that </a:t>
            </a:r>
            <a:r>
              <a:rPr dirty="0" sz="1100" spc="-5">
                <a:latin typeface="Calibri"/>
                <a:cs typeface="Calibri"/>
              </a:rPr>
              <a:t>fatalities decreases by </a:t>
            </a:r>
            <a:r>
              <a:rPr dirty="0" sz="1100">
                <a:latin typeface="Calibri"/>
                <a:cs typeface="Calibri"/>
              </a:rPr>
              <a:t>increase in </a:t>
            </a:r>
            <a:r>
              <a:rPr dirty="0" sz="1100" spc="-5">
                <a:latin typeface="Calibri"/>
                <a:cs typeface="Calibri"/>
              </a:rPr>
              <a:t>pedestrians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number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vehicles.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5">
                <a:latin typeface="Calibri"/>
                <a:cs typeface="Calibri"/>
              </a:rPr>
              <a:t>These situations should sum up with different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conditions.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persons involved </a:t>
            </a:r>
            <a:r>
              <a:rPr dirty="0" sz="1100">
                <a:latin typeface="Calibri"/>
                <a:cs typeface="Calibri"/>
              </a:rPr>
              <a:t>in an accident increases </a:t>
            </a:r>
            <a:r>
              <a:rPr dirty="0" sz="1100" spc="-5">
                <a:latin typeface="Calibri"/>
                <a:cs typeface="Calibri"/>
              </a:rPr>
              <a:t>the fatality rate by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0.071.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400"/>
            <a:ext cx="5942838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4445635" cy="1628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Front to Front, Front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side, </a:t>
            </a:r>
            <a:r>
              <a:rPr dirty="0" sz="1100">
                <a:latin typeface="Calibri"/>
                <a:cs typeface="Calibri"/>
              </a:rPr>
              <a:t>rear </a:t>
            </a:r>
            <a:r>
              <a:rPr dirty="0" sz="1100" spc="-5">
                <a:latin typeface="Calibri"/>
                <a:cs typeface="Calibri"/>
              </a:rPr>
              <a:t>to side increases the fatality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rate.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Speed Limit </a:t>
            </a:r>
            <a:r>
              <a:rPr dirty="0" sz="1100">
                <a:latin typeface="Calibri"/>
                <a:cs typeface="Calibri"/>
              </a:rPr>
              <a:t>and Drunken </a:t>
            </a:r>
            <a:r>
              <a:rPr dirty="0" sz="1100" spc="-5">
                <a:latin typeface="Calibri"/>
                <a:cs typeface="Calibri"/>
              </a:rPr>
              <a:t>Drive </a:t>
            </a:r>
            <a:r>
              <a:rPr dirty="0" sz="1100">
                <a:latin typeface="Calibri"/>
                <a:cs typeface="Calibri"/>
              </a:rPr>
              <a:t>will </a:t>
            </a:r>
            <a:r>
              <a:rPr dirty="0" sz="1100" spc="-5">
                <a:latin typeface="Calibri"/>
                <a:cs typeface="Calibri"/>
              </a:rPr>
              <a:t>also increase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fatality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170"/>
              </a:lnSpc>
              <a:spcBef>
                <a:spcPts val="905"/>
              </a:spcBef>
            </a:pPr>
            <a:r>
              <a:rPr dirty="0" sz="1000" spc="-5" b="1">
                <a:latin typeface="Courier New"/>
                <a:cs typeface="Courier New"/>
              </a:rPr>
              <a:t>RMSE: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0"/>
              </a:lnSpc>
            </a:pPr>
            <a:r>
              <a:rPr dirty="0" sz="1000" spc="-5" b="1">
                <a:latin typeface="Courier New"/>
                <a:cs typeface="Courier New"/>
              </a:rPr>
              <a:t>sqrt(sum((prediction[,"fit"] -</a:t>
            </a:r>
            <a:r>
              <a:rPr dirty="0" sz="1000" spc="45" b="1">
                <a:latin typeface="Courier New"/>
                <a:cs typeface="Courier New"/>
              </a:rPr>
              <a:t> </a:t>
            </a:r>
            <a:r>
              <a:rPr dirty="0" sz="1000" spc="-5" b="1">
                <a:latin typeface="Courier New"/>
                <a:cs typeface="Courier New"/>
              </a:rPr>
              <a:t>test$FATALS)^2)/nrow(test))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65"/>
              </a:lnSpc>
              <a:spcBef>
                <a:spcPts val="10"/>
              </a:spcBef>
            </a:pPr>
            <a:r>
              <a:rPr dirty="0" sz="1000" spc="-5">
                <a:latin typeface="Lucida Console"/>
                <a:cs typeface="Lucida Console"/>
              </a:rPr>
              <a:t>[1]</a:t>
            </a:r>
            <a:r>
              <a:rPr dirty="0" sz="1000" spc="-1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0.3742685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30"/>
              </a:lnSpc>
            </a:pPr>
            <a:r>
              <a:rPr dirty="0" sz="1000" spc="-5" b="1">
                <a:latin typeface="Lucida Console"/>
                <a:cs typeface="Lucida Console"/>
              </a:rPr>
              <a:t>errors:</a:t>
            </a:r>
            <a:endParaRPr sz="1000">
              <a:latin typeface="Lucida Console"/>
              <a:cs typeface="Lucida Console"/>
            </a:endParaRPr>
          </a:p>
          <a:p>
            <a:pPr marL="12700" marR="1211580">
              <a:lnSpc>
                <a:spcPts val="1120"/>
              </a:lnSpc>
              <a:spcBef>
                <a:spcPts val="70"/>
              </a:spcBef>
            </a:pPr>
            <a:r>
              <a:rPr dirty="0" sz="1000" spc="-5">
                <a:latin typeface="Lucida Console"/>
                <a:cs typeface="Lucida Console"/>
              </a:rPr>
              <a:t>errors &lt;- prediction[,"fit"] - test$FATALS  hist(errors)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00"/>
              </a:lnSpc>
            </a:pPr>
            <a:r>
              <a:rPr dirty="0" sz="1000" spc="-5">
                <a:latin typeface="Lucida Console"/>
                <a:cs typeface="Lucida Console"/>
              </a:rPr>
              <a:t>Histogram </a:t>
            </a:r>
            <a:r>
              <a:rPr dirty="0" sz="1000">
                <a:latin typeface="Lucida Console"/>
                <a:cs typeface="Lucida Console"/>
              </a:rPr>
              <a:t>of</a:t>
            </a:r>
            <a:r>
              <a:rPr dirty="0" sz="1000" spc="-1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errors: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041517"/>
            <a:ext cx="4692015" cy="1035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spc="-5" b="1">
                <a:latin typeface="Lucida Console"/>
                <a:cs typeface="Lucida Console"/>
              </a:rPr>
              <a:t>relative</a:t>
            </a:r>
            <a:r>
              <a:rPr dirty="0" sz="1000" b="1">
                <a:latin typeface="Lucida Console"/>
                <a:cs typeface="Lucida Console"/>
              </a:rPr>
              <a:t> </a:t>
            </a:r>
            <a:r>
              <a:rPr dirty="0" sz="1000" spc="-5" b="1">
                <a:latin typeface="Lucida Console"/>
                <a:cs typeface="Lucida Console"/>
              </a:rPr>
              <a:t>change:</a:t>
            </a:r>
            <a:endParaRPr sz="1000">
              <a:latin typeface="Lucida Console"/>
              <a:cs typeface="Lucida Console"/>
            </a:endParaRPr>
          </a:p>
          <a:p>
            <a:pPr marL="12700" marR="5080">
              <a:lnSpc>
                <a:spcPts val="1130"/>
              </a:lnSpc>
              <a:spcBef>
                <a:spcPts val="60"/>
              </a:spcBef>
            </a:pPr>
            <a:r>
              <a:rPr dirty="0" sz="1000" spc="-5">
                <a:solidFill>
                  <a:srgbClr val="0000FF"/>
                </a:solidFill>
                <a:latin typeface="Lucida Console"/>
                <a:cs typeface="Lucida Console"/>
              </a:rPr>
              <a:t>rel_change &lt;- 1 - ((test$FATALS - abs(errors)) / test$FATALS)  table(rel_change&lt;0.10)["TRUE"] /</a:t>
            </a:r>
            <a:r>
              <a:rPr dirty="0" sz="1000" spc="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000" spc="-5">
                <a:solidFill>
                  <a:srgbClr val="0000FF"/>
                </a:solidFill>
                <a:latin typeface="Lucida Console"/>
                <a:cs typeface="Lucida Console"/>
              </a:rPr>
              <a:t>nrow(test)</a:t>
            </a:r>
            <a:endParaRPr sz="1000">
              <a:latin typeface="Lucida Console"/>
              <a:cs typeface="Lucida Console"/>
            </a:endParaRPr>
          </a:p>
          <a:p>
            <a:pPr marL="393065">
              <a:lnSpc>
                <a:spcPts val="1050"/>
              </a:lnSpc>
            </a:pPr>
            <a:r>
              <a:rPr dirty="0" sz="1000">
                <a:latin typeface="Lucida Console"/>
                <a:cs typeface="Lucida Console"/>
              </a:rPr>
              <a:t>TRUE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30"/>
              </a:lnSpc>
            </a:pPr>
            <a:r>
              <a:rPr dirty="0" sz="1000" spc="-5">
                <a:latin typeface="Lucida Console"/>
                <a:cs typeface="Lucida Console"/>
              </a:rPr>
              <a:t>0.5871318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30"/>
              </a:lnSpc>
            </a:pPr>
            <a:r>
              <a:rPr dirty="0" sz="1000" spc="-5" b="1">
                <a:latin typeface="Lucida Console"/>
                <a:cs typeface="Lucida Console"/>
              </a:rPr>
              <a:t>Confusion</a:t>
            </a:r>
            <a:r>
              <a:rPr dirty="0" sz="1000" b="1">
                <a:latin typeface="Lucida Console"/>
                <a:cs typeface="Lucida Console"/>
              </a:rPr>
              <a:t> </a:t>
            </a:r>
            <a:r>
              <a:rPr dirty="0" sz="1000" spc="-5" b="1">
                <a:latin typeface="Lucida Console"/>
                <a:cs typeface="Lucida Console"/>
              </a:rPr>
              <a:t>matrix:</a:t>
            </a:r>
            <a:endParaRPr sz="1000">
              <a:latin typeface="Lucida Console"/>
              <a:cs typeface="Lucida Console"/>
            </a:endParaRPr>
          </a:p>
          <a:p>
            <a:pPr marL="775970">
              <a:lnSpc>
                <a:spcPts val="1165"/>
              </a:lnSpc>
            </a:pPr>
            <a:r>
              <a:rPr dirty="0" sz="1000" spc="-5">
                <a:latin typeface="Lucida Console"/>
                <a:cs typeface="Lucida Console"/>
              </a:rPr>
              <a:t>Reference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954" y="7080642"/>
          <a:ext cx="3505200" cy="1128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/>
                <a:gridCol w="421004"/>
                <a:gridCol w="421005"/>
                <a:gridCol w="382905"/>
                <a:gridCol w="421005"/>
                <a:gridCol w="382905"/>
                <a:gridCol w="344805"/>
                <a:gridCol w="299720"/>
              </a:tblGrid>
              <a:tr h="134874">
                <a:tc>
                  <a:txBody>
                    <a:bodyPr/>
                    <a:lstStyle/>
                    <a:p>
                      <a:pPr algn="r" marR="304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Prediction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446"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5909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437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668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75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446"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4">
                <a:tc>
                  <a:txBody>
                    <a:bodyPr/>
                    <a:lstStyle/>
                    <a:p>
                      <a:pPr algn="r" marR="107314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3">
                <a:tc>
                  <a:txBody>
                    <a:bodyPr/>
                    <a:lstStyle/>
                    <a:p>
                      <a:pPr algn="r" marR="107314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6"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5"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34874">
                <a:tc>
                  <a:txBody>
                    <a:bodyPr/>
                    <a:lstStyle/>
                    <a:p>
                      <a:pPr algn="r" marR="3111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2825876"/>
            <a:ext cx="44958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940425" cy="2085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Conclusion: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Calibri"/>
              <a:cs typeface="Calibri"/>
            </a:endParaRPr>
          </a:p>
          <a:p>
            <a:pPr marL="12700" marR="142875">
              <a:lnSpc>
                <a:spcPct val="116799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Based on </a:t>
            </a:r>
            <a:r>
              <a:rPr dirty="0" sz="1100" spc="-5">
                <a:latin typeface="Calibri"/>
                <a:cs typeface="Calibri"/>
              </a:rPr>
              <a:t>theses analysis Fatalities are </a:t>
            </a:r>
            <a:r>
              <a:rPr dirty="0" sz="1100">
                <a:latin typeface="Calibri"/>
                <a:cs typeface="Calibri"/>
              </a:rPr>
              <a:t>more in </a:t>
            </a:r>
            <a:r>
              <a:rPr dirty="0" sz="1100" spc="-5">
                <a:latin typeface="Calibri"/>
                <a:cs typeface="Calibri"/>
              </a:rPr>
              <a:t>California </a:t>
            </a:r>
            <a:r>
              <a:rPr dirty="0" sz="1100">
                <a:latin typeface="Calibri"/>
                <a:cs typeface="Calibri"/>
              </a:rPr>
              <a:t>, </a:t>
            </a:r>
            <a:r>
              <a:rPr dirty="0" sz="1100" spc="-5">
                <a:latin typeface="Calibri"/>
                <a:cs typeface="Calibri"/>
              </a:rPr>
              <a:t>summer ,weekends, and </a:t>
            </a:r>
            <a:r>
              <a:rPr dirty="0" sz="1100">
                <a:latin typeface="Calibri"/>
                <a:cs typeface="Calibri"/>
              </a:rPr>
              <a:t>evenings .  accidents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>
                <a:latin typeface="Calibri"/>
                <a:cs typeface="Calibri"/>
              </a:rPr>
              <a:t>more in </a:t>
            </a:r>
            <a:r>
              <a:rPr dirty="0" sz="1100" spc="-5">
                <a:latin typeface="Calibri"/>
                <a:cs typeface="Calibri"/>
              </a:rPr>
              <a:t>Straight </a:t>
            </a:r>
            <a:r>
              <a:rPr dirty="0" sz="1100">
                <a:latin typeface="Calibri"/>
                <a:cs typeface="Calibri"/>
              </a:rPr>
              <a:t>Rural Major </a:t>
            </a:r>
            <a:r>
              <a:rPr dirty="0" sz="1100" spc="-5">
                <a:latin typeface="Calibri"/>
                <a:cs typeface="Calibri"/>
              </a:rPr>
              <a:t>collector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black </a:t>
            </a:r>
            <a:r>
              <a:rPr dirty="0" sz="1100">
                <a:latin typeface="Calibri"/>
                <a:cs typeface="Calibri"/>
              </a:rPr>
              <a:t>top </a:t>
            </a:r>
            <a:r>
              <a:rPr dirty="0" sz="1100" spc="-5">
                <a:latin typeface="Calibri"/>
                <a:cs typeface="Calibri"/>
              </a:rPr>
              <a:t>surface </a:t>
            </a:r>
            <a:r>
              <a:rPr dirty="0" sz="1100">
                <a:latin typeface="Calibri"/>
                <a:cs typeface="Calibri"/>
              </a:rPr>
              <a:t>and not </a:t>
            </a:r>
            <a:r>
              <a:rPr dirty="0" sz="1100" spc="-5">
                <a:latin typeface="Calibri"/>
                <a:cs typeface="Calibri"/>
              </a:rPr>
              <a:t>physically divided  </a:t>
            </a:r>
            <a:r>
              <a:rPr dirty="0" sz="1100">
                <a:latin typeface="Calibri"/>
                <a:cs typeface="Calibri"/>
              </a:rPr>
              <a:t>two </a:t>
            </a:r>
            <a:r>
              <a:rPr dirty="0" sz="1100" spc="-5">
                <a:latin typeface="Calibri"/>
                <a:cs typeface="Calibri"/>
              </a:rPr>
              <a:t>way traffic Road </a:t>
            </a:r>
            <a:r>
              <a:rPr dirty="0" sz="1100" spc="-10">
                <a:latin typeface="Calibri"/>
                <a:cs typeface="Calibri"/>
              </a:rPr>
              <a:t>at </a:t>
            </a:r>
            <a:r>
              <a:rPr dirty="0" sz="1100">
                <a:latin typeface="Calibri"/>
                <a:cs typeface="Calibri"/>
              </a:rPr>
              <a:t>55 </a:t>
            </a:r>
            <a:r>
              <a:rPr dirty="0" sz="1100" spc="-5">
                <a:latin typeface="Calibri"/>
                <a:cs typeface="Calibri"/>
              </a:rPr>
              <a:t>speed limit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Clear daylight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weather.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alibri"/>
              <a:cs typeface="Calibri"/>
            </a:endParaRPr>
          </a:p>
          <a:p>
            <a:pPr marL="12700" marR="5080">
              <a:lnSpc>
                <a:spcPct val="116399"/>
              </a:lnSpc>
            </a:pPr>
            <a:r>
              <a:rPr dirty="0" sz="1100">
                <a:latin typeface="Calibri"/>
                <a:cs typeface="Calibri"/>
              </a:rPr>
              <a:t>By </a:t>
            </a:r>
            <a:r>
              <a:rPr dirty="0" sz="1100" spc="-5">
                <a:latin typeface="Calibri"/>
                <a:cs typeface="Calibri"/>
              </a:rPr>
              <a:t>taking precautions </a:t>
            </a:r>
            <a:r>
              <a:rPr dirty="0" sz="1100" spc="-10">
                <a:latin typeface="Calibri"/>
                <a:cs typeface="Calibri"/>
              </a:rPr>
              <a:t>based </a:t>
            </a:r>
            <a:r>
              <a:rPr dirty="0" sz="1100">
                <a:latin typeface="Calibri"/>
                <a:cs typeface="Calibri"/>
              </a:rPr>
              <a:t>on </a:t>
            </a:r>
            <a:r>
              <a:rPr dirty="0" sz="1100" spc="-5">
                <a:latin typeface="Calibri"/>
                <a:cs typeface="Calibri"/>
              </a:rPr>
              <a:t>these analysis accidents may reduce. For example accidents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more </a:t>
            </a:r>
            <a:r>
              <a:rPr dirty="0" sz="1100">
                <a:latin typeface="Calibri"/>
                <a:cs typeface="Calibri"/>
              </a:rPr>
              <a:t>in  </a:t>
            </a:r>
            <a:r>
              <a:rPr dirty="0" sz="1100" spc="-5">
                <a:latin typeface="Calibri"/>
                <a:cs typeface="Calibri"/>
              </a:rPr>
              <a:t>summer </a:t>
            </a:r>
            <a:r>
              <a:rPr dirty="0" sz="1100" spc="-10">
                <a:latin typeface="Calibri"/>
                <a:cs typeface="Calibri"/>
              </a:rPr>
              <a:t>so </a:t>
            </a:r>
            <a:r>
              <a:rPr dirty="0" sz="1100" spc="-5">
                <a:latin typeface="Calibri"/>
                <a:cs typeface="Calibri"/>
              </a:rPr>
              <a:t>drivers should be </a:t>
            </a:r>
            <a:r>
              <a:rPr dirty="0" sz="1100">
                <a:latin typeface="Calibri"/>
                <a:cs typeface="Calibri"/>
              </a:rPr>
              <a:t>more careful 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summer.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 marR="37465">
              <a:lnSpc>
                <a:spcPct val="116399"/>
              </a:lnSpc>
            </a:pP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some areas fatalities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more </a:t>
            </a:r>
            <a:r>
              <a:rPr dirty="0" sz="1100" spc="-10">
                <a:latin typeface="Calibri"/>
                <a:cs typeface="Calibri"/>
              </a:rPr>
              <a:t>so </a:t>
            </a:r>
            <a:r>
              <a:rPr dirty="0" sz="1100">
                <a:latin typeface="Calibri"/>
                <a:cs typeface="Calibri"/>
              </a:rPr>
              <a:t>if more </a:t>
            </a:r>
            <a:r>
              <a:rPr dirty="0" sz="1100" spc="-5">
                <a:latin typeface="Calibri"/>
                <a:cs typeface="Calibri"/>
              </a:rPr>
              <a:t>fatalities occur they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send extra ambulance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increase 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emergency services </a:t>
            </a:r>
            <a:r>
              <a:rPr dirty="0" sz="1100">
                <a:latin typeface="Calibri"/>
                <a:cs typeface="Calibri"/>
              </a:rPr>
              <a:t>at </a:t>
            </a:r>
            <a:r>
              <a:rPr dirty="0" sz="1100" spc="-5">
                <a:latin typeface="Calibri"/>
                <a:cs typeface="Calibri"/>
              </a:rPr>
              <a:t>that </a:t>
            </a:r>
            <a:r>
              <a:rPr dirty="0" sz="1100">
                <a:latin typeface="Calibri"/>
                <a:cs typeface="Calibri"/>
              </a:rPr>
              <a:t>particular </a:t>
            </a:r>
            <a:r>
              <a:rPr dirty="0" sz="1100" spc="-5">
                <a:latin typeface="Calibri"/>
                <a:cs typeface="Calibri"/>
              </a:rPr>
              <a:t>area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particular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time.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2976245" cy="2075814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79755">
              <a:lnSpc>
                <a:spcPct val="101800"/>
              </a:lnSpc>
              <a:spcBef>
                <a:spcPts val="80"/>
              </a:spcBef>
            </a:pPr>
            <a:r>
              <a:rPr dirty="0" sz="1100" spc="-5">
                <a:latin typeface="Calibri"/>
                <a:cs typeface="Calibri"/>
              </a:rPr>
              <a:t>17:T_CONT_F: </a:t>
            </a:r>
            <a:r>
              <a:rPr dirty="0" sz="1100">
                <a:latin typeface="Calibri"/>
                <a:cs typeface="Calibri"/>
              </a:rPr>
              <a:t>Traffic </a:t>
            </a:r>
            <a:r>
              <a:rPr dirty="0" sz="1100" spc="-5">
                <a:latin typeface="Calibri"/>
                <a:cs typeface="Calibri"/>
              </a:rPr>
              <a:t>controls functioning  18.HIT_RUN: Hit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run</a:t>
            </a:r>
            <a:endParaRPr sz="1100">
              <a:latin typeface="Calibri"/>
              <a:cs typeface="Calibri"/>
            </a:endParaRPr>
          </a:p>
          <a:p>
            <a:pPr marL="12700" marR="960755">
              <a:lnSpc>
                <a:spcPct val="101800"/>
              </a:lnSpc>
            </a:pPr>
            <a:r>
              <a:rPr dirty="0" sz="1100" spc="-5">
                <a:latin typeface="Calibri"/>
                <a:cs typeface="Calibri"/>
              </a:rPr>
              <a:t>19:LGT_COND: Light condition  20:WEATHER1: Weather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condition.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340"/>
              </a:lnSpc>
              <a:spcBef>
                <a:spcPts val="40"/>
              </a:spcBef>
            </a:pPr>
            <a:r>
              <a:rPr dirty="0" sz="1100" spc="-5">
                <a:latin typeface="Calibri"/>
                <a:cs typeface="Calibri"/>
              </a:rPr>
              <a:t>21:C_M_ZONE: Construction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maintenance zone  22:SCH_BUS: School bus related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vehicle</a:t>
            </a:r>
            <a:endParaRPr sz="1100">
              <a:latin typeface="Calibri"/>
              <a:cs typeface="Calibri"/>
            </a:endParaRPr>
          </a:p>
          <a:p>
            <a:pPr marL="12700" marR="1116330">
              <a:lnSpc>
                <a:spcPts val="134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23:FATALS: Number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fatalities  24:DAY_WEEK: </a:t>
            </a:r>
            <a:r>
              <a:rPr dirty="0" sz="1100">
                <a:latin typeface="Calibri"/>
                <a:cs typeface="Calibri"/>
              </a:rPr>
              <a:t>Day of </a:t>
            </a:r>
            <a:r>
              <a:rPr dirty="0" sz="1100" spc="-5">
                <a:latin typeface="Calibri"/>
                <a:cs typeface="Calibri"/>
              </a:rPr>
              <a:t>week  25:DRUNK_DR: drunk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driver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Approach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65745"/>
            <a:ext cx="5875020" cy="212534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Step 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1: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Data cleaning:</a:t>
            </a:r>
            <a:endParaRPr sz="1300">
              <a:latin typeface="Cambria"/>
              <a:cs typeface="Cambria"/>
            </a:endParaRPr>
          </a:p>
          <a:p>
            <a:pPr marL="469265" marR="5080">
              <a:lnSpc>
                <a:spcPts val="1550"/>
              </a:lnSpc>
              <a:spcBef>
                <a:spcPts val="60"/>
              </a:spcBef>
            </a:pPr>
            <a:r>
              <a:rPr dirty="0" sz="1100" spc="-5">
                <a:latin typeface="Calibri"/>
                <a:cs typeface="Calibri"/>
              </a:rPr>
              <a:t>Created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subset </a:t>
            </a:r>
            <a:r>
              <a:rPr dirty="0" sz="1100">
                <a:latin typeface="Calibri"/>
                <a:cs typeface="Calibri"/>
              </a:rPr>
              <a:t>with </a:t>
            </a:r>
            <a:r>
              <a:rPr dirty="0" sz="1100" spc="-5">
                <a:latin typeface="Calibri"/>
                <a:cs typeface="Calibri"/>
              </a:rPr>
              <a:t>variables using </a:t>
            </a:r>
            <a:r>
              <a:rPr dirty="0" sz="1100">
                <a:latin typeface="Calibri"/>
                <a:cs typeface="Calibri"/>
              </a:rPr>
              <a:t>for this </a:t>
            </a:r>
            <a:r>
              <a:rPr dirty="0" sz="1100" spc="-5">
                <a:latin typeface="Calibri"/>
                <a:cs typeface="Calibri"/>
              </a:rPr>
              <a:t>project. Creating factors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variable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removing 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unknown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null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values.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Step 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2: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Creating</a:t>
            </a: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plots: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204"/>
              </a:spcBef>
            </a:pPr>
            <a:r>
              <a:rPr dirty="0" sz="1100">
                <a:latin typeface="Calibri"/>
                <a:cs typeface="Calibri"/>
              </a:rPr>
              <a:t>Generating </a:t>
            </a:r>
            <a:r>
              <a:rPr dirty="0" sz="1100" spc="-5">
                <a:latin typeface="Calibri"/>
                <a:cs typeface="Calibri"/>
              </a:rPr>
              <a:t>plots </a:t>
            </a:r>
            <a:r>
              <a:rPr dirty="0" sz="1100" spc="-10">
                <a:latin typeface="Calibri"/>
                <a:cs typeface="Calibri"/>
              </a:rPr>
              <a:t>by </a:t>
            </a:r>
            <a:r>
              <a:rPr dirty="0" sz="1100" spc="-5">
                <a:latin typeface="Calibri"/>
                <a:cs typeface="Calibri"/>
              </a:rPr>
              <a:t>using ggplot2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library.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Step </a:t>
            </a:r>
            <a:r>
              <a:rPr dirty="0" sz="1300" spc="5" b="1">
                <a:solidFill>
                  <a:srgbClr val="4F81BC"/>
                </a:solidFill>
                <a:latin typeface="Cambria"/>
                <a:cs typeface="Cambria"/>
              </a:rPr>
              <a:t>3: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Perform Regression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mbria"/>
                <a:cs typeface="Cambria"/>
              </a:rPr>
              <a:t>analysis: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dirty="0" sz="1100" spc="-5">
                <a:latin typeface="Calibri"/>
                <a:cs typeface="Calibri"/>
              </a:rPr>
              <a:t>Selecting best subset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variables to perform regression analysis by using regularized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linear</a:t>
            </a:r>
            <a:endParaRPr sz="1100">
              <a:latin typeface="Calibri"/>
              <a:cs typeface="Calibri"/>
            </a:endParaRPr>
          </a:p>
          <a:p>
            <a:pPr marL="469265" marR="179070">
              <a:lnSpc>
                <a:spcPct val="116399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regression </a:t>
            </a:r>
            <a:r>
              <a:rPr dirty="0" sz="1100" spc="-5">
                <a:latin typeface="Calibri"/>
                <a:cs typeface="Calibri"/>
              </a:rPr>
              <a:t>method. Split data </a:t>
            </a:r>
            <a:r>
              <a:rPr dirty="0" sz="1100">
                <a:latin typeface="Calibri"/>
                <a:cs typeface="Calibri"/>
              </a:rPr>
              <a:t>into </a:t>
            </a:r>
            <a:r>
              <a:rPr dirty="0" sz="1100" spc="-5">
                <a:latin typeface="Calibri"/>
                <a:cs typeface="Calibri"/>
              </a:rPr>
              <a:t>two parts train </a:t>
            </a:r>
            <a:r>
              <a:rPr dirty="0" sz="1100">
                <a:latin typeface="Calibri"/>
                <a:cs typeface="Calibri"/>
              </a:rPr>
              <a:t>and test. </a:t>
            </a:r>
            <a:r>
              <a:rPr dirty="0" sz="1100" spc="-5">
                <a:latin typeface="Calibri"/>
                <a:cs typeface="Calibri"/>
              </a:rPr>
              <a:t>Creating multivariate </a:t>
            </a:r>
            <a:r>
              <a:rPr dirty="0" sz="1100">
                <a:latin typeface="Calibri"/>
                <a:cs typeface="Calibri"/>
              </a:rPr>
              <a:t>regression  </a:t>
            </a:r>
            <a:r>
              <a:rPr dirty="0" sz="1100" spc="-5">
                <a:latin typeface="Calibri"/>
                <a:cs typeface="Calibri"/>
              </a:rPr>
              <a:t>model by using </a:t>
            </a:r>
            <a:r>
              <a:rPr dirty="0" sz="1100">
                <a:latin typeface="Calibri"/>
                <a:cs typeface="Calibri"/>
              </a:rPr>
              <a:t>train </a:t>
            </a:r>
            <a:r>
              <a:rPr dirty="0" sz="1100" spc="-5">
                <a:latin typeface="Calibri"/>
                <a:cs typeface="Calibri"/>
              </a:rPr>
              <a:t>data set </a:t>
            </a:r>
            <a:r>
              <a:rPr dirty="0" sz="1100">
                <a:latin typeface="Calibri"/>
                <a:cs typeface="Calibri"/>
              </a:rPr>
              <a:t>and test this </a:t>
            </a:r>
            <a:r>
              <a:rPr dirty="0" sz="1100" spc="-5">
                <a:latin typeface="Calibri"/>
                <a:cs typeface="Calibri"/>
              </a:rPr>
              <a:t>model </a:t>
            </a:r>
            <a:r>
              <a:rPr dirty="0" sz="1100">
                <a:latin typeface="Calibri"/>
                <a:cs typeface="Calibri"/>
              </a:rPr>
              <a:t>with test </a:t>
            </a:r>
            <a:r>
              <a:rPr dirty="0" sz="1100" spc="-5">
                <a:latin typeface="Calibri"/>
                <a:cs typeface="Calibri"/>
              </a:rPr>
              <a:t>dataset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finally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conclusion.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7282" y="3975227"/>
            <a:ext cx="2482850" cy="1990725"/>
            <a:chOff x="2137282" y="3975227"/>
            <a:chExt cx="2482850" cy="1990725"/>
          </a:xfrm>
        </p:grpSpPr>
        <p:sp>
          <p:nvSpPr>
            <p:cNvPr id="5" name="object 5"/>
            <p:cNvSpPr/>
            <p:nvPr/>
          </p:nvSpPr>
          <p:spPr>
            <a:xfrm>
              <a:off x="2137282" y="3975227"/>
              <a:ext cx="975360" cy="856615"/>
            </a:xfrm>
            <a:custGeom>
              <a:avLst/>
              <a:gdLst/>
              <a:ahLst/>
              <a:cxnLst/>
              <a:rect l="l" t="t" r="r" b="b"/>
              <a:pathLst>
                <a:path w="975360" h="856614">
                  <a:moveTo>
                    <a:pt x="281305" y="0"/>
                  </a:moveTo>
                  <a:lnTo>
                    <a:pt x="0" y="0"/>
                  </a:lnTo>
                  <a:lnTo>
                    <a:pt x="0" y="783209"/>
                  </a:lnTo>
                  <a:lnTo>
                    <a:pt x="668655" y="783209"/>
                  </a:lnTo>
                  <a:lnTo>
                    <a:pt x="668655" y="856614"/>
                  </a:lnTo>
                  <a:lnTo>
                    <a:pt x="975233" y="642493"/>
                  </a:lnTo>
                  <a:lnTo>
                    <a:pt x="668655" y="428371"/>
                  </a:lnTo>
                  <a:lnTo>
                    <a:pt x="668655" y="501903"/>
                  </a:lnTo>
                  <a:lnTo>
                    <a:pt x="281305" y="501903"/>
                  </a:lnTo>
                  <a:lnTo>
                    <a:pt x="281305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32860" y="5109083"/>
              <a:ext cx="975360" cy="856615"/>
            </a:xfrm>
            <a:custGeom>
              <a:avLst/>
              <a:gdLst/>
              <a:ahLst/>
              <a:cxnLst/>
              <a:rect l="l" t="t" r="r" b="b"/>
              <a:pathLst>
                <a:path w="975360" h="856614">
                  <a:moveTo>
                    <a:pt x="281304" y="0"/>
                  </a:moveTo>
                  <a:lnTo>
                    <a:pt x="0" y="0"/>
                  </a:lnTo>
                  <a:lnTo>
                    <a:pt x="0" y="783081"/>
                  </a:lnTo>
                  <a:lnTo>
                    <a:pt x="668654" y="783081"/>
                  </a:lnTo>
                  <a:lnTo>
                    <a:pt x="668654" y="856614"/>
                  </a:lnTo>
                  <a:lnTo>
                    <a:pt x="975233" y="642492"/>
                  </a:lnTo>
                  <a:lnTo>
                    <a:pt x="668654" y="428370"/>
                  </a:lnTo>
                  <a:lnTo>
                    <a:pt x="668654" y="501776"/>
                  </a:lnTo>
                  <a:lnTo>
                    <a:pt x="281304" y="501776"/>
                  </a:lnTo>
                  <a:lnTo>
                    <a:pt x="281304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65220" y="4100195"/>
              <a:ext cx="1442085" cy="1009650"/>
            </a:xfrm>
            <a:custGeom>
              <a:avLst/>
              <a:gdLst/>
              <a:ahLst/>
              <a:cxnLst/>
              <a:rect l="l" t="t" r="r" b="b"/>
              <a:pathLst>
                <a:path w="1442085" h="1009650">
                  <a:moveTo>
                    <a:pt x="1273683" y="0"/>
                  </a:moveTo>
                  <a:lnTo>
                    <a:pt x="168275" y="0"/>
                  </a:lnTo>
                  <a:lnTo>
                    <a:pt x="123531" y="6017"/>
                  </a:lnTo>
                  <a:lnTo>
                    <a:pt x="83330" y="22996"/>
                  </a:lnTo>
                  <a:lnTo>
                    <a:pt x="49276" y="49323"/>
                  </a:lnTo>
                  <a:lnTo>
                    <a:pt x="22968" y="83387"/>
                  </a:lnTo>
                  <a:lnTo>
                    <a:pt x="6008" y="123575"/>
                  </a:lnTo>
                  <a:lnTo>
                    <a:pt x="0" y="168275"/>
                  </a:lnTo>
                  <a:lnTo>
                    <a:pt x="0" y="841120"/>
                  </a:lnTo>
                  <a:lnTo>
                    <a:pt x="6008" y="885864"/>
                  </a:lnTo>
                  <a:lnTo>
                    <a:pt x="22968" y="926065"/>
                  </a:lnTo>
                  <a:lnTo>
                    <a:pt x="49276" y="960119"/>
                  </a:lnTo>
                  <a:lnTo>
                    <a:pt x="83330" y="986427"/>
                  </a:lnTo>
                  <a:lnTo>
                    <a:pt x="123531" y="1003387"/>
                  </a:lnTo>
                  <a:lnTo>
                    <a:pt x="168275" y="1009395"/>
                  </a:lnTo>
                  <a:lnTo>
                    <a:pt x="1273683" y="1009395"/>
                  </a:lnTo>
                  <a:lnTo>
                    <a:pt x="1318426" y="1003387"/>
                  </a:lnTo>
                  <a:lnTo>
                    <a:pt x="1358627" y="986427"/>
                  </a:lnTo>
                  <a:lnTo>
                    <a:pt x="1392682" y="960119"/>
                  </a:lnTo>
                  <a:lnTo>
                    <a:pt x="1418989" y="926065"/>
                  </a:lnTo>
                  <a:lnTo>
                    <a:pt x="1435949" y="885864"/>
                  </a:lnTo>
                  <a:lnTo>
                    <a:pt x="1441958" y="841120"/>
                  </a:lnTo>
                  <a:lnTo>
                    <a:pt x="1441958" y="168275"/>
                  </a:lnTo>
                  <a:lnTo>
                    <a:pt x="1435949" y="123575"/>
                  </a:lnTo>
                  <a:lnTo>
                    <a:pt x="1418989" y="83387"/>
                  </a:lnTo>
                  <a:lnTo>
                    <a:pt x="1392682" y="49323"/>
                  </a:lnTo>
                  <a:lnTo>
                    <a:pt x="1358627" y="22996"/>
                  </a:lnTo>
                  <a:lnTo>
                    <a:pt x="1318426" y="6017"/>
                  </a:lnTo>
                  <a:lnTo>
                    <a:pt x="127368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65220" y="4100195"/>
              <a:ext cx="1442085" cy="1009650"/>
            </a:xfrm>
            <a:custGeom>
              <a:avLst/>
              <a:gdLst/>
              <a:ahLst/>
              <a:cxnLst/>
              <a:rect l="l" t="t" r="r" b="b"/>
              <a:pathLst>
                <a:path w="1442085" h="1009650">
                  <a:moveTo>
                    <a:pt x="0" y="168275"/>
                  </a:moveTo>
                  <a:lnTo>
                    <a:pt x="6008" y="123575"/>
                  </a:lnTo>
                  <a:lnTo>
                    <a:pt x="22968" y="83387"/>
                  </a:lnTo>
                  <a:lnTo>
                    <a:pt x="49276" y="49323"/>
                  </a:lnTo>
                  <a:lnTo>
                    <a:pt x="83330" y="22996"/>
                  </a:lnTo>
                  <a:lnTo>
                    <a:pt x="123531" y="6017"/>
                  </a:lnTo>
                  <a:lnTo>
                    <a:pt x="168275" y="0"/>
                  </a:lnTo>
                  <a:lnTo>
                    <a:pt x="1273683" y="0"/>
                  </a:lnTo>
                  <a:lnTo>
                    <a:pt x="1318426" y="6017"/>
                  </a:lnTo>
                  <a:lnTo>
                    <a:pt x="1358627" y="22996"/>
                  </a:lnTo>
                  <a:lnTo>
                    <a:pt x="1392682" y="49323"/>
                  </a:lnTo>
                  <a:lnTo>
                    <a:pt x="1418989" y="83387"/>
                  </a:lnTo>
                  <a:lnTo>
                    <a:pt x="1435949" y="123575"/>
                  </a:lnTo>
                  <a:lnTo>
                    <a:pt x="1441958" y="168275"/>
                  </a:lnTo>
                  <a:lnTo>
                    <a:pt x="1441958" y="841120"/>
                  </a:lnTo>
                  <a:lnTo>
                    <a:pt x="1435949" y="885864"/>
                  </a:lnTo>
                  <a:lnTo>
                    <a:pt x="1418989" y="926065"/>
                  </a:lnTo>
                  <a:lnTo>
                    <a:pt x="1392682" y="960119"/>
                  </a:lnTo>
                  <a:lnTo>
                    <a:pt x="1358627" y="986427"/>
                  </a:lnTo>
                  <a:lnTo>
                    <a:pt x="1318426" y="1003387"/>
                  </a:lnTo>
                  <a:lnTo>
                    <a:pt x="1273683" y="1009395"/>
                  </a:lnTo>
                  <a:lnTo>
                    <a:pt x="168275" y="1009395"/>
                  </a:lnTo>
                  <a:lnTo>
                    <a:pt x="123531" y="1003387"/>
                  </a:lnTo>
                  <a:lnTo>
                    <a:pt x="83330" y="986427"/>
                  </a:lnTo>
                  <a:lnTo>
                    <a:pt x="49276" y="960119"/>
                  </a:lnTo>
                  <a:lnTo>
                    <a:pt x="22968" y="926065"/>
                  </a:lnTo>
                  <a:lnTo>
                    <a:pt x="6008" y="885864"/>
                  </a:lnTo>
                  <a:lnTo>
                    <a:pt x="0" y="841120"/>
                  </a:lnTo>
                  <a:lnTo>
                    <a:pt x="0" y="1682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969642" y="3012313"/>
            <a:ext cx="1442085" cy="917575"/>
          </a:xfrm>
          <a:custGeom>
            <a:avLst/>
            <a:gdLst/>
            <a:ahLst/>
            <a:cxnLst/>
            <a:rect l="l" t="t" r="r" b="b"/>
            <a:pathLst>
              <a:path w="1442085" h="917575">
                <a:moveTo>
                  <a:pt x="1289049" y="0"/>
                </a:moveTo>
                <a:lnTo>
                  <a:pt x="152907" y="0"/>
                </a:lnTo>
                <a:lnTo>
                  <a:pt x="104574" y="7794"/>
                </a:lnTo>
                <a:lnTo>
                  <a:pt x="62599" y="29500"/>
                </a:lnTo>
                <a:lnTo>
                  <a:pt x="29500" y="62599"/>
                </a:lnTo>
                <a:lnTo>
                  <a:pt x="7794" y="104574"/>
                </a:lnTo>
                <a:lnTo>
                  <a:pt x="0" y="152907"/>
                </a:lnTo>
                <a:lnTo>
                  <a:pt x="0" y="764666"/>
                </a:lnTo>
                <a:lnTo>
                  <a:pt x="7794" y="813000"/>
                </a:lnTo>
                <a:lnTo>
                  <a:pt x="29500" y="854975"/>
                </a:lnTo>
                <a:lnTo>
                  <a:pt x="62599" y="888074"/>
                </a:lnTo>
                <a:lnTo>
                  <a:pt x="104574" y="909780"/>
                </a:lnTo>
                <a:lnTo>
                  <a:pt x="152907" y="917574"/>
                </a:lnTo>
                <a:lnTo>
                  <a:pt x="1289049" y="917574"/>
                </a:lnTo>
                <a:lnTo>
                  <a:pt x="1337383" y="909780"/>
                </a:lnTo>
                <a:lnTo>
                  <a:pt x="1379358" y="888074"/>
                </a:lnTo>
                <a:lnTo>
                  <a:pt x="1412457" y="854975"/>
                </a:lnTo>
                <a:lnTo>
                  <a:pt x="1434163" y="813000"/>
                </a:lnTo>
                <a:lnTo>
                  <a:pt x="1441958" y="764666"/>
                </a:lnTo>
                <a:lnTo>
                  <a:pt x="1441958" y="152907"/>
                </a:lnTo>
                <a:lnTo>
                  <a:pt x="1434163" y="104574"/>
                </a:lnTo>
                <a:lnTo>
                  <a:pt x="1412457" y="62599"/>
                </a:lnTo>
                <a:lnTo>
                  <a:pt x="1379358" y="29500"/>
                </a:lnTo>
                <a:lnTo>
                  <a:pt x="1337383" y="7794"/>
                </a:lnTo>
                <a:lnTo>
                  <a:pt x="128904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98039" y="3330701"/>
            <a:ext cx="11830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0884" y="4464811"/>
            <a:ext cx="12306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1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PLOTS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60798" y="5234051"/>
            <a:ext cx="1442085" cy="1009650"/>
          </a:xfrm>
          <a:custGeom>
            <a:avLst/>
            <a:gdLst/>
            <a:ahLst/>
            <a:cxnLst/>
            <a:rect l="l" t="t" r="r" b="b"/>
            <a:pathLst>
              <a:path w="1442085" h="1009650">
                <a:moveTo>
                  <a:pt x="1273683" y="0"/>
                </a:moveTo>
                <a:lnTo>
                  <a:pt x="168275" y="0"/>
                </a:lnTo>
                <a:lnTo>
                  <a:pt x="123531" y="6017"/>
                </a:lnTo>
                <a:lnTo>
                  <a:pt x="83330" y="22996"/>
                </a:lnTo>
                <a:lnTo>
                  <a:pt x="49275" y="49323"/>
                </a:lnTo>
                <a:lnTo>
                  <a:pt x="22968" y="83387"/>
                </a:lnTo>
                <a:lnTo>
                  <a:pt x="6008" y="123575"/>
                </a:lnTo>
                <a:lnTo>
                  <a:pt x="0" y="168275"/>
                </a:lnTo>
                <a:lnTo>
                  <a:pt x="0" y="841121"/>
                </a:lnTo>
                <a:lnTo>
                  <a:pt x="6008" y="885864"/>
                </a:lnTo>
                <a:lnTo>
                  <a:pt x="22968" y="926065"/>
                </a:lnTo>
                <a:lnTo>
                  <a:pt x="49275" y="960120"/>
                </a:lnTo>
                <a:lnTo>
                  <a:pt x="83330" y="986427"/>
                </a:lnTo>
                <a:lnTo>
                  <a:pt x="123531" y="1003387"/>
                </a:lnTo>
                <a:lnTo>
                  <a:pt x="168275" y="1009396"/>
                </a:lnTo>
                <a:lnTo>
                  <a:pt x="1273683" y="1009396"/>
                </a:lnTo>
                <a:lnTo>
                  <a:pt x="1318426" y="1003387"/>
                </a:lnTo>
                <a:lnTo>
                  <a:pt x="1358627" y="986427"/>
                </a:lnTo>
                <a:lnTo>
                  <a:pt x="1392682" y="960120"/>
                </a:lnTo>
                <a:lnTo>
                  <a:pt x="1418989" y="926065"/>
                </a:lnTo>
                <a:lnTo>
                  <a:pt x="1435949" y="885864"/>
                </a:lnTo>
                <a:lnTo>
                  <a:pt x="1441958" y="841121"/>
                </a:lnTo>
                <a:lnTo>
                  <a:pt x="1441958" y="168275"/>
                </a:lnTo>
                <a:lnTo>
                  <a:pt x="1435949" y="123575"/>
                </a:lnTo>
                <a:lnTo>
                  <a:pt x="1418989" y="83387"/>
                </a:lnTo>
                <a:lnTo>
                  <a:pt x="1392682" y="49323"/>
                </a:lnTo>
                <a:lnTo>
                  <a:pt x="1358627" y="22996"/>
                </a:lnTo>
                <a:lnTo>
                  <a:pt x="1318426" y="6017"/>
                </a:lnTo>
                <a:lnTo>
                  <a:pt x="127368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47361" y="5305805"/>
            <a:ext cx="1071245" cy="8248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700" marR="5080" indent="-1270">
              <a:lnSpc>
                <a:spcPts val="1540"/>
              </a:lnSpc>
              <a:spcBef>
                <a:spcPts val="270"/>
              </a:spcBef>
            </a:pP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PERFORM  REGRESSION  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dirty="0" sz="1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4538980" cy="1340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F81BC"/>
                </a:solidFill>
                <a:latin typeface="Calibri"/>
                <a:cs typeface="Calibri"/>
              </a:rPr>
              <a:t>RESULTS: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Calibri"/>
                <a:cs typeface="Calibri"/>
              </a:rPr>
              <a:t>1.Which month of year have highest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fatalities?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Summary </a:t>
            </a:r>
            <a:r>
              <a:rPr dirty="0" sz="1100">
                <a:latin typeface="Calibri"/>
                <a:cs typeface="Calibri"/>
              </a:rPr>
              <a:t>of </a:t>
            </a:r>
            <a:r>
              <a:rPr dirty="0" sz="1100" spc="-5">
                <a:latin typeface="Calibri"/>
                <a:cs typeface="Calibri"/>
              </a:rPr>
              <a:t>Month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Variable: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L="12700" marR="5080">
              <a:lnSpc>
                <a:spcPts val="1130"/>
              </a:lnSpc>
              <a:tabLst>
                <a:tab pos="393700" algn="l"/>
                <a:tab pos="776605" algn="l"/>
                <a:tab pos="1158875" algn="l"/>
                <a:tab pos="1542415" algn="l"/>
                <a:tab pos="1924050" algn="l"/>
                <a:tab pos="2306320" algn="l"/>
                <a:tab pos="2689225" algn="l"/>
                <a:tab pos="3072765" algn="l"/>
                <a:tab pos="3454400" algn="l"/>
                <a:tab pos="3836670" algn="l"/>
                <a:tab pos="4219575" algn="l"/>
              </a:tabLst>
            </a:pPr>
            <a:r>
              <a:rPr dirty="0" sz="1000" spc="-5">
                <a:latin typeface="Lucida Console"/>
                <a:cs typeface="Lucida Console"/>
              </a:rPr>
              <a:t>JAN	FEB	MAR	APR	MAY	JUN	JUL	AUG	SEP	OCT	NOV	DEC  2493 2384 2855 2780 2992 2960 </a:t>
            </a:r>
            <a:r>
              <a:rPr dirty="0" sz="1000">
                <a:latin typeface="Lucida Console"/>
                <a:cs typeface="Lucida Console"/>
              </a:rPr>
              <a:t>3142 </a:t>
            </a:r>
            <a:r>
              <a:rPr dirty="0" sz="1000" spc="-5">
                <a:latin typeface="Lucida Console"/>
                <a:cs typeface="Lucida Console"/>
              </a:rPr>
              <a:t>2996 2910 2985 2732</a:t>
            </a:r>
            <a:r>
              <a:rPr dirty="0" sz="1000" spc="55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2623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70372"/>
            <a:ext cx="5483225" cy="1285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Fatalities are more in </a:t>
            </a:r>
            <a:r>
              <a:rPr dirty="0" sz="1100" spc="-5">
                <a:latin typeface="Calibri"/>
                <a:cs typeface="Calibri"/>
              </a:rPr>
              <a:t>July. </a:t>
            </a:r>
            <a:r>
              <a:rPr dirty="0" sz="1100">
                <a:latin typeface="Calibri"/>
                <a:cs typeface="Calibri"/>
              </a:rPr>
              <a:t>BY </a:t>
            </a:r>
            <a:r>
              <a:rPr dirty="0" sz="1100" spc="-5">
                <a:latin typeface="Calibri"/>
                <a:cs typeface="Calibri"/>
              </a:rPr>
              <a:t>seeing </a:t>
            </a:r>
            <a:r>
              <a:rPr dirty="0" sz="1100">
                <a:latin typeface="Calibri"/>
                <a:cs typeface="Calibri"/>
              </a:rPr>
              <a:t>this we </a:t>
            </a:r>
            <a:r>
              <a:rPr dirty="0" sz="1100" spc="-5">
                <a:latin typeface="Calibri"/>
                <a:cs typeface="Calibri"/>
              </a:rPr>
              <a:t>can say </a:t>
            </a:r>
            <a:r>
              <a:rPr dirty="0" sz="1100">
                <a:latin typeface="Calibri"/>
                <a:cs typeface="Calibri"/>
              </a:rPr>
              <a:t>accidents </a:t>
            </a:r>
            <a:r>
              <a:rPr dirty="0" sz="1100" spc="-5">
                <a:latin typeface="Calibri"/>
                <a:cs typeface="Calibri"/>
              </a:rPr>
              <a:t>are more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summer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5">
                <a:latin typeface="Calibri"/>
                <a:cs typeface="Calibri"/>
              </a:rPr>
              <a:t> winter.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Calibri"/>
                <a:cs typeface="Calibri"/>
              </a:rPr>
              <a:t>2.Which Day of </a:t>
            </a:r>
            <a:r>
              <a:rPr dirty="0" sz="1100" b="1">
                <a:latin typeface="Calibri"/>
                <a:cs typeface="Calibri"/>
              </a:rPr>
              <a:t>week </a:t>
            </a:r>
            <a:r>
              <a:rPr dirty="0" sz="1100" spc="-5" b="1">
                <a:latin typeface="Calibri"/>
                <a:cs typeface="Calibri"/>
              </a:rPr>
              <a:t>have </a:t>
            </a:r>
            <a:r>
              <a:rPr dirty="0" sz="1100" b="1">
                <a:latin typeface="Calibri"/>
                <a:cs typeface="Calibri"/>
              </a:rPr>
              <a:t>highest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fatalities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Summary </a:t>
            </a:r>
            <a:r>
              <a:rPr dirty="0" sz="1100">
                <a:latin typeface="Calibri"/>
                <a:cs typeface="Calibri"/>
              </a:rPr>
              <a:t>of DAYOFWEEK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Variable: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libri"/>
              <a:cs typeface="Calibri"/>
            </a:endParaRPr>
          </a:p>
          <a:p>
            <a:pPr marL="12700" marR="2862580">
              <a:lnSpc>
                <a:spcPts val="1120"/>
              </a:lnSpc>
              <a:spcBef>
                <a:spcPts val="5"/>
              </a:spcBef>
              <a:tabLst>
                <a:tab pos="393700" algn="l"/>
                <a:tab pos="776605" algn="l"/>
                <a:tab pos="1158875" algn="l"/>
                <a:tab pos="1542415" algn="l"/>
                <a:tab pos="1924050" algn="l"/>
                <a:tab pos="2306320" algn="l"/>
              </a:tabLst>
            </a:pPr>
            <a:r>
              <a:rPr dirty="0" sz="1000" spc="-5">
                <a:latin typeface="Lucida Console"/>
                <a:cs typeface="Lucida Console"/>
              </a:rPr>
              <a:t>Sun	Mon	Tue	Wed	Thu	Fri	Sat  5617 4355 3953 </a:t>
            </a:r>
            <a:r>
              <a:rPr dirty="0" sz="1000">
                <a:latin typeface="Lucida Console"/>
                <a:cs typeface="Lucida Console"/>
              </a:rPr>
              <a:t>4225 </a:t>
            </a:r>
            <a:r>
              <a:rPr dirty="0" sz="1000" spc="-5">
                <a:latin typeface="Lucida Console"/>
                <a:cs typeface="Lucida Console"/>
              </a:rPr>
              <a:t>4206 5243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6253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63711"/>
            <a:ext cx="46285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Fatalities </a:t>
            </a:r>
            <a:r>
              <a:rPr dirty="0" sz="1100" spc="-5">
                <a:latin typeface="Calibri"/>
                <a:cs typeface="Calibri"/>
              </a:rPr>
              <a:t>are </a:t>
            </a:r>
            <a:r>
              <a:rPr dirty="0" sz="1100">
                <a:latin typeface="Calibri"/>
                <a:cs typeface="Calibri"/>
              </a:rPr>
              <a:t>more in </a:t>
            </a:r>
            <a:r>
              <a:rPr dirty="0" sz="1100" spc="-5">
                <a:latin typeface="Calibri"/>
                <a:cs typeface="Calibri"/>
              </a:rPr>
              <a:t>Saturday, Sunday, Friday. Accidents </a:t>
            </a:r>
            <a:r>
              <a:rPr dirty="0" sz="1100">
                <a:latin typeface="Calibri"/>
                <a:cs typeface="Calibri"/>
              </a:rPr>
              <a:t>are more in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Weekends.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829" y="2645035"/>
            <a:ext cx="5705856" cy="24400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000" y="6951347"/>
            <a:ext cx="5672158" cy="16342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26073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3.Which state of </a:t>
            </a:r>
            <a:r>
              <a:rPr dirty="0" sz="1100" b="1">
                <a:latin typeface="Calibri"/>
                <a:cs typeface="Calibri"/>
              </a:rPr>
              <a:t>U.S </a:t>
            </a:r>
            <a:r>
              <a:rPr dirty="0" sz="1100" spc="-5" b="1">
                <a:latin typeface="Calibri"/>
                <a:cs typeface="Calibri"/>
              </a:rPr>
              <a:t>have highest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fatalities?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342002"/>
            <a:ext cx="41433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From this we </a:t>
            </a:r>
            <a:r>
              <a:rPr dirty="0" sz="1100" spc="-5">
                <a:latin typeface="Calibri"/>
                <a:cs typeface="Calibri"/>
              </a:rPr>
              <a:t>can see California, Florida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Texas has highest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fatalities.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311520"/>
            <a:ext cx="25387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libri"/>
                <a:cs typeface="Calibri"/>
              </a:rPr>
              <a:t>4.Which Hour of day has highest</a:t>
            </a:r>
            <a:r>
              <a:rPr dirty="0" sz="1100" spc="3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fatalities?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759138"/>
            <a:ext cx="41713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From this we </a:t>
            </a:r>
            <a:r>
              <a:rPr dirty="0" sz="1100" spc="-5">
                <a:latin typeface="Calibri"/>
                <a:cs typeface="Calibri"/>
              </a:rPr>
              <a:t>can say accidents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5">
                <a:latin typeface="Calibri"/>
                <a:cs typeface="Calibri"/>
              </a:rPr>
              <a:t>more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evenings </a:t>
            </a:r>
            <a:r>
              <a:rPr dirty="0" sz="1100">
                <a:latin typeface="Calibri"/>
                <a:cs typeface="Calibri"/>
              </a:rPr>
              <a:t>and less 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morning.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829" y="1237488"/>
            <a:ext cx="5575096" cy="2971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829" y="5767222"/>
            <a:ext cx="5705856" cy="28113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26631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5.Number of accidents </a:t>
            </a:r>
            <a:r>
              <a:rPr dirty="0" sz="1100" spc="-10" b="1">
                <a:latin typeface="Calibri"/>
                <a:cs typeface="Calibri"/>
              </a:rPr>
              <a:t>by </a:t>
            </a:r>
            <a:r>
              <a:rPr dirty="0" sz="1100" spc="-5" b="1">
                <a:latin typeface="Calibri"/>
                <a:cs typeface="Calibri"/>
              </a:rPr>
              <a:t>road function</a:t>
            </a:r>
            <a:r>
              <a:rPr dirty="0" sz="1100" spc="2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class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741900"/>
            <a:ext cx="5653405" cy="93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7300"/>
              </a:lnSpc>
              <a:spcBef>
                <a:spcPts val="95"/>
              </a:spcBef>
            </a:pPr>
            <a:r>
              <a:rPr dirty="0" sz="1100">
                <a:latin typeface="Calibri"/>
                <a:cs typeface="Calibri"/>
              </a:rPr>
              <a:t>Accidents </a:t>
            </a:r>
            <a:r>
              <a:rPr dirty="0" sz="1100" spc="-5">
                <a:latin typeface="Calibri"/>
                <a:cs typeface="Calibri"/>
              </a:rPr>
              <a:t>are more </a:t>
            </a: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Rural </a:t>
            </a:r>
            <a:r>
              <a:rPr dirty="0" sz="1100">
                <a:latin typeface="Calibri"/>
                <a:cs typeface="Calibri"/>
              </a:rPr>
              <a:t>Major </a:t>
            </a:r>
            <a:r>
              <a:rPr dirty="0" sz="1100" spc="-5">
                <a:latin typeface="Calibri"/>
                <a:cs typeface="Calibri"/>
              </a:rPr>
              <a:t>collector, </a:t>
            </a:r>
            <a:r>
              <a:rPr dirty="0" sz="1100">
                <a:latin typeface="Calibri"/>
                <a:cs typeface="Calibri"/>
              </a:rPr>
              <a:t>Urban </a:t>
            </a:r>
            <a:r>
              <a:rPr dirty="0" sz="1100" spc="-5">
                <a:latin typeface="Calibri"/>
                <a:cs typeface="Calibri"/>
              </a:rPr>
              <a:t>Other Principal Arterial, </a:t>
            </a:r>
            <a:r>
              <a:rPr dirty="0" sz="1100">
                <a:latin typeface="Calibri"/>
                <a:cs typeface="Calibri"/>
              </a:rPr>
              <a:t>Rural Principal </a:t>
            </a:r>
            <a:r>
              <a:rPr dirty="0" sz="1100" spc="-5">
                <a:latin typeface="Calibri"/>
                <a:cs typeface="Calibri"/>
              </a:rPr>
              <a:t>Arterial-  </a:t>
            </a:r>
            <a:r>
              <a:rPr dirty="0" sz="1100">
                <a:latin typeface="Calibri"/>
                <a:cs typeface="Calibri"/>
              </a:rPr>
              <a:t>Other, Rural Minor </a:t>
            </a:r>
            <a:r>
              <a:rPr dirty="0" sz="1100" spc="-5">
                <a:latin typeface="Calibri"/>
                <a:cs typeface="Calibri"/>
              </a:rPr>
              <a:t>Arterial, </a:t>
            </a:r>
            <a:r>
              <a:rPr dirty="0" sz="1100">
                <a:latin typeface="Calibri"/>
                <a:cs typeface="Calibri"/>
              </a:rPr>
              <a:t>Rural Local Road or </a:t>
            </a:r>
            <a:r>
              <a:rPr dirty="0" sz="1100" spc="-5">
                <a:latin typeface="Calibri"/>
                <a:cs typeface="Calibri"/>
              </a:rPr>
              <a:t>Street, </a:t>
            </a:r>
            <a:r>
              <a:rPr dirty="0" sz="1100">
                <a:latin typeface="Calibri"/>
                <a:cs typeface="Calibri"/>
              </a:rPr>
              <a:t>Urban </a:t>
            </a:r>
            <a:r>
              <a:rPr dirty="0" sz="1100" spc="-5">
                <a:latin typeface="Calibri"/>
                <a:cs typeface="Calibri"/>
              </a:rPr>
              <a:t>Other Principal Arterial, </a:t>
            </a:r>
            <a:r>
              <a:rPr dirty="0" sz="1100">
                <a:latin typeface="Calibri"/>
                <a:cs typeface="Calibri"/>
              </a:rPr>
              <a:t>Urban Minor  Arterial, Urban </a:t>
            </a:r>
            <a:r>
              <a:rPr dirty="0" sz="1100" spc="-5">
                <a:latin typeface="Calibri"/>
                <a:cs typeface="Calibri"/>
              </a:rPr>
              <a:t>Local Road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Street.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5" b="1">
                <a:latin typeface="Calibri"/>
                <a:cs typeface="Calibri"/>
              </a:rPr>
              <a:t>6.Number of accidents </a:t>
            </a:r>
            <a:r>
              <a:rPr dirty="0" sz="1100" spc="-10" b="1">
                <a:latin typeface="Calibri"/>
                <a:cs typeface="Calibri"/>
              </a:rPr>
              <a:t>by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Route: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920" y="1475613"/>
            <a:ext cx="2827279" cy="30289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309" y="6023375"/>
            <a:ext cx="3238150" cy="24686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6116" y="1116837"/>
            <a:ext cx="1826260" cy="30930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377825">
              <a:lnSpc>
                <a:spcPct val="101800"/>
              </a:lnSpc>
              <a:spcBef>
                <a:spcPts val="80"/>
              </a:spcBef>
              <a:buSzPct val="90909"/>
              <a:buAutoNum type="arabicPeriod"/>
              <a:tabLst>
                <a:tab pos="120650" algn="l"/>
              </a:tabLst>
            </a:pPr>
            <a:r>
              <a:rPr dirty="0" sz="1100">
                <a:latin typeface="Calibri"/>
                <a:cs typeface="Calibri"/>
              </a:rPr>
              <a:t>Rural </a:t>
            </a:r>
            <a:r>
              <a:rPr dirty="0" sz="1100" spc="-5">
                <a:latin typeface="Calibri"/>
                <a:cs typeface="Calibri"/>
              </a:rPr>
              <a:t>Principal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Arterial-  </a:t>
            </a:r>
            <a:r>
              <a:rPr dirty="0" sz="1100" spc="-5">
                <a:latin typeface="Calibri"/>
                <a:cs typeface="Calibri"/>
              </a:rPr>
              <a:t>Interstate</a:t>
            </a:r>
            <a:endParaRPr sz="1100">
              <a:latin typeface="Calibri"/>
              <a:cs typeface="Calibri"/>
            </a:endParaRPr>
          </a:p>
          <a:p>
            <a:pPr marL="12700" marR="48895">
              <a:lnSpc>
                <a:spcPct val="100899"/>
              </a:lnSpc>
              <a:spcBef>
                <a:spcPts val="10"/>
              </a:spcBef>
              <a:buSzPct val="90909"/>
              <a:buAutoNum type="arabicPeriod"/>
              <a:tabLst>
                <a:tab pos="120650" algn="l"/>
              </a:tabLst>
            </a:pPr>
            <a:r>
              <a:rPr dirty="0" sz="1100" spc="-5">
                <a:latin typeface="Calibri"/>
                <a:cs typeface="Calibri"/>
              </a:rPr>
              <a:t>Rural Principal Arterial-Other  </a:t>
            </a:r>
            <a:r>
              <a:rPr dirty="0" sz="1100">
                <a:latin typeface="Calibri"/>
                <a:cs typeface="Calibri"/>
              </a:rPr>
              <a:t>3.Rural </a:t>
            </a:r>
            <a:r>
              <a:rPr dirty="0" sz="1100" spc="-5">
                <a:latin typeface="Calibri"/>
                <a:cs typeface="Calibri"/>
              </a:rPr>
              <a:t>Minor Arterial</a:t>
            </a:r>
            <a:endParaRPr sz="1100">
              <a:latin typeface="Calibri"/>
              <a:cs typeface="Calibri"/>
            </a:endParaRPr>
          </a:p>
          <a:p>
            <a:pPr marL="12700" marR="228600">
              <a:lnSpc>
                <a:spcPct val="101800"/>
              </a:lnSpc>
            </a:pPr>
            <a:r>
              <a:rPr dirty="0" sz="1100">
                <a:latin typeface="Calibri"/>
                <a:cs typeface="Calibri"/>
              </a:rPr>
              <a:t>4.Rural Major </a:t>
            </a:r>
            <a:r>
              <a:rPr dirty="0" sz="1100" spc="-5">
                <a:latin typeface="Calibri"/>
                <a:cs typeface="Calibri"/>
              </a:rPr>
              <a:t>Collector  </a:t>
            </a:r>
            <a:r>
              <a:rPr dirty="0" sz="1100">
                <a:latin typeface="Calibri"/>
                <a:cs typeface="Calibri"/>
              </a:rPr>
              <a:t>5.Rural </a:t>
            </a:r>
            <a:r>
              <a:rPr dirty="0" sz="1100" spc="-5">
                <a:latin typeface="Calibri"/>
                <a:cs typeface="Calibri"/>
              </a:rPr>
              <a:t>Minor Collector  </a:t>
            </a:r>
            <a:r>
              <a:rPr dirty="0" sz="1100">
                <a:latin typeface="Calibri"/>
                <a:cs typeface="Calibri"/>
              </a:rPr>
              <a:t>6.Rural Local Road or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Street  </a:t>
            </a:r>
            <a:r>
              <a:rPr dirty="0" sz="1100">
                <a:latin typeface="Calibri"/>
                <a:cs typeface="Calibri"/>
              </a:rPr>
              <a:t>9.Rural</a:t>
            </a:r>
            <a:r>
              <a:rPr dirty="0" sz="1100" spc="-5">
                <a:latin typeface="Calibri"/>
                <a:cs typeface="Calibri"/>
              </a:rPr>
              <a:t> Unknown</a:t>
            </a:r>
            <a:endParaRPr sz="1100">
              <a:latin typeface="Calibri"/>
              <a:cs typeface="Calibri"/>
            </a:endParaRPr>
          </a:p>
          <a:p>
            <a:pPr marL="12700" marR="222250">
              <a:lnSpc>
                <a:spcPct val="101800"/>
              </a:lnSpc>
              <a:buSzPct val="90909"/>
              <a:buAutoNum type="arabicPeriod" startAt="11"/>
              <a:tabLst>
                <a:tab pos="192405" algn="l"/>
              </a:tabLst>
            </a:pPr>
            <a:r>
              <a:rPr dirty="0" sz="1100">
                <a:latin typeface="Calibri"/>
                <a:cs typeface="Calibri"/>
              </a:rPr>
              <a:t>Urban </a:t>
            </a:r>
            <a:r>
              <a:rPr dirty="0" sz="1100" spc="-5">
                <a:latin typeface="Calibri"/>
                <a:cs typeface="Calibri"/>
              </a:rPr>
              <a:t>Principal Arterial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  </a:t>
            </a:r>
            <a:r>
              <a:rPr dirty="0" sz="1100" spc="-5">
                <a:latin typeface="Calibri"/>
                <a:cs typeface="Calibri"/>
              </a:rPr>
              <a:t>Interstate</a:t>
            </a:r>
            <a:endParaRPr sz="1100">
              <a:latin typeface="Calibri"/>
              <a:cs typeface="Calibri"/>
            </a:endParaRPr>
          </a:p>
          <a:p>
            <a:pPr marL="191770" indent="-179705">
              <a:lnSpc>
                <a:spcPct val="100000"/>
              </a:lnSpc>
              <a:spcBef>
                <a:spcPts val="25"/>
              </a:spcBef>
              <a:buSzPct val="90909"/>
              <a:buAutoNum type="arabicPeriod" startAt="11"/>
              <a:tabLst>
                <a:tab pos="192405" algn="l"/>
              </a:tabLst>
            </a:pPr>
            <a:r>
              <a:rPr dirty="0" sz="1100">
                <a:latin typeface="Calibri"/>
                <a:cs typeface="Calibri"/>
              </a:rPr>
              <a:t>Urban </a:t>
            </a:r>
            <a:r>
              <a:rPr dirty="0" sz="1100" spc="-5">
                <a:latin typeface="Calibri"/>
                <a:cs typeface="Calibri"/>
              </a:rPr>
              <a:t>Principal Arterial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400"/>
              </a:lnSpc>
              <a:spcBef>
                <a:spcPts val="10"/>
              </a:spcBef>
            </a:pPr>
            <a:r>
              <a:rPr dirty="0" sz="1100" spc="-5">
                <a:latin typeface="Calibri"/>
                <a:cs typeface="Calibri"/>
              </a:rPr>
              <a:t>Other Freeways </a:t>
            </a:r>
            <a:r>
              <a:rPr dirty="0" sz="1100">
                <a:latin typeface="Calibri"/>
                <a:cs typeface="Calibri"/>
              </a:rPr>
              <a:t>or </a:t>
            </a:r>
            <a:r>
              <a:rPr dirty="0" sz="1100" spc="-5">
                <a:latin typeface="Calibri"/>
                <a:cs typeface="Calibri"/>
              </a:rPr>
              <a:t>Expressways  13.Urban Other Principal  </a:t>
            </a:r>
            <a:r>
              <a:rPr dirty="0" sz="1100">
                <a:latin typeface="Calibri"/>
                <a:cs typeface="Calibri"/>
              </a:rPr>
              <a:t>Arterial</a:t>
            </a:r>
            <a:endParaRPr sz="1100">
              <a:latin typeface="Calibri"/>
              <a:cs typeface="Calibri"/>
            </a:endParaRPr>
          </a:p>
          <a:p>
            <a:pPr marL="12700" marR="438150">
              <a:lnSpc>
                <a:spcPct val="101800"/>
              </a:lnSpc>
            </a:pPr>
            <a:r>
              <a:rPr dirty="0" sz="1100" spc="-5">
                <a:latin typeface="Calibri"/>
                <a:cs typeface="Calibri"/>
              </a:rPr>
              <a:t>14.Urban </a:t>
            </a:r>
            <a:r>
              <a:rPr dirty="0" sz="1100">
                <a:latin typeface="Calibri"/>
                <a:cs typeface="Calibri"/>
              </a:rPr>
              <a:t>Minor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Arterial  15.Urban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Collector</a:t>
            </a:r>
            <a:endParaRPr sz="1100">
              <a:latin typeface="Calibri"/>
              <a:cs typeface="Calibri"/>
            </a:endParaRPr>
          </a:p>
          <a:p>
            <a:pPr marL="12700" marR="100330">
              <a:lnSpc>
                <a:spcPct val="101800"/>
              </a:lnSpc>
            </a:pPr>
            <a:r>
              <a:rPr dirty="0" sz="1100">
                <a:latin typeface="Calibri"/>
                <a:cs typeface="Calibri"/>
              </a:rPr>
              <a:t>16.Urban </a:t>
            </a:r>
            <a:r>
              <a:rPr dirty="0" sz="1100" spc="-5">
                <a:latin typeface="Calibri"/>
                <a:cs typeface="Calibri"/>
              </a:rPr>
              <a:t>Local Road </a:t>
            </a:r>
            <a:r>
              <a:rPr dirty="0" sz="1100">
                <a:latin typeface="Calibri"/>
                <a:cs typeface="Calibri"/>
              </a:rPr>
              <a:t>or </a:t>
            </a:r>
            <a:r>
              <a:rPr dirty="0" sz="1100" spc="-5">
                <a:latin typeface="Calibri"/>
                <a:cs typeface="Calibri"/>
              </a:rPr>
              <a:t>Street  </a:t>
            </a:r>
            <a:r>
              <a:rPr dirty="0" sz="1100">
                <a:latin typeface="Calibri"/>
                <a:cs typeface="Calibri"/>
              </a:rPr>
              <a:t>19-Urban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Unknown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353" y="6448424"/>
            <a:ext cx="1731010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Accidents are more in</a:t>
            </a:r>
            <a:r>
              <a:rPr dirty="0" sz="1200" spc="-1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State  Highways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24892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7.Number of accidents </a:t>
            </a:r>
            <a:r>
              <a:rPr dirty="0" sz="1100" spc="-10" b="1">
                <a:latin typeface="Calibri"/>
                <a:cs typeface="Calibri"/>
              </a:rPr>
              <a:t>by </a:t>
            </a:r>
            <a:r>
              <a:rPr dirty="0" sz="1100" spc="-5" b="1">
                <a:latin typeface="Calibri"/>
                <a:cs typeface="Calibri"/>
              </a:rPr>
              <a:t>relation </a:t>
            </a:r>
            <a:r>
              <a:rPr dirty="0" sz="1100" b="1">
                <a:latin typeface="Calibri"/>
                <a:cs typeface="Calibri"/>
              </a:rPr>
              <a:t>to</a:t>
            </a:r>
            <a:r>
              <a:rPr dirty="0" sz="1100" spc="-5" b="1">
                <a:latin typeface="Calibri"/>
                <a:cs typeface="Calibri"/>
              </a:rPr>
              <a:t> road: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93334"/>
            <a:ext cx="22244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libri"/>
                <a:cs typeface="Calibri"/>
              </a:rPr>
              <a:t>8.Number of accidents </a:t>
            </a:r>
            <a:r>
              <a:rPr dirty="0" sz="1100" spc="-10" b="1">
                <a:latin typeface="Calibri"/>
                <a:cs typeface="Calibri"/>
              </a:rPr>
              <a:t>by </a:t>
            </a:r>
            <a:r>
              <a:rPr dirty="0" sz="1100" spc="-5" b="1">
                <a:latin typeface="Calibri"/>
                <a:cs typeface="Calibri"/>
              </a:rPr>
              <a:t>speed </a:t>
            </a:r>
            <a:r>
              <a:rPr dirty="0" sz="1100" b="1">
                <a:latin typeface="Calibri"/>
                <a:cs typeface="Calibri"/>
              </a:rPr>
              <a:t>limit: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33231"/>
            <a:ext cx="21037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Accidents </a:t>
            </a:r>
            <a:r>
              <a:rPr dirty="0" sz="1100" spc="-5">
                <a:latin typeface="Calibri"/>
                <a:cs typeface="Calibri"/>
              </a:rPr>
              <a:t>are more </a:t>
            </a:r>
            <a:r>
              <a:rPr dirty="0" sz="1100">
                <a:latin typeface="Calibri"/>
                <a:cs typeface="Calibri"/>
              </a:rPr>
              <a:t>at </a:t>
            </a:r>
            <a:r>
              <a:rPr dirty="0" sz="1100" spc="-5">
                <a:latin typeface="Calibri"/>
                <a:cs typeface="Calibri"/>
              </a:rPr>
              <a:t>55 speed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limit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510" y="1447038"/>
            <a:ext cx="3385761" cy="3057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325" y="5649334"/>
            <a:ext cx="3219450" cy="28434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29353" y="1589277"/>
            <a:ext cx="1591945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Accidents are more in</a:t>
            </a:r>
            <a:r>
              <a:rPr dirty="0" sz="1200" spc="-1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On  </a:t>
            </a:r>
            <a:r>
              <a:rPr dirty="0" sz="1200" spc="-5">
                <a:latin typeface="Calibri"/>
                <a:cs typeface="Calibri"/>
              </a:rPr>
              <a:t>Roadway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22186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9.Number of </a:t>
            </a:r>
            <a:r>
              <a:rPr dirty="0" sz="1100" b="1">
                <a:latin typeface="Calibri"/>
                <a:cs typeface="Calibri"/>
              </a:rPr>
              <a:t>hit </a:t>
            </a:r>
            <a:r>
              <a:rPr dirty="0" sz="1100" spc="-5" b="1">
                <a:latin typeface="Calibri"/>
                <a:cs typeface="Calibri"/>
              </a:rPr>
              <a:t>and </a:t>
            </a:r>
            <a:r>
              <a:rPr dirty="0" sz="1100" b="1">
                <a:latin typeface="Calibri"/>
                <a:cs typeface="Calibri"/>
              </a:rPr>
              <a:t>run </a:t>
            </a:r>
            <a:r>
              <a:rPr dirty="0" sz="1100" spc="-5" b="1">
                <a:latin typeface="Calibri"/>
                <a:cs typeface="Calibri"/>
              </a:rPr>
              <a:t>in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accidents: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33214"/>
            <a:ext cx="26581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almost all accidents are not </a:t>
            </a:r>
            <a:r>
              <a:rPr dirty="0" sz="1100" spc="-5">
                <a:latin typeface="Calibri"/>
                <a:cs typeface="Calibri"/>
              </a:rPr>
              <a:t>Hit </a:t>
            </a:r>
            <a:r>
              <a:rPr dirty="0" sz="1100">
                <a:latin typeface="Calibri"/>
                <a:cs typeface="Calibri"/>
              </a:rPr>
              <a:t>and run </a:t>
            </a:r>
            <a:r>
              <a:rPr dirty="0" sz="1100" spc="-5">
                <a:latin typeface="Calibri"/>
                <a:cs typeface="Calibri"/>
              </a:rPr>
              <a:t>cases</a:t>
            </a:r>
            <a:r>
              <a:rPr dirty="0" sz="1100" spc="-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779390"/>
            <a:ext cx="24911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libri"/>
                <a:cs typeface="Calibri"/>
              </a:rPr>
              <a:t>10.Number of accidents </a:t>
            </a:r>
            <a:r>
              <a:rPr dirty="0" sz="1100" b="1">
                <a:latin typeface="Calibri"/>
                <a:cs typeface="Calibri"/>
              </a:rPr>
              <a:t>by </a:t>
            </a:r>
            <a:r>
              <a:rPr dirty="0" sz="1100" spc="-5" b="1">
                <a:latin typeface="Calibri"/>
                <a:cs typeface="Calibri"/>
              </a:rPr>
              <a:t>light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condition: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503157"/>
            <a:ext cx="17608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Accidents </a:t>
            </a:r>
            <a:r>
              <a:rPr dirty="0" sz="1100" spc="-5">
                <a:latin typeface="Calibri"/>
                <a:cs typeface="Calibri"/>
              </a:rPr>
              <a:t>are more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Daylight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983" y="1430922"/>
            <a:ext cx="3604763" cy="24604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325" y="5340484"/>
            <a:ext cx="3219450" cy="29200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58180" y="1671573"/>
            <a:ext cx="2157095" cy="13874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989965">
              <a:lnSpc>
                <a:spcPct val="101800"/>
              </a:lnSpc>
              <a:spcBef>
                <a:spcPts val="80"/>
              </a:spcBef>
            </a:pPr>
            <a:r>
              <a:rPr dirty="0" sz="1100" spc="-5">
                <a:latin typeface="Calibri"/>
                <a:cs typeface="Calibri"/>
              </a:rPr>
              <a:t>1.No Hit-and-Run  2.Hit </a:t>
            </a:r>
            <a:r>
              <a:rPr dirty="0" sz="1100">
                <a:latin typeface="Calibri"/>
                <a:cs typeface="Calibri"/>
              </a:rPr>
              <a:t>Motor </a:t>
            </a:r>
            <a:r>
              <a:rPr dirty="0" sz="1100" spc="-5">
                <a:latin typeface="Calibri"/>
                <a:cs typeface="Calibri"/>
              </a:rPr>
              <a:t>Vehicle  3.Hit Pedestrian  4.Hit </a:t>
            </a:r>
            <a:r>
              <a:rPr dirty="0" sz="1100">
                <a:latin typeface="Calibri"/>
                <a:cs typeface="Calibri"/>
              </a:rPr>
              <a:t>Parked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Vehicle</a:t>
            </a:r>
            <a:endParaRPr sz="1100">
              <a:latin typeface="Calibri"/>
              <a:cs typeface="Calibri"/>
            </a:endParaRPr>
          </a:p>
          <a:p>
            <a:pPr marL="12700" marR="280670">
              <a:lnSpc>
                <a:spcPts val="1340"/>
              </a:lnSpc>
              <a:spcBef>
                <a:spcPts val="40"/>
              </a:spcBef>
              <a:buSzPct val="90909"/>
              <a:buAutoNum type="arabicPeriod" startAt="5"/>
              <a:tabLst>
                <a:tab pos="120650" algn="l"/>
              </a:tabLst>
            </a:pPr>
            <a:r>
              <a:rPr dirty="0" sz="1100" spc="-5">
                <a:latin typeface="Calibri"/>
                <a:cs typeface="Calibri"/>
              </a:rPr>
              <a:t>Driver Leaves Scene </a:t>
            </a:r>
            <a:r>
              <a:rPr dirty="0" sz="1100">
                <a:latin typeface="Calibri"/>
                <a:cs typeface="Calibri"/>
              </a:rPr>
              <a:t>after Non-  Collision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Event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340"/>
              </a:lnSpc>
              <a:spcBef>
                <a:spcPts val="5"/>
              </a:spcBef>
              <a:buSzPct val="90909"/>
              <a:buAutoNum type="arabicPeriod" startAt="5"/>
              <a:tabLst>
                <a:tab pos="120650" algn="l"/>
              </a:tabLst>
            </a:pPr>
            <a:r>
              <a:rPr dirty="0" sz="1100" spc="-5">
                <a:latin typeface="Calibri"/>
                <a:cs typeface="Calibri"/>
              </a:rPr>
              <a:t>Hit-and-Run, </a:t>
            </a:r>
            <a:r>
              <a:rPr dirty="0" sz="1100">
                <a:latin typeface="Calibri"/>
                <a:cs typeface="Calibri"/>
              </a:rPr>
              <a:t>Other </a:t>
            </a:r>
            <a:r>
              <a:rPr dirty="0" sz="1100" spc="-5">
                <a:latin typeface="Calibri"/>
                <a:cs typeface="Calibri"/>
              </a:rPr>
              <a:t>Involved </a:t>
            </a:r>
            <a:r>
              <a:rPr dirty="0" sz="1100">
                <a:latin typeface="Calibri"/>
                <a:cs typeface="Calibri"/>
              </a:rPr>
              <a:t>Person  Left</a:t>
            </a:r>
            <a:r>
              <a:rPr dirty="0" sz="1100" spc="-5">
                <a:latin typeface="Calibri"/>
                <a:cs typeface="Calibri"/>
              </a:rPr>
              <a:t> Scene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43167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11. persons </a:t>
            </a:r>
            <a:r>
              <a:rPr dirty="0" sz="1100" b="1">
                <a:latin typeface="Calibri"/>
                <a:cs typeface="Calibri"/>
              </a:rPr>
              <a:t>which are </a:t>
            </a:r>
            <a:r>
              <a:rPr dirty="0" sz="1100" spc="-5" b="1">
                <a:latin typeface="Calibri"/>
                <a:cs typeface="Calibri"/>
              </a:rPr>
              <a:t>not occupants of motor vehicle involved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4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accident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60646"/>
            <a:ext cx="4079875" cy="8204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Very </a:t>
            </a:r>
            <a:r>
              <a:rPr dirty="0" sz="1100" spc="-5">
                <a:latin typeface="Calibri"/>
                <a:cs typeface="Calibri"/>
              </a:rPr>
              <a:t>less pedestrians involved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accidents.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Calibri"/>
                <a:cs typeface="Calibri"/>
              </a:rPr>
              <a:t>12. </a:t>
            </a:r>
            <a:r>
              <a:rPr dirty="0" sz="1100" b="1">
                <a:latin typeface="Calibri"/>
                <a:cs typeface="Calibri"/>
              </a:rPr>
              <a:t>which type </a:t>
            </a:r>
            <a:r>
              <a:rPr dirty="0" sz="1100" spc="-5" b="1">
                <a:latin typeface="Calibri"/>
                <a:cs typeface="Calibri"/>
              </a:rPr>
              <a:t>of accidents </a:t>
            </a:r>
            <a:r>
              <a:rPr dirty="0" sz="1100" b="1">
                <a:latin typeface="Calibri"/>
                <a:cs typeface="Calibri"/>
              </a:rPr>
              <a:t>are </a:t>
            </a:r>
            <a:r>
              <a:rPr dirty="0" sz="1100" spc="-5" b="1">
                <a:latin typeface="Calibri"/>
                <a:cs typeface="Calibri"/>
              </a:rPr>
              <a:t>more frequent </a:t>
            </a:r>
            <a:r>
              <a:rPr dirty="0" sz="1100" b="1">
                <a:latin typeface="Calibri"/>
                <a:cs typeface="Calibri"/>
              </a:rPr>
              <a:t>in </a:t>
            </a:r>
            <a:r>
              <a:rPr dirty="0" sz="1100" spc="-5" b="1">
                <a:latin typeface="Calibri"/>
                <a:cs typeface="Calibri"/>
              </a:rPr>
              <a:t>different road</a:t>
            </a:r>
            <a:r>
              <a:rPr dirty="0" sz="1100" spc="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types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Lucida Console"/>
                <a:cs typeface="Lucida Console"/>
              </a:rPr>
              <a:t>PAVE_TYP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954" y="4986413"/>
          <a:ext cx="595503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760"/>
                <a:gridCol w="344170"/>
                <a:gridCol w="458469"/>
                <a:gridCol w="688975"/>
                <a:gridCol w="802639"/>
                <a:gridCol w="344804"/>
                <a:gridCol w="688339"/>
                <a:gridCol w="496570"/>
                <a:gridCol w="457835"/>
                <a:gridCol w="414020"/>
              </a:tblGrid>
              <a:tr h="134873">
                <a:tc>
                  <a:txBody>
                    <a:bodyPr/>
                    <a:lstStyle/>
                    <a:p>
                      <a:pPr marL="3175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MAN_COLL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9720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Concrete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Blacktop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Brick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Slag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Dirt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621">
                <a:tc>
                  <a:txBody>
                    <a:bodyPr/>
                    <a:lstStyle/>
                    <a:p>
                      <a:pPr marL="18415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Not</a:t>
                      </a:r>
                      <a:r>
                        <a:rPr dirty="0" sz="1000" spc="-3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Collision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with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Motor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Vehicle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048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1543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17172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2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330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176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621">
                <a:tc>
                  <a:txBody>
                    <a:bodyPr/>
                    <a:lstStyle/>
                    <a:p>
                      <a:pPr marL="18415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Front-to-Rear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75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349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2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1704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2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2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2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34874">
                <a:tc>
                  <a:txBody>
                    <a:bodyPr/>
                    <a:lstStyle/>
                    <a:p>
                      <a:pPr marL="184150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Fro</a:t>
                      </a:r>
                      <a:r>
                        <a:rPr dirty="0" sz="1000" spc="5">
                          <a:latin typeface="Lucida Console"/>
                          <a:cs typeface="Lucida Console"/>
                        </a:rPr>
                        <a:t>n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-to</a:t>
                      </a:r>
                      <a:r>
                        <a:rPr dirty="0" sz="1000" spc="1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Front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2384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213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3224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51637">
                <a:tc gridSpan="4">
                  <a:txBody>
                    <a:bodyPr/>
                    <a:lstStyle/>
                    <a:p>
                      <a:pPr marL="184150">
                        <a:lnSpc>
                          <a:spcPts val="109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Front-to-Side, Same Direction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109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51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1095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378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09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3">
                <a:tc gridSpan="4">
                  <a:txBody>
                    <a:bodyPr/>
                    <a:lstStyle/>
                    <a:p>
                      <a:pPr marL="1841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Front-to-Side, Opposite</a:t>
                      </a:r>
                      <a:r>
                        <a:rPr dirty="0" sz="1000" spc="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Direction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128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1510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4">
                <a:tc gridSpan="4">
                  <a:txBody>
                    <a:bodyPr/>
                    <a:lstStyle/>
                    <a:p>
                      <a:pPr marL="1841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Front-to-Side, Right Angle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379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3923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5">
                <a:tc gridSpan="4">
                  <a:txBody>
                    <a:bodyPr/>
                    <a:lstStyle/>
                    <a:p>
                      <a:pPr marL="1841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Front-to-Side/Angle-Direction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Not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Specified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11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123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6">
                <a:tc gridSpan="4">
                  <a:txBody>
                    <a:bodyPr/>
                    <a:lstStyle/>
                    <a:p>
                      <a:pPr marL="1841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Sideswipe - 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Same</a:t>
                      </a:r>
                      <a:r>
                        <a:rPr dirty="0" sz="10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Direction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64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365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3">
                <a:tc gridSpan="4">
                  <a:txBody>
                    <a:bodyPr/>
                    <a:lstStyle/>
                    <a:p>
                      <a:pPr marL="1841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Sideswipe - Opposite</a:t>
                      </a:r>
                      <a:r>
                        <a:rPr dirty="0" sz="1000" spc="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000" spc="-5">
                          <a:latin typeface="Lucida Console"/>
                          <a:cs typeface="Lucida Console"/>
                        </a:rPr>
                        <a:t>Direction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375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4">
                <a:tc gridSpan="4">
                  <a:txBody>
                    <a:bodyPr/>
                    <a:lstStyle/>
                    <a:p>
                      <a:pPr marL="18415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Rear-to-Side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54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5">
                <a:tc gridSpan="4">
                  <a:txBody>
                    <a:bodyPr/>
                    <a:lstStyle/>
                    <a:p>
                      <a:pPr marL="18415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Rear-to-Rear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34874">
                <a:tc gridSpan="4">
                  <a:txBody>
                    <a:bodyPr/>
                    <a:lstStyle/>
                    <a:p>
                      <a:pPr marL="18415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End-Swipes and Others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53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96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7128129"/>
            <a:ext cx="4079875" cy="89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Console"/>
                <a:cs typeface="Lucida Console"/>
              </a:rPr>
              <a:t>This </a:t>
            </a:r>
            <a:r>
              <a:rPr dirty="0" sz="1000">
                <a:latin typeface="Lucida Console"/>
                <a:cs typeface="Lucida Console"/>
              </a:rPr>
              <a:t>is </a:t>
            </a:r>
            <a:r>
              <a:rPr dirty="0" sz="1000" spc="-5">
                <a:latin typeface="Lucida Console"/>
                <a:cs typeface="Lucida Console"/>
              </a:rPr>
              <a:t>significant because p value is less than</a:t>
            </a:r>
            <a:r>
              <a:rPr dirty="0" sz="1000" spc="5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0.05</a:t>
            </a:r>
            <a:endParaRPr sz="1000">
              <a:latin typeface="Lucida Console"/>
              <a:cs typeface="Lucida Console"/>
            </a:endParaRPr>
          </a:p>
          <a:p>
            <a:pPr marL="12700" marR="1489075" indent="581660">
              <a:lnSpc>
                <a:spcPts val="2260"/>
              </a:lnSpc>
              <a:spcBef>
                <a:spcPts val="240"/>
              </a:spcBef>
              <a:tabLst>
                <a:tab pos="547370" algn="l"/>
              </a:tabLst>
            </a:pPr>
            <a:r>
              <a:rPr dirty="0" sz="1000" spc="-5">
                <a:latin typeface="Lucida Console"/>
                <a:cs typeface="Lucida Console"/>
              </a:rPr>
              <a:t>Pearson's Chi-squared test  data:	tbl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860"/>
              </a:lnSpc>
            </a:pPr>
            <a:r>
              <a:rPr dirty="0" sz="1000" spc="-5">
                <a:latin typeface="Lucida Console"/>
                <a:cs typeface="Lucida Console"/>
              </a:rPr>
              <a:t>X-squared = 465.01, df = 44, p-value &lt;</a:t>
            </a:r>
            <a:r>
              <a:rPr dirty="0" sz="1000" spc="2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2.2e-16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425106"/>
            <a:ext cx="3552825" cy="2493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91711"/>
            <a:ext cx="5916295" cy="464184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0"/>
              </a:spcBef>
            </a:pPr>
            <a:r>
              <a:rPr dirty="0" sz="1000" spc="-5">
                <a:latin typeface="Lucida Console"/>
                <a:cs typeface="Lucida Console"/>
              </a:rPr>
              <a:t>Accidents are more </a:t>
            </a:r>
            <a:r>
              <a:rPr dirty="0" sz="1000">
                <a:latin typeface="Lucida Console"/>
                <a:cs typeface="Lucida Console"/>
              </a:rPr>
              <a:t>in </a:t>
            </a:r>
            <a:r>
              <a:rPr dirty="0" sz="1000" spc="-5">
                <a:latin typeface="Lucida Console"/>
                <a:cs typeface="Lucida Console"/>
              </a:rPr>
              <a:t>Blacktop road surface. More accidents are not collision  with motor vehicle and front to side(right angle),Front to Front collisions  are</a:t>
            </a:r>
            <a:r>
              <a:rPr dirty="0" sz="1000" spc="-1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more.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49977"/>
            <a:ext cx="3549650" cy="31940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699770" marR="5080" indent="-687705">
              <a:lnSpc>
                <a:spcPts val="1120"/>
              </a:lnSpc>
              <a:spcBef>
                <a:spcPts val="200"/>
              </a:spcBef>
            </a:pPr>
            <a:r>
              <a:rPr dirty="0" sz="1000" spc="-5" b="1">
                <a:latin typeface="Lucida Console"/>
                <a:cs typeface="Lucida Console"/>
              </a:rPr>
              <a:t>13.Accidents by alignment and number of lanes:  </a:t>
            </a:r>
            <a:r>
              <a:rPr dirty="0" sz="1000">
                <a:latin typeface="Lucida Console"/>
                <a:cs typeface="Lucida Console"/>
              </a:rPr>
              <a:t>no. </a:t>
            </a:r>
            <a:r>
              <a:rPr dirty="0" sz="1000" spc="-5">
                <a:latin typeface="Lucida Console"/>
                <a:cs typeface="Lucida Console"/>
              </a:rPr>
              <a:t>of</a:t>
            </a:r>
            <a:r>
              <a:rPr dirty="0" sz="1000" spc="-1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lanes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2954" y="5474346"/>
          <a:ext cx="1984375" cy="127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180"/>
                <a:gridCol w="650240"/>
                <a:gridCol w="528319"/>
              </a:tblGrid>
              <a:tr h="134874">
                <a:tc>
                  <a:txBody>
                    <a:bodyPr/>
                    <a:lstStyle/>
                    <a:p>
                      <a:pPr marL="31750" marR="317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alignment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960"/>
                        </a:lnSpc>
                      </a:pPr>
                      <a:r>
                        <a:rPr dirty="0" sz="1000" spc="5">
                          <a:latin typeface="Lucida Console"/>
                          <a:cs typeface="Lucida Console"/>
                        </a:rPr>
                        <a:t>S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trai</a:t>
                      </a:r>
                      <a:r>
                        <a:rPr dirty="0" sz="1000" spc="5">
                          <a:latin typeface="Lucida Console"/>
                          <a:cs typeface="Lucida Console"/>
                        </a:rPr>
                        <a:t>g</a:t>
                      </a:r>
                      <a:r>
                        <a:rPr dirty="0" sz="1000">
                          <a:latin typeface="Lucida Console"/>
                          <a:cs typeface="Lucida Console"/>
                        </a:rPr>
                        <a:t>ht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Curved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5">
                <a:tc>
                  <a:txBody>
                    <a:bodyPr/>
                    <a:lstStyle/>
                    <a:p>
                      <a:pPr algn="r" marR="7810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174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283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4">
                <a:tc>
                  <a:txBody>
                    <a:bodyPr/>
                    <a:lstStyle/>
                    <a:p>
                      <a:pPr algn="r" marR="7810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16673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7609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3">
                <a:tc>
                  <a:txBody>
                    <a:bodyPr/>
                    <a:lstStyle/>
                    <a:p>
                      <a:pPr algn="r" marR="7810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1941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379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6">
                <a:tc>
                  <a:txBody>
                    <a:bodyPr/>
                    <a:lstStyle/>
                    <a:p>
                      <a:pPr algn="r" marR="7810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3435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611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3255">
                <a:tc>
                  <a:txBody>
                    <a:bodyPr/>
                    <a:lstStyle/>
                    <a:p>
                      <a:pPr algn="r" marR="78105">
                        <a:lnSpc>
                          <a:spcPts val="1030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451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64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4">
                <a:tc>
                  <a:txBody>
                    <a:bodyPr/>
                    <a:lstStyle/>
                    <a:p>
                      <a:pPr algn="r" marR="7810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445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28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42493">
                <a:tc>
                  <a:txBody>
                    <a:bodyPr/>
                    <a:lstStyle/>
                    <a:p>
                      <a:pPr algn="r" marR="78105">
                        <a:lnSpc>
                          <a:spcPts val="1019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136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19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17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134874">
                <a:tc>
                  <a:txBody>
                    <a:bodyPr/>
                    <a:lstStyle/>
                    <a:p>
                      <a:pPr algn="r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Chi-square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960"/>
                        </a:lnSpc>
                      </a:pPr>
                      <a:r>
                        <a:rPr dirty="0" sz="1000" spc="-5">
                          <a:latin typeface="Lucida Console"/>
                          <a:cs typeface="Lucida Console"/>
                        </a:rPr>
                        <a:t>test: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6721220"/>
            <a:ext cx="3314700" cy="605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436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Lucida Console"/>
                <a:cs typeface="Lucida Console"/>
              </a:rPr>
              <a:t>Pearson's Chi-squared</a:t>
            </a:r>
            <a:r>
              <a:rPr dirty="0" sz="1000" spc="-1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test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65"/>
              </a:lnSpc>
              <a:tabLst>
                <a:tab pos="547370" algn="l"/>
              </a:tabLst>
            </a:pPr>
            <a:r>
              <a:rPr dirty="0" sz="1000" spc="-5">
                <a:latin typeface="Lucida Console"/>
                <a:cs typeface="Lucida Console"/>
              </a:rPr>
              <a:t>data:	tbl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ts val="1165"/>
              </a:lnSpc>
            </a:pPr>
            <a:r>
              <a:rPr dirty="0" sz="1000" spc="-5">
                <a:latin typeface="Lucida Console"/>
                <a:cs typeface="Lucida Console"/>
              </a:rPr>
              <a:t>X-squared = 1086, df = 6, p-value &lt;</a:t>
            </a:r>
            <a:r>
              <a:rPr dirty="0" sz="1000" spc="20">
                <a:latin typeface="Lucida Console"/>
                <a:cs typeface="Lucida Console"/>
              </a:rPr>
              <a:t> </a:t>
            </a:r>
            <a:r>
              <a:rPr dirty="0" sz="1000" spc="-5">
                <a:latin typeface="Lucida Console"/>
                <a:cs typeface="Lucida Console"/>
              </a:rPr>
              <a:t>2.2e-16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" y="1228689"/>
            <a:ext cx="5000625" cy="28857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chandu</dc:creator>
  <dcterms:created xsi:type="dcterms:W3CDTF">2020-08-26T19:30:24Z</dcterms:created>
  <dcterms:modified xsi:type="dcterms:W3CDTF">2020-08-26T19:30:24Z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