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4"/>
  </p:notesMasterIdLst>
  <p:sldIdLst>
    <p:sldId id="256" r:id="rId2"/>
    <p:sldId id="258" r:id="rId3"/>
    <p:sldId id="257" r:id="rId4"/>
    <p:sldId id="259" r:id="rId5"/>
    <p:sldId id="260" r:id="rId6"/>
    <p:sldId id="261" r:id="rId7"/>
    <p:sldId id="263" r:id="rId8"/>
    <p:sldId id="262" r:id="rId9"/>
    <p:sldId id="264" r:id="rId10"/>
    <p:sldId id="266"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508"/>
    <p:restoredTop sz="94688"/>
  </p:normalViewPr>
  <p:slideViewPr>
    <p:cSldViewPr snapToGrid="0">
      <p:cViewPr>
        <p:scale>
          <a:sx n="106" d="100"/>
          <a:sy n="106" d="100"/>
        </p:scale>
        <p:origin x="224"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EDF38-B5AA-4D40-8839-B7456A40A5C9}" type="datetimeFigureOut">
              <a:rPr lang="en-US" smtClean="0"/>
              <a:t>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3B741-C16B-2047-ABF6-3A94AE30B817}" type="slidenum">
              <a:rPr lang="en-US" smtClean="0"/>
              <a:t>‹#›</a:t>
            </a:fld>
            <a:endParaRPr lang="en-US"/>
          </a:p>
        </p:txBody>
      </p:sp>
    </p:spTree>
    <p:extLst>
      <p:ext uri="{BB962C8B-B14F-4D97-AF65-F5344CB8AC3E}">
        <p14:creationId xmlns:p14="http://schemas.microsoft.com/office/powerpoint/2010/main" val="290513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F3B741-C16B-2047-ABF6-3A94AE30B817}" type="slidenum">
              <a:rPr lang="en-US" smtClean="0"/>
              <a:t>7</a:t>
            </a:fld>
            <a:endParaRPr lang="en-US"/>
          </a:p>
        </p:txBody>
      </p:sp>
    </p:spTree>
    <p:extLst>
      <p:ext uri="{BB962C8B-B14F-4D97-AF65-F5344CB8AC3E}">
        <p14:creationId xmlns:p14="http://schemas.microsoft.com/office/powerpoint/2010/main" val="314159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10/19/24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618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10/19/24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8636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10/19/24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84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10/19/24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108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10/19/24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200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10/19/24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45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10/19/24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07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10/19/24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308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10/19/24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108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10/19/24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724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10/19/24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5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10/19/24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627005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colorful background&#10;&#10;Description automatically generated">
            <a:extLst>
              <a:ext uri="{FF2B5EF4-FFF2-40B4-BE49-F238E27FC236}">
                <a16:creationId xmlns:a16="http://schemas.microsoft.com/office/drawing/2014/main" id="{53CEE389-623E-8B49-09BD-0BF731993302}"/>
              </a:ext>
            </a:extLst>
          </p:cNvPr>
          <p:cNvPicPr>
            <a:picLocks noChangeAspect="1"/>
          </p:cNvPicPr>
          <p:nvPr/>
        </p:nvPicPr>
        <p:blipFill>
          <a:blip r:embed="rId2"/>
          <a:srcRect t="13465" r="1" b="23047"/>
          <a:stretch/>
        </p:blipFill>
        <p:spPr>
          <a:xfrm>
            <a:off x="-2" y="10"/>
            <a:ext cx="8668512" cy="6857990"/>
          </a:xfrm>
          <a:prstGeom prst="rect">
            <a:avLst/>
          </a:prstGeom>
        </p:spPr>
      </p:pic>
      <p:sp>
        <p:nvSpPr>
          <p:cNvPr id="35" name="Rectangle 3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EFED8F-F1BD-5429-5ED4-4EAA6240DF2F}"/>
              </a:ext>
            </a:extLst>
          </p:cNvPr>
          <p:cNvSpPr>
            <a:spLocks noGrp="1"/>
          </p:cNvSpPr>
          <p:nvPr>
            <p:ph type="ctrTitle"/>
          </p:nvPr>
        </p:nvSpPr>
        <p:spPr>
          <a:xfrm>
            <a:off x="7848600" y="1122363"/>
            <a:ext cx="4023360" cy="3204134"/>
          </a:xfrm>
        </p:spPr>
        <p:txBody>
          <a:bodyPr anchor="b">
            <a:normAutofit/>
          </a:bodyPr>
          <a:lstStyle/>
          <a:p>
            <a:r>
              <a:rPr lang="en-US" sz="4800" b="1">
                <a:solidFill>
                  <a:schemeClr val="bg1"/>
                </a:solidFill>
              </a:rPr>
              <a:t>BlockChain</a:t>
            </a:r>
          </a:p>
        </p:txBody>
      </p:sp>
      <p:sp>
        <p:nvSpPr>
          <p:cNvPr id="3" name="Subtitle 2">
            <a:extLst>
              <a:ext uri="{FF2B5EF4-FFF2-40B4-BE49-F238E27FC236}">
                <a16:creationId xmlns:a16="http://schemas.microsoft.com/office/drawing/2014/main" id="{838506BF-F37D-8FD1-4C33-74C6D248E2F4}"/>
              </a:ext>
            </a:extLst>
          </p:cNvPr>
          <p:cNvSpPr>
            <a:spLocks noGrp="1"/>
          </p:cNvSpPr>
          <p:nvPr>
            <p:ph type="subTitle" idx="1"/>
          </p:nvPr>
        </p:nvSpPr>
        <p:spPr>
          <a:xfrm>
            <a:off x="7848600" y="4872922"/>
            <a:ext cx="4023360" cy="1208141"/>
          </a:xfrm>
        </p:spPr>
        <p:txBody>
          <a:bodyPr>
            <a:normAutofit/>
          </a:bodyPr>
          <a:lstStyle/>
          <a:p>
            <a:pPr algn="r">
              <a:lnSpc>
                <a:spcPct val="100000"/>
              </a:lnSpc>
            </a:pPr>
            <a:r>
              <a:rPr lang="en-US" sz="1700" dirty="0">
                <a:solidFill>
                  <a:schemeClr val="bg1"/>
                </a:solidFill>
              </a:rPr>
              <a:t>-Decentralized</a:t>
            </a:r>
          </a:p>
          <a:p>
            <a:pPr algn="r">
              <a:lnSpc>
                <a:spcPct val="100000"/>
              </a:lnSpc>
            </a:pPr>
            <a:r>
              <a:rPr lang="en-US" sz="1700" dirty="0">
                <a:solidFill>
                  <a:schemeClr val="bg1"/>
                </a:solidFill>
              </a:rPr>
              <a:t>Dreamers</a:t>
            </a:r>
          </a:p>
          <a:p>
            <a:pPr algn="r">
              <a:lnSpc>
                <a:spcPct val="100000"/>
              </a:lnSpc>
            </a:pPr>
            <a:r>
              <a:rPr lang="en-US" sz="1700" dirty="0">
                <a:solidFill>
                  <a:schemeClr val="bg1"/>
                </a:solidFill>
              </a:rPr>
              <a:t>(Hack the block) </a:t>
            </a:r>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5989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43957CED-74F0-2ACA-E5DD-25A55D9C30AA}"/>
              </a:ext>
            </a:extLst>
          </p:cNvPr>
          <p:cNvPicPr>
            <a:picLocks noChangeAspect="1"/>
          </p:cNvPicPr>
          <p:nvPr/>
        </p:nvPicPr>
        <p:blipFill>
          <a:blip r:embed="rId2"/>
          <a:srcRect l="2600" r="2600"/>
          <a:stretch/>
        </p:blipFill>
        <p:spPr>
          <a:xfrm>
            <a:off x="3523488" y="10"/>
            <a:ext cx="8668512" cy="6857990"/>
          </a:xfrm>
          <a:prstGeom prst="rect">
            <a:avLst/>
          </a:prstGeom>
        </p:spPr>
      </p:pic>
      <p:sp>
        <p:nvSpPr>
          <p:cNvPr id="38" name="Rectangle 3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FE87E1-5414-08B0-A5A6-0313DBFFC6E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Challenging Juror</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28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43957CED-74F0-2ACA-E5DD-25A55D9C30AA}"/>
              </a:ext>
            </a:extLst>
          </p:cNvPr>
          <p:cNvPicPr>
            <a:picLocks noChangeAspect="1"/>
          </p:cNvPicPr>
          <p:nvPr/>
        </p:nvPicPr>
        <p:blipFill>
          <a:blip r:embed="rId2"/>
          <a:srcRect l="5200"/>
          <a:stretch/>
        </p:blipFill>
        <p:spPr>
          <a:xfrm>
            <a:off x="59816" y="10"/>
            <a:ext cx="8668512" cy="6857990"/>
          </a:xfrm>
          <a:prstGeom prst="rect">
            <a:avLst/>
          </a:prstGeom>
        </p:spPr>
      </p:pic>
      <p:sp>
        <p:nvSpPr>
          <p:cNvPr id="30" name="Rectangle 29">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FE87E1-5414-08B0-A5A6-0313DBFFC6E4}"/>
              </a:ext>
            </a:extLst>
          </p:cNvPr>
          <p:cNvSpPr>
            <a:spLocks noGrp="1"/>
          </p:cNvSpPr>
          <p:nvPr>
            <p:ph type="title"/>
          </p:nvPr>
        </p:nvSpPr>
        <p:spPr>
          <a:xfrm>
            <a:off x="7797929" y="-2605882"/>
            <a:ext cx="4023360" cy="3204134"/>
          </a:xfrm>
        </p:spPr>
        <p:txBody>
          <a:bodyPr vert="horz" lIns="91440" tIns="45720" rIns="91440" bIns="45720" rtlCol="0" anchor="b">
            <a:normAutofit/>
          </a:bodyPr>
          <a:lstStyle/>
          <a:p>
            <a:r>
              <a:rPr lang="en-US" sz="3200" dirty="0">
                <a:solidFill>
                  <a:schemeClr val="bg1"/>
                </a:solidFill>
              </a:rPr>
              <a:t>Challenging Juror</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C91EB72-040A-FFE8-AFB7-2065D7585155}"/>
              </a:ext>
            </a:extLst>
          </p:cNvPr>
          <p:cNvSpPr/>
          <p:nvPr/>
        </p:nvSpPr>
        <p:spPr>
          <a:xfrm>
            <a:off x="7416800" y="3623733"/>
            <a:ext cx="4775200" cy="138853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E676E37-01FD-96C6-B4C4-7315A92F77C6}"/>
              </a:ext>
            </a:extLst>
          </p:cNvPr>
          <p:cNvSpPr txBox="1"/>
          <p:nvPr/>
        </p:nvSpPr>
        <p:spPr>
          <a:xfrm>
            <a:off x="7851648" y="1074509"/>
            <a:ext cx="4023360" cy="4708981"/>
          </a:xfrm>
          <a:prstGeom prst="rect">
            <a:avLst/>
          </a:prstGeom>
          <a:noFill/>
        </p:spPr>
        <p:txBody>
          <a:bodyPr wrap="square" rtlCol="0">
            <a:spAutoFit/>
          </a:bodyPr>
          <a:lstStyle/>
          <a:p>
            <a:r>
              <a:rPr lang="en-IN" sz="2000" dirty="0">
                <a:solidFill>
                  <a:schemeClr val="bg1"/>
                </a:solidFill>
                <a:latin typeface="Comic Sans MS" panose="030F0902030302020204" pitchFamily="66" charset="0"/>
              </a:rPr>
              <a:t>Anyone can challenge the jurors' verdict. When a challenge occurs, the entire network of participants (not just the jurors) can vote within a specified time frame. After the vote:</a:t>
            </a:r>
          </a:p>
          <a:p>
            <a:pPr>
              <a:buFont typeface="Arial" panose="020B0604020202020204" pitchFamily="34" charset="0"/>
              <a:buChar char="•"/>
            </a:pPr>
            <a:r>
              <a:rPr lang="en-IN" sz="2000" b="1" dirty="0">
                <a:solidFill>
                  <a:schemeClr val="bg1"/>
                </a:solidFill>
                <a:latin typeface="Comic Sans MS" panose="030F0902030302020204" pitchFamily="66" charset="0"/>
              </a:rPr>
              <a:t>Rewards/Penalties</a:t>
            </a:r>
            <a:r>
              <a:rPr lang="en-IN" sz="2000" dirty="0">
                <a:solidFill>
                  <a:schemeClr val="bg1"/>
                </a:solidFill>
                <a:latin typeface="Comic Sans MS" panose="030F0902030302020204" pitchFamily="66" charset="0"/>
              </a:rPr>
              <a:t>: Each participant’s reward or penalty is determined based on the </a:t>
            </a:r>
            <a:r>
              <a:rPr lang="en-IN" sz="2000" b="1" dirty="0">
                <a:solidFill>
                  <a:schemeClr val="bg1"/>
                </a:solidFill>
                <a:latin typeface="Comic Sans MS" panose="030F0902030302020204" pitchFamily="66" charset="0"/>
              </a:rPr>
              <a:t>power they input</a:t>
            </a:r>
            <a:r>
              <a:rPr lang="en-IN" sz="2000" dirty="0">
                <a:solidFill>
                  <a:schemeClr val="bg1"/>
                </a:solidFill>
                <a:latin typeface="Comic Sans MS" panose="030F0902030302020204" pitchFamily="66" charset="0"/>
              </a:rPr>
              <a:t>, which could refer to their computational effort (proof of work), stake (tokens held), or other resources they commit.</a:t>
            </a:r>
          </a:p>
        </p:txBody>
      </p:sp>
    </p:spTree>
    <p:extLst>
      <p:ext uri="{BB962C8B-B14F-4D97-AF65-F5344CB8AC3E}">
        <p14:creationId xmlns:p14="http://schemas.microsoft.com/office/powerpoint/2010/main" val="234733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43957CED-74F0-2ACA-E5DD-25A55D9C30AA}"/>
              </a:ext>
            </a:extLst>
          </p:cNvPr>
          <p:cNvPicPr>
            <a:picLocks noChangeAspect="1"/>
          </p:cNvPicPr>
          <p:nvPr/>
        </p:nvPicPr>
        <p:blipFill>
          <a:blip r:embed="rId2"/>
          <a:srcRect l="5200"/>
          <a:stretch/>
        </p:blipFill>
        <p:spPr>
          <a:xfrm>
            <a:off x="59816" y="10"/>
            <a:ext cx="8668512" cy="6857990"/>
          </a:xfrm>
          <a:prstGeom prst="rect">
            <a:avLst/>
          </a:prstGeom>
        </p:spPr>
      </p:pic>
      <p:sp>
        <p:nvSpPr>
          <p:cNvPr id="30" name="Rectangle 29">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FE87E1-5414-08B0-A5A6-0313DBFFC6E4}"/>
              </a:ext>
            </a:extLst>
          </p:cNvPr>
          <p:cNvSpPr>
            <a:spLocks noGrp="1"/>
          </p:cNvSpPr>
          <p:nvPr>
            <p:ph type="title"/>
          </p:nvPr>
        </p:nvSpPr>
        <p:spPr>
          <a:xfrm>
            <a:off x="7797929" y="-2605882"/>
            <a:ext cx="4023360" cy="3204134"/>
          </a:xfrm>
        </p:spPr>
        <p:txBody>
          <a:bodyPr vert="horz" lIns="91440" tIns="45720" rIns="91440" bIns="45720" rtlCol="0" anchor="b">
            <a:normAutofit/>
          </a:bodyPr>
          <a:lstStyle/>
          <a:p>
            <a:r>
              <a:rPr lang="en-US" sz="3200" dirty="0">
                <a:solidFill>
                  <a:schemeClr val="bg1"/>
                </a:solidFill>
              </a:rPr>
              <a:t>Challenging Juror</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C91EB72-040A-FFE8-AFB7-2065D7585155}"/>
              </a:ext>
            </a:extLst>
          </p:cNvPr>
          <p:cNvSpPr/>
          <p:nvPr/>
        </p:nvSpPr>
        <p:spPr>
          <a:xfrm>
            <a:off x="7416800" y="3623733"/>
            <a:ext cx="4775200" cy="138853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E676E37-01FD-96C6-B4C4-7315A92F77C6}"/>
              </a:ext>
            </a:extLst>
          </p:cNvPr>
          <p:cNvSpPr txBox="1"/>
          <p:nvPr/>
        </p:nvSpPr>
        <p:spPr>
          <a:xfrm>
            <a:off x="7879314" y="977212"/>
            <a:ext cx="4023360" cy="4801314"/>
          </a:xfrm>
          <a:prstGeom prst="rect">
            <a:avLst/>
          </a:prstGeom>
          <a:noFill/>
        </p:spPr>
        <p:txBody>
          <a:bodyPr wrap="square" rtlCol="0">
            <a:spAutoFit/>
          </a:bodyPr>
          <a:lstStyle/>
          <a:p>
            <a:r>
              <a:rPr lang="en-IN" dirty="0">
                <a:solidFill>
                  <a:schemeClr val="bg1"/>
                </a:solidFill>
                <a:latin typeface="Comic Sans MS" panose="030F0902030302020204" pitchFamily="66" charset="0"/>
              </a:rPr>
              <a:t>If the jurors are found guilty of making a wrong decision (e.g., due to bias or malpractice), they would face significant penalties by paying </a:t>
            </a:r>
            <a:r>
              <a:rPr lang="en-IN" b="1" dirty="0">
                <a:solidFill>
                  <a:schemeClr val="bg1"/>
                </a:solidFill>
                <a:latin typeface="Comic Sans MS" panose="030F0902030302020204" pitchFamily="66" charset="0"/>
              </a:rPr>
              <a:t>hefty amounts of tokens</a:t>
            </a:r>
            <a:r>
              <a:rPr lang="en-IN" dirty="0">
                <a:solidFill>
                  <a:schemeClr val="bg1"/>
                </a:solidFill>
                <a:latin typeface="Comic Sans MS" panose="030F0902030302020204" pitchFamily="66" charset="0"/>
              </a:rPr>
              <a:t>. These tokens could be deducted from the rewards they usually receive from transaction fees.</a:t>
            </a:r>
          </a:p>
          <a:p>
            <a:endParaRPr lang="en-IN" dirty="0">
              <a:solidFill>
                <a:schemeClr val="bg1"/>
              </a:solidFill>
              <a:latin typeface="Comic Sans MS" panose="030F0902030302020204" pitchFamily="66" charset="0"/>
            </a:endParaRPr>
          </a:p>
          <a:p>
            <a:endParaRPr lang="en-IN" dirty="0">
              <a:solidFill>
                <a:schemeClr val="bg1"/>
              </a:solidFill>
              <a:latin typeface="Comic Sans MS" panose="030F0902030302020204" pitchFamily="66" charset="0"/>
            </a:endParaRPr>
          </a:p>
          <a:p>
            <a:r>
              <a:rPr lang="en-IN" dirty="0">
                <a:solidFill>
                  <a:schemeClr val="bg1"/>
                </a:solidFill>
                <a:latin typeface="Comic Sans MS" panose="030F0902030302020204" pitchFamily="66" charset="0"/>
              </a:rPr>
              <a:t>This system ensures a decentralized, transparent re-evaluation of the verdict, incentivizing honest participation while discouraging frivolous challenges through the use of power-based rewards and penalties.</a:t>
            </a:r>
          </a:p>
        </p:txBody>
      </p:sp>
    </p:spTree>
    <p:extLst>
      <p:ext uri="{BB962C8B-B14F-4D97-AF65-F5344CB8AC3E}">
        <p14:creationId xmlns:p14="http://schemas.microsoft.com/office/powerpoint/2010/main" val="41821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yellow figures and a red figure on the other side">
            <a:extLst>
              <a:ext uri="{FF2B5EF4-FFF2-40B4-BE49-F238E27FC236}">
                <a16:creationId xmlns:a16="http://schemas.microsoft.com/office/drawing/2014/main" id="{30C08623-A0C1-6311-CBB7-6C9DC2456207}"/>
              </a:ext>
            </a:extLst>
          </p:cNvPr>
          <p:cNvPicPr>
            <a:picLocks noChangeAspect="1"/>
          </p:cNvPicPr>
          <p:nvPr/>
        </p:nvPicPr>
        <p:blipFill>
          <a:blip r:embed="rId2"/>
          <a:srcRect l="15628" r="-1" b="-1"/>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ED28EF-E183-DC9A-AE49-CB7FFFD098C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Jurors selection</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30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yellow figures and a red figure on the other side">
            <a:extLst>
              <a:ext uri="{FF2B5EF4-FFF2-40B4-BE49-F238E27FC236}">
                <a16:creationId xmlns:a16="http://schemas.microsoft.com/office/drawing/2014/main" id="{30C08623-A0C1-6311-CBB7-6C9DC2456207}"/>
              </a:ext>
            </a:extLst>
          </p:cNvPr>
          <p:cNvPicPr>
            <a:picLocks noChangeAspect="1"/>
          </p:cNvPicPr>
          <p:nvPr/>
        </p:nvPicPr>
        <p:blipFill>
          <a:blip r:embed="rId2"/>
          <a:srcRect t="15730"/>
          <a:stretch/>
        </p:blipFill>
        <p:spPr>
          <a:xfrm>
            <a:off x="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ED28EF-E183-DC9A-AE49-CB7FFFD098CD}"/>
              </a:ext>
            </a:extLst>
          </p:cNvPr>
          <p:cNvSpPr>
            <a:spLocks noGrp="1"/>
          </p:cNvSpPr>
          <p:nvPr>
            <p:ph type="title"/>
          </p:nvPr>
        </p:nvSpPr>
        <p:spPr>
          <a:xfrm>
            <a:off x="458169" y="1269636"/>
            <a:ext cx="4023360" cy="3204134"/>
          </a:xfrm>
        </p:spPr>
        <p:txBody>
          <a:bodyPr vert="horz" lIns="91440" tIns="45720" rIns="91440" bIns="45720" rtlCol="0" anchor="b">
            <a:normAutofit/>
          </a:bodyPr>
          <a:lstStyle/>
          <a:p>
            <a:r>
              <a:rPr lang="en-US" sz="4800" dirty="0">
                <a:solidFill>
                  <a:schemeClr val="bg1"/>
                </a:solidFill>
              </a:rPr>
              <a:t>Jurors selection</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26EE3A8-18F9-280A-C86E-F6DAB3B1662D}"/>
              </a:ext>
            </a:extLst>
          </p:cNvPr>
          <p:cNvSpPr txBox="1"/>
          <p:nvPr/>
        </p:nvSpPr>
        <p:spPr>
          <a:xfrm>
            <a:off x="5541818" y="625683"/>
            <a:ext cx="5264727" cy="1938992"/>
          </a:xfrm>
          <a:prstGeom prst="rect">
            <a:avLst/>
          </a:prstGeom>
          <a:noFill/>
        </p:spPr>
        <p:txBody>
          <a:bodyPr wrap="square" rtlCol="0">
            <a:spAutoFit/>
          </a:bodyPr>
          <a:lstStyle/>
          <a:p>
            <a:r>
              <a:rPr lang="en-US" sz="2400" dirty="0">
                <a:latin typeface="Comic Sans MS" panose="030F0902030302020204" pitchFamily="66" charset="0"/>
                <a:ea typeface="Ayuthaya" pitchFamily="2" charset="-34"/>
                <a:cs typeface="Ayuthaya" pitchFamily="2" charset="-34"/>
              </a:rPr>
              <a:t>Jurors Must have a min number of token staked. After fulfilling this, jurors are selected with a probability proportionally to the number of tokens. </a:t>
            </a:r>
          </a:p>
        </p:txBody>
      </p:sp>
    </p:spTree>
    <p:extLst>
      <p:ext uri="{BB962C8B-B14F-4D97-AF65-F5344CB8AC3E}">
        <p14:creationId xmlns:p14="http://schemas.microsoft.com/office/powerpoint/2010/main" val="98185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F184731-DD60-1F01-B452-663922403F74}"/>
              </a:ext>
            </a:extLst>
          </p:cNvPr>
          <p:cNvPicPr>
            <a:picLocks noChangeAspect="1"/>
          </p:cNvPicPr>
          <p:nvPr/>
        </p:nvPicPr>
        <p:blipFill>
          <a:blip r:embed="rId2"/>
          <a:srcRect/>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F37801CB-F7BE-28CF-0AAC-3AB2025CDA09}"/>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Cost of </a:t>
            </a:r>
            <a:r>
              <a:rPr lang="en-US" sz="4800" dirty="0" err="1"/>
              <a:t>tockens</a:t>
            </a:r>
            <a:endParaRPr lang="en-US" sz="4800" dirty="0"/>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42546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stack of dice on a boardgame">
            <a:extLst>
              <a:ext uri="{FF2B5EF4-FFF2-40B4-BE49-F238E27FC236}">
                <a16:creationId xmlns:a16="http://schemas.microsoft.com/office/drawing/2014/main" id="{187EF181-F4D4-2230-9C86-8E9B8D252A07}"/>
              </a:ext>
            </a:extLst>
          </p:cNvPr>
          <p:cNvPicPr>
            <a:picLocks noChangeAspect="1"/>
          </p:cNvPicPr>
          <p:nvPr/>
        </p:nvPicPr>
        <p:blipFill>
          <a:blip r:embed="rId2"/>
          <a:srcRect t="36877" b="6874"/>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1AF1EA43-9F43-57B3-C1A5-E0E897977DE0}"/>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Cost of tokens </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9B02942-5757-4E9C-86FD-81FADE9B3FBF}"/>
              </a:ext>
            </a:extLst>
          </p:cNvPr>
          <p:cNvSpPr txBox="1"/>
          <p:nvPr/>
        </p:nvSpPr>
        <p:spPr>
          <a:xfrm>
            <a:off x="5826155" y="771988"/>
            <a:ext cx="6414655" cy="4893647"/>
          </a:xfrm>
          <a:prstGeom prst="rect">
            <a:avLst/>
          </a:prstGeom>
          <a:noFill/>
        </p:spPr>
        <p:txBody>
          <a:bodyPr wrap="square" rtlCol="0">
            <a:spAutoFit/>
          </a:bodyPr>
          <a:lstStyle/>
          <a:p>
            <a:r>
              <a:rPr lang="en-US" sz="2400" b="1" dirty="0">
                <a:solidFill>
                  <a:schemeClr val="accent1">
                    <a:lumMod val="50000"/>
                  </a:schemeClr>
                </a:solidFill>
                <a:latin typeface="Comic Sans MS" panose="030F0902030302020204" pitchFamily="66" charset="0"/>
              </a:rPr>
              <a:t>Cost of tokens should be based on the number of tokens already present with the participant (like cost of electricity).</a:t>
            </a:r>
            <a:r>
              <a:rPr lang="en-IN" sz="2400" b="1" dirty="0">
                <a:solidFill>
                  <a:schemeClr val="accent1">
                    <a:lumMod val="50000"/>
                  </a:schemeClr>
                </a:solidFill>
                <a:latin typeface="Comic Sans MS" panose="030F0902030302020204" pitchFamily="66" charset="0"/>
              </a:rPr>
              <a:t> The idea is to price tokens dynamically, increasing the cost as a participant accumulates more, like electricity pricing. </a:t>
            </a:r>
          </a:p>
          <a:p>
            <a:endParaRPr lang="en-IN" sz="2400" b="1" dirty="0">
              <a:solidFill>
                <a:schemeClr val="accent1">
                  <a:lumMod val="50000"/>
                </a:schemeClr>
              </a:solidFill>
              <a:latin typeface="Comic Sans MS" panose="030F0902030302020204" pitchFamily="66" charset="0"/>
            </a:endParaRPr>
          </a:p>
          <a:p>
            <a:endParaRPr lang="en-IN" sz="2400" b="1" dirty="0">
              <a:solidFill>
                <a:schemeClr val="accent1">
                  <a:lumMod val="50000"/>
                </a:schemeClr>
              </a:solidFill>
              <a:latin typeface="Comic Sans MS" panose="030F0902030302020204" pitchFamily="66" charset="0"/>
            </a:endParaRPr>
          </a:p>
          <a:p>
            <a:endParaRPr lang="en-IN" sz="2400" b="1" dirty="0">
              <a:solidFill>
                <a:schemeClr val="accent1">
                  <a:lumMod val="50000"/>
                </a:schemeClr>
              </a:solidFill>
              <a:latin typeface="Comic Sans MS" panose="030F0902030302020204" pitchFamily="66" charset="0"/>
            </a:endParaRPr>
          </a:p>
          <a:p>
            <a:endParaRPr lang="en-IN" sz="2400" b="1" dirty="0">
              <a:solidFill>
                <a:schemeClr val="accent1">
                  <a:lumMod val="50000"/>
                </a:schemeClr>
              </a:solidFill>
              <a:latin typeface="Comic Sans MS" panose="030F0902030302020204" pitchFamily="66" charset="0"/>
            </a:endParaRPr>
          </a:p>
          <a:p>
            <a:r>
              <a:rPr lang="en-IN" sz="2400" b="1" dirty="0">
                <a:solidFill>
                  <a:schemeClr val="accent1">
                    <a:lumMod val="50000"/>
                  </a:schemeClr>
                </a:solidFill>
                <a:latin typeface="Comic Sans MS" panose="030F0902030302020204" pitchFamily="66" charset="0"/>
              </a:rPr>
              <a:t>This prevents monopolization, encourages new entrants, and promotes fairness by ensuring large holders doesn’t dominate. </a:t>
            </a:r>
            <a:endParaRPr lang="en-US" sz="2400" b="1" dirty="0">
              <a:solidFill>
                <a:schemeClr val="accent1">
                  <a:lumMod val="50000"/>
                </a:schemeClr>
              </a:solidFill>
              <a:latin typeface="Comic Sans MS" panose="030F0902030302020204" pitchFamily="66" charset="0"/>
            </a:endParaRPr>
          </a:p>
        </p:txBody>
      </p:sp>
    </p:spTree>
    <p:extLst>
      <p:ext uri="{BB962C8B-B14F-4D97-AF65-F5344CB8AC3E}">
        <p14:creationId xmlns:p14="http://schemas.microsoft.com/office/powerpoint/2010/main" val="40141994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azine printing process">
            <a:extLst>
              <a:ext uri="{FF2B5EF4-FFF2-40B4-BE49-F238E27FC236}">
                <a16:creationId xmlns:a16="http://schemas.microsoft.com/office/drawing/2014/main" id="{D3B70746-4361-67C2-AA39-970C93BC590E}"/>
              </a:ext>
            </a:extLst>
          </p:cNvPr>
          <p:cNvPicPr>
            <a:picLocks noChangeAspect="1"/>
          </p:cNvPicPr>
          <p:nvPr/>
        </p:nvPicPr>
        <p:blipFill>
          <a:blip r:embed="rId2"/>
          <a:srcRect t="18825" b="1670"/>
          <a:stretch/>
        </p:blipFill>
        <p:spPr>
          <a:xfrm>
            <a:off x="20" y="10"/>
            <a:ext cx="12191979" cy="6857990"/>
          </a:xfrm>
          <a:prstGeom prst="rect">
            <a:avLst/>
          </a:prstGeom>
        </p:spPr>
      </p:pic>
      <p:sp>
        <p:nvSpPr>
          <p:cNvPr id="32" name="Rectangle 3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EC4629-B42E-F5D0-9F56-246ED7F348A9}"/>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Minting new tokens</a:t>
            </a:r>
          </a:p>
        </p:txBody>
      </p:sp>
      <p:sp>
        <p:nvSpPr>
          <p:cNvPr id="34" name="Rectangle: Rounded Corners 3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270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Magazine printing process">
            <a:extLst>
              <a:ext uri="{FF2B5EF4-FFF2-40B4-BE49-F238E27FC236}">
                <a16:creationId xmlns:a16="http://schemas.microsoft.com/office/drawing/2014/main" id="{D3B70746-4361-67C2-AA39-970C93BC590E}"/>
              </a:ext>
            </a:extLst>
          </p:cNvPr>
          <p:cNvPicPr>
            <a:picLocks noChangeAspect="1"/>
          </p:cNvPicPr>
          <p:nvPr/>
        </p:nvPicPr>
        <p:blipFill>
          <a:blip r:embed="rId3"/>
          <a:srcRect t="19804" b="691"/>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BDEC4629-B42E-F5D0-9F56-246ED7F348A9}"/>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Creating New Tokens</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4F10776-A0C0-A8C1-8310-C360CEED4E61}"/>
              </a:ext>
            </a:extLst>
          </p:cNvPr>
          <p:cNvSpPr txBox="1"/>
          <p:nvPr/>
        </p:nvSpPr>
        <p:spPr>
          <a:xfrm>
            <a:off x="7292250" y="620238"/>
            <a:ext cx="4824248" cy="3785652"/>
          </a:xfrm>
          <a:prstGeom prst="rect">
            <a:avLst/>
          </a:prstGeom>
          <a:noFill/>
        </p:spPr>
        <p:txBody>
          <a:bodyPr wrap="square" rtlCol="0">
            <a:spAutoFit/>
          </a:bodyPr>
          <a:lstStyle/>
          <a:p>
            <a:pPr algn="r"/>
            <a:r>
              <a:rPr lang="en-IN" sz="2400" dirty="0">
                <a:solidFill>
                  <a:schemeClr val="accent5">
                    <a:lumMod val="50000"/>
                  </a:schemeClr>
                </a:solidFill>
                <a:highlight>
                  <a:srgbClr val="808080"/>
                </a:highlight>
                <a:latin typeface="Comic Sans MS" panose="030F0902030302020204" pitchFamily="66" charset="0"/>
              </a:rPr>
              <a:t>New tokens should be created and priced according to inflation to maintain their real value. This approach aligns token supply with economic conditions, ensuring stability and preventing excessive hoarding. However, it requires accurate inflation tracking and could lead to price fluctuations.</a:t>
            </a:r>
            <a:endParaRPr lang="en-US" sz="2400" dirty="0">
              <a:solidFill>
                <a:schemeClr val="accent5">
                  <a:lumMod val="50000"/>
                </a:schemeClr>
              </a:solidFill>
              <a:highlight>
                <a:srgbClr val="808080"/>
              </a:highlight>
              <a:latin typeface="Comic Sans MS" panose="030F0902030302020204" pitchFamily="66" charset="0"/>
            </a:endParaRPr>
          </a:p>
        </p:txBody>
      </p:sp>
    </p:spTree>
    <p:extLst>
      <p:ext uri="{BB962C8B-B14F-4D97-AF65-F5344CB8AC3E}">
        <p14:creationId xmlns:p14="http://schemas.microsoft.com/office/powerpoint/2010/main" val="39645160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Rectangle 1034">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Here's Everything You Need To Know About Voting Rights">
            <a:extLst>
              <a:ext uri="{FF2B5EF4-FFF2-40B4-BE49-F238E27FC236}">
                <a16:creationId xmlns:a16="http://schemas.microsoft.com/office/drawing/2014/main" id="{51B47A85-FDA6-0357-AAAB-09DA5D816D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6996" r="3" b="80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02155"/>
            <a:ext cx="12191999" cy="115584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63AAEF37-9705-F9EF-F2AD-91FD749FF389}"/>
              </a:ext>
            </a:extLst>
          </p:cNvPr>
          <p:cNvSpPr>
            <a:spLocks noGrp="1"/>
          </p:cNvSpPr>
          <p:nvPr>
            <p:ph type="title"/>
          </p:nvPr>
        </p:nvSpPr>
        <p:spPr>
          <a:xfrm>
            <a:off x="439272" y="5865805"/>
            <a:ext cx="7518195" cy="807857"/>
          </a:xfrm>
          <a:ln>
            <a:noFill/>
          </a:ln>
        </p:spPr>
        <p:txBody>
          <a:bodyPr vert="horz" lIns="91440" tIns="45720" rIns="91440" bIns="45720" rtlCol="0" anchor="ctr">
            <a:normAutofit/>
          </a:bodyPr>
          <a:lstStyle/>
          <a:p>
            <a:r>
              <a:rPr lang="en-US" sz="3200" dirty="0"/>
              <a:t>Juror Voting</a:t>
            </a:r>
          </a:p>
        </p:txBody>
      </p:sp>
      <p:sp>
        <p:nvSpPr>
          <p:cNvPr id="1039" name="Rectangle 1038">
            <a:extLst>
              <a:ext uri="{FF2B5EF4-FFF2-40B4-BE49-F238E27FC236}">
                <a16:creationId xmlns:a16="http://schemas.microsoft.com/office/drawing/2014/main" id="{47F32F7B-3250-A16C-13CF-57F728E04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2438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1" name="Rectangle 1040">
            <a:extLst>
              <a:ext uri="{FF2B5EF4-FFF2-40B4-BE49-F238E27FC236}">
                <a16:creationId xmlns:a16="http://schemas.microsoft.com/office/drawing/2014/main" id="{98DE8DCB-6F40-A3E0-5DE3-7510A3C2A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58348" y="6276696"/>
            <a:ext cx="7315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4804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ere's Everything You Need To Know About Voting Rights">
            <a:extLst>
              <a:ext uri="{FF2B5EF4-FFF2-40B4-BE49-F238E27FC236}">
                <a16:creationId xmlns:a16="http://schemas.microsoft.com/office/drawing/2014/main" id="{51B47A85-FDA6-0357-AAAB-09DA5D81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207" b="7"/>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49">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AAEF37-9705-F9EF-F2AD-91FD749FF389}"/>
              </a:ext>
            </a:extLst>
          </p:cNvPr>
          <p:cNvSpPr>
            <a:spLocks noGrp="1"/>
          </p:cNvSpPr>
          <p:nvPr>
            <p:ph type="title"/>
          </p:nvPr>
        </p:nvSpPr>
        <p:spPr>
          <a:xfrm>
            <a:off x="8395868" y="1161288"/>
            <a:ext cx="3438144" cy="1124712"/>
          </a:xfrm>
        </p:spPr>
        <p:txBody>
          <a:bodyPr vert="horz" lIns="91440" tIns="45720" rIns="91440" bIns="45720" rtlCol="0" anchor="b">
            <a:normAutofit/>
          </a:bodyPr>
          <a:lstStyle/>
          <a:p>
            <a:r>
              <a:rPr lang="en-US" sz="2800" dirty="0">
                <a:solidFill>
                  <a:schemeClr val="bg1"/>
                </a:solidFill>
              </a:rPr>
              <a:t>Juror Voting</a:t>
            </a:r>
          </a:p>
        </p:txBody>
      </p:sp>
      <p:sp>
        <p:nvSpPr>
          <p:cNvPr id="1052" name="Rectangle 105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4" name="Rectangle 105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5" name="Content Placeholder 1044">
            <a:extLst>
              <a:ext uri="{FF2B5EF4-FFF2-40B4-BE49-F238E27FC236}">
                <a16:creationId xmlns:a16="http://schemas.microsoft.com/office/drawing/2014/main" id="{2146E32A-41F0-7941-9C9C-A9B573E5F675}"/>
              </a:ext>
            </a:extLst>
          </p:cNvPr>
          <p:cNvSpPr>
            <a:spLocks noGrp="1"/>
          </p:cNvSpPr>
          <p:nvPr>
            <p:ph idx="1"/>
          </p:nvPr>
        </p:nvSpPr>
        <p:spPr>
          <a:xfrm>
            <a:off x="8395868" y="2718054"/>
            <a:ext cx="3438906" cy="3207258"/>
          </a:xfrm>
        </p:spPr>
        <p:txBody>
          <a:bodyPr anchor="t">
            <a:normAutofit/>
          </a:bodyPr>
          <a:lstStyle/>
          <a:p>
            <a:pPr marL="0" indent="0">
              <a:buNone/>
            </a:pPr>
            <a:r>
              <a:rPr lang="en-IN" sz="1800" dirty="0">
                <a:solidFill>
                  <a:schemeClr val="bg1"/>
                </a:solidFill>
                <a:latin typeface="Comic Sans MS" panose="030F0902030302020204" pitchFamily="66" charset="0"/>
                <a:ea typeface="Ayuthaya" pitchFamily="2" charset="-34"/>
                <a:cs typeface="Ayuthaya" pitchFamily="2" charset="-34"/>
              </a:rPr>
              <a:t>In this system, each juror has one vote, with rewards or penalties based on their token stake. If there's a tie, a second vote is held. If the tie persists, the decision is made based on proof of work (</a:t>
            </a:r>
            <a:r>
              <a:rPr lang="en-IN" sz="1800" dirty="0" err="1">
                <a:solidFill>
                  <a:schemeClr val="bg1"/>
                </a:solidFill>
                <a:latin typeface="Comic Sans MS" panose="030F0902030302020204" pitchFamily="66" charset="0"/>
                <a:ea typeface="Ayuthaya" pitchFamily="2" charset="-34"/>
                <a:cs typeface="Ayuthaya" pitchFamily="2" charset="-34"/>
              </a:rPr>
              <a:t>PoW</a:t>
            </a:r>
            <a:r>
              <a:rPr lang="en-IN" sz="1800" dirty="0">
                <a:solidFill>
                  <a:schemeClr val="bg1"/>
                </a:solidFill>
                <a:latin typeface="Comic Sans MS" panose="030F0902030302020204" pitchFamily="66" charset="0"/>
                <a:ea typeface="Ayuthaya" pitchFamily="2" charset="-34"/>
                <a:cs typeface="Ayuthaya" pitchFamily="2" charset="-34"/>
              </a:rPr>
              <a:t>), ensuring a fair outcome through additional effort or contribution by the jurors.</a:t>
            </a:r>
            <a:endParaRPr lang="en-US" sz="2000" dirty="0">
              <a:solidFill>
                <a:schemeClr val="bg1"/>
              </a:solidFill>
              <a:latin typeface="Comic Sans MS" panose="030F0902030302020204" pitchFamily="66" charset="0"/>
              <a:ea typeface="Ayuthaya" pitchFamily="2" charset="-34"/>
              <a:cs typeface="Ayuthaya" pitchFamily="2" charset="-34"/>
            </a:endParaRPr>
          </a:p>
        </p:txBody>
      </p:sp>
    </p:spTree>
    <p:extLst>
      <p:ext uri="{BB962C8B-B14F-4D97-AF65-F5344CB8AC3E}">
        <p14:creationId xmlns:p14="http://schemas.microsoft.com/office/powerpoint/2010/main" val="75558106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730</TotalTime>
  <Words>385</Words>
  <Application>Microsoft Macintosh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Avenir Next LT Pro</vt:lpstr>
      <vt:lpstr>Calibri</vt:lpstr>
      <vt:lpstr>Comic Sans MS</vt:lpstr>
      <vt:lpstr>Neue Haas Grotesk Text Pro</vt:lpstr>
      <vt:lpstr>AccentBoxVTI</vt:lpstr>
      <vt:lpstr>BlockChain</vt:lpstr>
      <vt:lpstr>Jurors selection</vt:lpstr>
      <vt:lpstr>Jurors selection</vt:lpstr>
      <vt:lpstr>Cost of tockens</vt:lpstr>
      <vt:lpstr>Cost of tokens </vt:lpstr>
      <vt:lpstr>Minting new tokens</vt:lpstr>
      <vt:lpstr>Creating New Tokens</vt:lpstr>
      <vt:lpstr>Juror Voting</vt:lpstr>
      <vt:lpstr>Juror Voting</vt:lpstr>
      <vt:lpstr>Challenging Juror</vt:lpstr>
      <vt:lpstr>Challenging Juror</vt:lpstr>
      <vt:lpstr>Challenging Juror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Nihaal Tapasi</dc:creator>
  <cp:lastModifiedBy>Nihaal Tapasi</cp:lastModifiedBy>
  <cp:revision>1</cp:revision>
  <dcterms:created xsi:type="dcterms:W3CDTF">2024-10-19T07:55:37Z</dcterms:created>
  <dcterms:modified xsi:type="dcterms:W3CDTF">2024-10-19T20:06:29Z</dcterms:modified>
</cp:coreProperties>
</file>