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71" r:id="rId4"/>
    <p:sldId id="270" r:id="rId5"/>
    <p:sldId id="278" r:id="rId6"/>
    <p:sldId id="272" r:id="rId7"/>
    <p:sldId id="273" r:id="rId8"/>
    <p:sldId id="282" r:id="rId9"/>
    <p:sldId id="283" r:id="rId10"/>
    <p:sldId id="275" r:id="rId11"/>
    <p:sldId id="281" r:id="rId12"/>
    <p:sldId id="279" r:id="rId13"/>
    <p:sldId id="280" r:id="rId14"/>
    <p:sldId id="284" r:id="rId15"/>
    <p:sldId id="285" r:id="rId16"/>
    <p:sldId id="286" r:id="rId17"/>
    <p:sldId id="287" r:id="rId18"/>
    <p:sldId id="288" r:id="rId19"/>
    <p:sldId id="289" r:id="rId20"/>
    <p:sldId id="290" r:id="rId21"/>
    <p:sldId id="291" r:id="rId22"/>
    <p:sldId id="292"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314"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707C1-62EB-401E-BCBE-70739DADA451}" type="doc">
      <dgm:prSet loTypeId="urn:microsoft.com/office/officeart/2018/2/layout/IconCircleList" loCatId="icon" qsTypeId="urn:microsoft.com/office/officeart/2005/8/quickstyle/simple4" qsCatId="simple" csTypeId="urn:microsoft.com/office/officeart/2005/8/colors/accent0_3" csCatId="mainScheme" phldr="1"/>
      <dgm:spPr/>
      <dgm:t>
        <a:bodyPr/>
        <a:lstStyle/>
        <a:p>
          <a:endParaRPr lang="en-GB"/>
        </a:p>
      </dgm:t>
    </dgm:pt>
    <dgm:pt modelId="{6B70DD83-217D-4E84-A6D9-CA2A9250EDB2}">
      <dgm:prSet phldrT="[Text]"/>
      <dgm:spPr/>
      <dgm:t>
        <a:bodyPr/>
        <a:lstStyle/>
        <a:p>
          <a:pPr>
            <a:lnSpc>
              <a:spcPct val="100000"/>
            </a:lnSpc>
          </a:pPr>
          <a:r>
            <a:rPr lang="en-GB" dirty="0"/>
            <a:t>What is the priority of the Barges?</a:t>
          </a:r>
        </a:p>
      </dgm:t>
    </dgm:pt>
    <dgm:pt modelId="{6D137650-65D4-455E-AB86-096ACD321753}" type="parTrans" cxnId="{8BD4A9DD-7686-4C21-AF6F-66DF62378F64}">
      <dgm:prSet/>
      <dgm:spPr/>
      <dgm:t>
        <a:bodyPr/>
        <a:lstStyle/>
        <a:p>
          <a:endParaRPr lang="en-GB"/>
        </a:p>
      </dgm:t>
    </dgm:pt>
    <dgm:pt modelId="{B6527D39-F83D-4579-A1D7-449518A4AC01}" type="sibTrans" cxnId="{8BD4A9DD-7686-4C21-AF6F-66DF62378F64}">
      <dgm:prSet/>
      <dgm:spPr/>
      <dgm:t>
        <a:bodyPr/>
        <a:lstStyle/>
        <a:p>
          <a:pPr>
            <a:lnSpc>
              <a:spcPct val="100000"/>
            </a:lnSpc>
          </a:pPr>
          <a:endParaRPr lang="en-GB"/>
        </a:p>
      </dgm:t>
    </dgm:pt>
    <dgm:pt modelId="{50A62345-2BE2-4BBB-AE95-0EA002241DBF}">
      <dgm:prSet phldrT="[Text]"/>
      <dgm:spPr/>
      <dgm:t>
        <a:bodyPr/>
        <a:lstStyle/>
        <a:p>
          <a:pPr>
            <a:lnSpc>
              <a:spcPct val="100000"/>
            </a:lnSpc>
          </a:pPr>
          <a:r>
            <a:rPr lang="en-GB"/>
            <a:t>What should be the sequence of loading the barges to the Tow?</a:t>
          </a:r>
        </a:p>
      </dgm:t>
    </dgm:pt>
    <dgm:pt modelId="{F24C92C5-A2DC-44D4-9A20-EE1118EDB881}" type="parTrans" cxnId="{74911A85-D037-4367-B662-85DF8DFD95CE}">
      <dgm:prSet/>
      <dgm:spPr/>
      <dgm:t>
        <a:bodyPr/>
        <a:lstStyle/>
        <a:p>
          <a:endParaRPr lang="en-GB"/>
        </a:p>
      </dgm:t>
    </dgm:pt>
    <dgm:pt modelId="{5F327DE5-4227-4B4D-8412-B06494B6C4E1}" type="sibTrans" cxnId="{74911A85-D037-4367-B662-85DF8DFD95CE}">
      <dgm:prSet/>
      <dgm:spPr/>
      <dgm:t>
        <a:bodyPr/>
        <a:lstStyle/>
        <a:p>
          <a:pPr>
            <a:lnSpc>
              <a:spcPct val="100000"/>
            </a:lnSpc>
          </a:pPr>
          <a:endParaRPr lang="en-GB"/>
        </a:p>
      </dgm:t>
    </dgm:pt>
    <dgm:pt modelId="{4E4E9661-CA73-4883-922E-1C9B02726C86}">
      <dgm:prSet phldrT="[Text]"/>
      <dgm:spPr/>
      <dgm:t>
        <a:bodyPr/>
        <a:lstStyle/>
        <a:p>
          <a:pPr>
            <a:lnSpc>
              <a:spcPct val="100000"/>
            </a:lnSpc>
          </a:pPr>
          <a:r>
            <a:rPr lang="en-GB"/>
            <a:t>To which Tows, the Barges had to be assigned?</a:t>
          </a:r>
        </a:p>
      </dgm:t>
    </dgm:pt>
    <dgm:pt modelId="{0D09B63D-4EA4-4B2A-AF88-5E37FCFFE860}" type="parTrans" cxnId="{1F154A4B-6D79-4EED-906E-B6575C3B654F}">
      <dgm:prSet/>
      <dgm:spPr/>
      <dgm:t>
        <a:bodyPr/>
        <a:lstStyle/>
        <a:p>
          <a:endParaRPr lang="en-GB"/>
        </a:p>
      </dgm:t>
    </dgm:pt>
    <dgm:pt modelId="{6480A6F1-1F76-4109-BB0E-BD50C43F2CE1}" type="sibTrans" cxnId="{1F154A4B-6D79-4EED-906E-B6575C3B654F}">
      <dgm:prSet/>
      <dgm:spPr/>
      <dgm:t>
        <a:bodyPr/>
        <a:lstStyle/>
        <a:p>
          <a:pPr>
            <a:lnSpc>
              <a:spcPct val="100000"/>
            </a:lnSpc>
          </a:pPr>
          <a:endParaRPr lang="en-GB"/>
        </a:p>
      </dgm:t>
    </dgm:pt>
    <dgm:pt modelId="{5B52ACD9-2047-4164-B5A6-77A3A4F0E6C2}">
      <dgm:prSet phldrT="[Text]"/>
      <dgm:spPr/>
      <dgm:t>
        <a:bodyPr/>
        <a:lstStyle/>
        <a:p>
          <a:pPr>
            <a:lnSpc>
              <a:spcPct val="100000"/>
            </a:lnSpc>
          </a:pPr>
          <a:r>
            <a:rPr lang="en-GB"/>
            <a:t>Which Vessels will carry the Barges to the Tows?</a:t>
          </a:r>
        </a:p>
      </dgm:t>
    </dgm:pt>
    <dgm:pt modelId="{54955180-5578-4792-AF8C-5A5330AF31C5}" type="parTrans" cxnId="{92D0AF52-E99C-4410-ABCD-9FA16FE1A553}">
      <dgm:prSet/>
      <dgm:spPr/>
      <dgm:t>
        <a:bodyPr/>
        <a:lstStyle/>
        <a:p>
          <a:endParaRPr lang="en-GB"/>
        </a:p>
      </dgm:t>
    </dgm:pt>
    <dgm:pt modelId="{13AA552B-CD85-453E-BB2C-3EBA279F9D8F}" type="sibTrans" cxnId="{92D0AF52-E99C-4410-ABCD-9FA16FE1A553}">
      <dgm:prSet/>
      <dgm:spPr/>
      <dgm:t>
        <a:bodyPr/>
        <a:lstStyle/>
        <a:p>
          <a:endParaRPr lang="en-GB"/>
        </a:p>
      </dgm:t>
    </dgm:pt>
    <dgm:pt modelId="{B233E839-6BA4-44FA-8E3B-798BA65F6688}" type="pres">
      <dgm:prSet presAssocID="{840707C1-62EB-401E-BCBE-70739DADA451}" presName="root" presStyleCnt="0">
        <dgm:presLayoutVars>
          <dgm:dir/>
          <dgm:resizeHandles val="exact"/>
        </dgm:presLayoutVars>
      </dgm:prSet>
      <dgm:spPr/>
    </dgm:pt>
    <dgm:pt modelId="{D05141AA-1C78-46A9-BE4F-8E4C57B38F53}" type="pres">
      <dgm:prSet presAssocID="{840707C1-62EB-401E-BCBE-70739DADA451}" presName="container" presStyleCnt="0">
        <dgm:presLayoutVars>
          <dgm:dir/>
          <dgm:resizeHandles val="exact"/>
        </dgm:presLayoutVars>
      </dgm:prSet>
      <dgm:spPr/>
    </dgm:pt>
    <dgm:pt modelId="{E7FC5671-C29E-4CA8-84EA-8A63FDAE27B1}" type="pres">
      <dgm:prSet presAssocID="{6B70DD83-217D-4E84-A6D9-CA2A9250EDB2}" presName="compNode" presStyleCnt="0"/>
      <dgm:spPr/>
    </dgm:pt>
    <dgm:pt modelId="{563329FD-4BE6-45C0-B971-2BEEC148E43E}" type="pres">
      <dgm:prSet presAssocID="{6B70DD83-217D-4E84-A6D9-CA2A9250EDB2}" presName="iconBgRect" presStyleLbl="bgShp" presStyleIdx="0" presStyleCnt="4"/>
      <dgm:spPr/>
    </dgm:pt>
    <dgm:pt modelId="{904BE95C-A636-43C7-A1AC-46ABA3C498A6}" type="pres">
      <dgm:prSet presAssocID="{6B70DD83-217D-4E84-A6D9-CA2A9250ED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ug boat"/>
        </a:ext>
      </dgm:extLst>
    </dgm:pt>
    <dgm:pt modelId="{E2A84D63-B7DA-423D-A766-2A8015F64B04}" type="pres">
      <dgm:prSet presAssocID="{6B70DD83-217D-4E84-A6D9-CA2A9250EDB2}" presName="spaceRect" presStyleCnt="0"/>
      <dgm:spPr/>
    </dgm:pt>
    <dgm:pt modelId="{97CB81F8-9C52-4F4C-BF6A-7338D21B3733}" type="pres">
      <dgm:prSet presAssocID="{6B70DD83-217D-4E84-A6D9-CA2A9250EDB2}" presName="textRect" presStyleLbl="revTx" presStyleIdx="0" presStyleCnt="4">
        <dgm:presLayoutVars>
          <dgm:chMax val="1"/>
          <dgm:chPref val="1"/>
        </dgm:presLayoutVars>
      </dgm:prSet>
      <dgm:spPr/>
    </dgm:pt>
    <dgm:pt modelId="{E8EFFD63-32EE-44D7-B0C2-2D24DB897074}" type="pres">
      <dgm:prSet presAssocID="{B6527D39-F83D-4579-A1D7-449518A4AC01}" presName="sibTrans" presStyleLbl="sibTrans2D1" presStyleIdx="0" presStyleCnt="0"/>
      <dgm:spPr/>
    </dgm:pt>
    <dgm:pt modelId="{445018FA-5449-4178-88D8-1928E0AD19CE}" type="pres">
      <dgm:prSet presAssocID="{50A62345-2BE2-4BBB-AE95-0EA002241DBF}" presName="compNode" presStyleCnt="0"/>
      <dgm:spPr/>
    </dgm:pt>
    <dgm:pt modelId="{B9411616-327E-42F5-B176-0628FF031712}" type="pres">
      <dgm:prSet presAssocID="{50A62345-2BE2-4BBB-AE95-0EA002241DBF}" presName="iconBgRect" presStyleLbl="bgShp" presStyleIdx="1" presStyleCnt="4"/>
      <dgm:spPr/>
    </dgm:pt>
    <dgm:pt modelId="{20C47C19-4DC2-4564-89BF-E746DFEADD00}" type="pres">
      <dgm:prSet presAssocID="{50A62345-2BE2-4BBB-AE95-0EA002241D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ilboat"/>
        </a:ext>
      </dgm:extLst>
    </dgm:pt>
    <dgm:pt modelId="{54317B0E-22A8-4F73-A078-B0A07BFA65E5}" type="pres">
      <dgm:prSet presAssocID="{50A62345-2BE2-4BBB-AE95-0EA002241DBF}" presName="spaceRect" presStyleCnt="0"/>
      <dgm:spPr/>
    </dgm:pt>
    <dgm:pt modelId="{8D32C62B-9833-4BEA-8D29-82569ACB5D14}" type="pres">
      <dgm:prSet presAssocID="{50A62345-2BE2-4BBB-AE95-0EA002241DBF}" presName="textRect" presStyleLbl="revTx" presStyleIdx="1" presStyleCnt="4">
        <dgm:presLayoutVars>
          <dgm:chMax val="1"/>
          <dgm:chPref val="1"/>
        </dgm:presLayoutVars>
      </dgm:prSet>
      <dgm:spPr/>
    </dgm:pt>
    <dgm:pt modelId="{F9F7F17F-77E6-4265-8F32-A42FF3B481D5}" type="pres">
      <dgm:prSet presAssocID="{5F327DE5-4227-4B4D-8412-B06494B6C4E1}" presName="sibTrans" presStyleLbl="sibTrans2D1" presStyleIdx="0" presStyleCnt="0"/>
      <dgm:spPr/>
    </dgm:pt>
    <dgm:pt modelId="{E2EDD90A-7D57-4706-A290-E5913A65CC5C}" type="pres">
      <dgm:prSet presAssocID="{4E4E9661-CA73-4883-922E-1C9B02726C86}" presName="compNode" presStyleCnt="0"/>
      <dgm:spPr/>
    </dgm:pt>
    <dgm:pt modelId="{F62F5D51-8DD7-4E0D-A6C4-32046718720B}" type="pres">
      <dgm:prSet presAssocID="{4E4E9661-CA73-4883-922E-1C9B02726C86}" presName="iconBgRect" presStyleLbl="bgShp" presStyleIdx="2" presStyleCnt="4"/>
      <dgm:spPr/>
    </dgm:pt>
    <dgm:pt modelId="{021CCDAF-55D1-4344-B380-5B2DFC0DFCD8}" type="pres">
      <dgm:prSet presAssocID="{4E4E9661-CA73-4883-922E-1C9B02726C8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ayak"/>
        </a:ext>
      </dgm:extLst>
    </dgm:pt>
    <dgm:pt modelId="{4245B7C1-7EDE-41B6-98B8-38CBE291B834}" type="pres">
      <dgm:prSet presAssocID="{4E4E9661-CA73-4883-922E-1C9B02726C86}" presName="spaceRect" presStyleCnt="0"/>
      <dgm:spPr/>
    </dgm:pt>
    <dgm:pt modelId="{719CAB5E-75B2-489B-8465-C8024D7FDF17}" type="pres">
      <dgm:prSet presAssocID="{4E4E9661-CA73-4883-922E-1C9B02726C86}" presName="textRect" presStyleLbl="revTx" presStyleIdx="2" presStyleCnt="4">
        <dgm:presLayoutVars>
          <dgm:chMax val="1"/>
          <dgm:chPref val="1"/>
        </dgm:presLayoutVars>
      </dgm:prSet>
      <dgm:spPr/>
    </dgm:pt>
    <dgm:pt modelId="{33DEF297-0295-44CD-916C-BA266CCB2B0A}" type="pres">
      <dgm:prSet presAssocID="{6480A6F1-1F76-4109-BB0E-BD50C43F2CE1}" presName="sibTrans" presStyleLbl="sibTrans2D1" presStyleIdx="0" presStyleCnt="0"/>
      <dgm:spPr/>
    </dgm:pt>
    <dgm:pt modelId="{4B65432A-4EE2-4C11-8FDD-2654F4556927}" type="pres">
      <dgm:prSet presAssocID="{5B52ACD9-2047-4164-B5A6-77A3A4F0E6C2}" presName="compNode" presStyleCnt="0"/>
      <dgm:spPr/>
    </dgm:pt>
    <dgm:pt modelId="{FA93A953-071D-4D44-9E0D-40FDA84C41CC}" type="pres">
      <dgm:prSet presAssocID="{5B52ACD9-2047-4164-B5A6-77A3A4F0E6C2}" presName="iconBgRect" presStyleLbl="bgShp" presStyleIdx="3" presStyleCnt="4"/>
      <dgm:spPr/>
    </dgm:pt>
    <dgm:pt modelId="{62548C77-9CE0-4D74-9138-96C95EE68F3A}" type="pres">
      <dgm:prSet presAssocID="{5B52ACD9-2047-4164-B5A6-77A3A4F0E6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at Launch"/>
        </a:ext>
      </dgm:extLst>
    </dgm:pt>
    <dgm:pt modelId="{85F91289-C5DC-47D7-99A5-AF5666C66869}" type="pres">
      <dgm:prSet presAssocID="{5B52ACD9-2047-4164-B5A6-77A3A4F0E6C2}" presName="spaceRect" presStyleCnt="0"/>
      <dgm:spPr/>
    </dgm:pt>
    <dgm:pt modelId="{DDF35358-FB33-4D30-9FC7-7E95DF890C1C}" type="pres">
      <dgm:prSet presAssocID="{5B52ACD9-2047-4164-B5A6-77A3A4F0E6C2}" presName="textRect" presStyleLbl="revTx" presStyleIdx="3" presStyleCnt="4">
        <dgm:presLayoutVars>
          <dgm:chMax val="1"/>
          <dgm:chPref val="1"/>
        </dgm:presLayoutVars>
      </dgm:prSet>
      <dgm:spPr/>
    </dgm:pt>
  </dgm:ptLst>
  <dgm:cxnLst>
    <dgm:cxn modelId="{ED942304-B695-427F-8B58-2779168A30D3}" type="presOf" srcId="{5B52ACD9-2047-4164-B5A6-77A3A4F0E6C2}" destId="{DDF35358-FB33-4D30-9FC7-7E95DF890C1C}" srcOrd="0" destOrd="0" presId="urn:microsoft.com/office/officeart/2018/2/layout/IconCircleList"/>
    <dgm:cxn modelId="{18030A2A-9F5B-43EA-9ED8-96C47D7031B0}" type="presOf" srcId="{840707C1-62EB-401E-BCBE-70739DADA451}" destId="{B233E839-6BA4-44FA-8E3B-798BA65F6688}" srcOrd="0" destOrd="0" presId="urn:microsoft.com/office/officeart/2018/2/layout/IconCircleList"/>
    <dgm:cxn modelId="{F34C992B-DE3C-40B1-A68F-5FA356A1E4D1}" type="presOf" srcId="{6B70DD83-217D-4E84-A6D9-CA2A9250EDB2}" destId="{97CB81F8-9C52-4F4C-BF6A-7338D21B3733}" srcOrd="0" destOrd="0" presId="urn:microsoft.com/office/officeart/2018/2/layout/IconCircleList"/>
    <dgm:cxn modelId="{1F154A4B-6D79-4EED-906E-B6575C3B654F}" srcId="{840707C1-62EB-401E-BCBE-70739DADA451}" destId="{4E4E9661-CA73-4883-922E-1C9B02726C86}" srcOrd="2" destOrd="0" parTransId="{0D09B63D-4EA4-4B2A-AF88-5E37FCFFE860}" sibTransId="{6480A6F1-1F76-4109-BB0E-BD50C43F2CE1}"/>
    <dgm:cxn modelId="{CDEC2E6E-BA17-4184-8CD2-8D850E5BEDBC}" type="presOf" srcId="{4E4E9661-CA73-4883-922E-1C9B02726C86}" destId="{719CAB5E-75B2-489B-8465-C8024D7FDF17}" srcOrd="0" destOrd="0" presId="urn:microsoft.com/office/officeart/2018/2/layout/IconCircleList"/>
    <dgm:cxn modelId="{92D0AF52-E99C-4410-ABCD-9FA16FE1A553}" srcId="{840707C1-62EB-401E-BCBE-70739DADA451}" destId="{5B52ACD9-2047-4164-B5A6-77A3A4F0E6C2}" srcOrd="3" destOrd="0" parTransId="{54955180-5578-4792-AF8C-5A5330AF31C5}" sibTransId="{13AA552B-CD85-453E-BB2C-3EBA279F9D8F}"/>
    <dgm:cxn modelId="{370CBA7D-3EC0-420B-8928-968873090CDF}" type="presOf" srcId="{6480A6F1-1F76-4109-BB0E-BD50C43F2CE1}" destId="{33DEF297-0295-44CD-916C-BA266CCB2B0A}" srcOrd="0" destOrd="0" presId="urn:microsoft.com/office/officeart/2018/2/layout/IconCircleList"/>
    <dgm:cxn modelId="{74911A85-D037-4367-B662-85DF8DFD95CE}" srcId="{840707C1-62EB-401E-BCBE-70739DADA451}" destId="{50A62345-2BE2-4BBB-AE95-0EA002241DBF}" srcOrd="1" destOrd="0" parTransId="{F24C92C5-A2DC-44D4-9A20-EE1118EDB881}" sibTransId="{5F327DE5-4227-4B4D-8412-B06494B6C4E1}"/>
    <dgm:cxn modelId="{F70FC3A9-7752-45B1-BD64-0A08804138EC}" type="presOf" srcId="{50A62345-2BE2-4BBB-AE95-0EA002241DBF}" destId="{8D32C62B-9833-4BEA-8D29-82569ACB5D14}" srcOrd="0" destOrd="0" presId="urn:microsoft.com/office/officeart/2018/2/layout/IconCircleList"/>
    <dgm:cxn modelId="{8BD4A9DD-7686-4C21-AF6F-66DF62378F64}" srcId="{840707C1-62EB-401E-BCBE-70739DADA451}" destId="{6B70DD83-217D-4E84-A6D9-CA2A9250EDB2}" srcOrd="0" destOrd="0" parTransId="{6D137650-65D4-455E-AB86-096ACD321753}" sibTransId="{B6527D39-F83D-4579-A1D7-449518A4AC01}"/>
    <dgm:cxn modelId="{19312CEB-AF4C-4351-86BA-A3FE681F9EFC}" type="presOf" srcId="{5F327DE5-4227-4B4D-8412-B06494B6C4E1}" destId="{F9F7F17F-77E6-4265-8F32-A42FF3B481D5}" srcOrd="0" destOrd="0" presId="urn:microsoft.com/office/officeart/2018/2/layout/IconCircleList"/>
    <dgm:cxn modelId="{44A14DF5-FC81-4E62-9063-FDE384B2372E}" type="presOf" srcId="{B6527D39-F83D-4579-A1D7-449518A4AC01}" destId="{E8EFFD63-32EE-44D7-B0C2-2D24DB897074}" srcOrd="0" destOrd="0" presId="urn:microsoft.com/office/officeart/2018/2/layout/IconCircleList"/>
    <dgm:cxn modelId="{41A80FF0-9DB0-4E1F-AAB3-174825E65D56}" type="presParOf" srcId="{B233E839-6BA4-44FA-8E3B-798BA65F6688}" destId="{D05141AA-1C78-46A9-BE4F-8E4C57B38F53}" srcOrd="0" destOrd="0" presId="urn:microsoft.com/office/officeart/2018/2/layout/IconCircleList"/>
    <dgm:cxn modelId="{2FC72A5F-31F6-4FAB-9EBB-A471E479CB1F}" type="presParOf" srcId="{D05141AA-1C78-46A9-BE4F-8E4C57B38F53}" destId="{E7FC5671-C29E-4CA8-84EA-8A63FDAE27B1}" srcOrd="0" destOrd="0" presId="urn:microsoft.com/office/officeart/2018/2/layout/IconCircleList"/>
    <dgm:cxn modelId="{6FC92789-493D-4C45-BF99-902D0A8C472B}" type="presParOf" srcId="{E7FC5671-C29E-4CA8-84EA-8A63FDAE27B1}" destId="{563329FD-4BE6-45C0-B971-2BEEC148E43E}" srcOrd="0" destOrd="0" presId="urn:microsoft.com/office/officeart/2018/2/layout/IconCircleList"/>
    <dgm:cxn modelId="{EA5A5F6D-3C9C-4028-9930-EE0A4049DC90}" type="presParOf" srcId="{E7FC5671-C29E-4CA8-84EA-8A63FDAE27B1}" destId="{904BE95C-A636-43C7-A1AC-46ABA3C498A6}" srcOrd="1" destOrd="0" presId="urn:microsoft.com/office/officeart/2018/2/layout/IconCircleList"/>
    <dgm:cxn modelId="{D32E2B44-B5F7-4652-ACFC-EA587879DB4E}" type="presParOf" srcId="{E7FC5671-C29E-4CA8-84EA-8A63FDAE27B1}" destId="{E2A84D63-B7DA-423D-A766-2A8015F64B04}" srcOrd="2" destOrd="0" presId="urn:microsoft.com/office/officeart/2018/2/layout/IconCircleList"/>
    <dgm:cxn modelId="{31F244F8-BAFD-407E-BEEA-9CA2DB182731}" type="presParOf" srcId="{E7FC5671-C29E-4CA8-84EA-8A63FDAE27B1}" destId="{97CB81F8-9C52-4F4C-BF6A-7338D21B3733}" srcOrd="3" destOrd="0" presId="urn:microsoft.com/office/officeart/2018/2/layout/IconCircleList"/>
    <dgm:cxn modelId="{36893C70-3F76-4929-A0D0-9FF00F5AB16C}" type="presParOf" srcId="{D05141AA-1C78-46A9-BE4F-8E4C57B38F53}" destId="{E8EFFD63-32EE-44D7-B0C2-2D24DB897074}" srcOrd="1" destOrd="0" presId="urn:microsoft.com/office/officeart/2018/2/layout/IconCircleList"/>
    <dgm:cxn modelId="{3F4D5D4C-F495-4CE5-8533-182AAE2310B9}" type="presParOf" srcId="{D05141AA-1C78-46A9-BE4F-8E4C57B38F53}" destId="{445018FA-5449-4178-88D8-1928E0AD19CE}" srcOrd="2" destOrd="0" presId="urn:microsoft.com/office/officeart/2018/2/layout/IconCircleList"/>
    <dgm:cxn modelId="{0C19E6D0-9404-4515-996F-3E2F3407853E}" type="presParOf" srcId="{445018FA-5449-4178-88D8-1928E0AD19CE}" destId="{B9411616-327E-42F5-B176-0628FF031712}" srcOrd="0" destOrd="0" presId="urn:microsoft.com/office/officeart/2018/2/layout/IconCircleList"/>
    <dgm:cxn modelId="{12BAE5FB-2FDF-4491-9A42-A68A88EA0758}" type="presParOf" srcId="{445018FA-5449-4178-88D8-1928E0AD19CE}" destId="{20C47C19-4DC2-4564-89BF-E746DFEADD00}" srcOrd="1" destOrd="0" presId="urn:microsoft.com/office/officeart/2018/2/layout/IconCircleList"/>
    <dgm:cxn modelId="{9E689037-3F98-4B41-8710-F70737FCF500}" type="presParOf" srcId="{445018FA-5449-4178-88D8-1928E0AD19CE}" destId="{54317B0E-22A8-4F73-A078-B0A07BFA65E5}" srcOrd="2" destOrd="0" presId="urn:microsoft.com/office/officeart/2018/2/layout/IconCircleList"/>
    <dgm:cxn modelId="{8757C1AB-29DB-4E2D-BEFF-8447F2C51554}" type="presParOf" srcId="{445018FA-5449-4178-88D8-1928E0AD19CE}" destId="{8D32C62B-9833-4BEA-8D29-82569ACB5D14}" srcOrd="3" destOrd="0" presId="urn:microsoft.com/office/officeart/2018/2/layout/IconCircleList"/>
    <dgm:cxn modelId="{46999CDC-3984-4F62-9149-DBA85D4F8578}" type="presParOf" srcId="{D05141AA-1C78-46A9-BE4F-8E4C57B38F53}" destId="{F9F7F17F-77E6-4265-8F32-A42FF3B481D5}" srcOrd="3" destOrd="0" presId="urn:microsoft.com/office/officeart/2018/2/layout/IconCircleList"/>
    <dgm:cxn modelId="{F5DB423E-96DF-4D79-88CF-D9770429A2FE}" type="presParOf" srcId="{D05141AA-1C78-46A9-BE4F-8E4C57B38F53}" destId="{E2EDD90A-7D57-4706-A290-E5913A65CC5C}" srcOrd="4" destOrd="0" presId="urn:microsoft.com/office/officeart/2018/2/layout/IconCircleList"/>
    <dgm:cxn modelId="{37822BB3-7301-4732-89E0-686EF9222042}" type="presParOf" srcId="{E2EDD90A-7D57-4706-A290-E5913A65CC5C}" destId="{F62F5D51-8DD7-4E0D-A6C4-32046718720B}" srcOrd="0" destOrd="0" presId="urn:microsoft.com/office/officeart/2018/2/layout/IconCircleList"/>
    <dgm:cxn modelId="{3ED51031-6802-47C5-A94E-7BCEEACAA157}" type="presParOf" srcId="{E2EDD90A-7D57-4706-A290-E5913A65CC5C}" destId="{021CCDAF-55D1-4344-B380-5B2DFC0DFCD8}" srcOrd="1" destOrd="0" presId="urn:microsoft.com/office/officeart/2018/2/layout/IconCircleList"/>
    <dgm:cxn modelId="{BD0D66A2-7C1F-4CBC-A19F-557DA0AA6C11}" type="presParOf" srcId="{E2EDD90A-7D57-4706-A290-E5913A65CC5C}" destId="{4245B7C1-7EDE-41B6-98B8-38CBE291B834}" srcOrd="2" destOrd="0" presId="urn:microsoft.com/office/officeart/2018/2/layout/IconCircleList"/>
    <dgm:cxn modelId="{5F854953-4AF4-413A-9E64-018D39D6D0B6}" type="presParOf" srcId="{E2EDD90A-7D57-4706-A290-E5913A65CC5C}" destId="{719CAB5E-75B2-489B-8465-C8024D7FDF17}" srcOrd="3" destOrd="0" presId="urn:microsoft.com/office/officeart/2018/2/layout/IconCircleList"/>
    <dgm:cxn modelId="{EB4BDC05-8CA7-4314-9B49-17E2C2DF4D09}" type="presParOf" srcId="{D05141AA-1C78-46A9-BE4F-8E4C57B38F53}" destId="{33DEF297-0295-44CD-916C-BA266CCB2B0A}" srcOrd="5" destOrd="0" presId="urn:microsoft.com/office/officeart/2018/2/layout/IconCircleList"/>
    <dgm:cxn modelId="{2B08D434-4FCB-4136-BF6A-7AD73B59321C}" type="presParOf" srcId="{D05141AA-1C78-46A9-BE4F-8E4C57B38F53}" destId="{4B65432A-4EE2-4C11-8FDD-2654F4556927}" srcOrd="6" destOrd="0" presId="urn:microsoft.com/office/officeart/2018/2/layout/IconCircleList"/>
    <dgm:cxn modelId="{11CDBD3A-7403-4A95-A34B-A0EF60586DDC}" type="presParOf" srcId="{4B65432A-4EE2-4C11-8FDD-2654F4556927}" destId="{FA93A953-071D-4D44-9E0D-40FDA84C41CC}" srcOrd="0" destOrd="0" presId="urn:microsoft.com/office/officeart/2018/2/layout/IconCircleList"/>
    <dgm:cxn modelId="{D0F3CF88-5580-4EE4-84C8-329521F00CC2}" type="presParOf" srcId="{4B65432A-4EE2-4C11-8FDD-2654F4556927}" destId="{62548C77-9CE0-4D74-9138-96C95EE68F3A}" srcOrd="1" destOrd="0" presId="urn:microsoft.com/office/officeart/2018/2/layout/IconCircleList"/>
    <dgm:cxn modelId="{AF9B08F3-84C4-472F-B8EE-EB10B4C50EB5}" type="presParOf" srcId="{4B65432A-4EE2-4C11-8FDD-2654F4556927}" destId="{85F91289-C5DC-47D7-99A5-AF5666C66869}" srcOrd="2" destOrd="0" presId="urn:microsoft.com/office/officeart/2018/2/layout/IconCircleList"/>
    <dgm:cxn modelId="{5BC26375-C387-4506-8FD3-0E47B0AE4E3C}" type="presParOf" srcId="{4B65432A-4EE2-4C11-8FDD-2654F4556927}" destId="{DDF35358-FB33-4D30-9FC7-7E95DF890C1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3348E-F287-4149-B0C0-6174C05C5771}" type="doc">
      <dgm:prSet loTypeId="urn:microsoft.com/office/officeart/2016/7/layout/LinearBlockProcessNumbered" loCatId="process" qsTypeId="urn:microsoft.com/office/officeart/2005/8/quickstyle/simple1" qsCatId="simple" csTypeId="urn:microsoft.com/office/officeart/2005/8/colors/colorful2" csCatId="colorful" phldr="1"/>
      <dgm:spPr/>
    </dgm:pt>
    <dgm:pt modelId="{A47A62F9-3AE5-4B99-A4AE-0E706A604318}">
      <dgm:prSet phldrT="[Text]"/>
      <dgm:spPr/>
      <dgm:t>
        <a:bodyPr/>
        <a:lstStyle/>
        <a:p>
          <a:r>
            <a:rPr lang="en-GB" dirty="0"/>
            <a:t>Prioritising the available barges to load based on the position of barge in the fleet, cargo type, time in fleet and time to delivery of the barges</a:t>
          </a:r>
        </a:p>
      </dgm:t>
    </dgm:pt>
    <dgm:pt modelId="{00EA4756-494D-4868-8454-3CCF9DADA048}" type="parTrans" cxnId="{5860721A-827C-427D-9509-4DB646B1DE71}">
      <dgm:prSet/>
      <dgm:spPr/>
      <dgm:t>
        <a:bodyPr/>
        <a:lstStyle/>
        <a:p>
          <a:endParaRPr lang="en-GB"/>
        </a:p>
      </dgm:t>
    </dgm:pt>
    <dgm:pt modelId="{7E1290B8-D359-49D4-BF97-09B0F3944170}" type="sibTrans" cxnId="{5860721A-827C-427D-9509-4DB646B1DE71}">
      <dgm:prSet phldrT="01" phldr="0"/>
      <dgm:spPr/>
      <dgm:t>
        <a:bodyPr/>
        <a:lstStyle/>
        <a:p>
          <a:r>
            <a:rPr lang="en-GB"/>
            <a:t>01</a:t>
          </a:r>
        </a:p>
      </dgm:t>
    </dgm:pt>
    <dgm:pt modelId="{FC76EE1A-E76F-4F15-B11A-035004A03760}">
      <dgm:prSet phldrT="[Text]"/>
      <dgm:spPr/>
      <dgm:t>
        <a:bodyPr/>
        <a:lstStyle/>
        <a:p>
          <a:r>
            <a:rPr lang="en-GB" dirty="0"/>
            <a:t>Assigning the barges to the vessels and tows with the objective of minimizing the operational costs and assigning tows to destination for minimizing number of stoppages</a:t>
          </a:r>
        </a:p>
      </dgm:t>
    </dgm:pt>
    <dgm:pt modelId="{AF482FEA-D793-42B3-9C4C-60BB771FB375}" type="parTrans" cxnId="{A315512A-89BF-4142-A311-7BE7BCDA2A36}">
      <dgm:prSet/>
      <dgm:spPr/>
      <dgm:t>
        <a:bodyPr/>
        <a:lstStyle/>
        <a:p>
          <a:endParaRPr lang="en-GB"/>
        </a:p>
      </dgm:t>
    </dgm:pt>
    <dgm:pt modelId="{0B4C3D55-7683-4AB7-830B-69C4F88EE15B}" type="sibTrans" cxnId="{A315512A-89BF-4142-A311-7BE7BCDA2A36}">
      <dgm:prSet phldrT="02" phldr="0"/>
      <dgm:spPr/>
      <dgm:t>
        <a:bodyPr/>
        <a:lstStyle/>
        <a:p>
          <a:r>
            <a:rPr lang="en-GB"/>
            <a:t>02</a:t>
          </a:r>
          <a:endParaRPr lang="en-GB" dirty="0"/>
        </a:p>
      </dgm:t>
    </dgm:pt>
    <dgm:pt modelId="{DC111D59-D550-4E7A-9AC6-748E4935B044}">
      <dgm:prSet phldrT="[Text]"/>
      <dgm:spPr/>
      <dgm:t>
        <a:bodyPr/>
        <a:lstStyle/>
        <a:p>
          <a:r>
            <a:rPr lang="en-GB" dirty="0"/>
            <a:t>Assigning the Barges to Vessels to minimize the time of loading operation, and Visualizing the loading Operation.  </a:t>
          </a:r>
        </a:p>
      </dgm:t>
    </dgm:pt>
    <dgm:pt modelId="{FA590E98-4D64-4CB1-92BF-CB6C2612E795}" type="parTrans" cxnId="{AD4420D0-5056-4722-A011-E186FFC74EBC}">
      <dgm:prSet/>
      <dgm:spPr/>
      <dgm:t>
        <a:bodyPr/>
        <a:lstStyle/>
        <a:p>
          <a:endParaRPr lang="en-GB"/>
        </a:p>
      </dgm:t>
    </dgm:pt>
    <dgm:pt modelId="{48B79761-C2CD-4C77-96B1-B5477C226831}" type="sibTrans" cxnId="{AD4420D0-5056-4722-A011-E186FFC74EBC}">
      <dgm:prSet phldrT="03" phldr="0"/>
      <dgm:spPr/>
      <dgm:t>
        <a:bodyPr/>
        <a:lstStyle/>
        <a:p>
          <a:r>
            <a:rPr lang="en-GB"/>
            <a:t>03</a:t>
          </a:r>
        </a:p>
      </dgm:t>
    </dgm:pt>
    <dgm:pt modelId="{A3291FCA-1C40-4ED4-BFAA-24AB7C20388C}" type="pres">
      <dgm:prSet presAssocID="{95B3348E-F287-4149-B0C0-6174C05C5771}" presName="Name0" presStyleCnt="0">
        <dgm:presLayoutVars>
          <dgm:animLvl val="lvl"/>
          <dgm:resizeHandles val="exact"/>
        </dgm:presLayoutVars>
      </dgm:prSet>
      <dgm:spPr/>
    </dgm:pt>
    <dgm:pt modelId="{042B6F3C-A2DF-4E0C-9566-FF02981B6F12}" type="pres">
      <dgm:prSet presAssocID="{A47A62F9-3AE5-4B99-A4AE-0E706A604318}" presName="compositeNode" presStyleCnt="0">
        <dgm:presLayoutVars>
          <dgm:bulletEnabled val="1"/>
        </dgm:presLayoutVars>
      </dgm:prSet>
      <dgm:spPr/>
    </dgm:pt>
    <dgm:pt modelId="{EC3E20A5-02DC-4A4F-B380-06EA409DE10C}" type="pres">
      <dgm:prSet presAssocID="{A47A62F9-3AE5-4B99-A4AE-0E706A604318}" presName="bgRect" presStyleLbl="alignNode1" presStyleIdx="0" presStyleCnt="3" custLinFactNeighborX="1568" custLinFactNeighborY="-5019"/>
      <dgm:spPr/>
    </dgm:pt>
    <dgm:pt modelId="{93E6207E-8B36-47E9-9CF3-F754617E3D46}" type="pres">
      <dgm:prSet presAssocID="{7E1290B8-D359-49D4-BF97-09B0F3944170}" presName="sibTransNodeRect" presStyleLbl="alignNode1" presStyleIdx="0" presStyleCnt="3">
        <dgm:presLayoutVars>
          <dgm:chMax val="0"/>
          <dgm:bulletEnabled val="1"/>
        </dgm:presLayoutVars>
      </dgm:prSet>
      <dgm:spPr/>
    </dgm:pt>
    <dgm:pt modelId="{97C6C9AD-2242-4C37-94C9-0EF001160E79}" type="pres">
      <dgm:prSet presAssocID="{A47A62F9-3AE5-4B99-A4AE-0E706A604318}" presName="nodeRect" presStyleLbl="alignNode1" presStyleIdx="0" presStyleCnt="3">
        <dgm:presLayoutVars>
          <dgm:bulletEnabled val="1"/>
        </dgm:presLayoutVars>
      </dgm:prSet>
      <dgm:spPr/>
    </dgm:pt>
    <dgm:pt modelId="{6E25E16C-5395-4FBF-A5D9-EFC4806DDD33}" type="pres">
      <dgm:prSet presAssocID="{7E1290B8-D359-49D4-BF97-09B0F3944170}" presName="sibTrans" presStyleCnt="0"/>
      <dgm:spPr/>
    </dgm:pt>
    <dgm:pt modelId="{75102A58-387F-4B3C-AF6B-BB9EFA91FECC}" type="pres">
      <dgm:prSet presAssocID="{FC76EE1A-E76F-4F15-B11A-035004A03760}" presName="compositeNode" presStyleCnt="0">
        <dgm:presLayoutVars>
          <dgm:bulletEnabled val="1"/>
        </dgm:presLayoutVars>
      </dgm:prSet>
      <dgm:spPr/>
    </dgm:pt>
    <dgm:pt modelId="{DC3E9A04-85A3-426E-A790-F84C4CA34A4E}" type="pres">
      <dgm:prSet presAssocID="{FC76EE1A-E76F-4F15-B11A-035004A03760}" presName="bgRect" presStyleLbl="alignNode1" presStyleIdx="1" presStyleCnt="3" custLinFactNeighborX="-1594" custLinFactNeighborY="-4876"/>
      <dgm:spPr/>
    </dgm:pt>
    <dgm:pt modelId="{030300B3-1B1A-44A8-9D21-A403FC16940F}" type="pres">
      <dgm:prSet presAssocID="{0B4C3D55-7683-4AB7-830B-69C4F88EE15B}" presName="sibTransNodeRect" presStyleLbl="alignNode1" presStyleIdx="1" presStyleCnt="3">
        <dgm:presLayoutVars>
          <dgm:chMax val="0"/>
          <dgm:bulletEnabled val="1"/>
        </dgm:presLayoutVars>
      </dgm:prSet>
      <dgm:spPr/>
    </dgm:pt>
    <dgm:pt modelId="{5A02DE2E-918F-4240-93B7-13E703995CE0}" type="pres">
      <dgm:prSet presAssocID="{FC76EE1A-E76F-4F15-B11A-035004A03760}" presName="nodeRect" presStyleLbl="alignNode1" presStyleIdx="1" presStyleCnt="3">
        <dgm:presLayoutVars>
          <dgm:bulletEnabled val="1"/>
        </dgm:presLayoutVars>
      </dgm:prSet>
      <dgm:spPr/>
    </dgm:pt>
    <dgm:pt modelId="{C7DD7028-9495-4EF0-A1E3-754E8907D0E9}" type="pres">
      <dgm:prSet presAssocID="{0B4C3D55-7683-4AB7-830B-69C4F88EE15B}" presName="sibTrans" presStyleCnt="0"/>
      <dgm:spPr/>
    </dgm:pt>
    <dgm:pt modelId="{849DF112-4499-4631-81A1-DDB0D6E9DF8D}" type="pres">
      <dgm:prSet presAssocID="{DC111D59-D550-4E7A-9AC6-748E4935B044}" presName="compositeNode" presStyleCnt="0">
        <dgm:presLayoutVars>
          <dgm:bulletEnabled val="1"/>
        </dgm:presLayoutVars>
      </dgm:prSet>
      <dgm:spPr/>
    </dgm:pt>
    <dgm:pt modelId="{13F2AF2B-17D2-43CF-B8EF-2EECC78FEA31}" type="pres">
      <dgm:prSet presAssocID="{DC111D59-D550-4E7A-9AC6-748E4935B044}" presName="bgRect" presStyleLbl="alignNode1" presStyleIdx="2" presStyleCnt="3" custLinFactNeighborX="-5575" custLinFactNeighborY="-4963"/>
      <dgm:spPr/>
    </dgm:pt>
    <dgm:pt modelId="{EAA29B9E-14A0-41A0-A6CB-0D8DABE3E263}" type="pres">
      <dgm:prSet presAssocID="{48B79761-C2CD-4C77-96B1-B5477C226831}" presName="sibTransNodeRect" presStyleLbl="alignNode1" presStyleIdx="2" presStyleCnt="3">
        <dgm:presLayoutVars>
          <dgm:chMax val="0"/>
          <dgm:bulletEnabled val="1"/>
        </dgm:presLayoutVars>
      </dgm:prSet>
      <dgm:spPr/>
    </dgm:pt>
    <dgm:pt modelId="{2C056A0A-B97C-4858-9075-3DECC0BC6032}" type="pres">
      <dgm:prSet presAssocID="{DC111D59-D550-4E7A-9AC6-748E4935B044}" presName="nodeRect" presStyleLbl="alignNode1" presStyleIdx="2" presStyleCnt="3">
        <dgm:presLayoutVars>
          <dgm:bulletEnabled val="1"/>
        </dgm:presLayoutVars>
      </dgm:prSet>
      <dgm:spPr/>
    </dgm:pt>
  </dgm:ptLst>
  <dgm:cxnLst>
    <dgm:cxn modelId="{F9628411-63AB-4809-BC0F-C64199A23CE6}" type="presOf" srcId="{95B3348E-F287-4149-B0C0-6174C05C5771}" destId="{A3291FCA-1C40-4ED4-BFAA-24AB7C20388C}" srcOrd="0" destOrd="0" presId="urn:microsoft.com/office/officeart/2016/7/layout/LinearBlockProcessNumbered"/>
    <dgm:cxn modelId="{E357EA16-4949-4057-B29E-D27DCE978F2E}" type="presOf" srcId="{DC111D59-D550-4E7A-9AC6-748E4935B044}" destId="{2C056A0A-B97C-4858-9075-3DECC0BC6032}" srcOrd="1" destOrd="0" presId="urn:microsoft.com/office/officeart/2016/7/layout/LinearBlockProcessNumbered"/>
    <dgm:cxn modelId="{5860721A-827C-427D-9509-4DB646B1DE71}" srcId="{95B3348E-F287-4149-B0C0-6174C05C5771}" destId="{A47A62F9-3AE5-4B99-A4AE-0E706A604318}" srcOrd="0" destOrd="0" parTransId="{00EA4756-494D-4868-8454-3CCF9DADA048}" sibTransId="{7E1290B8-D359-49D4-BF97-09B0F3944170}"/>
    <dgm:cxn modelId="{5365A321-D7F9-40EE-9EDC-B0F26CA4BAF1}" type="presOf" srcId="{A47A62F9-3AE5-4B99-A4AE-0E706A604318}" destId="{97C6C9AD-2242-4C37-94C9-0EF001160E79}" srcOrd="1" destOrd="0" presId="urn:microsoft.com/office/officeart/2016/7/layout/LinearBlockProcessNumbered"/>
    <dgm:cxn modelId="{A315512A-89BF-4142-A311-7BE7BCDA2A36}" srcId="{95B3348E-F287-4149-B0C0-6174C05C5771}" destId="{FC76EE1A-E76F-4F15-B11A-035004A03760}" srcOrd="1" destOrd="0" parTransId="{AF482FEA-D793-42B3-9C4C-60BB771FB375}" sibTransId="{0B4C3D55-7683-4AB7-830B-69C4F88EE15B}"/>
    <dgm:cxn modelId="{9514F564-3841-44B4-B208-61264C208E04}" type="presOf" srcId="{7E1290B8-D359-49D4-BF97-09B0F3944170}" destId="{93E6207E-8B36-47E9-9CF3-F754617E3D46}" srcOrd="0" destOrd="0" presId="urn:microsoft.com/office/officeart/2016/7/layout/LinearBlockProcessNumbered"/>
    <dgm:cxn modelId="{4477287D-D277-4CA2-ADC8-476234D223F5}" type="presOf" srcId="{DC111D59-D550-4E7A-9AC6-748E4935B044}" destId="{13F2AF2B-17D2-43CF-B8EF-2EECC78FEA31}" srcOrd="0" destOrd="0" presId="urn:microsoft.com/office/officeart/2016/7/layout/LinearBlockProcessNumbered"/>
    <dgm:cxn modelId="{A492E47D-2A0A-40F5-BC89-CB2D7E7CA6C6}" type="presOf" srcId="{FC76EE1A-E76F-4F15-B11A-035004A03760}" destId="{5A02DE2E-918F-4240-93B7-13E703995CE0}" srcOrd="1" destOrd="0" presId="urn:microsoft.com/office/officeart/2016/7/layout/LinearBlockProcessNumbered"/>
    <dgm:cxn modelId="{214BC891-2878-499A-B723-67D7044B379D}" type="presOf" srcId="{48B79761-C2CD-4C77-96B1-B5477C226831}" destId="{EAA29B9E-14A0-41A0-A6CB-0D8DABE3E263}" srcOrd="0" destOrd="0" presId="urn:microsoft.com/office/officeart/2016/7/layout/LinearBlockProcessNumbered"/>
    <dgm:cxn modelId="{95C83EAC-8CE5-4764-897B-5E4192F5B3DF}" type="presOf" srcId="{0B4C3D55-7683-4AB7-830B-69C4F88EE15B}" destId="{030300B3-1B1A-44A8-9D21-A403FC16940F}" srcOrd="0" destOrd="0" presId="urn:microsoft.com/office/officeart/2016/7/layout/LinearBlockProcessNumbered"/>
    <dgm:cxn modelId="{CFE19FB7-5D9D-4166-93D7-0F5B4229FEA9}" type="presOf" srcId="{A47A62F9-3AE5-4B99-A4AE-0E706A604318}" destId="{EC3E20A5-02DC-4A4F-B380-06EA409DE10C}" srcOrd="0" destOrd="0" presId="urn:microsoft.com/office/officeart/2016/7/layout/LinearBlockProcessNumbered"/>
    <dgm:cxn modelId="{AD4420D0-5056-4722-A011-E186FFC74EBC}" srcId="{95B3348E-F287-4149-B0C0-6174C05C5771}" destId="{DC111D59-D550-4E7A-9AC6-748E4935B044}" srcOrd="2" destOrd="0" parTransId="{FA590E98-4D64-4CB1-92BF-CB6C2612E795}" sibTransId="{48B79761-C2CD-4C77-96B1-B5477C226831}"/>
    <dgm:cxn modelId="{D6921ED1-8100-4541-8FF7-AC685E833AEE}" type="presOf" srcId="{FC76EE1A-E76F-4F15-B11A-035004A03760}" destId="{DC3E9A04-85A3-426E-A790-F84C4CA34A4E}" srcOrd="0" destOrd="0" presId="urn:microsoft.com/office/officeart/2016/7/layout/LinearBlockProcessNumbered"/>
    <dgm:cxn modelId="{FBF99A27-0C4D-4C3D-A147-CA9AFBEC2F90}" type="presParOf" srcId="{A3291FCA-1C40-4ED4-BFAA-24AB7C20388C}" destId="{042B6F3C-A2DF-4E0C-9566-FF02981B6F12}" srcOrd="0" destOrd="0" presId="urn:microsoft.com/office/officeart/2016/7/layout/LinearBlockProcessNumbered"/>
    <dgm:cxn modelId="{CF88B922-D02C-423B-B1B6-4B0172E3E5E3}" type="presParOf" srcId="{042B6F3C-A2DF-4E0C-9566-FF02981B6F12}" destId="{EC3E20A5-02DC-4A4F-B380-06EA409DE10C}" srcOrd="0" destOrd="0" presId="urn:microsoft.com/office/officeart/2016/7/layout/LinearBlockProcessNumbered"/>
    <dgm:cxn modelId="{08734B11-D1EA-48CA-8732-05770E4D27B0}" type="presParOf" srcId="{042B6F3C-A2DF-4E0C-9566-FF02981B6F12}" destId="{93E6207E-8B36-47E9-9CF3-F754617E3D46}" srcOrd="1" destOrd="0" presId="urn:microsoft.com/office/officeart/2016/7/layout/LinearBlockProcessNumbered"/>
    <dgm:cxn modelId="{B499B516-6E65-4137-9388-9CD008216D75}" type="presParOf" srcId="{042B6F3C-A2DF-4E0C-9566-FF02981B6F12}" destId="{97C6C9AD-2242-4C37-94C9-0EF001160E79}" srcOrd="2" destOrd="0" presId="urn:microsoft.com/office/officeart/2016/7/layout/LinearBlockProcessNumbered"/>
    <dgm:cxn modelId="{6DD2AB93-E9A5-4B98-9F68-A5224C18365A}" type="presParOf" srcId="{A3291FCA-1C40-4ED4-BFAA-24AB7C20388C}" destId="{6E25E16C-5395-4FBF-A5D9-EFC4806DDD33}" srcOrd="1" destOrd="0" presId="urn:microsoft.com/office/officeart/2016/7/layout/LinearBlockProcessNumbered"/>
    <dgm:cxn modelId="{1221CAC8-898F-4DA3-88D1-C28FD11D01B9}" type="presParOf" srcId="{A3291FCA-1C40-4ED4-BFAA-24AB7C20388C}" destId="{75102A58-387F-4B3C-AF6B-BB9EFA91FECC}" srcOrd="2" destOrd="0" presId="urn:microsoft.com/office/officeart/2016/7/layout/LinearBlockProcessNumbered"/>
    <dgm:cxn modelId="{6864A36B-2F3C-4606-B93C-AE0AF705D6B7}" type="presParOf" srcId="{75102A58-387F-4B3C-AF6B-BB9EFA91FECC}" destId="{DC3E9A04-85A3-426E-A790-F84C4CA34A4E}" srcOrd="0" destOrd="0" presId="urn:microsoft.com/office/officeart/2016/7/layout/LinearBlockProcessNumbered"/>
    <dgm:cxn modelId="{E85C37A2-7E22-46B4-9F24-FC67C6B3FEA3}" type="presParOf" srcId="{75102A58-387F-4B3C-AF6B-BB9EFA91FECC}" destId="{030300B3-1B1A-44A8-9D21-A403FC16940F}" srcOrd="1" destOrd="0" presId="urn:microsoft.com/office/officeart/2016/7/layout/LinearBlockProcessNumbered"/>
    <dgm:cxn modelId="{81B5D340-2858-484C-A634-90DAF8155428}" type="presParOf" srcId="{75102A58-387F-4B3C-AF6B-BB9EFA91FECC}" destId="{5A02DE2E-918F-4240-93B7-13E703995CE0}" srcOrd="2" destOrd="0" presId="urn:microsoft.com/office/officeart/2016/7/layout/LinearBlockProcessNumbered"/>
    <dgm:cxn modelId="{C97E5E4E-9195-414F-B9A1-5A734A37558A}" type="presParOf" srcId="{A3291FCA-1C40-4ED4-BFAA-24AB7C20388C}" destId="{C7DD7028-9495-4EF0-A1E3-754E8907D0E9}" srcOrd="3" destOrd="0" presId="urn:microsoft.com/office/officeart/2016/7/layout/LinearBlockProcessNumbered"/>
    <dgm:cxn modelId="{64F037CC-5BCC-4A35-8780-E91F3E6E9EF3}" type="presParOf" srcId="{A3291FCA-1C40-4ED4-BFAA-24AB7C20388C}" destId="{849DF112-4499-4631-81A1-DDB0D6E9DF8D}" srcOrd="4" destOrd="0" presId="urn:microsoft.com/office/officeart/2016/7/layout/LinearBlockProcessNumbered"/>
    <dgm:cxn modelId="{3A757B26-2137-4D25-865F-91C57084D780}" type="presParOf" srcId="{849DF112-4499-4631-81A1-DDB0D6E9DF8D}" destId="{13F2AF2B-17D2-43CF-B8EF-2EECC78FEA31}" srcOrd="0" destOrd="0" presId="urn:microsoft.com/office/officeart/2016/7/layout/LinearBlockProcessNumbered"/>
    <dgm:cxn modelId="{B027968E-7B82-45F3-96C9-92C52D273DE6}" type="presParOf" srcId="{849DF112-4499-4631-81A1-DDB0D6E9DF8D}" destId="{EAA29B9E-14A0-41A0-A6CB-0D8DABE3E263}" srcOrd="1" destOrd="0" presId="urn:microsoft.com/office/officeart/2016/7/layout/LinearBlockProcessNumbered"/>
    <dgm:cxn modelId="{74EB820B-D046-4420-BDAC-D73F9E58931C}" type="presParOf" srcId="{849DF112-4499-4631-81A1-DDB0D6E9DF8D}" destId="{2C056A0A-B97C-4858-9075-3DECC0BC603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329FD-4BE6-45C0-B971-2BEEC148E43E}">
      <dsp:nvSpPr>
        <dsp:cNvPr id="0" name=""/>
        <dsp:cNvSpPr/>
      </dsp:nvSpPr>
      <dsp:spPr>
        <a:xfrm>
          <a:off x="4786" y="1173966"/>
          <a:ext cx="1074780" cy="107478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04BE95C-A636-43C7-A1AC-46ABA3C498A6}">
      <dsp:nvSpPr>
        <dsp:cNvPr id="0" name=""/>
        <dsp:cNvSpPr/>
      </dsp:nvSpPr>
      <dsp:spPr>
        <a:xfrm>
          <a:off x="230490" y="1399670"/>
          <a:ext cx="623372" cy="6233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7CB81F8-9C52-4F4C-BF6A-7338D21B3733}">
      <dsp:nvSpPr>
        <dsp:cNvPr id="0" name=""/>
        <dsp:cNvSpPr/>
      </dsp:nvSpPr>
      <dsp:spPr>
        <a:xfrm>
          <a:off x="1309876" y="1173966"/>
          <a:ext cx="2533409" cy="10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dirty="0"/>
            <a:t>What is the priority of the Barges?</a:t>
          </a:r>
        </a:p>
      </dsp:txBody>
      <dsp:txXfrm>
        <a:off x="1309876" y="1173966"/>
        <a:ext cx="2533409" cy="1074780"/>
      </dsp:txXfrm>
    </dsp:sp>
    <dsp:sp modelId="{B9411616-327E-42F5-B176-0628FF031712}">
      <dsp:nvSpPr>
        <dsp:cNvPr id="0" name=""/>
        <dsp:cNvSpPr/>
      </dsp:nvSpPr>
      <dsp:spPr>
        <a:xfrm>
          <a:off x="4284713" y="1173966"/>
          <a:ext cx="1074780" cy="107478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0C47C19-4DC2-4564-89BF-E746DFEADD00}">
      <dsp:nvSpPr>
        <dsp:cNvPr id="0" name=""/>
        <dsp:cNvSpPr/>
      </dsp:nvSpPr>
      <dsp:spPr>
        <a:xfrm>
          <a:off x="4510417" y="1399670"/>
          <a:ext cx="623372" cy="6233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32C62B-9833-4BEA-8D29-82569ACB5D14}">
      <dsp:nvSpPr>
        <dsp:cNvPr id="0" name=""/>
        <dsp:cNvSpPr/>
      </dsp:nvSpPr>
      <dsp:spPr>
        <a:xfrm>
          <a:off x="5589803" y="1173966"/>
          <a:ext cx="2533409" cy="10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What should be the sequence of loading the barges to the Tow?</a:t>
          </a:r>
        </a:p>
      </dsp:txBody>
      <dsp:txXfrm>
        <a:off x="5589803" y="1173966"/>
        <a:ext cx="2533409" cy="1074780"/>
      </dsp:txXfrm>
    </dsp:sp>
    <dsp:sp modelId="{F62F5D51-8DD7-4E0D-A6C4-32046718720B}">
      <dsp:nvSpPr>
        <dsp:cNvPr id="0" name=""/>
        <dsp:cNvSpPr/>
      </dsp:nvSpPr>
      <dsp:spPr>
        <a:xfrm>
          <a:off x="4786" y="3169920"/>
          <a:ext cx="1074780" cy="107478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1CCDAF-55D1-4344-B380-5B2DFC0DFCD8}">
      <dsp:nvSpPr>
        <dsp:cNvPr id="0" name=""/>
        <dsp:cNvSpPr/>
      </dsp:nvSpPr>
      <dsp:spPr>
        <a:xfrm>
          <a:off x="230490" y="3395623"/>
          <a:ext cx="623372" cy="6233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19CAB5E-75B2-489B-8465-C8024D7FDF17}">
      <dsp:nvSpPr>
        <dsp:cNvPr id="0" name=""/>
        <dsp:cNvSpPr/>
      </dsp:nvSpPr>
      <dsp:spPr>
        <a:xfrm>
          <a:off x="1309876" y="3169920"/>
          <a:ext cx="2533409" cy="10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To which Tows, the Barges had to be assigned?</a:t>
          </a:r>
        </a:p>
      </dsp:txBody>
      <dsp:txXfrm>
        <a:off x="1309876" y="3169920"/>
        <a:ext cx="2533409" cy="1074780"/>
      </dsp:txXfrm>
    </dsp:sp>
    <dsp:sp modelId="{FA93A953-071D-4D44-9E0D-40FDA84C41CC}">
      <dsp:nvSpPr>
        <dsp:cNvPr id="0" name=""/>
        <dsp:cNvSpPr/>
      </dsp:nvSpPr>
      <dsp:spPr>
        <a:xfrm>
          <a:off x="4284713" y="3169920"/>
          <a:ext cx="1074780" cy="1074780"/>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2548C77-9CE0-4D74-9138-96C95EE68F3A}">
      <dsp:nvSpPr>
        <dsp:cNvPr id="0" name=""/>
        <dsp:cNvSpPr/>
      </dsp:nvSpPr>
      <dsp:spPr>
        <a:xfrm>
          <a:off x="4510417" y="3395623"/>
          <a:ext cx="623372" cy="6233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DF35358-FB33-4D30-9FC7-7E95DF890C1C}">
      <dsp:nvSpPr>
        <dsp:cNvPr id="0" name=""/>
        <dsp:cNvSpPr/>
      </dsp:nvSpPr>
      <dsp:spPr>
        <a:xfrm>
          <a:off x="5589803" y="3169920"/>
          <a:ext cx="2533409" cy="10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GB" sz="2100" kern="1200"/>
            <a:t>Which Vessels will carry the Barges to the Tows?</a:t>
          </a:r>
        </a:p>
      </dsp:txBody>
      <dsp:txXfrm>
        <a:off x="5589803" y="3169920"/>
        <a:ext cx="2533409" cy="1074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E20A5-02DC-4A4F-B380-06EA409DE10C}">
      <dsp:nvSpPr>
        <dsp:cNvPr id="0" name=""/>
        <dsp:cNvSpPr/>
      </dsp:nvSpPr>
      <dsp:spPr>
        <a:xfrm>
          <a:off x="38095" y="211730"/>
          <a:ext cx="2391874" cy="28702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64" tIns="0" rIns="236264" bIns="330200" numCol="1" spcCol="1270" anchor="t" anchorCtr="0">
          <a:noAutofit/>
        </a:bodyPr>
        <a:lstStyle/>
        <a:p>
          <a:pPr marL="0" lvl="0" indent="0" algn="l" defTabSz="577850">
            <a:lnSpc>
              <a:spcPct val="90000"/>
            </a:lnSpc>
            <a:spcBef>
              <a:spcPct val="0"/>
            </a:spcBef>
            <a:spcAft>
              <a:spcPct val="35000"/>
            </a:spcAft>
            <a:buNone/>
          </a:pPr>
          <a:r>
            <a:rPr lang="en-GB" sz="1300" kern="1200" dirty="0"/>
            <a:t>Prioritising the available barges to load based on the position of barge in the fleet, cargo type, time in fleet and time to delivery of the barges</a:t>
          </a:r>
        </a:p>
      </dsp:txBody>
      <dsp:txXfrm>
        <a:off x="38095" y="1359829"/>
        <a:ext cx="2391874" cy="1722149"/>
      </dsp:txXfrm>
    </dsp:sp>
    <dsp:sp modelId="{93E6207E-8B36-47E9-9CF3-F754617E3D46}">
      <dsp:nvSpPr>
        <dsp:cNvPr id="0" name=""/>
        <dsp:cNvSpPr/>
      </dsp:nvSpPr>
      <dsp:spPr>
        <a:xfrm>
          <a:off x="590" y="355787"/>
          <a:ext cx="2391874" cy="11480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264" tIns="165100" rIns="236264" bIns="165100" numCol="1" spcCol="1270" anchor="ctr" anchorCtr="0">
          <a:noAutofit/>
        </a:bodyPr>
        <a:lstStyle/>
        <a:p>
          <a:pPr marL="0" lvl="0" indent="0" algn="l" defTabSz="2578100">
            <a:lnSpc>
              <a:spcPct val="90000"/>
            </a:lnSpc>
            <a:spcBef>
              <a:spcPct val="0"/>
            </a:spcBef>
            <a:spcAft>
              <a:spcPct val="35000"/>
            </a:spcAft>
            <a:buNone/>
          </a:pPr>
          <a:r>
            <a:rPr lang="en-GB" sz="5800" kern="1200"/>
            <a:t>01</a:t>
          </a:r>
        </a:p>
      </dsp:txBody>
      <dsp:txXfrm>
        <a:off x="590" y="355787"/>
        <a:ext cx="2391874" cy="1148099"/>
      </dsp:txXfrm>
    </dsp:sp>
    <dsp:sp modelId="{DC3E9A04-85A3-426E-A790-F84C4CA34A4E}">
      <dsp:nvSpPr>
        <dsp:cNvPr id="0" name=""/>
        <dsp:cNvSpPr/>
      </dsp:nvSpPr>
      <dsp:spPr>
        <a:xfrm>
          <a:off x="2545688" y="215834"/>
          <a:ext cx="2391874" cy="2870249"/>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64" tIns="0" rIns="236264" bIns="330200" numCol="1" spcCol="1270" anchor="t" anchorCtr="0">
          <a:noAutofit/>
        </a:bodyPr>
        <a:lstStyle/>
        <a:p>
          <a:pPr marL="0" lvl="0" indent="0" algn="l" defTabSz="577850">
            <a:lnSpc>
              <a:spcPct val="90000"/>
            </a:lnSpc>
            <a:spcBef>
              <a:spcPct val="0"/>
            </a:spcBef>
            <a:spcAft>
              <a:spcPct val="35000"/>
            </a:spcAft>
            <a:buNone/>
          </a:pPr>
          <a:r>
            <a:rPr lang="en-GB" sz="1300" kern="1200" dirty="0"/>
            <a:t>Assigning the barges to the vessels and tows with the objective of minimizing the operational costs and assigning tows to destination for minimizing number of stoppages</a:t>
          </a:r>
        </a:p>
      </dsp:txBody>
      <dsp:txXfrm>
        <a:off x="2545688" y="1363934"/>
        <a:ext cx="2391874" cy="1722149"/>
      </dsp:txXfrm>
    </dsp:sp>
    <dsp:sp modelId="{030300B3-1B1A-44A8-9D21-A403FC16940F}">
      <dsp:nvSpPr>
        <dsp:cNvPr id="0" name=""/>
        <dsp:cNvSpPr/>
      </dsp:nvSpPr>
      <dsp:spPr>
        <a:xfrm>
          <a:off x="2583814" y="355787"/>
          <a:ext cx="2391874" cy="11480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264" tIns="165100" rIns="236264" bIns="165100" numCol="1" spcCol="1270" anchor="ctr" anchorCtr="0">
          <a:noAutofit/>
        </a:bodyPr>
        <a:lstStyle/>
        <a:p>
          <a:pPr marL="0" lvl="0" indent="0" algn="l" defTabSz="2578100">
            <a:lnSpc>
              <a:spcPct val="90000"/>
            </a:lnSpc>
            <a:spcBef>
              <a:spcPct val="0"/>
            </a:spcBef>
            <a:spcAft>
              <a:spcPct val="35000"/>
            </a:spcAft>
            <a:buNone/>
          </a:pPr>
          <a:r>
            <a:rPr lang="en-GB" sz="5800" kern="1200"/>
            <a:t>02</a:t>
          </a:r>
          <a:endParaRPr lang="en-GB" sz="5800" kern="1200" dirty="0"/>
        </a:p>
      </dsp:txBody>
      <dsp:txXfrm>
        <a:off x="2583814" y="355787"/>
        <a:ext cx="2391874" cy="1148099"/>
      </dsp:txXfrm>
    </dsp:sp>
    <dsp:sp modelId="{13F2AF2B-17D2-43CF-B8EF-2EECC78FEA31}">
      <dsp:nvSpPr>
        <dsp:cNvPr id="0" name=""/>
        <dsp:cNvSpPr/>
      </dsp:nvSpPr>
      <dsp:spPr>
        <a:xfrm>
          <a:off x="5033692" y="213337"/>
          <a:ext cx="2391874" cy="287024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64" tIns="0" rIns="236264" bIns="330200" numCol="1" spcCol="1270" anchor="t" anchorCtr="0">
          <a:noAutofit/>
        </a:bodyPr>
        <a:lstStyle/>
        <a:p>
          <a:pPr marL="0" lvl="0" indent="0" algn="l" defTabSz="577850">
            <a:lnSpc>
              <a:spcPct val="90000"/>
            </a:lnSpc>
            <a:spcBef>
              <a:spcPct val="0"/>
            </a:spcBef>
            <a:spcAft>
              <a:spcPct val="35000"/>
            </a:spcAft>
            <a:buNone/>
          </a:pPr>
          <a:r>
            <a:rPr lang="en-GB" sz="1300" kern="1200" dirty="0"/>
            <a:t>Assigning the Barges to Vessels to minimize the time of loading operation, and Visualizing the loading Operation.  </a:t>
          </a:r>
        </a:p>
      </dsp:txBody>
      <dsp:txXfrm>
        <a:off x="5033692" y="1361437"/>
        <a:ext cx="2391874" cy="1722149"/>
      </dsp:txXfrm>
    </dsp:sp>
    <dsp:sp modelId="{EAA29B9E-14A0-41A0-A6CB-0D8DABE3E263}">
      <dsp:nvSpPr>
        <dsp:cNvPr id="0" name=""/>
        <dsp:cNvSpPr/>
      </dsp:nvSpPr>
      <dsp:spPr>
        <a:xfrm>
          <a:off x="5167039" y="355787"/>
          <a:ext cx="2391874" cy="11480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6264" tIns="165100" rIns="236264" bIns="165100" numCol="1" spcCol="1270" anchor="ctr" anchorCtr="0">
          <a:noAutofit/>
        </a:bodyPr>
        <a:lstStyle/>
        <a:p>
          <a:pPr marL="0" lvl="0" indent="0" algn="l" defTabSz="2578100">
            <a:lnSpc>
              <a:spcPct val="90000"/>
            </a:lnSpc>
            <a:spcBef>
              <a:spcPct val="0"/>
            </a:spcBef>
            <a:spcAft>
              <a:spcPct val="35000"/>
            </a:spcAft>
            <a:buNone/>
          </a:pPr>
          <a:r>
            <a:rPr lang="en-GB" sz="5800" kern="1200"/>
            <a:t>03</a:t>
          </a:r>
        </a:p>
      </dsp:txBody>
      <dsp:txXfrm>
        <a:off x="5167039" y="355787"/>
        <a:ext cx="2391874" cy="11480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4D42A-268F-445B-9276-FA51964684AB}" type="datetimeFigureOut">
              <a:rPr lang="en-GB" smtClean="0"/>
              <a:t>14/09/2023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67C08-7EEA-42A3-8063-7C4AA0EF4890}" type="slidenum">
              <a:rPr lang="en-GB" smtClean="0"/>
              <a:t>‹#›</a:t>
            </a:fld>
            <a:endParaRPr lang="en-GB"/>
          </a:p>
        </p:txBody>
      </p:sp>
    </p:spTree>
    <p:extLst>
      <p:ext uri="{BB962C8B-B14F-4D97-AF65-F5344CB8AC3E}">
        <p14:creationId xmlns:p14="http://schemas.microsoft.com/office/powerpoint/2010/main" val="149917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Questions:</a:t>
            </a:r>
          </a:p>
          <a:p>
            <a:pPr marL="228600" indent="-228600">
              <a:buAutoNum type="arabicPeriod"/>
            </a:pPr>
            <a:r>
              <a:rPr lang="en-GB" dirty="0"/>
              <a:t>Will the fleets be stopping in all the ports along its transportation to unload the barges? Will there be any cases where a fleet carrying barges to a particular port alone?</a:t>
            </a:r>
          </a:p>
          <a:p>
            <a:pPr marL="228600" indent="-228600">
              <a:buAutoNum type="arabicPeriod"/>
            </a:pPr>
            <a:r>
              <a:rPr lang="en-GB" dirty="0"/>
              <a:t>Can a fleet have barges carrying different commodity types?</a:t>
            </a:r>
          </a:p>
          <a:p>
            <a:pPr marL="228600" indent="-228600">
              <a:buAutoNum type="arabicPeriod"/>
            </a:pPr>
            <a:r>
              <a:rPr lang="en-GB" dirty="0"/>
              <a:t>How the barges arrive to the port? In the current problem, we have assumed there are barges available to be loaded when we start this assignment </a:t>
            </a:r>
          </a:p>
        </p:txBody>
      </p:sp>
      <p:sp>
        <p:nvSpPr>
          <p:cNvPr id="4" name="Slide Number Placeholder 3"/>
          <p:cNvSpPr>
            <a:spLocks noGrp="1"/>
          </p:cNvSpPr>
          <p:nvPr>
            <p:ph type="sldNum" sz="quarter" idx="5"/>
          </p:nvPr>
        </p:nvSpPr>
        <p:spPr/>
        <p:txBody>
          <a:bodyPr/>
          <a:lstStyle/>
          <a:p>
            <a:fld id="{0EC67C08-7EEA-42A3-8063-7C4AA0EF4890}" type="slidenum">
              <a:rPr lang="en-GB" smtClean="0"/>
              <a:t>2</a:t>
            </a:fld>
            <a:endParaRPr lang="en-GB"/>
          </a:p>
        </p:txBody>
      </p:sp>
    </p:spTree>
    <p:extLst>
      <p:ext uri="{BB962C8B-B14F-4D97-AF65-F5344CB8AC3E}">
        <p14:creationId xmlns:p14="http://schemas.microsoft.com/office/powerpoint/2010/main" val="22740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EC67C08-7EEA-42A3-8063-7C4AA0EF4890}" type="slidenum">
              <a:rPr lang="en-GB" smtClean="0"/>
              <a:t>3</a:t>
            </a:fld>
            <a:endParaRPr lang="en-GB"/>
          </a:p>
        </p:txBody>
      </p:sp>
    </p:spTree>
    <p:extLst>
      <p:ext uri="{BB962C8B-B14F-4D97-AF65-F5344CB8AC3E}">
        <p14:creationId xmlns:p14="http://schemas.microsoft.com/office/powerpoint/2010/main" val="261380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EC67C08-7EEA-42A3-8063-7C4AA0EF4890}" type="slidenum">
              <a:rPr lang="en-GB" smtClean="0"/>
              <a:t>23</a:t>
            </a:fld>
            <a:endParaRPr lang="en-GB"/>
          </a:p>
        </p:txBody>
      </p:sp>
    </p:spTree>
    <p:extLst>
      <p:ext uri="{BB962C8B-B14F-4D97-AF65-F5344CB8AC3E}">
        <p14:creationId xmlns:p14="http://schemas.microsoft.com/office/powerpoint/2010/main" val="193969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0D4E-EC4B-952D-FB53-B0219AF44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CD79512-F9E8-2EC2-57A0-8AD81E995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EA8097-62ED-FB3F-1C58-4122B0AAFB48}"/>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5" name="Footer Placeholder 4">
            <a:extLst>
              <a:ext uri="{FF2B5EF4-FFF2-40B4-BE49-F238E27FC236}">
                <a16:creationId xmlns:a16="http://schemas.microsoft.com/office/drawing/2014/main" id="{FC498472-7857-FBF5-9F15-05820775BA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6F7A6F-8EA9-A26E-4439-73B5BF002472}"/>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276593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3FA3-7460-A561-66A9-15800BA9CF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CA8556-3C80-CB6A-5CCD-65403560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BF19FB-42ED-D635-3FAC-2C76B0287D77}"/>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5" name="Footer Placeholder 4">
            <a:extLst>
              <a:ext uri="{FF2B5EF4-FFF2-40B4-BE49-F238E27FC236}">
                <a16:creationId xmlns:a16="http://schemas.microsoft.com/office/drawing/2014/main" id="{C81E968E-F844-DF80-0808-E027BD7FE5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EDBD1C-08D6-088E-D118-6C543AF10634}"/>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217200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424E9-700E-E0EC-2C20-F9544CE82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B8745B-6ED4-D3B8-E4E8-845BD2D6CC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CA94A9-759C-3B29-1B21-2BD0699D3A0E}"/>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5" name="Footer Placeholder 4">
            <a:extLst>
              <a:ext uri="{FF2B5EF4-FFF2-40B4-BE49-F238E27FC236}">
                <a16:creationId xmlns:a16="http://schemas.microsoft.com/office/drawing/2014/main" id="{5F0B2188-8278-D260-B43C-D69C09746F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64918D-476F-5F41-6CE4-0429108127BB}"/>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27521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3A8D-A65F-BE24-2370-5909AB9447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9989EB-511B-3538-D37F-BBA9DDB53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A698C9-8A72-63C7-5939-472E478F9FBC}"/>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5" name="Footer Placeholder 4">
            <a:extLst>
              <a:ext uri="{FF2B5EF4-FFF2-40B4-BE49-F238E27FC236}">
                <a16:creationId xmlns:a16="http://schemas.microsoft.com/office/drawing/2014/main" id="{C0F0757A-A7B6-BBA5-42BB-4A22AEE4EB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B14DB-1178-E7E5-8EF7-BB7110E84CAF}"/>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320999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177C-8C5D-FFD5-BC2A-E9E6E4F51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F630C8-DA9A-63B9-0833-F4E38685F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B7DA3-C64D-7A14-3ECC-13F329DD5752}"/>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5" name="Footer Placeholder 4">
            <a:extLst>
              <a:ext uri="{FF2B5EF4-FFF2-40B4-BE49-F238E27FC236}">
                <a16:creationId xmlns:a16="http://schemas.microsoft.com/office/drawing/2014/main" id="{1F85C295-056F-317A-A83B-435BA652C7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E0DAAD-0B54-0E1A-A6BC-C318D101CBDE}"/>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194540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608F-F362-9C31-BDB4-F49652764E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A92C9A-6A9C-BFB4-FA91-FEA79BB37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FF49FF-8F43-63D9-81A7-2BE4D5041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CDCF94-C751-4F29-AF26-E35A5D3092B6}"/>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6" name="Footer Placeholder 5">
            <a:extLst>
              <a:ext uri="{FF2B5EF4-FFF2-40B4-BE49-F238E27FC236}">
                <a16:creationId xmlns:a16="http://schemas.microsoft.com/office/drawing/2014/main" id="{649BE519-AD53-D1EF-46CD-B4EB265D23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332AFD-78C4-E47E-8890-EBC8D6E574F1}"/>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5755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8B68-53D2-B0B7-0002-88E21826F4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457892E-BFF3-B97D-E181-1C2D122E4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8A9B7-4AB5-DFE1-5514-2EEC846C7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3CA8F2-5C52-79D7-BF22-49DCFB98A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DF43C-C12A-85DD-BE5E-A25B6159D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86E733C-7E3C-02A1-0571-1E6035DF6C0D}"/>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8" name="Footer Placeholder 7">
            <a:extLst>
              <a:ext uri="{FF2B5EF4-FFF2-40B4-BE49-F238E27FC236}">
                <a16:creationId xmlns:a16="http://schemas.microsoft.com/office/drawing/2014/main" id="{342E95CD-119A-0A11-25F3-413A2CD350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572A06-B7FF-49A5-DC1B-BF1AD3E0DE35}"/>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177079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ACA2-D113-723D-5110-DB6900C625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B9B3D45-88DB-AE56-E12C-789C750429B2}"/>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4" name="Footer Placeholder 3">
            <a:extLst>
              <a:ext uri="{FF2B5EF4-FFF2-40B4-BE49-F238E27FC236}">
                <a16:creationId xmlns:a16="http://schemas.microsoft.com/office/drawing/2014/main" id="{EEEE4B65-0C63-08FA-4AA5-4E9843A5F8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442A8F-AC46-A765-AE03-6518462231F8}"/>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220916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9EA73C-1FD1-F69C-A0BC-718954D35811}"/>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3" name="Footer Placeholder 2">
            <a:extLst>
              <a:ext uri="{FF2B5EF4-FFF2-40B4-BE49-F238E27FC236}">
                <a16:creationId xmlns:a16="http://schemas.microsoft.com/office/drawing/2014/main" id="{98BE5D3C-0A68-1C7E-21B7-2987129B88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219D66F-BD01-46CC-C0BE-262E1A34E675}"/>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317526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838D-417E-81D6-BCB2-48CAF6A91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EE5806F-F7B7-818D-1E98-3E17C656D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C0B83B-478A-816A-B51D-14E2A66E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B355D-A8B1-5111-3328-E2093D3E9FD2}"/>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6" name="Footer Placeholder 5">
            <a:extLst>
              <a:ext uri="{FF2B5EF4-FFF2-40B4-BE49-F238E27FC236}">
                <a16:creationId xmlns:a16="http://schemas.microsoft.com/office/drawing/2014/main" id="{7DA6A594-8D31-8922-F5ED-04BA049E4A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563871-A1B6-6023-E779-895703B470CB}"/>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10832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5BE2-D349-8B45-2B1E-CDF687C17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8AABAB-340E-E9A1-17EC-5182A44DA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E4854A-F63A-C118-5971-52B89F158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FADD5-CCA5-598F-6F33-7092246D3BC7}"/>
              </a:ext>
            </a:extLst>
          </p:cNvPr>
          <p:cNvSpPr>
            <a:spLocks noGrp="1"/>
          </p:cNvSpPr>
          <p:nvPr>
            <p:ph type="dt" sz="half" idx="10"/>
          </p:nvPr>
        </p:nvSpPr>
        <p:spPr/>
        <p:txBody>
          <a:bodyPr/>
          <a:lstStyle/>
          <a:p>
            <a:fld id="{CF5A022D-05C8-40FB-88DD-CDC511366CB6}" type="datetimeFigureOut">
              <a:rPr lang="en-GB" smtClean="0"/>
              <a:t>14/09/2023</a:t>
            </a:fld>
            <a:endParaRPr lang="en-GB"/>
          </a:p>
        </p:txBody>
      </p:sp>
      <p:sp>
        <p:nvSpPr>
          <p:cNvPr id="6" name="Footer Placeholder 5">
            <a:extLst>
              <a:ext uri="{FF2B5EF4-FFF2-40B4-BE49-F238E27FC236}">
                <a16:creationId xmlns:a16="http://schemas.microsoft.com/office/drawing/2014/main" id="{22C1B38C-4C07-D3C3-D8BD-D8591B963B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7FBCDF-B49A-A7EB-AE44-278FE5D0C054}"/>
              </a:ext>
            </a:extLst>
          </p:cNvPr>
          <p:cNvSpPr>
            <a:spLocks noGrp="1"/>
          </p:cNvSpPr>
          <p:nvPr>
            <p:ph type="sldNum" sz="quarter" idx="12"/>
          </p:nvPr>
        </p:nvSpPr>
        <p:spPr/>
        <p:txBody>
          <a:bodyPr/>
          <a:lstStyle/>
          <a:p>
            <a:fld id="{83A7C66F-10D1-4E65-919B-B368391709D8}" type="slidenum">
              <a:rPr lang="en-GB" smtClean="0"/>
              <a:t>‹#›</a:t>
            </a:fld>
            <a:endParaRPr lang="en-GB"/>
          </a:p>
        </p:txBody>
      </p:sp>
    </p:spTree>
    <p:extLst>
      <p:ext uri="{BB962C8B-B14F-4D97-AF65-F5344CB8AC3E}">
        <p14:creationId xmlns:p14="http://schemas.microsoft.com/office/powerpoint/2010/main" val="318316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D5991-D097-1265-3A74-7FBBAD670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4EEE6C-0D8F-E2DA-4CE2-499A020A3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3DCDA4-1778-6DB9-B11C-EAFF3071D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A022D-05C8-40FB-88DD-CDC511366CB6}" type="datetimeFigureOut">
              <a:rPr lang="en-GB" smtClean="0"/>
              <a:t>14/09/2023</a:t>
            </a:fld>
            <a:endParaRPr lang="en-GB"/>
          </a:p>
        </p:txBody>
      </p:sp>
      <p:sp>
        <p:nvSpPr>
          <p:cNvPr id="5" name="Footer Placeholder 4">
            <a:extLst>
              <a:ext uri="{FF2B5EF4-FFF2-40B4-BE49-F238E27FC236}">
                <a16:creationId xmlns:a16="http://schemas.microsoft.com/office/drawing/2014/main" id="{0720A70B-F195-965E-B76A-E73A4E063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62F1BEA-C703-2BE8-5F5A-576067AD7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7C66F-10D1-4E65-919B-B368391709D8}" type="slidenum">
              <a:rPr lang="en-GB" smtClean="0"/>
              <a:t>‹#›</a:t>
            </a:fld>
            <a:endParaRPr lang="en-GB"/>
          </a:p>
        </p:txBody>
      </p:sp>
    </p:spTree>
    <p:extLst>
      <p:ext uri="{BB962C8B-B14F-4D97-AF65-F5344CB8AC3E}">
        <p14:creationId xmlns:p14="http://schemas.microsoft.com/office/powerpoint/2010/main" val="236322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B0AC72D7-0D18-7B47-A049-F1A26A39EA1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4808" r="6101"/>
          <a:stretch/>
        </p:blipFill>
        <p:spPr>
          <a:xfrm>
            <a:off x="22" y="10"/>
            <a:ext cx="12188930" cy="6857990"/>
          </a:xfrm>
          <a:prstGeom prst="rect">
            <a:avLst/>
          </a:prstGeom>
        </p:spPr>
      </p:pic>
      <p:sp>
        <p:nvSpPr>
          <p:cNvPr id="2" name="Title 1">
            <a:extLst>
              <a:ext uri="{FF2B5EF4-FFF2-40B4-BE49-F238E27FC236}">
                <a16:creationId xmlns:a16="http://schemas.microsoft.com/office/drawing/2014/main" id="{7A7A5ADF-FD7C-33F7-E6E1-24269C3F94A2}"/>
              </a:ext>
            </a:extLst>
          </p:cNvPr>
          <p:cNvSpPr>
            <a:spLocks noGrp="1"/>
          </p:cNvSpPr>
          <p:nvPr>
            <p:ph type="ctrTitle"/>
          </p:nvPr>
        </p:nvSpPr>
        <p:spPr>
          <a:xfrm>
            <a:off x="1522476" y="1977390"/>
            <a:ext cx="9144000" cy="1855788"/>
          </a:xfrm>
        </p:spPr>
        <p:txBody>
          <a:bodyPr>
            <a:normAutofit fontScale="90000"/>
          </a:bodyPr>
          <a:lstStyle/>
          <a:p>
            <a:r>
              <a:rPr lang="en-GB" sz="6600" b="1" dirty="0">
                <a:solidFill>
                  <a:srgbClr val="FFFFFF"/>
                </a:solidFill>
              </a:rPr>
              <a:t>OPTIMIZATION OF INLAND WATERWAYS TOW PLANS</a:t>
            </a:r>
          </a:p>
        </p:txBody>
      </p:sp>
      <p:sp>
        <p:nvSpPr>
          <p:cNvPr id="1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8228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Phase 3 – Barge-Vessel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B10C54-0B32-DC5B-80C1-9540E020A16E}"/>
              </a:ext>
            </a:extLst>
          </p:cNvPr>
          <p:cNvSpPr txBox="1"/>
          <p:nvPr/>
        </p:nvSpPr>
        <p:spPr>
          <a:xfrm>
            <a:off x="914399" y="1885950"/>
            <a:ext cx="4552951" cy="523220"/>
          </a:xfrm>
          <a:prstGeom prst="rect">
            <a:avLst/>
          </a:prstGeom>
          <a:noFill/>
        </p:spPr>
        <p:txBody>
          <a:bodyPr wrap="square" rtlCol="0">
            <a:spAutoFit/>
          </a:bodyPr>
          <a:lstStyle/>
          <a:p>
            <a:r>
              <a:rPr lang="en-GB" sz="2800" dirty="0"/>
              <a:t>Greedy Algorithm</a:t>
            </a:r>
          </a:p>
        </p:txBody>
      </p:sp>
      <p:sp>
        <p:nvSpPr>
          <p:cNvPr id="5" name="TextBox 4">
            <a:extLst>
              <a:ext uri="{FF2B5EF4-FFF2-40B4-BE49-F238E27FC236}">
                <a16:creationId xmlns:a16="http://schemas.microsoft.com/office/drawing/2014/main" id="{629E7859-DBD0-20AB-FFCC-60B654386597}"/>
              </a:ext>
            </a:extLst>
          </p:cNvPr>
          <p:cNvSpPr txBox="1"/>
          <p:nvPr/>
        </p:nvSpPr>
        <p:spPr>
          <a:xfrm>
            <a:off x="914399" y="2600325"/>
            <a:ext cx="9692640"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This algorithm is designed to make the best decision available at every stage rather than considering the overall optimization of the problem</a:t>
            </a:r>
          </a:p>
          <a:p>
            <a:pPr marL="285750" indent="-285750">
              <a:buFont typeface="Arial" panose="020B0604020202020204" pitchFamily="34" charset="0"/>
              <a:buChar char="•"/>
            </a:pPr>
            <a:r>
              <a:rPr lang="en-GB" dirty="0"/>
              <a:t>The assignment of a barge to a vessel is determined by two factors – the availability of the vessel and the processing time of barges on each vessel. Based on the sequence from Phase 1, the barge is assigned to the available vessel with the minimum processing time for that barge </a:t>
            </a:r>
          </a:p>
          <a:p>
            <a:endParaRPr lang="en-GB" dirty="0"/>
          </a:p>
          <a:p>
            <a:endParaRPr lang="en-GB" dirty="0"/>
          </a:p>
        </p:txBody>
      </p:sp>
    </p:spTree>
    <p:extLst>
      <p:ext uri="{BB962C8B-B14F-4D97-AF65-F5344CB8AC3E}">
        <p14:creationId xmlns:p14="http://schemas.microsoft.com/office/powerpoint/2010/main" val="185386920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Phase 3 – Barge-Vessel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B10C54-0B32-DC5B-80C1-9540E020A16E}"/>
              </a:ext>
            </a:extLst>
          </p:cNvPr>
          <p:cNvSpPr txBox="1"/>
          <p:nvPr/>
        </p:nvSpPr>
        <p:spPr>
          <a:xfrm>
            <a:off x="914399" y="1885950"/>
            <a:ext cx="4552951" cy="523220"/>
          </a:xfrm>
          <a:prstGeom prst="rect">
            <a:avLst/>
          </a:prstGeom>
          <a:noFill/>
        </p:spPr>
        <p:txBody>
          <a:bodyPr wrap="square" rtlCol="0">
            <a:spAutoFit/>
          </a:bodyPr>
          <a:lstStyle/>
          <a:p>
            <a:r>
              <a:rPr lang="en-GB" sz="2800" dirty="0"/>
              <a:t>Greedy Algorithm</a:t>
            </a:r>
          </a:p>
        </p:txBody>
      </p:sp>
      <p:sp>
        <p:nvSpPr>
          <p:cNvPr id="5" name="TextBox 4">
            <a:extLst>
              <a:ext uri="{FF2B5EF4-FFF2-40B4-BE49-F238E27FC236}">
                <a16:creationId xmlns:a16="http://schemas.microsoft.com/office/drawing/2014/main" id="{629E7859-DBD0-20AB-FFCC-60B654386597}"/>
              </a:ext>
            </a:extLst>
          </p:cNvPr>
          <p:cNvSpPr txBox="1"/>
          <p:nvPr/>
        </p:nvSpPr>
        <p:spPr>
          <a:xfrm>
            <a:off x="914399" y="2600325"/>
            <a:ext cx="9692640" cy="3656899"/>
          </a:xfrm>
          <a:prstGeom prst="rect">
            <a:avLst/>
          </a:prstGeom>
          <a:noFill/>
        </p:spPr>
        <p:txBody>
          <a:bodyPr wrap="square" rtlCol="0">
            <a:spAutoFit/>
          </a:bodyPr>
          <a:lstStyle/>
          <a:p>
            <a:pPr algn="just">
              <a:lnSpc>
                <a:spcPct val="107000"/>
              </a:lnSpc>
              <a:spcAft>
                <a:spcPts val="800"/>
              </a:spcAft>
            </a:pPr>
            <a:r>
              <a:rPr lang="en-GB" sz="1800" kern="100" dirty="0">
                <a:effectLst/>
                <a:ea typeface="Calibri" panose="020F0502020204030204" pitchFamily="34" charset="0"/>
                <a:cs typeface="Times New Roman" panose="02020603050405020304" pitchFamily="18" charset="0"/>
              </a:rPr>
              <a:t>The procedure for this simple greedy heuristic algorithm is as follows:</a:t>
            </a:r>
          </a:p>
          <a:p>
            <a:pPr marL="342900" lvl="0" indent="-342900" algn="just">
              <a:lnSpc>
                <a:spcPct val="107000"/>
              </a:lnSpc>
              <a:spcAft>
                <a:spcPts val="800"/>
              </a:spcAft>
              <a:buFont typeface="+mj-lt"/>
              <a:buAutoNum type="arabicPeriod"/>
            </a:pPr>
            <a:r>
              <a:rPr lang="en-GB" sz="1800" kern="100" dirty="0">
                <a:effectLst/>
                <a:ea typeface="Calibri" panose="020F0502020204030204" pitchFamily="34" charset="0"/>
                <a:cs typeface="Times New Roman" panose="02020603050405020304" pitchFamily="18" charset="0"/>
              </a:rPr>
              <a:t>Calculate the processing times of the barges by each vessel.</a:t>
            </a:r>
          </a:p>
          <a:p>
            <a:pPr marL="342900" lvl="0" indent="-342900" algn="just">
              <a:lnSpc>
                <a:spcPct val="107000"/>
              </a:lnSpc>
              <a:spcAft>
                <a:spcPts val="800"/>
              </a:spcAft>
              <a:buFont typeface="+mj-lt"/>
              <a:buAutoNum type="arabicPeriod"/>
            </a:pPr>
            <a:r>
              <a:rPr lang="en-GB" sz="1800" kern="100" dirty="0">
                <a:effectLst/>
                <a:ea typeface="Calibri" panose="020F0502020204030204" pitchFamily="34" charset="0"/>
                <a:cs typeface="Times New Roman" panose="02020603050405020304" pitchFamily="18" charset="0"/>
              </a:rPr>
              <a:t>For the first barge in the sequence, check what vessels are available for processing the barge.</a:t>
            </a:r>
          </a:p>
          <a:p>
            <a:pPr marL="342900" lvl="0" indent="-342900" algn="just">
              <a:lnSpc>
                <a:spcPct val="107000"/>
              </a:lnSpc>
              <a:spcAft>
                <a:spcPts val="800"/>
              </a:spcAft>
              <a:buFont typeface="+mj-lt"/>
              <a:buAutoNum type="arabicPeriod"/>
            </a:pPr>
            <a:r>
              <a:rPr lang="en-GB" sz="1800" kern="100" dirty="0">
                <a:effectLst/>
                <a:ea typeface="Calibri" panose="020F0502020204030204" pitchFamily="34" charset="0"/>
                <a:cs typeface="Times New Roman" panose="02020603050405020304" pitchFamily="18" charset="0"/>
              </a:rPr>
              <a:t>Of all the available vessels, check which vessels have the minimum processing times and assign the barge to that vessel. Make that vessel unavailable for the time equal to the processing time of the assigned barge.</a:t>
            </a:r>
          </a:p>
          <a:p>
            <a:pPr marL="342900" lvl="0" indent="-342900" algn="just">
              <a:lnSpc>
                <a:spcPct val="107000"/>
              </a:lnSpc>
              <a:spcAft>
                <a:spcPts val="800"/>
              </a:spcAft>
              <a:buFont typeface="+mj-lt"/>
              <a:buAutoNum type="arabicPeriod"/>
            </a:pPr>
            <a:r>
              <a:rPr lang="en-GB" sz="1800" kern="100" dirty="0">
                <a:effectLst/>
                <a:ea typeface="Calibri" panose="020F0502020204030204" pitchFamily="34" charset="0"/>
                <a:cs typeface="Times New Roman" panose="02020603050405020304" pitchFamily="18" charset="0"/>
              </a:rPr>
              <a:t>If more than one vessel has the same minimum processing times, assign the barge to any of the vessels and make the vessel unavailable for the time equal to the processing time. </a:t>
            </a:r>
          </a:p>
          <a:p>
            <a:pPr marL="342900" lvl="0" indent="-342900" algn="just">
              <a:lnSpc>
                <a:spcPct val="107000"/>
              </a:lnSpc>
              <a:spcAft>
                <a:spcPts val="800"/>
              </a:spcAft>
              <a:buFont typeface="+mj-lt"/>
              <a:buAutoNum type="arabicPeriod"/>
            </a:pPr>
            <a:r>
              <a:rPr lang="en-GB" sz="1800" kern="100" dirty="0">
                <a:effectLst/>
                <a:ea typeface="Calibri" panose="020F0502020204030204" pitchFamily="34" charset="0"/>
                <a:cs typeface="Times New Roman" panose="02020603050405020304" pitchFamily="18" charset="0"/>
              </a:rPr>
              <a:t>Repeat the process for other barges in the sequence</a:t>
            </a:r>
          </a:p>
          <a:p>
            <a:pPr marL="342900" lvl="0" indent="-342900" algn="just">
              <a:lnSpc>
                <a:spcPct val="107000"/>
              </a:lnSpc>
              <a:spcAft>
                <a:spcPts val="800"/>
              </a:spcAft>
              <a:buFont typeface="+mj-lt"/>
              <a:buAutoNum type="arabicPeriod"/>
            </a:pPr>
            <a:r>
              <a:rPr lang="en-GB" sz="1800" kern="100" dirty="0">
                <a:effectLst/>
                <a:ea typeface="Calibri" panose="020F0502020204030204" pitchFamily="34" charset="0"/>
                <a:cs typeface="Times New Roman" panose="02020603050405020304" pitchFamily="18" charset="0"/>
              </a:rPr>
              <a:t>End the process when all the barges are assigned to the respective vessels</a:t>
            </a:r>
          </a:p>
        </p:txBody>
      </p:sp>
    </p:spTree>
    <p:extLst>
      <p:ext uri="{BB962C8B-B14F-4D97-AF65-F5344CB8AC3E}">
        <p14:creationId xmlns:p14="http://schemas.microsoft.com/office/powerpoint/2010/main" val="13175142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762001" y="465138"/>
            <a:ext cx="10515600" cy="1325563"/>
          </a:xfrm>
        </p:spPr>
        <p:txBody>
          <a:bodyPr vert="horz" lIns="91440" tIns="45720" rIns="91440" bIns="45720" rtlCol="0" anchor="ctr">
            <a:normAutofit/>
          </a:bodyPr>
          <a:lstStyle/>
          <a:p>
            <a:r>
              <a:rPr lang="en-US" sz="5000" dirty="0">
                <a:solidFill>
                  <a:srgbClr val="FFFFFF"/>
                </a:solidFill>
              </a:rPr>
              <a:t>Phase 3 – Barge-Vessel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B10C54-0B32-DC5B-80C1-9540E020A16E}"/>
              </a:ext>
            </a:extLst>
          </p:cNvPr>
          <p:cNvSpPr txBox="1"/>
          <p:nvPr/>
        </p:nvSpPr>
        <p:spPr>
          <a:xfrm>
            <a:off x="758953" y="1732619"/>
            <a:ext cx="4552951" cy="400110"/>
          </a:xfrm>
          <a:prstGeom prst="rect">
            <a:avLst/>
          </a:prstGeom>
          <a:noFill/>
        </p:spPr>
        <p:txBody>
          <a:bodyPr wrap="square" rtlCol="0">
            <a:spAutoFit/>
          </a:bodyPr>
          <a:lstStyle/>
          <a:p>
            <a:r>
              <a:rPr lang="en-GB" sz="2000" dirty="0"/>
              <a:t>Relaxed Optimization Model</a:t>
            </a:r>
          </a:p>
        </p:txBody>
      </p:sp>
      <p:sp>
        <p:nvSpPr>
          <p:cNvPr id="5" name="TextBox 4">
            <a:extLst>
              <a:ext uri="{FF2B5EF4-FFF2-40B4-BE49-F238E27FC236}">
                <a16:creationId xmlns:a16="http://schemas.microsoft.com/office/drawing/2014/main" id="{629E7859-DBD0-20AB-FFCC-60B654386597}"/>
              </a:ext>
            </a:extLst>
          </p:cNvPr>
          <p:cNvSpPr txBox="1"/>
          <p:nvPr/>
        </p:nvSpPr>
        <p:spPr>
          <a:xfrm>
            <a:off x="762001" y="2052790"/>
            <a:ext cx="11429999" cy="5016758"/>
          </a:xfrm>
          <a:prstGeom prst="rect">
            <a:avLst/>
          </a:prstGeom>
          <a:noFill/>
        </p:spPr>
        <p:txBody>
          <a:bodyPr wrap="square" rtlCol="0">
            <a:spAutoFit/>
          </a:bodyPr>
          <a:lstStyle/>
          <a:p>
            <a:r>
              <a:rPr lang="en-GB" sz="1600" dirty="0"/>
              <a:t>The Object of this phase is to reduce the Makespan of the loading operation. Since Makespan Scheduling problems are NP-Hard to solve, the model is relaxed with having </a:t>
            </a:r>
            <a:r>
              <a:rPr lang="en-GB" sz="1600" dirty="0" err="1"/>
              <a:t>makespan</a:t>
            </a:r>
            <a:r>
              <a:rPr lang="en-GB" sz="1600" dirty="0"/>
              <a:t> as one of the parameters which gives the available operational hours of each vessels. A multi-objective optimization model is developed to minimize the process time and penalties and combined using the weighted sum method.</a:t>
            </a:r>
          </a:p>
          <a:p>
            <a:endParaRPr lang="en-GB" sz="1600" dirty="0"/>
          </a:p>
          <a:p>
            <a:r>
              <a:rPr lang="en-GB" sz="1600" dirty="0"/>
              <a:t>The model is as follows:</a:t>
            </a:r>
          </a:p>
          <a:p>
            <a:r>
              <a:rPr lang="en-GB" sz="1600" dirty="0"/>
              <a:t>Indices and Sets</a:t>
            </a:r>
          </a:p>
          <a:p>
            <a:r>
              <a:rPr lang="en-GB" sz="1600" dirty="0"/>
              <a:t>b, B - Index and Set of Barges respectively,  b ∈ B</a:t>
            </a:r>
          </a:p>
          <a:p>
            <a:r>
              <a:rPr lang="en-GB" sz="1600" dirty="0"/>
              <a:t>o, O – Index and Set of Order Sequence respectively, t ∈ T</a:t>
            </a:r>
          </a:p>
          <a:p>
            <a:r>
              <a:rPr lang="en-GB" sz="1600" dirty="0"/>
              <a:t>v, V – Index and Set of Vessels respectively, v ∈ V</a:t>
            </a:r>
          </a:p>
          <a:p>
            <a:endParaRPr lang="en-GB" sz="1600" dirty="0"/>
          </a:p>
          <a:p>
            <a:r>
              <a:rPr lang="en-GB" sz="1600" dirty="0"/>
              <a:t>Parameters:</a:t>
            </a:r>
          </a:p>
          <a:p>
            <a:r>
              <a:rPr lang="en-GB" sz="1600" dirty="0" err="1"/>
              <a:t>PTbv</a:t>
            </a:r>
            <a:r>
              <a:rPr lang="en-GB" sz="1600" dirty="0"/>
              <a:t> – Process time of Barge b by Vessel v</a:t>
            </a:r>
          </a:p>
          <a:p>
            <a:r>
              <a:rPr lang="en-GB" sz="1600" dirty="0" err="1"/>
              <a:t>ATv</a:t>
            </a:r>
            <a:r>
              <a:rPr lang="en-GB" sz="1600" dirty="0"/>
              <a:t> – Available time of Vessel v</a:t>
            </a:r>
          </a:p>
          <a:p>
            <a:r>
              <a:rPr lang="en-GB" sz="1600" dirty="0" err="1"/>
              <a:t>Penbo</a:t>
            </a:r>
            <a:r>
              <a:rPr lang="en-GB" sz="1600" dirty="0"/>
              <a:t>– Penalty scores for sequencing Barge b in Order Sequence o</a:t>
            </a:r>
          </a:p>
          <a:p>
            <a:endParaRPr lang="en-GB" sz="1600" dirty="0"/>
          </a:p>
          <a:p>
            <a:r>
              <a:rPr lang="en-GB" sz="1600" dirty="0"/>
              <a:t>Decision Variables:</a:t>
            </a:r>
          </a:p>
          <a:p>
            <a:r>
              <a:rPr lang="en-GB" sz="1600" dirty="0" err="1"/>
              <a:t>Xbvo</a:t>
            </a:r>
            <a:r>
              <a:rPr lang="en-GB" sz="1600" dirty="0"/>
              <a:t> - 1 if Barge b is assigned to Vessel v in Order Sequence o, 0 otherwise</a:t>
            </a:r>
          </a:p>
          <a:p>
            <a:r>
              <a:rPr lang="en-GB" sz="1600" dirty="0" err="1"/>
              <a:t>OTv</a:t>
            </a:r>
            <a:r>
              <a:rPr lang="en-GB" sz="1600" dirty="0"/>
              <a:t> – Total Operational time of Vessel v</a:t>
            </a:r>
          </a:p>
          <a:p>
            <a:endParaRPr lang="en-GB" sz="1600" dirty="0"/>
          </a:p>
        </p:txBody>
      </p:sp>
    </p:spTree>
    <p:extLst>
      <p:ext uri="{BB962C8B-B14F-4D97-AF65-F5344CB8AC3E}">
        <p14:creationId xmlns:p14="http://schemas.microsoft.com/office/powerpoint/2010/main" val="2636094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Phase 3 – Barge-Vessel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29E7859-DBD0-20AB-FFCC-60B654386597}"/>
                  </a:ext>
                </a:extLst>
              </p:cNvPr>
              <p:cNvSpPr txBox="1"/>
              <p:nvPr/>
            </p:nvSpPr>
            <p:spPr>
              <a:xfrm>
                <a:off x="914399" y="1543050"/>
                <a:ext cx="10277476" cy="5465535"/>
              </a:xfrm>
              <a:prstGeom prst="rect">
                <a:avLst/>
              </a:prstGeom>
              <a:noFill/>
            </p:spPr>
            <p:txBody>
              <a:bodyPr wrap="square" rtlCol="0">
                <a:spAutoFit/>
              </a:bodyPr>
              <a:lstStyle/>
              <a:p>
                <a:endParaRPr lang="en-GB" dirty="0"/>
              </a:p>
              <a:p>
                <a:r>
                  <a:rPr lang="en-GB" sz="1600" dirty="0"/>
                  <a:t>Objective_1</a:t>
                </a:r>
              </a:p>
              <a:p>
                <a14:m>
                  <m:oMathPara xmlns:m="http://schemas.openxmlformats.org/officeDocument/2006/math">
                    <m:oMathParaPr>
                      <m:jc m:val="centerGroup"/>
                    </m:oMathParaPr>
                    <m:oMath xmlns:m="http://schemas.openxmlformats.org/officeDocument/2006/math">
                      <m:r>
                        <a:rPr lang="en-GB" sz="1600" i="1" kern="100" smtClean="0">
                          <a:effectLst/>
                          <a:latin typeface="Cambria Math" panose="02040503050406030204" pitchFamily="18" charset="0"/>
                          <a:ea typeface="Calibri" panose="020F0502020204030204" pitchFamily="34" charset="0"/>
                          <a:cs typeface="Times New Roman" panose="02020603050405020304" pitchFamily="18" charset="0"/>
                        </a:rPr>
                        <m:t>𝑀𝑖𝑛𝑖𝑚𝑖𝑧𝑒</m:t>
                      </m:r>
                      <m:d>
                        <m:d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𝐵</m:t>
                              </m:r>
                            </m:sub>
                            <m:sup/>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𝑉</m:t>
                                  </m:r>
                                </m:sub>
                                <m:sup/>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𝑂</m:t>
                                      </m:r>
                                    </m:sub>
                                    <m:sup/>
                                    <m:e>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𝑏𝑣𝑜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𝑃𝑇</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𝑏𝑣</m:t>
                                          </m:r>
                                        </m:sub>
                                      </m:sSub>
                                    </m:e>
                                  </m:nary>
                                </m:e>
                              </m:nary>
                            </m:e>
                          </m:nary>
                        </m:e>
                      </m:d>
                    </m:oMath>
                  </m:oMathPara>
                </a14:m>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600" dirty="0"/>
                  <a:t>Objective_2</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GB" sz="1600" i="1" kern="100" smtClean="0">
                          <a:effectLst/>
                          <a:latin typeface="Cambria Math" panose="02040503050406030204" pitchFamily="18" charset="0"/>
                          <a:ea typeface="Calibri" panose="020F0502020204030204" pitchFamily="34" charset="0"/>
                          <a:cs typeface="Times New Roman" panose="02020603050405020304" pitchFamily="18" charset="0"/>
                        </a:rPr>
                        <m:t>𝑀𝑖𝑛𝑖𝑚𝑖𝑧𝑒</m:t>
                      </m:r>
                      <m:d>
                        <m:d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𝐵</m:t>
                              </m:r>
                            </m:sub>
                            <m:sup/>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𝑉</m:t>
                                  </m:r>
                                </m:sub>
                                <m:sup/>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𝑂</m:t>
                                      </m:r>
                                    </m:sub>
                                    <m:sup/>
                                    <m:e>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𝑏𝑣𝑜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𝑃𝑒𝑛</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𝑏𝑜</m:t>
                                          </m:r>
                                        </m:sub>
                                      </m:sSub>
                                    </m:e>
                                  </m:nary>
                                </m:e>
                              </m:nary>
                            </m:e>
                          </m:nary>
                        </m:e>
                      </m:d>
                    </m:oMath>
                  </m:oMathPara>
                </a14:m>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600" dirty="0"/>
                  <a:t>Objective Function</a:t>
                </a:r>
              </a:p>
              <a:p>
                <a:r>
                  <a:rPr lang="en-GB" sz="1600" dirty="0"/>
                  <a:t>				W1*Objective_1 + W2*Objective_2</a:t>
                </a:r>
              </a:p>
              <a:p>
                <a:endParaRPr lang="en-GB" sz="1600" dirty="0"/>
              </a:p>
              <a:p>
                <a:r>
                  <a:rPr lang="en-GB" sz="1600" dirty="0"/>
                  <a:t>Subject to,</a:t>
                </a:r>
              </a:p>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pHide m:val="on"/>
                          <m:ctrlPr>
                            <a:rPr lang="en-GB" sz="1600" i="1" kern="100"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𝑉</m:t>
                          </m:r>
                        </m:sub>
                        <m:sup/>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𝑂</m:t>
                              </m:r>
                            </m:sub>
                            <m:sup/>
                            <m:e>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𝑏𝑣𝑜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=1 </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𝑏</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𝐵</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 </m:t>
                              </m:r>
                            </m:e>
                          </m:nary>
                        </m:e>
                      </m:nary>
                    </m:oMath>
                  </m:oMathPara>
                </a14:m>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pHide m:val="on"/>
                          <m:ctrlPr>
                            <a:rPr lang="en-GB" sz="1600" i="1" kern="100"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𝐵</m:t>
                          </m:r>
                        </m:sub>
                        <m:sup/>
                        <m:e>
                          <m:nary>
                            <m:naryPr>
                              <m:chr m:val="∑"/>
                              <m:limLoc m:val="undOvr"/>
                              <m:supHide m:val="on"/>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𝑂</m:t>
                              </m:r>
                            </m:sub>
                            <m:sup/>
                            <m:e>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𝑏𝑣𝑜</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𝑂𝑇</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𝑉</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 </m:t>
                              </m:r>
                            </m:e>
                          </m:nary>
                        </m:e>
                      </m:nary>
                    </m:oMath>
                  </m:oMathPara>
                </a14:m>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GB" sz="16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𝑂𝑇</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𝐴𝑇</m:t>
                          </m:r>
                        </m:e>
                        <m: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GB" sz="1600" i="1" kern="100">
                          <a:effectLst/>
                          <a:latin typeface="Cambria Math" panose="02040503050406030204" pitchFamily="18" charset="0"/>
                          <a:ea typeface="Calibri" panose="020F0502020204030204" pitchFamily="34" charset="0"/>
                          <a:cs typeface="Times New Roman" panose="02020603050405020304" pitchFamily="18" charset="0"/>
                        </a:rPr>
                        <m:t>𝑉</m:t>
                      </m:r>
                    </m:oMath>
                  </m:oMathPara>
                </a14:m>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mc:Choice>
        <mc:Fallback>
          <p:sp>
            <p:nvSpPr>
              <p:cNvPr id="5" name="TextBox 4">
                <a:extLst>
                  <a:ext uri="{FF2B5EF4-FFF2-40B4-BE49-F238E27FC236}">
                    <a16:creationId xmlns:a16="http://schemas.microsoft.com/office/drawing/2014/main" id="{629E7859-DBD0-20AB-FFCC-60B654386597}"/>
                  </a:ext>
                </a:extLst>
              </p:cNvPr>
              <p:cNvSpPr txBox="1">
                <a:spLocks noRot="1" noChangeAspect="1" noMove="1" noResize="1" noEditPoints="1" noAdjustHandles="1" noChangeArrowheads="1" noChangeShapeType="1" noTextEdit="1"/>
              </p:cNvSpPr>
              <p:nvPr/>
            </p:nvSpPr>
            <p:spPr>
              <a:xfrm>
                <a:off x="914399" y="1543050"/>
                <a:ext cx="10277476" cy="5465535"/>
              </a:xfrm>
              <a:prstGeom prst="rect">
                <a:avLst/>
              </a:prstGeom>
              <a:blipFill>
                <a:blip r:embed="rId3"/>
                <a:stretch>
                  <a:fillRect l="-297"/>
                </a:stretch>
              </a:blipFill>
            </p:spPr>
            <p:txBody>
              <a:bodyPr/>
              <a:lstStyle/>
              <a:p>
                <a:r>
                  <a:rPr lang="en-GB">
                    <a:noFill/>
                  </a:rPr>
                  <a:t> </a:t>
                </a:r>
              </a:p>
            </p:txBody>
          </p:sp>
        </mc:Fallback>
      </mc:AlternateContent>
    </p:spTree>
    <p:extLst>
      <p:ext uri="{BB962C8B-B14F-4D97-AF65-F5344CB8AC3E}">
        <p14:creationId xmlns:p14="http://schemas.microsoft.com/office/powerpoint/2010/main" val="410380894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000" dirty="0">
                <a:solidFill>
                  <a:srgbClr val="FFFFFF"/>
                </a:solidFill>
              </a:rPr>
              <a:t>Overall Approach for solving LMR Scenario</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9E7859-DBD0-20AB-FFCC-60B654386597}"/>
              </a:ext>
            </a:extLst>
          </p:cNvPr>
          <p:cNvSpPr txBox="1"/>
          <p:nvPr/>
        </p:nvSpPr>
        <p:spPr>
          <a:xfrm>
            <a:off x="914399" y="1543050"/>
            <a:ext cx="10277476" cy="646331"/>
          </a:xfrm>
          <a:prstGeom prst="rect">
            <a:avLst/>
          </a:prstGeom>
          <a:noFill/>
        </p:spPr>
        <p:txBody>
          <a:bodyPr wrap="square" rtlCol="0">
            <a:spAutoFit/>
          </a:bodyPr>
          <a:lstStyle/>
          <a:p>
            <a:endParaRPr lang="en-GB" dirty="0"/>
          </a:p>
          <a:p>
            <a:endParaRPr lang="en-GB" dirty="0"/>
          </a:p>
        </p:txBody>
      </p:sp>
      <p:pic>
        <p:nvPicPr>
          <p:cNvPr id="3" name="Picture 2" descr="A diagram of a process&#10;&#10;Description automatically generated">
            <a:extLst>
              <a:ext uri="{FF2B5EF4-FFF2-40B4-BE49-F238E27FC236}">
                <a16:creationId xmlns:a16="http://schemas.microsoft.com/office/drawing/2014/main" id="{BACD187A-BC58-0595-4716-1447BF0F54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351" y="1852930"/>
            <a:ext cx="10277476" cy="4833620"/>
          </a:xfrm>
          <a:prstGeom prst="rect">
            <a:avLst/>
          </a:prstGeom>
          <a:noFill/>
        </p:spPr>
      </p:pic>
    </p:spTree>
    <p:extLst>
      <p:ext uri="{BB962C8B-B14F-4D97-AF65-F5344CB8AC3E}">
        <p14:creationId xmlns:p14="http://schemas.microsoft.com/office/powerpoint/2010/main" val="400802436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8477"/>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Representation of Fleets in LMR</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9E7859-DBD0-20AB-FFCC-60B654386597}"/>
              </a:ext>
            </a:extLst>
          </p:cNvPr>
          <p:cNvSpPr txBox="1"/>
          <p:nvPr/>
        </p:nvSpPr>
        <p:spPr>
          <a:xfrm>
            <a:off x="914399" y="1543050"/>
            <a:ext cx="10277476" cy="646331"/>
          </a:xfrm>
          <a:prstGeom prst="rect">
            <a:avLst/>
          </a:prstGeom>
          <a:noFill/>
        </p:spPr>
        <p:txBody>
          <a:bodyPr wrap="square" rtlCol="0">
            <a:spAutoFit/>
          </a:bodyPr>
          <a:lstStyle/>
          <a:p>
            <a:endParaRPr lang="en-GB" dirty="0"/>
          </a:p>
          <a:p>
            <a:endParaRPr lang="en-GB" dirty="0"/>
          </a:p>
        </p:txBody>
      </p:sp>
      <p:sp>
        <p:nvSpPr>
          <p:cNvPr id="8" name="Rectangle 7">
            <a:extLst>
              <a:ext uri="{FF2B5EF4-FFF2-40B4-BE49-F238E27FC236}">
                <a16:creationId xmlns:a16="http://schemas.microsoft.com/office/drawing/2014/main" id="{9356DFC1-3EE1-7EB3-B8FE-3CF78C39F5B0}"/>
              </a:ext>
            </a:extLst>
          </p:cNvPr>
          <p:cNvSpPr/>
          <p:nvPr/>
        </p:nvSpPr>
        <p:spPr>
          <a:xfrm>
            <a:off x="2648607" y="1946783"/>
            <a:ext cx="6831724" cy="47510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A049920-A8E5-531E-2D2A-E0A9D62A8A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9628" y="1928495"/>
            <a:ext cx="6810703" cy="4758816"/>
          </a:xfrm>
          <a:prstGeom prst="rect">
            <a:avLst/>
          </a:prstGeom>
          <a:noFill/>
        </p:spPr>
      </p:pic>
    </p:spTree>
    <p:extLst>
      <p:ext uri="{BB962C8B-B14F-4D97-AF65-F5344CB8AC3E}">
        <p14:creationId xmlns:p14="http://schemas.microsoft.com/office/powerpoint/2010/main" val="222389839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000" dirty="0">
                <a:solidFill>
                  <a:srgbClr val="FFFFFF"/>
                </a:solidFill>
              </a:rPr>
              <a:t>Fleet Configuration and Barge Buried Metric</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9E7859-DBD0-20AB-FFCC-60B654386597}"/>
              </a:ext>
            </a:extLst>
          </p:cNvPr>
          <p:cNvSpPr txBox="1"/>
          <p:nvPr/>
        </p:nvSpPr>
        <p:spPr>
          <a:xfrm>
            <a:off x="914399" y="1543050"/>
            <a:ext cx="10277476" cy="646331"/>
          </a:xfrm>
          <a:prstGeom prst="rect">
            <a:avLst/>
          </a:prstGeom>
          <a:noFill/>
        </p:spPr>
        <p:txBody>
          <a:bodyPr wrap="square" rtlCol="0">
            <a:spAutoFit/>
          </a:bodyPr>
          <a:lstStyle/>
          <a:p>
            <a:endParaRPr lang="en-GB" dirty="0"/>
          </a:p>
          <a:p>
            <a:endParaRPr lang="en-GB" dirty="0"/>
          </a:p>
        </p:txBody>
      </p:sp>
      <p:sp>
        <p:nvSpPr>
          <p:cNvPr id="8" name="Rectangle 7">
            <a:extLst>
              <a:ext uri="{FF2B5EF4-FFF2-40B4-BE49-F238E27FC236}">
                <a16:creationId xmlns:a16="http://schemas.microsoft.com/office/drawing/2014/main" id="{AF0B23CE-8C0C-BF6B-C2F2-ED9B396C0EF7}"/>
              </a:ext>
            </a:extLst>
          </p:cNvPr>
          <p:cNvSpPr/>
          <p:nvPr/>
        </p:nvSpPr>
        <p:spPr>
          <a:xfrm>
            <a:off x="2458084" y="1964675"/>
            <a:ext cx="7945755" cy="230277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E9C1FEF8-195B-E08D-C328-49A44146EB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6020" y="1964675"/>
            <a:ext cx="7945755" cy="2305430"/>
          </a:xfrm>
          <a:prstGeom prst="rect">
            <a:avLst/>
          </a:prstGeom>
          <a:noFill/>
          <a:ln>
            <a:noFill/>
          </a:ln>
        </p:spPr>
      </p:pic>
      <p:sp>
        <p:nvSpPr>
          <p:cNvPr id="9" name="Rectangle 8">
            <a:extLst>
              <a:ext uri="{FF2B5EF4-FFF2-40B4-BE49-F238E27FC236}">
                <a16:creationId xmlns:a16="http://schemas.microsoft.com/office/drawing/2014/main" id="{95D5462A-59E5-7065-71CC-779A83284FDB}"/>
              </a:ext>
            </a:extLst>
          </p:cNvPr>
          <p:cNvSpPr/>
          <p:nvPr/>
        </p:nvSpPr>
        <p:spPr>
          <a:xfrm>
            <a:off x="2458083" y="4407358"/>
            <a:ext cx="7945755" cy="230277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833BA73C-5A00-CFD3-C2A8-11E7663EAE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58084" y="4410011"/>
            <a:ext cx="7945755" cy="2305430"/>
          </a:xfrm>
          <a:prstGeom prst="rect">
            <a:avLst/>
          </a:prstGeom>
          <a:noFill/>
          <a:ln>
            <a:noFill/>
          </a:ln>
        </p:spPr>
      </p:pic>
      <p:sp>
        <p:nvSpPr>
          <p:cNvPr id="10" name="Rectangle 9">
            <a:extLst>
              <a:ext uri="{FF2B5EF4-FFF2-40B4-BE49-F238E27FC236}">
                <a16:creationId xmlns:a16="http://schemas.microsoft.com/office/drawing/2014/main" id="{FCC94A0F-3DB1-D8E9-AEDB-FC804F6714C8}"/>
              </a:ext>
            </a:extLst>
          </p:cNvPr>
          <p:cNvSpPr/>
          <p:nvPr/>
        </p:nvSpPr>
        <p:spPr>
          <a:xfrm>
            <a:off x="1161707" y="1781574"/>
            <a:ext cx="1252907"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Cornland Fleet</a:t>
            </a:r>
          </a:p>
        </p:txBody>
      </p:sp>
      <p:sp>
        <p:nvSpPr>
          <p:cNvPr id="11" name="Rectangle 10">
            <a:extLst>
              <a:ext uri="{FF2B5EF4-FFF2-40B4-BE49-F238E27FC236}">
                <a16:creationId xmlns:a16="http://schemas.microsoft.com/office/drawing/2014/main" id="{A47A7513-8631-1346-36D0-0EABE241D6F0}"/>
              </a:ext>
            </a:extLst>
          </p:cNvPr>
          <p:cNvSpPr/>
          <p:nvPr/>
        </p:nvSpPr>
        <p:spPr>
          <a:xfrm>
            <a:off x="396532" y="4402052"/>
            <a:ext cx="2069488" cy="523220"/>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Cornland Fleet - Single Shot Barge Buried Metric</a:t>
            </a:r>
          </a:p>
        </p:txBody>
      </p:sp>
    </p:spTree>
    <p:extLst>
      <p:ext uri="{BB962C8B-B14F-4D97-AF65-F5344CB8AC3E}">
        <p14:creationId xmlns:p14="http://schemas.microsoft.com/office/powerpoint/2010/main" val="327667556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8C217-6487-D23C-CE6B-4688DFF1C819}"/>
              </a:ext>
            </a:extLst>
          </p:cNvPr>
          <p:cNvSpPr/>
          <p:nvPr/>
        </p:nvSpPr>
        <p:spPr>
          <a:xfrm>
            <a:off x="599090" y="1524000"/>
            <a:ext cx="10678511" cy="662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15" name="Rectangle 14">
            <a:extLst>
              <a:ext uri="{FF2B5EF4-FFF2-40B4-BE49-F238E27FC236}">
                <a16:creationId xmlns:a16="http://schemas.microsoft.com/office/drawing/2014/main" id="{8319B65D-1D09-BBE3-02F3-6D324B274800}"/>
              </a:ext>
            </a:extLst>
          </p:cNvPr>
          <p:cNvSpPr/>
          <p:nvPr/>
        </p:nvSpPr>
        <p:spPr>
          <a:xfrm>
            <a:off x="3129280" y="786384"/>
            <a:ext cx="6887782" cy="59517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932CCDB8-AF21-F525-67C8-7439A23524C9}"/>
              </a:ext>
            </a:extLst>
          </p:cNvPr>
          <p:cNvPicPr>
            <a:picLocks noChangeAspect="1"/>
          </p:cNvPicPr>
          <p:nvPr/>
        </p:nvPicPr>
        <p:blipFill>
          <a:blip r:embed="rId3"/>
          <a:stretch>
            <a:fillRect/>
          </a:stretch>
        </p:blipFill>
        <p:spPr>
          <a:xfrm>
            <a:off x="3139439" y="773176"/>
            <a:ext cx="6887783" cy="6236208"/>
          </a:xfrm>
          <a:prstGeom prst="rect">
            <a:avLst/>
          </a:prstGeom>
        </p:spPr>
      </p:pic>
      <p:sp>
        <p:nvSpPr>
          <p:cNvPr id="16" name="Title 1">
            <a:extLst>
              <a:ext uri="{FF2B5EF4-FFF2-40B4-BE49-F238E27FC236}">
                <a16:creationId xmlns:a16="http://schemas.microsoft.com/office/drawing/2014/main" id="{9A39FF17-F7C2-8CCE-CCFA-5DA04873F5EB}"/>
              </a:ext>
            </a:extLst>
          </p:cNvPr>
          <p:cNvSpPr>
            <a:spLocks noGrp="1"/>
          </p:cNvSpPr>
          <p:nvPr>
            <p:ph type="title"/>
          </p:nvPr>
        </p:nvSpPr>
        <p:spPr>
          <a:xfrm>
            <a:off x="599090" y="213551"/>
            <a:ext cx="10515600" cy="408051"/>
          </a:xfrm>
        </p:spPr>
        <p:txBody>
          <a:bodyPr vert="horz" lIns="91440" tIns="45720" rIns="91440" bIns="45720" rtlCol="0" anchor="ctr">
            <a:normAutofit/>
          </a:bodyPr>
          <a:lstStyle/>
          <a:p>
            <a:r>
              <a:rPr lang="en-US" sz="2000" dirty="0">
                <a:solidFill>
                  <a:srgbClr val="FFFFFF"/>
                </a:solidFill>
              </a:rPr>
              <a:t>Calculation of Priority Scores</a:t>
            </a:r>
          </a:p>
        </p:txBody>
      </p:sp>
    </p:spTree>
    <p:extLst>
      <p:ext uri="{BB962C8B-B14F-4D97-AF65-F5344CB8AC3E}">
        <p14:creationId xmlns:p14="http://schemas.microsoft.com/office/powerpoint/2010/main" val="280785559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8C217-6487-D23C-CE6B-4688DFF1C819}"/>
              </a:ext>
            </a:extLst>
          </p:cNvPr>
          <p:cNvSpPr/>
          <p:nvPr/>
        </p:nvSpPr>
        <p:spPr>
          <a:xfrm>
            <a:off x="599090" y="1524000"/>
            <a:ext cx="10678511" cy="662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15" name="Rectangle 14">
            <a:extLst>
              <a:ext uri="{FF2B5EF4-FFF2-40B4-BE49-F238E27FC236}">
                <a16:creationId xmlns:a16="http://schemas.microsoft.com/office/drawing/2014/main" id="{8319B65D-1D09-BBE3-02F3-6D324B274800}"/>
              </a:ext>
            </a:extLst>
          </p:cNvPr>
          <p:cNvSpPr/>
          <p:nvPr/>
        </p:nvSpPr>
        <p:spPr>
          <a:xfrm>
            <a:off x="3129280" y="786384"/>
            <a:ext cx="6887782" cy="59517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9A39FF17-F7C2-8CCE-CCFA-5DA04873F5EB}"/>
              </a:ext>
            </a:extLst>
          </p:cNvPr>
          <p:cNvSpPr>
            <a:spLocks noGrp="1"/>
          </p:cNvSpPr>
          <p:nvPr>
            <p:ph type="title"/>
          </p:nvPr>
        </p:nvSpPr>
        <p:spPr>
          <a:xfrm>
            <a:off x="599090" y="213551"/>
            <a:ext cx="10515600" cy="408051"/>
          </a:xfrm>
        </p:spPr>
        <p:txBody>
          <a:bodyPr vert="horz" lIns="91440" tIns="45720" rIns="91440" bIns="45720" rtlCol="0" anchor="ctr">
            <a:normAutofit/>
          </a:bodyPr>
          <a:lstStyle/>
          <a:p>
            <a:r>
              <a:rPr lang="en-US" sz="2000" dirty="0">
                <a:solidFill>
                  <a:srgbClr val="FFFFFF"/>
                </a:solidFill>
              </a:rPr>
              <a:t>Barge-Tow Assignment for Upstream Barges</a:t>
            </a:r>
          </a:p>
        </p:txBody>
      </p:sp>
      <p:pic>
        <p:nvPicPr>
          <p:cNvPr id="2" name="Picture 1">
            <a:extLst>
              <a:ext uri="{FF2B5EF4-FFF2-40B4-BE49-F238E27FC236}">
                <a16:creationId xmlns:a16="http://schemas.microsoft.com/office/drawing/2014/main" id="{4FA5657D-0EAD-7519-FEC9-8A6C152EFF20}"/>
              </a:ext>
            </a:extLst>
          </p:cNvPr>
          <p:cNvPicPr>
            <a:picLocks noChangeAspect="1"/>
          </p:cNvPicPr>
          <p:nvPr/>
        </p:nvPicPr>
        <p:blipFill>
          <a:blip r:embed="rId3"/>
          <a:stretch>
            <a:fillRect/>
          </a:stretch>
        </p:blipFill>
        <p:spPr>
          <a:xfrm>
            <a:off x="3129280" y="786384"/>
            <a:ext cx="6887782" cy="5951728"/>
          </a:xfrm>
          <a:prstGeom prst="rect">
            <a:avLst/>
          </a:prstGeom>
        </p:spPr>
      </p:pic>
    </p:spTree>
    <p:extLst>
      <p:ext uri="{BB962C8B-B14F-4D97-AF65-F5344CB8AC3E}">
        <p14:creationId xmlns:p14="http://schemas.microsoft.com/office/powerpoint/2010/main" val="20085321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8C217-6487-D23C-CE6B-4688DFF1C819}"/>
              </a:ext>
            </a:extLst>
          </p:cNvPr>
          <p:cNvSpPr/>
          <p:nvPr/>
        </p:nvSpPr>
        <p:spPr>
          <a:xfrm>
            <a:off x="599090" y="1524000"/>
            <a:ext cx="10678511" cy="662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15" name="Rectangle 14">
            <a:extLst>
              <a:ext uri="{FF2B5EF4-FFF2-40B4-BE49-F238E27FC236}">
                <a16:creationId xmlns:a16="http://schemas.microsoft.com/office/drawing/2014/main" id="{8319B65D-1D09-BBE3-02F3-6D324B274800}"/>
              </a:ext>
            </a:extLst>
          </p:cNvPr>
          <p:cNvSpPr/>
          <p:nvPr/>
        </p:nvSpPr>
        <p:spPr>
          <a:xfrm>
            <a:off x="1057040" y="1745680"/>
            <a:ext cx="2184401" cy="292616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9A39FF17-F7C2-8CCE-CCFA-5DA04873F5EB}"/>
              </a:ext>
            </a:extLst>
          </p:cNvPr>
          <p:cNvSpPr>
            <a:spLocks noGrp="1"/>
          </p:cNvSpPr>
          <p:nvPr>
            <p:ph type="title"/>
          </p:nvPr>
        </p:nvSpPr>
        <p:spPr>
          <a:xfrm>
            <a:off x="599090" y="745708"/>
            <a:ext cx="4419950" cy="408051"/>
          </a:xfrm>
        </p:spPr>
        <p:txBody>
          <a:bodyPr vert="horz" lIns="91440" tIns="45720" rIns="91440" bIns="45720" rtlCol="0" anchor="ctr">
            <a:normAutofit fontScale="90000"/>
          </a:bodyPr>
          <a:lstStyle/>
          <a:p>
            <a:r>
              <a:rPr lang="en-GB" sz="2000" dirty="0">
                <a:solidFill>
                  <a:srgbClr val="FFFFFF"/>
                </a:solidFill>
              </a:rPr>
              <a:t>Tow-Port Combination for which the value of  </a:t>
            </a:r>
            <a:r>
              <a:rPr lang="en-GB" sz="2000" dirty="0" err="1">
                <a:solidFill>
                  <a:srgbClr val="FFFFFF"/>
                </a:solidFill>
              </a:rPr>
              <a:t>Y</a:t>
            </a:r>
            <a:r>
              <a:rPr lang="en-GB" sz="2000" baseline="-25000" dirty="0" err="1">
                <a:solidFill>
                  <a:srgbClr val="FFFFFF"/>
                </a:solidFill>
              </a:rPr>
              <a:t>tp</a:t>
            </a:r>
            <a:r>
              <a:rPr lang="en-GB" sz="2000" dirty="0">
                <a:solidFill>
                  <a:srgbClr val="FFFFFF"/>
                </a:solidFill>
              </a:rPr>
              <a:t> is 1 for Upstream Barges</a:t>
            </a:r>
            <a:endParaRPr lang="en-US" sz="2000" dirty="0">
              <a:solidFill>
                <a:srgbClr val="FFFFFF"/>
              </a:solidFill>
            </a:endParaRPr>
          </a:p>
        </p:txBody>
      </p:sp>
      <p:pic>
        <p:nvPicPr>
          <p:cNvPr id="2" name="Picture 1">
            <a:extLst>
              <a:ext uri="{FF2B5EF4-FFF2-40B4-BE49-F238E27FC236}">
                <a16:creationId xmlns:a16="http://schemas.microsoft.com/office/drawing/2014/main" id="{5F13B889-A988-0558-A5CF-28CC0DDF10B1}"/>
              </a:ext>
            </a:extLst>
          </p:cNvPr>
          <p:cNvPicPr>
            <a:picLocks noChangeAspect="1"/>
          </p:cNvPicPr>
          <p:nvPr/>
        </p:nvPicPr>
        <p:blipFill>
          <a:blip r:embed="rId3"/>
          <a:stretch>
            <a:fillRect/>
          </a:stretch>
        </p:blipFill>
        <p:spPr>
          <a:xfrm>
            <a:off x="1060088" y="1757871"/>
            <a:ext cx="2184401" cy="2926169"/>
          </a:xfrm>
          <a:prstGeom prst="rect">
            <a:avLst/>
          </a:prstGeom>
        </p:spPr>
      </p:pic>
      <p:sp>
        <p:nvSpPr>
          <p:cNvPr id="5" name="Rectangle 4">
            <a:extLst>
              <a:ext uri="{FF2B5EF4-FFF2-40B4-BE49-F238E27FC236}">
                <a16:creationId xmlns:a16="http://schemas.microsoft.com/office/drawing/2014/main" id="{DEE7387F-F984-52F8-89A8-41499D8A584B}"/>
              </a:ext>
            </a:extLst>
          </p:cNvPr>
          <p:cNvSpPr/>
          <p:nvPr/>
        </p:nvSpPr>
        <p:spPr>
          <a:xfrm>
            <a:off x="5449211" y="1727391"/>
            <a:ext cx="3014069" cy="292616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692B16F1-1149-CD17-72BD-6DEAEE634551}"/>
              </a:ext>
            </a:extLst>
          </p:cNvPr>
          <p:cNvPicPr>
            <a:picLocks noChangeAspect="1"/>
          </p:cNvPicPr>
          <p:nvPr/>
        </p:nvPicPr>
        <p:blipFill>
          <a:blip r:embed="rId4"/>
          <a:stretch>
            <a:fillRect/>
          </a:stretch>
        </p:blipFill>
        <p:spPr>
          <a:xfrm>
            <a:off x="5459371" y="1739112"/>
            <a:ext cx="3014069" cy="2926169"/>
          </a:xfrm>
          <a:prstGeom prst="rect">
            <a:avLst/>
          </a:prstGeom>
        </p:spPr>
      </p:pic>
      <p:sp>
        <p:nvSpPr>
          <p:cNvPr id="6" name="Title 1">
            <a:extLst>
              <a:ext uri="{FF2B5EF4-FFF2-40B4-BE49-F238E27FC236}">
                <a16:creationId xmlns:a16="http://schemas.microsoft.com/office/drawing/2014/main" id="{6770B3EA-D4E4-50AD-C2C7-C09119AA0AB8}"/>
              </a:ext>
            </a:extLst>
          </p:cNvPr>
          <p:cNvSpPr txBox="1">
            <a:spLocks/>
          </p:cNvSpPr>
          <p:nvPr/>
        </p:nvSpPr>
        <p:spPr>
          <a:xfrm>
            <a:off x="5237307" y="629629"/>
            <a:ext cx="4419950" cy="4080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rgbClr val="FFFFFF"/>
                </a:solidFill>
              </a:rPr>
              <a:t>Value of </a:t>
            </a:r>
            <a:r>
              <a:rPr lang="en-GB" sz="1800" dirty="0" err="1">
                <a:solidFill>
                  <a:srgbClr val="FFFFFF"/>
                </a:solidFill>
              </a:rPr>
              <a:t>Z</a:t>
            </a:r>
            <a:r>
              <a:rPr lang="en-GB" sz="1800" baseline="-25000" dirty="0" err="1">
                <a:solidFill>
                  <a:srgbClr val="FFFFFF"/>
                </a:solidFill>
              </a:rPr>
              <a:t>tp</a:t>
            </a:r>
            <a:r>
              <a:rPr lang="en-GB" sz="1800" dirty="0">
                <a:solidFill>
                  <a:srgbClr val="FFFFFF"/>
                </a:solidFill>
              </a:rPr>
              <a:t> for Upstream Barges</a:t>
            </a:r>
            <a:endParaRPr lang="en-US" sz="1800" dirty="0">
              <a:solidFill>
                <a:srgbClr val="FFFFFF"/>
              </a:solidFill>
            </a:endParaRPr>
          </a:p>
        </p:txBody>
      </p:sp>
    </p:spTree>
    <p:extLst>
      <p:ext uri="{BB962C8B-B14F-4D97-AF65-F5344CB8AC3E}">
        <p14:creationId xmlns:p14="http://schemas.microsoft.com/office/powerpoint/2010/main" val="13459846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a:solidFill>
                  <a:srgbClr val="FFFFFF"/>
                </a:solidFill>
              </a:rPr>
              <a:t>Understanding The Problem Statement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CA02A7-70C3-6C9E-1763-1D3D1D2D1A1A}"/>
              </a:ext>
            </a:extLst>
          </p:cNvPr>
          <p:cNvSpPr txBox="1"/>
          <p:nvPr/>
        </p:nvSpPr>
        <p:spPr>
          <a:xfrm>
            <a:off x="838200" y="2004446"/>
            <a:ext cx="10515600" cy="4176897"/>
          </a:xfrm>
          <a:prstGeom prst="rect">
            <a:avLst/>
          </a:prstGeom>
        </p:spPr>
        <p:txBody>
          <a:bodyPr vert="horz" lIns="91440" tIns="45720" rIns="91440" bIns="45720" rtlCol="0">
            <a:normAutofit/>
          </a:bodyPr>
          <a:lstStyle/>
          <a:p>
            <a:pPr marL="114300" indent="-342900">
              <a:lnSpc>
                <a:spcPct val="90000"/>
              </a:lnSpc>
              <a:spcAft>
                <a:spcPts val="600"/>
              </a:spcAft>
              <a:buFont typeface="Wingdings" panose="05000000000000000000" pitchFamily="2" charset="2"/>
              <a:buChar char="Ø"/>
            </a:pPr>
            <a:r>
              <a:rPr lang="en-US" sz="2200" dirty="0">
                <a:solidFill>
                  <a:srgbClr val="FFFFFF"/>
                </a:solidFill>
                <a:effectLst/>
              </a:rPr>
              <a:t>An Inland Waterways port has to schedule the loading operation of barges to </a:t>
            </a:r>
            <a:r>
              <a:rPr lang="en-US" sz="2200" dirty="0">
                <a:solidFill>
                  <a:srgbClr val="FFFFFF"/>
                </a:solidFill>
              </a:rPr>
              <a:t>tows</a:t>
            </a:r>
            <a:r>
              <a:rPr lang="en-US" sz="2200" dirty="0">
                <a:solidFill>
                  <a:srgbClr val="FFFFFF"/>
                </a:solidFill>
                <a:effectLst/>
              </a:rPr>
              <a:t>.</a:t>
            </a:r>
          </a:p>
          <a:p>
            <a:pPr marL="114300" indent="-342900">
              <a:lnSpc>
                <a:spcPct val="90000"/>
              </a:lnSpc>
              <a:spcAft>
                <a:spcPts val="600"/>
              </a:spcAft>
              <a:buFont typeface="Wingdings" panose="05000000000000000000" pitchFamily="2" charset="2"/>
              <a:buChar char="Ø"/>
            </a:pPr>
            <a:r>
              <a:rPr lang="en-US" sz="2200" dirty="0">
                <a:solidFill>
                  <a:srgbClr val="FFFFFF"/>
                </a:solidFill>
                <a:effectLst/>
              </a:rPr>
              <a:t>Barges are stationed in a fleet and connected to each other and the spar barges.</a:t>
            </a:r>
          </a:p>
          <a:p>
            <a:pPr marL="114300" indent="-342900">
              <a:lnSpc>
                <a:spcPct val="90000"/>
              </a:lnSpc>
              <a:spcAft>
                <a:spcPts val="600"/>
              </a:spcAft>
              <a:buFont typeface="Wingdings" panose="05000000000000000000" pitchFamily="2" charset="2"/>
              <a:buChar char="Ø"/>
            </a:pPr>
            <a:r>
              <a:rPr lang="en-US" sz="2200" dirty="0">
                <a:solidFill>
                  <a:srgbClr val="FFFFFF"/>
                </a:solidFill>
                <a:effectLst/>
              </a:rPr>
              <a:t>At an instance of time, there are B barges waiting to be loaded into T </a:t>
            </a:r>
            <a:r>
              <a:rPr lang="en-US" sz="2200" dirty="0">
                <a:solidFill>
                  <a:srgbClr val="FFFFFF"/>
                </a:solidFill>
              </a:rPr>
              <a:t>Tows</a:t>
            </a:r>
            <a:r>
              <a:rPr lang="en-US" sz="2200" dirty="0">
                <a:solidFill>
                  <a:srgbClr val="FFFFFF"/>
                </a:solidFill>
                <a:effectLst/>
              </a:rPr>
              <a:t>. </a:t>
            </a:r>
          </a:p>
          <a:p>
            <a:pPr marL="114300" indent="-342900">
              <a:lnSpc>
                <a:spcPct val="90000"/>
              </a:lnSpc>
              <a:spcAft>
                <a:spcPts val="600"/>
              </a:spcAft>
              <a:buFont typeface="Wingdings" panose="05000000000000000000" pitchFamily="2" charset="2"/>
              <a:buChar char="Ø"/>
            </a:pPr>
            <a:r>
              <a:rPr lang="en-US" sz="2200" dirty="0">
                <a:solidFill>
                  <a:srgbClr val="FFFFFF"/>
                </a:solidFill>
                <a:effectLst/>
              </a:rPr>
              <a:t>To do the loading operation, V number of vessels are used. </a:t>
            </a:r>
          </a:p>
          <a:p>
            <a:pPr marL="114300" indent="-342900">
              <a:lnSpc>
                <a:spcPct val="90000"/>
              </a:lnSpc>
              <a:spcAft>
                <a:spcPts val="600"/>
              </a:spcAft>
              <a:buFont typeface="Wingdings" panose="05000000000000000000" pitchFamily="2" charset="2"/>
              <a:buChar char="Ø"/>
            </a:pPr>
            <a:r>
              <a:rPr lang="en-US" sz="2200" dirty="0">
                <a:solidFill>
                  <a:srgbClr val="FFFFFF"/>
                </a:solidFill>
                <a:effectLst/>
              </a:rPr>
              <a:t>Develop an optimal tow plan to inform the allocation of barges to </a:t>
            </a:r>
            <a:r>
              <a:rPr lang="en-US" sz="2200" dirty="0">
                <a:solidFill>
                  <a:srgbClr val="FFFFFF"/>
                </a:solidFill>
              </a:rPr>
              <a:t>the tows, allocation of vessels to barges </a:t>
            </a:r>
            <a:r>
              <a:rPr lang="en-US" sz="2200" dirty="0">
                <a:solidFill>
                  <a:srgbClr val="FFFFFF"/>
                </a:solidFill>
                <a:effectLst/>
              </a:rPr>
              <a:t>and the sequence of loading </a:t>
            </a:r>
            <a:r>
              <a:rPr lang="en-US" sz="2200" dirty="0">
                <a:solidFill>
                  <a:srgbClr val="FFFFFF"/>
                </a:solidFill>
              </a:rPr>
              <a:t>the barges</a:t>
            </a:r>
            <a:r>
              <a:rPr lang="en-US" sz="2200" dirty="0">
                <a:solidFill>
                  <a:srgbClr val="FFFFFF"/>
                </a:solidFill>
                <a:effectLst/>
              </a:rPr>
              <a:t>. </a:t>
            </a:r>
            <a:endParaRPr lang="en-US" sz="2200" dirty="0">
              <a:solidFill>
                <a:srgbClr val="FFFFFF"/>
              </a:solidFill>
            </a:endParaRPr>
          </a:p>
        </p:txBody>
      </p:sp>
    </p:spTree>
    <p:extLst>
      <p:ext uri="{BB962C8B-B14F-4D97-AF65-F5344CB8AC3E}">
        <p14:creationId xmlns:p14="http://schemas.microsoft.com/office/powerpoint/2010/main" val="24862118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8C217-6487-D23C-CE6B-4688DFF1C819}"/>
              </a:ext>
            </a:extLst>
          </p:cNvPr>
          <p:cNvSpPr/>
          <p:nvPr/>
        </p:nvSpPr>
        <p:spPr>
          <a:xfrm>
            <a:off x="599090" y="1524000"/>
            <a:ext cx="10678511" cy="662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15" name="Rectangle 14">
            <a:extLst>
              <a:ext uri="{FF2B5EF4-FFF2-40B4-BE49-F238E27FC236}">
                <a16:creationId xmlns:a16="http://schemas.microsoft.com/office/drawing/2014/main" id="{8319B65D-1D09-BBE3-02F3-6D324B274800}"/>
              </a:ext>
            </a:extLst>
          </p:cNvPr>
          <p:cNvSpPr/>
          <p:nvPr/>
        </p:nvSpPr>
        <p:spPr>
          <a:xfrm>
            <a:off x="1121156" y="709948"/>
            <a:ext cx="9946640" cy="602816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9A39FF17-F7C2-8CCE-CCFA-5DA04873F5EB}"/>
              </a:ext>
            </a:extLst>
          </p:cNvPr>
          <p:cNvSpPr>
            <a:spLocks noGrp="1"/>
          </p:cNvSpPr>
          <p:nvPr>
            <p:ph type="title"/>
          </p:nvPr>
        </p:nvSpPr>
        <p:spPr>
          <a:xfrm>
            <a:off x="599090" y="213551"/>
            <a:ext cx="10515600" cy="408051"/>
          </a:xfrm>
        </p:spPr>
        <p:txBody>
          <a:bodyPr vert="horz" lIns="91440" tIns="45720" rIns="91440" bIns="45720" rtlCol="0" anchor="ctr">
            <a:normAutofit/>
          </a:bodyPr>
          <a:lstStyle/>
          <a:p>
            <a:r>
              <a:rPr lang="en-US" sz="2000" dirty="0">
                <a:solidFill>
                  <a:srgbClr val="FFFFFF"/>
                </a:solidFill>
              </a:rPr>
              <a:t>Barge-Vessel Assignment using Greedy Algorithm</a:t>
            </a:r>
          </a:p>
        </p:txBody>
      </p:sp>
      <p:pic>
        <p:nvPicPr>
          <p:cNvPr id="3" name="Picture 2">
            <a:extLst>
              <a:ext uri="{FF2B5EF4-FFF2-40B4-BE49-F238E27FC236}">
                <a16:creationId xmlns:a16="http://schemas.microsoft.com/office/drawing/2014/main" id="{B5937050-9C39-5995-7C83-1717A27A815A}"/>
              </a:ext>
            </a:extLst>
          </p:cNvPr>
          <p:cNvPicPr>
            <a:picLocks noChangeAspect="1"/>
          </p:cNvPicPr>
          <p:nvPr/>
        </p:nvPicPr>
        <p:blipFill>
          <a:blip r:embed="rId3"/>
          <a:stretch>
            <a:fillRect/>
          </a:stretch>
        </p:blipFill>
        <p:spPr>
          <a:xfrm>
            <a:off x="1121156" y="709948"/>
            <a:ext cx="9946640" cy="6028164"/>
          </a:xfrm>
          <a:prstGeom prst="rect">
            <a:avLst/>
          </a:prstGeom>
        </p:spPr>
      </p:pic>
    </p:spTree>
    <p:extLst>
      <p:ext uri="{BB962C8B-B14F-4D97-AF65-F5344CB8AC3E}">
        <p14:creationId xmlns:p14="http://schemas.microsoft.com/office/powerpoint/2010/main" val="40535797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8C217-6487-D23C-CE6B-4688DFF1C819}"/>
              </a:ext>
            </a:extLst>
          </p:cNvPr>
          <p:cNvSpPr/>
          <p:nvPr/>
        </p:nvSpPr>
        <p:spPr>
          <a:xfrm>
            <a:off x="599090" y="1524000"/>
            <a:ext cx="10678511" cy="662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15" name="Rectangle 14">
            <a:extLst>
              <a:ext uri="{FF2B5EF4-FFF2-40B4-BE49-F238E27FC236}">
                <a16:creationId xmlns:a16="http://schemas.microsoft.com/office/drawing/2014/main" id="{8319B65D-1D09-BBE3-02F3-6D324B274800}"/>
              </a:ext>
            </a:extLst>
          </p:cNvPr>
          <p:cNvSpPr/>
          <p:nvPr/>
        </p:nvSpPr>
        <p:spPr>
          <a:xfrm>
            <a:off x="2397760" y="709948"/>
            <a:ext cx="7813548" cy="602816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9A39FF17-F7C2-8CCE-CCFA-5DA04873F5EB}"/>
              </a:ext>
            </a:extLst>
          </p:cNvPr>
          <p:cNvSpPr>
            <a:spLocks noGrp="1"/>
          </p:cNvSpPr>
          <p:nvPr>
            <p:ph type="title"/>
          </p:nvPr>
        </p:nvSpPr>
        <p:spPr>
          <a:xfrm>
            <a:off x="599090" y="213551"/>
            <a:ext cx="10515600" cy="408051"/>
          </a:xfrm>
        </p:spPr>
        <p:txBody>
          <a:bodyPr vert="horz" lIns="91440" tIns="45720" rIns="91440" bIns="45720" rtlCol="0" anchor="ctr">
            <a:normAutofit/>
          </a:bodyPr>
          <a:lstStyle/>
          <a:p>
            <a:r>
              <a:rPr lang="en-US" sz="2000" dirty="0">
                <a:solidFill>
                  <a:srgbClr val="FFFFFF"/>
                </a:solidFill>
              </a:rPr>
              <a:t>Barge-Vessel Assignment using Relaxed Optimization Model</a:t>
            </a:r>
          </a:p>
        </p:txBody>
      </p:sp>
      <p:pic>
        <p:nvPicPr>
          <p:cNvPr id="2" name="Picture 1">
            <a:extLst>
              <a:ext uri="{FF2B5EF4-FFF2-40B4-BE49-F238E27FC236}">
                <a16:creationId xmlns:a16="http://schemas.microsoft.com/office/drawing/2014/main" id="{99A2B1E8-BA11-D1A8-2CF0-C9CA47C3EE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7760" y="728236"/>
            <a:ext cx="7813548" cy="6009876"/>
          </a:xfrm>
          <a:prstGeom prst="rect">
            <a:avLst/>
          </a:prstGeom>
          <a:noFill/>
          <a:ln>
            <a:noFill/>
          </a:ln>
        </p:spPr>
      </p:pic>
    </p:spTree>
    <p:extLst>
      <p:ext uri="{BB962C8B-B14F-4D97-AF65-F5344CB8AC3E}">
        <p14:creationId xmlns:p14="http://schemas.microsoft.com/office/powerpoint/2010/main" val="421118112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A8C217-6487-D23C-CE6B-4688DFF1C819}"/>
              </a:ext>
            </a:extLst>
          </p:cNvPr>
          <p:cNvSpPr/>
          <p:nvPr/>
        </p:nvSpPr>
        <p:spPr>
          <a:xfrm>
            <a:off x="599090" y="1524000"/>
            <a:ext cx="10678511" cy="662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16" name="Title 1">
            <a:extLst>
              <a:ext uri="{FF2B5EF4-FFF2-40B4-BE49-F238E27FC236}">
                <a16:creationId xmlns:a16="http://schemas.microsoft.com/office/drawing/2014/main" id="{9A39FF17-F7C2-8CCE-CCFA-5DA04873F5EB}"/>
              </a:ext>
            </a:extLst>
          </p:cNvPr>
          <p:cNvSpPr>
            <a:spLocks noGrp="1"/>
          </p:cNvSpPr>
          <p:nvPr>
            <p:ph type="title"/>
          </p:nvPr>
        </p:nvSpPr>
        <p:spPr>
          <a:xfrm>
            <a:off x="599090" y="213551"/>
            <a:ext cx="10515600" cy="408051"/>
          </a:xfrm>
        </p:spPr>
        <p:txBody>
          <a:bodyPr vert="horz" lIns="91440" tIns="45720" rIns="91440" bIns="45720" rtlCol="0" anchor="ctr">
            <a:normAutofit/>
          </a:bodyPr>
          <a:lstStyle/>
          <a:p>
            <a:r>
              <a:rPr lang="en-US" sz="2000" dirty="0">
                <a:solidFill>
                  <a:srgbClr val="FFFFFF"/>
                </a:solidFill>
              </a:rPr>
              <a:t>Gantt Charts for Vessel Workload using two approaches</a:t>
            </a:r>
          </a:p>
        </p:txBody>
      </p:sp>
      <p:pic>
        <p:nvPicPr>
          <p:cNvPr id="3" name="Picture 2">
            <a:extLst>
              <a:ext uri="{FF2B5EF4-FFF2-40B4-BE49-F238E27FC236}">
                <a16:creationId xmlns:a16="http://schemas.microsoft.com/office/drawing/2014/main" id="{CBB7946C-C652-2F78-5BA6-0E698B1BD9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670" y="677482"/>
            <a:ext cx="8628889" cy="2814318"/>
          </a:xfrm>
          <a:prstGeom prst="rect">
            <a:avLst/>
          </a:prstGeom>
          <a:noFill/>
        </p:spPr>
      </p:pic>
      <p:pic>
        <p:nvPicPr>
          <p:cNvPr id="4" name="Picture 3">
            <a:extLst>
              <a:ext uri="{FF2B5EF4-FFF2-40B4-BE49-F238E27FC236}">
                <a16:creationId xmlns:a16="http://schemas.microsoft.com/office/drawing/2014/main" id="{84D97A51-32F7-59E8-ECE5-195CA11CDC0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7670" y="3649344"/>
            <a:ext cx="8628888" cy="2814318"/>
          </a:xfrm>
          <a:prstGeom prst="rect">
            <a:avLst/>
          </a:prstGeom>
          <a:noFill/>
        </p:spPr>
      </p:pic>
      <p:sp>
        <p:nvSpPr>
          <p:cNvPr id="5" name="Title 1">
            <a:extLst>
              <a:ext uri="{FF2B5EF4-FFF2-40B4-BE49-F238E27FC236}">
                <a16:creationId xmlns:a16="http://schemas.microsoft.com/office/drawing/2014/main" id="{0DC3FC66-DAEA-259D-D446-CA3B8E7DB42A}"/>
              </a:ext>
            </a:extLst>
          </p:cNvPr>
          <p:cNvSpPr txBox="1">
            <a:spLocks/>
          </p:cNvSpPr>
          <p:nvPr/>
        </p:nvSpPr>
        <p:spPr>
          <a:xfrm>
            <a:off x="9385139" y="690621"/>
            <a:ext cx="2321732" cy="69411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rgbClr val="FFFFFF"/>
                </a:solidFill>
              </a:rPr>
              <a:t>Using Greedy Algorithm: Makespan = 6.03 hours</a:t>
            </a:r>
            <a:endParaRPr lang="en-US" sz="1800" dirty="0">
              <a:solidFill>
                <a:srgbClr val="FFFFFF"/>
              </a:solidFill>
            </a:endParaRPr>
          </a:p>
        </p:txBody>
      </p:sp>
      <p:sp>
        <p:nvSpPr>
          <p:cNvPr id="6" name="Title 1">
            <a:extLst>
              <a:ext uri="{FF2B5EF4-FFF2-40B4-BE49-F238E27FC236}">
                <a16:creationId xmlns:a16="http://schemas.microsoft.com/office/drawing/2014/main" id="{83B38DE4-7DF7-F8F3-1025-912BFE240102}"/>
              </a:ext>
            </a:extLst>
          </p:cNvPr>
          <p:cNvSpPr txBox="1">
            <a:spLocks/>
          </p:cNvSpPr>
          <p:nvPr/>
        </p:nvSpPr>
        <p:spPr>
          <a:xfrm>
            <a:off x="9571649" y="3683330"/>
            <a:ext cx="2321732" cy="69411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rgbClr val="FFFFFF"/>
                </a:solidFill>
              </a:rPr>
              <a:t>Using Relaxed Optimization Model: Makespan = 5.99 hours</a:t>
            </a:r>
            <a:endParaRPr lang="en-US" sz="1800" dirty="0">
              <a:solidFill>
                <a:srgbClr val="FFFFFF"/>
              </a:solidFill>
            </a:endParaRPr>
          </a:p>
        </p:txBody>
      </p:sp>
    </p:spTree>
    <p:extLst>
      <p:ext uri="{BB962C8B-B14F-4D97-AF65-F5344CB8AC3E}">
        <p14:creationId xmlns:p14="http://schemas.microsoft.com/office/powerpoint/2010/main" val="133165363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dirty="0"/>
              <a:t>Points to Discuss</a:t>
            </a:r>
            <a:endParaRPr lang="en-US" sz="5000" dirty="0"/>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CA02A7-70C3-6C9E-1763-1D3D1D2D1A1A}"/>
              </a:ext>
            </a:extLst>
          </p:cNvPr>
          <p:cNvSpPr txBox="1"/>
          <p:nvPr/>
        </p:nvSpPr>
        <p:spPr>
          <a:xfrm>
            <a:off x="838200" y="2004446"/>
            <a:ext cx="10515600" cy="4176897"/>
          </a:xfrm>
          <a:prstGeom prst="rect">
            <a:avLst/>
          </a:prstGeom>
        </p:spPr>
        <p:txBody>
          <a:bodyPr vert="horz" lIns="91440" tIns="45720" rIns="91440" bIns="45720" rtlCol="0">
            <a:normAutofit/>
          </a:bodyPr>
          <a:lstStyle/>
          <a:p>
            <a:pPr marL="400050" indent="-342900">
              <a:lnSpc>
                <a:spcPct val="90000"/>
              </a:lnSpc>
              <a:spcAft>
                <a:spcPts val="600"/>
              </a:spcAft>
              <a:buFont typeface="Wingdings" panose="05000000000000000000" pitchFamily="2" charset="2"/>
              <a:buChar char="Ø"/>
            </a:pPr>
            <a:r>
              <a:rPr lang="en-US" sz="2400" dirty="0"/>
              <a:t>Barges having nearer destination are delivered using smaller vessels itself. For these barges, the priority scores are calculated, and Barge-Vessel Assignment is made, skipping phase 2. In the results shown, these barges are completely excluded from the model. </a:t>
            </a:r>
          </a:p>
        </p:txBody>
      </p:sp>
    </p:spTree>
    <p:extLst>
      <p:ext uri="{BB962C8B-B14F-4D97-AF65-F5344CB8AC3E}">
        <p14:creationId xmlns:p14="http://schemas.microsoft.com/office/powerpoint/2010/main" val="33290249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Questions to be Answered?</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85F55E64-76CD-179E-6165-288793D1AED2}"/>
              </a:ext>
            </a:extLst>
          </p:cNvPr>
          <p:cNvGraphicFramePr/>
          <p:nvPr>
            <p:extLst>
              <p:ext uri="{D42A27DB-BD31-4B8C-83A1-F6EECF244321}">
                <p14:modId xmlns:p14="http://schemas.microsoft.com/office/powerpoint/2010/main" val="2620413031"/>
              </p:ext>
            </p:extLst>
          </p:nvPr>
        </p:nvGraphicFramePr>
        <p:xfrm>
          <a:off x="1696719" y="102790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782921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Methodological Approach</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8799CFE5-E2CD-1008-D1FD-93B0D2AA836D}"/>
              </a:ext>
            </a:extLst>
          </p:cNvPr>
          <p:cNvGraphicFramePr/>
          <p:nvPr>
            <p:extLst>
              <p:ext uri="{D42A27DB-BD31-4B8C-83A1-F6EECF244321}">
                <p14:modId xmlns:p14="http://schemas.microsoft.com/office/powerpoint/2010/main" val="2596985513"/>
              </p:ext>
            </p:extLst>
          </p:nvPr>
        </p:nvGraphicFramePr>
        <p:xfrm>
          <a:off x="1980967" y="2331830"/>
          <a:ext cx="7559504" cy="3581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06074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Methodological Approach</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34E861-BF80-0E0E-8033-1FBDC81793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1904238"/>
            <a:ext cx="8482979" cy="4690109"/>
          </a:xfrm>
          <a:prstGeom prst="rect">
            <a:avLst/>
          </a:prstGeom>
          <a:noFill/>
        </p:spPr>
      </p:pic>
    </p:spTree>
    <p:extLst>
      <p:ext uri="{BB962C8B-B14F-4D97-AF65-F5344CB8AC3E}">
        <p14:creationId xmlns:p14="http://schemas.microsoft.com/office/powerpoint/2010/main" val="41380989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000" dirty="0">
                <a:solidFill>
                  <a:srgbClr val="FFFFFF"/>
                </a:solidFill>
              </a:rPr>
              <a:t>Phase 1 – Prioritizing and Sequencing the Barges</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262A88-2C7B-272B-3D3E-E09F725EB4BF}"/>
              </a:ext>
            </a:extLst>
          </p:cNvPr>
          <p:cNvSpPr txBox="1"/>
          <p:nvPr/>
        </p:nvSpPr>
        <p:spPr>
          <a:xfrm>
            <a:off x="914399" y="1952625"/>
            <a:ext cx="9782176" cy="2554545"/>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t>Priority Scores for Position of the barges in the fleet – Single shot barge buried metric; Type of Cargo – 0.5 for perishable good and 1 for non-perishable good; Time to delivery; Time in Fleet.</a:t>
            </a:r>
          </a:p>
          <a:p>
            <a:pPr marL="285750" indent="-285750">
              <a:buFont typeface="Wingdings" panose="05000000000000000000" pitchFamily="2" charset="2"/>
              <a:buChar char="Ø"/>
            </a:pPr>
            <a:r>
              <a:rPr lang="en-GB" sz="2000" dirty="0"/>
              <a:t>The values are normalized using min-max normalization</a:t>
            </a:r>
          </a:p>
          <a:p>
            <a:pPr marL="285750" indent="-285750">
              <a:buFont typeface="Wingdings" panose="05000000000000000000" pitchFamily="2" charset="2"/>
              <a:buChar char="Ø"/>
            </a:pPr>
            <a:r>
              <a:rPr lang="en-GB" sz="2000" dirty="0"/>
              <a:t>Equal weights are given to all the parameters (0.25) </a:t>
            </a:r>
          </a:p>
          <a:p>
            <a:pPr marL="285750" indent="-285750">
              <a:buFont typeface="Wingdings" panose="05000000000000000000" pitchFamily="2" charset="2"/>
              <a:buChar char="Ø"/>
            </a:pPr>
            <a:r>
              <a:rPr lang="en-GB" sz="2000" dirty="0"/>
              <a:t>Priority score is calculated as the product sum of weights and respective normalized values</a:t>
            </a:r>
          </a:p>
          <a:p>
            <a:pPr marL="285750" indent="-285750">
              <a:buFont typeface="Wingdings" panose="05000000000000000000" pitchFamily="2" charset="2"/>
              <a:buChar char="Ø"/>
            </a:pPr>
            <a:r>
              <a:rPr lang="en-GB" sz="2000" dirty="0"/>
              <a:t>The Barges are ranked in the ascending order of the priority scores, giving the sequence</a:t>
            </a:r>
          </a:p>
        </p:txBody>
      </p:sp>
    </p:spTree>
    <p:extLst>
      <p:ext uri="{BB962C8B-B14F-4D97-AF65-F5344CB8AC3E}">
        <p14:creationId xmlns:p14="http://schemas.microsoft.com/office/powerpoint/2010/main" val="42718282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Phase 2 – Barge-Tow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262A88-2C7B-272B-3D3E-E09F725EB4BF}"/>
              </a:ext>
            </a:extLst>
          </p:cNvPr>
          <p:cNvSpPr txBox="1"/>
          <p:nvPr/>
        </p:nvSpPr>
        <p:spPr>
          <a:xfrm>
            <a:off x="838200" y="1789847"/>
            <a:ext cx="11350751" cy="5919569"/>
          </a:xfrm>
          <a:prstGeom prst="rect">
            <a:avLst/>
          </a:prstGeom>
          <a:noFill/>
        </p:spPr>
        <p:txBody>
          <a:bodyPr wrap="square" rtlCol="0">
            <a:spAutoFit/>
          </a:bodyPr>
          <a:lstStyle/>
          <a:p>
            <a:r>
              <a:rPr lang="en-GB" dirty="0">
                <a:latin typeface="Google Sans"/>
              </a:rPr>
              <a:t>The problem is modelled as a multi objective optimization problem that assigns barges to the tows which minimizes the hours of operation, minimizes the number of stoppages at ports and groups barges with similar destinations into a tow, considering the priority element. </a:t>
            </a:r>
          </a:p>
          <a:p>
            <a:endParaRPr lang="en-GB" dirty="0">
              <a:latin typeface="Google Sans"/>
            </a:endParaRPr>
          </a:p>
          <a:p>
            <a:r>
              <a:rPr lang="en-GB" sz="1600" dirty="0">
                <a:latin typeface="Google Sans"/>
              </a:rPr>
              <a:t>Indices and Sets</a:t>
            </a:r>
          </a:p>
          <a:p>
            <a:r>
              <a:rPr lang="en-GB" sz="1600" dirty="0">
                <a:latin typeface="Google Sans"/>
              </a:rPr>
              <a:t>t, T – Index and Set of Tow Boats respectively, t ∈ T</a:t>
            </a:r>
          </a:p>
          <a:p>
            <a:r>
              <a:rPr lang="en-GB" sz="1600" dirty="0">
                <a:latin typeface="Google Sans"/>
              </a:rPr>
              <a:t>b, B - Index and Set of Barges respectively,  b ∈ B</a:t>
            </a:r>
          </a:p>
          <a:p>
            <a:r>
              <a:rPr lang="en-GB" sz="1600" dirty="0">
                <a:latin typeface="Google Sans"/>
              </a:rPr>
              <a:t>v, V – Index and Set of Vessels respectively, v ∈ V</a:t>
            </a:r>
          </a:p>
          <a:p>
            <a:r>
              <a:rPr lang="en-GB" sz="1600" dirty="0">
                <a:latin typeface="Google Sans"/>
              </a:rPr>
              <a:t>p, P – Index and Set of Ports respectively, p ∈ P</a:t>
            </a:r>
          </a:p>
          <a:p>
            <a:endParaRPr lang="en-GB" sz="1600" dirty="0">
              <a:latin typeface="Google Sans"/>
            </a:endParaRPr>
          </a:p>
          <a:p>
            <a:r>
              <a:rPr lang="en-GB" sz="1600" dirty="0">
                <a:latin typeface="Google Sans"/>
              </a:rPr>
              <a:t>Parameters:</a:t>
            </a:r>
          </a:p>
          <a:p>
            <a:r>
              <a:rPr lang="en-GB" sz="1600" dirty="0" err="1"/>
              <a:t>Dbt</a:t>
            </a:r>
            <a:r>
              <a:rPr lang="en-GB" sz="1600" dirty="0"/>
              <a:t> – Distance between Barge b and Tow t</a:t>
            </a:r>
          </a:p>
          <a:p>
            <a:r>
              <a:rPr lang="en-GB" sz="1600" dirty="0" err="1"/>
              <a:t>Desbp</a:t>
            </a:r>
            <a:r>
              <a:rPr lang="en-GB" sz="1600" dirty="0"/>
              <a:t> – Destination Matrix of Barge b to Port p</a:t>
            </a:r>
          </a:p>
          <a:p>
            <a:r>
              <a:rPr lang="en-GB" sz="1600" dirty="0" err="1"/>
              <a:t>Cv</a:t>
            </a:r>
            <a:r>
              <a:rPr lang="en-GB" sz="1600" dirty="0"/>
              <a:t>  – Cost of Operating Vessel v</a:t>
            </a:r>
          </a:p>
          <a:p>
            <a:r>
              <a:rPr lang="en-GB" sz="1600" dirty="0"/>
              <a:t>Cf  – Fixed Cost of Stopping </a:t>
            </a:r>
          </a:p>
          <a:p>
            <a:r>
              <a:rPr lang="en-GB" sz="1600" dirty="0"/>
              <a:t>Cp – Variable Cost of Stopping at a Port per Barge</a:t>
            </a:r>
          </a:p>
          <a:p>
            <a:r>
              <a:rPr lang="en-GB" sz="1600" dirty="0" err="1"/>
              <a:t>Capt</a:t>
            </a:r>
            <a:r>
              <a:rPr lang="en-GB" sz="1600" dirty="0"/>
              <a:t> – Capacity of Tow t</a:t>
            </a:r>
          </a:p>
          <a:p>
            <a:r>
              <a:rPr lang="en-GB" sz="1600" dirty="0" err="1"/>
              <a:t>Sup</a:t>
            </a:r>
            <a:r>
              <a:rPr lang="en-GB" sz="1600" baseline="-25000" dirty="0" err="1"/>
              <a:t>v</a:t>
            </a:r>
            <a:r>
              <a:rPr lang="en-GB" sz="1600" dirty="0"/>
              <a:t> – Upstream Speed of Vessel v</a:t>
            </a:r>
          </a:p>
          <a:p>
            <a:r>
              <a:rPr lang="en-GB" sz="1600" dirty="0" err="1"/>
              <a:t>Sdown</a:t>
            </a:r>
            <a:r>
              <a:rPr lang="en-GB" sz="1600" baseline="-25000" dirty="0" err="1"/>
              <a:t>v</a:t>
            </a:r>
            <a:r>
              <a:rPr lang="en-GB" sz="1600" dirty="0"/>
              <a:t> – Downstream Speed of Vessel v</a:t>
            </a:r>
          </a:p>
          <a:p>
            <a:r>
              <a:rPr lang="en-GB" sz="1600" dirty="0" err="1"/>
              <a:t>Priority</a:t>
            </a:r>
            <a:r>
              <a:rPr lang="en-GB" sz="1600" baseline="-25000" dirty="0" err="1"/>
              <a:t>bt</a:t>
            </a:r>
            <a:r>
              <a:rPr lang="en-GB" sz="1600" baseline="-25000" dirty="0"/>
              <a:t> </a:t>
            </a:r>
            <a:r>
              <a:rPr lang="en-GB" sz="1600" dirty="0"/>
              <a:t>– Priority score for barge b to be assigned to tow t</a:t>
            </a:r>
          </a:p>
          <a:p>
            <a:endParaRPr lang="en-GB" sz="1600" baseline="-25000" dirty="0"/>
          </a:p>
          <a:p>
            <a:pPr marL="285750" indent="-285750">
              <a:buFont typeface="Wingdings" panose="05000000000000000000" pitchFamily="2" charset="2"/>
              <a:buChar char="Ø"/>
            </a:pPr>
            <a:endParaRPr lang="en-GB" sz="2000" dirty="0">
              <a:latin typeface="Google Sans"/>
            </a:endParaRPr>
          </a:p>
          <a:p>
            <a:pPr marL="285750" indent="-285750">
              <a:buFont typeface="Wingdings" panose="05000000000000000000" pitchFamily="2" charset="2"/>
              <a:buChar char="Ø"/>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514716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Phase 2 – Barge-Tow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7262A88-2C7B-272B-3D3E-E09F725EB4BF}"/>
                  </a:ext>
                </a:extLst>
              </p:cNvPr>
              <p:cNvSpPr txBox="1"/>
              <p:nvPr/>
            </p:nvSpPr>
            <p:spPr>
              <a:xfrm>
                <a:off x="838200" y="1818422"/>
                <a:ext cx="11350751" cy="4161588"/>
              </a:xfrm>
              <a:prstGeom prst="rect">
                <a:avLst/>
              </a:prstGeom>
              <a:noFill/>
            </p:spPr>
            <p:txBody>
              <a:bodyPr wrap="square" rtlCol="0">
                <a:spAutoFit/>
              </a:bodyPr>
              <a:lstStyle/>
              <a:p>
                <a:r>
                  <a:rPr lang="en-GB" sz="1600" dirty="0">
                    <a:latin typeface="Google Sans"/>
                  </a:rPr>
                  <a:t>Decision Variables:</a:t>
                </a:r>
              </a:p>
              <a:p>
                <a:r>
                  <a:rPr lang="en-GB" sz="1600" dirty="0" err="1">
                    <a:latin typeface="Google Sans"/>
                  </a:rPr>
                  <a:t>X</a:t>
                </a:r>
                <a:r>
                  <a:rPr lang="en-GB" sz="1600" baseline="-25000" dirty="0" err="1">
                    <a:latin typeface="Google Sans"/>
                  </a:rPr>
                  <a:t>bvt</a:t>
                </a:r>
                <a:r>
                  <a:rPr lang="en-GB" sz="1600" dirty="0">
                    <a:latin typeface="Google Sans"/>
                  </a:rPr>
                  <a:t> – 1 if Barge b is assigned to Vessel v and Tow t, 0 otherwise</a:t>
                </a:r>
              </a:p>
              <a:p>
                <a:r>
                  <a:rPr lang="en-GB" sz="1600" dirty="0" err="1">
                    <a:latin typeface="Google Sans"/>
                  </a:rPr>
                  <a:t>Y</a:t>
                </a:r>
                <a:r>
                  <a:rPr lang="en-GB" sz="1600" baseline="-25000" dirty="0" err="1">
                    <a:latin typeface="Google Sans"/>
                  </a:rPr>
                  <a:t>tp</a:t>
                </a:r>
                <a:r>
                  <a:rPr lang="en-GB" sz="1600" dirty="0">
                    <a:latin typeface="Google Sans"/>
                  </a:rPr>
                  <a:t> – 1 if Tow t stops at Port p, 0 otherwise</a:t>
                </a:r>
              </a:p>
              <a:p>
                <a:r>
                  <a:rPr lang="en-GB" sz="1600" dirty="0" err="1">
                    <a:latin typeface="Google Sans"/>
                  </a:rPr>
                  <a:t>Z</a:t>
                </a:r>
                <a:r>
                  <a:rPr lang="en-GB" sz="1600" baseline="-25000" dirty="0" err="1">
                    <a:latin typeface="Google Sans"/>
                  </a:rPr>
                  <a:t>tp</a:t>
                </a:r>
                <a:r>
                  <a:rPr lang="en-GB" sz="1600" dirty="0">
                    <a:latin typeface="Google Sans"/>
                  </a:rPr>
                  <a:t> – Number of Barges b delivered to Port p by Tow t</a:t>
                </a:r>
              </a:p>
              <a:p>
                <a:endParaRPr lang="en-GB" sz="1600" dirty="0">
                  <a:latin typeface="Google Sans"/>
                </a:endParaRPr>
              </a:p>
              <a:p>
                <a:r>
                  <a:rPr lang="en-GB" sz="1600" dirty="0"/>
                  <a:t>Objective_1</a:t>
                </a:r>
              </a:p>
              <a:p>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Times New Roman" panose="02020603050405020304" pitchFamily="18" charset="0"/>
                        </a:rPr>
                        <m:t>𝑀𝑖𝑛𝑖𝑚𝑖𝑧𝑒</m:t>
                      </m:r>
                      <m:r>
                        <a:rPr lang="en-GB" sz="160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𝑇</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𝑉</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𝐵</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𝑏𝑣𝑡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𝑣</m:t>
                                      </m:r>
                                    </m:sub>
                                  </m:sSub>
                                </m:e>
                              </m:nary>
                            </m:e>
                          </m:nary>
                        </m:e>
                      </m:nary>
                      <m:r>
                        <a:rPr lang="en-GB" sz="1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GB" sz="1600" i="1">
                              <a:effectLst/>
                              <a:latin typeface="Cambria Math" panose="02040503050406030204" pitchFamily="18" charset="0"/>
                              <a:cs typeface="Times New Roman" panose="02020603050405020304" pitchFamily="18" charset="0"/>
                            </a:rPr>
                          </m:ctrlPr>
                        </m:dPr>
                        <m:e>
                          <m:d>
                            <m:dPr>
                              <m:ctrlPr>
                                <a:rPr lang="en-GB" sz="1600" i="1">
                                  <a:effectLst/>
                                  <a:latin typeface="Cambria Math" panose="02040503050406030204" pitchFamily="18" charset="0"/>
                                  <a:cs typeface="Times New Roman" panose="02020603050405020304" pitchFamily="18" charset="0"/>
                                </a:rPr>
                              </m:ctrlPr>
                            </m:dPr>
                            <m:e>
                              <m:f>
                                <m:fPr>
                                  <m:ctrlPr>
                                    <a:rPr lang="en-GB" sz="1600" i="1">
                                      <a:effectLst/>
                                      <a:latin typeface="Cambria Math" panose="02040503050406030204" pitchFamily="18" charset="0"/>
                                      <a:cs typeface="Times New Roman" panose="02020603050405020304" pitchFamily="18" charset="0"/>
                                    </a:rPr>
                                  </m:ctrlPr>
                                </m:fPr>
                                <m:num>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𝑏𝑡</m:t>
                                      </m:r>
                                    </m:sub>
                                  </m:sSub>
                                </m:num>
                                <m:den>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𝑆𝑢𝑝</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𝑉</m:t>
                                      </m:r>
                                    </m:sub>
                                  </m:sSub>
                                </m:den>
                              </m:f>
                            </m:e>
                          </m:d>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GB" sz="1600" i="1">
                                  <a:effectLst/>
                                  <a:latin typeface="Cambria Math" panose="02040503050406030204" pitchFamily="18" charset="0"/>
                                  <a:cs typeface="Times New Roman" panose="02020603050405020304" pitchFamily="18" charset="0"/>
                                </a:rPr>
                              </m:ctrlPr>
                            </m:dPr>
                            <m:e>
                              <m:f>
                                <m:fPr>
                                  <m:ctrlPr>
                                    <a:rPr lang="en-GB" sz="1600" i="1">
                                      <a:effectLst/>
                                      <a:latin typeface="Cambria Math" panose="02040503050406030204" pitchFamily="18" charset="0"/>
                                      <a:cs typeface="Times New Roman" panose="02020603050405020304" pitchFamily="18" charset="0"/>
                                    </a:rPr>
                                  </m:ctrlPr>
                                </m:fPr>
                                <m:num>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𝑏𝑡</m:t>
                                      </m:r>
                                    </m:sub>
                                  </m:sSub>
                                </m:num>
                                <m:den>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𝑆𝑑𝑜𝑤𝑛</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𝑉</m:t>
                                      </m:r>
                                    </m:sub>
                                  </m:sSub>
                                </m:den>
                              </m:f>
                            </m:e>
                          </m:d>
                        </m:e>
                      </m:d>
                      <m:r>
                        <a:rPr lang="en-GB" sz="1600" i="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𝑇</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𝑝</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𝑡𝑝</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GB" sz="1600">
                                  <a:effectLst/>
                                  <a:latin typeface="Times New Roman" panose="02020603050405020304" pitchFamily="18" charset="0"/>
                                  <a:ea typeface="Calibri" panose="020F0502020204030204" pitchFamily="34" charset="0"/>
                                </a:rPr>
                                <m:t>C</m:t>
                              </m:r>
                              <m:r>
                                <m:rPr>
                                  <m:nor/>
                                </m:rPr>
                                <a:rPr lang="en-GB" sz="1600" baseline="-25000">
                                  <a:effectLst/>
                                  <a:latin typeface="Times New Roman" panose="02020603050405020304" pitchFamily="18" charset="0"/>
                                  <a:ea typeface="Calibri" panose="020F0502020204030204" pitchFamily="34" charset="0"/>
                                </a:rPr>
                                <m:t>f</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𝑇</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𝑝</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𝑃</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𝑡𝑝</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e>
                                  </m:nary>
                                </m:e>
                              </m:nary>
                              <m:r>
                                <a:rPr lang="en-GB" sz="1600" i="1">
                                  <a:effectLst/>
                                  <a:latin typeface="Cambria Math" panose="02040503050406030204" pitchFamily="18" charset="0"/>
                                  <a:ea typeface="Calibri" panose="020F0502020204030204" pitchFamily="34" charset="0"/>
                                  <a:cs typeface="Times New Roman" panose="02020603050405020304" pitchFamily="18" charset="0"/>
                                </a:rPr>
                                <m:t>)</m:t>
                              </m:r>
                            </m:e>
                          </m:nary>
                        </m:e>
                      </m:nary>
                    </m:oMath>
                  </m:oMathPara>
                </a14:m>
                <a:endParaRPr lang="en-GB" sz="1600" dirty="0"/>
              </a:p>
              <a:p>
                <a:endParaRPr lang="en-GB" sz="1600" dirty="0">
                  <a:latin typeface="Google Sans"/>
                </a:endParaRPr>
              </a:p>
              <a:p>
                <a:r>
                  <a:rPr lang="en-GB" sz="1600" dirty="0"/>
                  <a:t>Objective_2</a:t>
                </a:r>
              </a:p>
              <a:p>
                <a14:m>
                  <m:oMathPara xmlns:m="http://schemas.openxmlformats.org/officeDocument/2006/math">
                    <m:oMathParaPr>
                      <m:jc m:val="centerGroup"/>
                    </m:oMathParaPr>
                    <m:oMath xmlns:m="http://schemas.openxmlformats.org/officeDocument/2006/math">
                      <m:r>
                        <a:rPr lang="en-GB" sz="1600" i="1" smtClean="0">
                          <a:effectLst/>
                          <a:latin typeface="Cambria Math" panose="02040503050406030204" pitchFamily="18" charset="0"/>
                          <a:ea typeface="Calibri" panose="020F0502020204030204" pitchFamily="34" charset="0"/>
                          <a:cs typeface="Times New Roman" panose="02020603050405020304" pitchFamily="18" charset="0"/>
                        </a:rPr>
                        <m:t>𝑀𝑖𝑛𝑖𝑚𝑖𝑧𝑒</m:t>
                      </m:r>
                      <m:r>
                        <a:rPr lang="en-GB" sz="160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𝑇</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𝑉</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𝐵</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𝑏𝑣𝑡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a:effectLst/>
                                          <a:latin typeface="Cambria Math" panose="02040503050406030204" pitchFamily="18" charset="0"/>
                                          <a:cs typeface="Times New Roman" panose="02020603050405020304" pitchFamily="18" charset="0"/>
                                        </a:rPr>
                                      </m:ctrlPr>
                                    </m:sSubPr>
                                    <m:e>
                                      <m:r>
                                        <a:rPr lang="en-GB" sz="1600" b="0" i="1" smtClean="0">
                                          <a:effectLst/>
                                          <a:latin typeface="Cambria Math" panose="02040503050406030204" pitchFamily="18" charset="0"/>
                                          <a:cs typeface="Times New Roman" panose="02020603050405020304" pitchFamily="18" charset="0"/>
                                        </a:rPr>
                                        <m:t>𝑃𝑟𝑖𝑜𝑟𝑖𝑡𝑦</m:t>
                                      </m:r>
                                    </m:e>
                                    <m:sub>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𝑏𝑡</m:t>
                                      </m:r>
                                    </m:sub>
                                  </m:sSub>
                                </m:e>
                              </m:nary>
                            </m:e>
                          </m:nary>
                        </m:e>
                      </m:nary>
                    </m:oMath>
                  </m:oMathPara>
                </a14:m>
                <a:endParaRPr lang="en-GB" sz="1600" dirty="0"/>
              </a:p>
              <a:p>
                <a:endParaRPr lang="en-GB" sz="1600" dirty="0">
                  <a:latin typeface="Google Sans"/>
                </a:endParaRPr>
              </a:p>
              <a:p>
                <a:endParaRPr lang="en-GB" sz="2000" dirty="0">
                  <a:latin typeface="Google Sans"/>
                </a:endParaRPr>
              </a:p>
              <a:p>
                <a:pPr marL="285750" indent="-285750">
                  <a:buFont typeface="Wingdings" panose="05000000000000000000" pitchFamily="2" charset="2"/>
                  <a:buChar char="Ø"/>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F7262A88-2C7B-272B-3D3E-E09F725EB4BF}"/>
                  </a:ext>
                </a:extLst>
              </p:cNvPr>
              <p:cNvSpPr txBox="1">
                <a:spLocks noRot="1" noChangeAspect="1" noMove="1" noResize="1" noEditPoints="1" noAdjustHandles="1" noChangeArrowheads="1" noChangeShapeType="1" noTextEdit="1"/>
              </p:cNvSpPr>
              <p:nvPr/>
            </p:nvSpPr>
            <p:spPr>
              <a:xfrm>
                <a:off x="838200" y="1818422"/>
                <a:ext cx="11350751" cy="4161588"/>
              </a:xfrm>
              <a:prstGeom prst="rect">
                <a:avLst/>
              </a:prstGeom>
              <a:blipFill>
                <a:blip r:embed="rId3"/>
                <a:stretch>
                  <a:fillRect l="-322" t="-439"/>
                </a:stretch>
              </a:blipFill>
            </p:spPr>
            <p:txBody>
              <a:bodyPr/>
              <a:lstStyle/>
              <a:p>
                <a:r>
                  <a:rPr lang="en-GB">
                    <a:noFill/>
                  </a:rPr>
                  <a:t> </a:t>
                </a:r>
              </a:p>
            </p:txBody>
          </p:sp>
        </mc:Fallback>
      </mc:AlternateContent>
    </p:spTree>
    <p:extLst>
      <p:ext uri="{BB962C8B-B14F-4D97-AF65-F5344CB8AC3E}">
        <p14:creationId xmlns:p14="http://schemas.microsoft.com/office/powerpoint/2010/main" val="409077871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water, grass, ship&#10;&#10;Description automatically generated">
            <a:extLst>
              <a:ext uri="{FF2B5EF4-FFF2-40B4-BE49-F238E27FC236}">
                <a16:creationId xmlns:a16="http://schemas.microsoft.com/office/drawing/2014/main" id="{A0C4AF8E-B02B-41A5-CB3A-F9DE896B78ED}"/>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a:extLst>
              <a:ext uri="{FF2B5EF4-FFF2-40B4-BE49-F238E27FC236}">
                <a16:creationId xmlns:a16="http://schemas.microsoft.com/office/drawing/2014/main" id="{253C2C74-E2FE-3035-A662-E70E04A9863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dirty="0">
                <a:solidFill>
                  <a:srgbClr val="FFFFFF"/>
                </a:solidFill>
              </a:rPr>
              <a:t>Phase 2 – Barge-Tow Assignment</a:t>
            </a:r>
          </a:p>
        </p:txBody>
      </p:sp>
      <p:sp>
        <p:nvSpPr>
          <p:cNvPr id="27"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7262A88-2C7B-272B-3D3E-E09F725EB4BF}"/>
                  </a:ext>
                </a:extLst>
              </p:cNvPr>
              <p:cNvSpPr txBox="1"/>
              <p:nvPr/>
            </p:nvSpPr>
            <p:spPr>
              <a:xfrm>
                <a:off x="838200" y="1818422"/>
                <a:ext cx="11350751" cy="3442866"/>
              </a:xfrm>
              <a:prstGeom prst="rect">
                <a:avLst/>
              </a:prstGeom>
              <a:noFill/>
            </p:spPr>
            <p:txBody>
              <a:bodyPr wrap="square" rtlCol="0">
                <a:spAutoFit/>
              </a:bodyPr>
              <a:lstStyle/>
              <a:p>
                <a:r>
                  <a:rPr lang="en-GB" sz="1600" dirty="0"/>
                  <a:t>Objective Function</a:t>
                </a:r>
              </a:p>
              <a:p>
                <a:r>
                  <a:rPr lang="en-GB" sz="1600" dirty="0"/>
                  <a:t>				W1*Objective_1 + W2*Objective_2</a:t>
                </a:r>
              </a:p>
              <a:p>
                <a:endParaRPr lang="en-GB" sz="1600" dirty="0"/>
              </a:p>
              <a:p>
                <a:r>
                  <a:rPr lang="en-GB" sz="1600" dirty="0"/>
                  <a:t>Subject to,</a:t>
                </a:r>
              </a:p>
              <a:p>
                <a14:m>
                  <m:oMathPara xmlns:m="http://schemas.openxmlformats.org/officeDocument/2006/math">
                    <m:oMathParaPr>
                      <m:jc m:val="centerGroup"/>
                    </m:oMathParaPr>
                    <m:oMath xmlns:m="http://schemas.openxmlformats.org/officeDocument/2006/math">
                      <m:nary>
                        <m:naryPr>
                          <m:chr m:val="∑"/>
                          <m:limLoc m:val="undOvr"/>
                          <m:supHide m:val="on"/>
                          <m:ctrlPr>
                            <a:rPr lang="en-GB" sz="1600" i="1" smtClean="0">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𝑇</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𝑉</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𝑏𝑣𝑡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=1      </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𝑏</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e>
                          </m:nary>
                        </m:e>
                      </m:nary>
                    </m:oMath>
                  </m:oMathPara>
                </a14:m>
                <a:endParaRPr lang="en-GB" sz="1600" dirty="0">
                  <a:latin typeface="Google Sans"/>
                </a:endParaRPr>
              </a:p>
              <a:p>
                <a14:m>
                  <m:oMathPara xmlns:m="http://schemas.openxmlformats.org/officeDocument/2006/math">
                    <m:oMathParaPr>
                      <m:jc m:val="centerGroup"/>
                    </m:oMathParaPr>
                    <m:oMath xmlns:m="http://schemas.openxmlformats.org/officeDocument/2006/math">
                      <m:nary>
                        <m:naryPr>
                          <m:chr m:val="∑"/>
                          <m:limLoc m:val="undOvr"/>
                          <m:supHide m:val="on"/>
                          <m:ctrlPr>
                            <a:rPr lang="en-GB" sz="1600" i="1" smtClean="0">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𝑉</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𝐵</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𝑏𝑣𝑡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𝐶𝑎𝑝</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e>
                          </m:nary>
                        </m:e>
                      </m:nary>
                    </m:oMath>
                  </m:oMathPara>
                </a14:m>
                <a:endParaRPr lang="en-GB" sz="1600" dirty="0">
                  <a:latin typeface="Google Sans"/>
                </a:endParaRPr>
              </a:p>
              <a:p>
                <a14:m>
                  <m:oMathPara xmlns:m="http://schemas.openxmlformats.org/officeDocument/2006/math">
                    <m:oMathParaPr>
                      <m:jc m:val="centerGroup"/>
                    </m:oMathParaPr>
                    <m:oMath xmlns:m="http://schemas.openxmlformats.org/officeDocument/2006/math">
                      <m:sSub>
                        <m:sSubPr>
                          <m:ctrlPr>
                            <a:rPr lang="en-GB" sz="1600" i="1" smtClean="0">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𝑡𝑝</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𝐵</m:t>
                          </m:r>
                        </m:sub>
                        <m:sup/>
                        <m:e>
                          <m:nary>
                            <m:naryPr>
                              <m:chr m:val="∑"/>
                              <m:limLoc m:val="undOvr"/>
                              <m:supHide m:val="on"/>
                              <m:ctrlPr>
                                <a:rPr lang="en-GB" sz="1600" i="1">
                                  <a:effectLst/>
                                  <a:latin typeface="Cambria Math" panose="02040503050406030204" pitchFamily="18" charset="0"/>
                                  <a:cs typeface="Times New Roman" panose="02020603050405020304" pitchFamily="18" charset="0"/>
                                </a:rPr>
                              </m:ctrlPr>
                            </m:naryPr>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𝑣</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𝐵</m:t>
                              </m:r>
                            </m:sub>
                            <m:sup/>
                            <m:e>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𝑏𝑣𝑡</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𝐷𝑒𝑠</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𝑏𝑝</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𝑃</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e>
                          </m:nary>
                        </m:e>
                      </m:nary>
                    </m:oMath>
                  </m:oMathPara>
                </a14:m>
                <a:endParaRPr lang="en-GB" sz="1600" dirty="0">
                  <a:latin typeface="Google Sans"/>
                </a:endParaRPr>
              </a:p>
              <a:p>
                <a14:m>
                  <m:oMathPara xmlns:m="http://schemas.openxmlformats.org/officeDocument/2006/math">
                    <m:oMathParaPr>
                      <m:jc m:val="centerGroup"/>
                    </m:oMathParaPr>
                    <m:oMath xmlns:m="http://schemas.openxmlformats.org/officeDocument/2006/math">
                      <m:sSub>
                        <m:sSubPr>
                          <m:ctrlPr>
                            <a:rPr lang="en-GB" sz="1600" i="1" smtClean="0">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𝑍</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𝑡𝑝</m:t>
                          </m:r>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𝑀</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600" i="1">
                              <a:effectLst/>
                              <a:latin typeface="Cambria Math" panose="02040503050406030204" pitchFamily="18"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𝑡𝑝</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600" i="1">
                          <a:effectLst/>
                          <a:latin typeface="Cambria Math" panose="02040503050406030204" pitchFamily="18" charset="0"/>
                          <a:ea typeface="Calibri" panose="020F0502020204030204" pitchFamily="34" charset="0"/>
                          <a:cs typeface="Times New Roman" panose="02020603050405020304" pitchFamily="18" charset="0"/>
                        </a:rPr>
                        <m:t>; </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𝑝</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Calibri" panose="020F0502020204030204" pitchFamily="34" charset="0"/>
                          <a:cs typeface="Times New Roman" panose="02020603050405020304" pitchFamily="18" charset="0"/>
                        </a:rPr>
                        <m:t>𝑃</m:t>
                      </m:r>
                    </m:oMath>
                  </m:oMathPara>
                </a14:m>
                <a:endParaRPr lang="en-GB" sz="1600" dirty="0">
                  <a:latin typeface="Google Sans"/>
                </a:endParaRPr>
              </a:p>
              <a:p>
                <a:pPr marL="285750" indent="-285750">
                  <a:buFont typeface="Wingdings" panose="05000000000000000000" pitchFamily="2" charset="2"/>
                  <a:buChar char="Ø"/>
                </a:pP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F7262A88-2C7B-272B-3D3E-E09F725EB4BF}"/>
                  </a:ext>
                </a:extLst>
              </p:cNvPr>
              <p:cNvSpPr txBox="1">
                <a:spLocks noRot="1" noChangeAspect="1" noMove="1" noResize="1" noEditPoints="1" noAdjustHandles="1" noChangeArrowheads="1" noChangeShapeType="1" noTextEdit="1"/>
              </p:cNvSpPr>
              <p:nvPr/>
            </p:nvSpPr>
            <p:spPr>
              <a:xfrm>
                <a:off x="838200" y="1818422"/>
                <a:ext cx="11350751" cy="3442866"/>
              </a:xfrm>
              <a:prstGeom prst="rect">
                <a:avLst/>
              </a:prstGeom>
              <a:blipFill>
                <a:blip r:embed="rId3"/>
                <a:stretch>
                  <a:fillRect l="-322" t="-531"/>
                </a:stretch>
              </a:blipFill>
            </p:spPr>
            <p:txBody>
              <a:bodyPr/>
              <a:lstStyle/>
              <a:p>
                <a:r>
                  <a:rPr lang="en-GB">
                    <a:noFill/>
                  </a:rPr>
                  <a:t> </a:t>
                </a:r>
              </a:p>
            </p:txBody>
          </p:sp>
        </mc:Fallback>
      </mc:AlternateContent>
    </p:spTree>
    <p:extLst>
      <p:ext uri="{BB962C8B-B14F-4D97-AF65-F5344CB8AC3E}">
        <p14:creationId xmlns:p14="http://schemas.microsoft.com/office/powerpoint/2010/main" val="24138304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37498</TotalTime>
  <Words>1292</Words>
  <Application>Microsoft Office PowerPoint</Application>
  <PresentationFormat>Widescreen</PresentationFormat>
  <Paragraphs>136</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Google Sans</vt:lpstr>
      <vt:lpstr>Times New Roman</vt:lpstr>
      <vt:lpstr>Wingdings</vt:lpstr>
      <vt:lpstr>Office Theme</vt:lpstr>
      <vt:lpstr>OPTIMIZATION OF INLAND WATERWAYS TOW PLANS</vt:lpstr>
      <vt:lpstr>Understanding The Problem Statement</vt:lpstr>
      <vt:lpstr>Questions to be Answered?</vt:lpstr>
      <vt:lpstr>Methodological Approach</vt:lpstr>
      <vt:lpstr>Methodological Approach</vt:lpstr>
      <vt:lpstr>Phase 1 – Prioritizing and Sequencing the Barges</vt:lpstr>
      <vt:lpstr>Phase 2 – Barge-Tow Assignment</vt:lpstr>
      <vt:lpstr>Phase 2 – Barge-Tow Assignment</vt:lpstr>
      <vt:lpstr>Phase 2 – Barge-Tow Assignment</vt:lpstr>
      <vt:lpstr>Phase 3 – Barge-Vessel Assignment</vt:lpstr>
      <vt:lpstr>Phase 3 – Barge-Vessel Assignment</vt:lpstr>
      <vt:lpstr>Phase 3 – Barge-Vessel Assignment</vt:lpstr>
      <vt:lpstr>Phase 3 – Barge-Vessel Assignment</vt:lpstr>
      <vt:lpstr>Overall Approach for solving LMR Scenario</vt:lpstr>
      <vt:lpstr>Representation of Fleets in LMR</vt:lpstr>
      <vt:lpstr>Fleet Configuration and Barge Buried Metric</vt:lpstr>
      <vt:lpstr>Calculation of Priority Scores</vt:lpstr>
      <vt:lpstr>Barge-Tow Assignment for Upstream Barges</vt:lpstr>
      <vt:lpstr>Tow-Port Combination for which the value of  Ytp is 1 for Upstream Barges</vt:lpstr>
      <vt:lpstr>Barge-Vessel Assignment using Greedy Algorithm</vt:lpstr>
      <vt:lpstr>Barge-Vessel Assignment using Relaxed Optimization Model</vt:lpstr>
      <vt:lpstr>Gantt Charts for Vessel Workload using two approaches</vt:lpstr>
      <vt:lpstr>Points to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INLAND WATERWAYS FLEET OPERATIONS</dc:title>
  <dc:creator>Aravind Kishore Saravanan</dc:creator>
  <cp:lastModifiedBy>Aravind Kishore Saravanan</cp:lastModifiedBy>
  <cp:revision>16</cp:revision>
  <dcterms:created xsi:type="dcterms:W3CDTF">2023-06-22T09:16:30Z</dcterms:created>
  <dcterms:modified xsi:type="dcterms:W3CDTF">2023-09-15T10:01:21Z</dcterms:modified>
</cp:coreProperties>
</file>