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75" r:id="rId2"/>
    <p:sldId id="388" r:id="rId3"/>
    <p:sldId id="390" r:id="rId4"/>
    <p:sldId id="393" r:id="rId5"/>
    <p:sldId id="402" r:id="rId6"/>
    <p:sldId id="407" r:id="rId7"/>
    <p:sldId id="412" r:id="rId8"/>
    <p:sldId id="414" r:id="rId9"/>
    <p:sldId id="410" r:id="rId10"/>
    <p:sldId id="396" r:id="rId11"/>
    <p:sldId id="415" r:id="rId12"/>
    <p:sldId id="413" r:id="rId13"/>
    <p:sldId id="416" r:id="rId14"/>
    <p:sldId id="417" r:id="rId15"/>
    <p:sldId id="4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A2745-8E8E-905F-4EF6-51A957003B93}" name="Jayanth reddy Katam" initials="JK" userId="c6e7d371f244bdb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03F2ED-6BD1-4CDD-82F2-6FABC7D94A40}" v="5" dt="2025-10-28T12:18:30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90" autoAdjust="0"/>
  </p:normalViewPr>
  <p:slideViewPr>
    <p:cSldViewPr showGuides="1">
      <p:cViewPr varScale="1">
        <p:scale>
          <a:sx n="78" d="100"/>
          <a:sy n="78" d="100"/>
        </p:scale>
        <p:origin x="185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avind Nathan S" userId="481f992501063cea" providerId="LiveId" clId="{37522641-4AC5-406D-9A46-A2E29E5EDE38}"/>
    <pc:docChg chg="modSld">
      <pc:chgData name="Aravind Nathan S" userId="481f992501063cea" providerId="LiveId" clId="{37522641-4AC5-406D-9A46-A2E29E5EDE38}" dt="2025-10-29T08:50:30.047" v="15" actId="20577"/>
      <pc:docMkLst>
        <pc:docMk/>
      </pc:docMkLst>
      <pc:sldChg chg="modSp mod">
        <pc:chgData name="Aravind Nathan S" userId="481f992501063cea" providerId="LiveId" clId="{37522641-4AC5-406D-9A46-A2E29E5EDE38}" dt="2025-10-29T08:50:30.047" v="15" actId="20577"/>
        <pc:sldMkLst>
          <pc:docMk/>
          <pc:sldMk cId="0" sldId="393"/>
        </pc:sldMkLst>
        <pc:spChg chg="mod">
          <ac:chgData name="Aravind Nathan S" userId="481f992501063cea" providerId="LiveId" clId="{37522641-4AC5-406D-9A46-A2E29E5EDE38}" dt="2025-10-29T08:50:30.047" v="15" actId="20577"/>
          <ac:spMkLst>
            <pc:docMk/>
            <pc:sldMk cId="0" sldId="393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693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29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29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17428" y="3211882"/>
            <a:ext cx="6709143" cy="88540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Hospital Management System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42898" y="2024316"/>
            <a:ext cx="8610599" cy="1260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AND ENGINEERING</a:t>
            </a:r>
          </a:p>
          <a:p>
            <a:pPr algn="ctr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FULLSTACK DEVELOPMENT</a:t>
            </a:r>
          </a:p>
          <a:p>
            <a:pPr algn="ctr"/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Subtitle 2"/>
          <p:cNvSpPr txBox="1"/>
          <p:nvPr/>
        </p:nvSpPr>
        <p:spPr>
          <a:xfrm>
            <a:off x="6781800" y="3918790"/>
            <a:ext cx="1981199" cy="584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tx1"/>
                </a:solidFill>
              </a:rPr>
              <a:t>                       </a:t>
            </a:r>
          </a:p>
        </p:txBody>
      </p:sp>
      <p:sp>
        <p:nvSpPr>
          <p:cNvPr id="2" name="Subtitle 2"/>
          <p:cNvSpPr txBox="1"/>
          <p:nvPr/>
        </p:nvSpPr>
        <p:spPr>
          <a:xfrm>
            <a:off x="-304800" y="4275684"/>
            <a:ext cx="2857500" cy="737716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0" b="1" dirty="0">
                <a:solidFill>
                  <a:schemeClr val="tx1"/>
                </a:solidFill>
              </a:rPr>
              <a:t>  	</a:t>
            </a:r>
            <a:endParaRPr lang="en-US" sz="7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     </a:t>
            </a:r>
            <a:endParaRPr lang="en-GB" sz="1900" b="1" dirty="0">
              <a:solidFill>
                <a:schemeClr val="tx1"/>
              </a:solidFill>
            </a:endParaRPr>
          </a:p>
        </p:txBody>
      </p:sp>
      <p:sp>
        <p:nvSpPr>
          <p:cNvPr id="7" name="Subtitle 2"/>
          <p:cNvSpPr txBox="1"/>
          <p:nvPr/>
        </p:nvSpPr>
        <p:spPr>
          <a:xfrm>
            <a:off x="5943600" y="4268562"/>
            <a:ext cx="3200400" cy="103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7400" y="4268562"/>
            <a:ext cx="4724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FULLSTACK-03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BY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43111603 – Aravind Nathan S</a:t>
            </a:r>
          </a:p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CSE</a:t>
            </a: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7A5BAC-CD8B-DEC1-9D7D-A716FD646B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2010525"/>
            <a:ext cx="7315200" cy="2836950"/>
          </a:xfrm>
          <a:prstGeom prst="rect">
            <a:avLst/>
          </a:prstGeom>
        </p:spPr>
      </p:pic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BE476-227B-79C4-47AC-6BABF6339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2CC7-0287-ACB0-201E-7DB66299C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 SHOTS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68082C55-9B98-A097-8FB2-AAC1ACE1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6A02E-4A57-B5ED-A590-577268BC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79B92-71B6-17FC-3C8E-4F01E951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C697884C-1D64-1D5F-ACD8-276B4BA1B0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003155"/>
            <a:ext cx="8229600" cy="372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847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B7D29-7CBC-05A9-FAD0-83954A8B9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E1B8938-ED97-D6F3-94B6-56941308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600" i="1" dirty="0"/>
              <a:t>Fig: Home Page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14654-560B-651D-4FFF-409834EAA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F2C36E-9086-A731-A357-3922831C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0A1DF-3F44-0A2A-7D26-15B4DDBB6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71165-96C7-67F4-2E21-55A6DB848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556" y="1371600"/>
            <a:ext cx="8229600" cy="48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17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E83C-3938-848A-F4B4-D979CD90F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2413-08A4-6FAC-9907-9BBD33DA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C522913-6A06-127B-5854-A1681F8D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</a:t>
            </a:r>
            <a:r>
              <a:rPr lang="en-IN" sz="1800" i="1" dirty="0"/>
              <a:t>Fig: Cart Page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82BC-0A67-3A29-7ADD-9E9A013DB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3AD0A2-BAF7-5C06-32C4-EC0494730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4BE71-2F0A-92A0-DA10-B4601F0BB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5AE584-F84F-0310-6B1E-C4C204FF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71600"/>
            <a:ext cx="8382000" cy="492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276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E6F96-1CD6-2880-841D-13AB8E045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F5AF4-A482-EFB1-88EE-00D0905F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C2AE20-28D2-42D0-387D-080908DE7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46237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                          </a:t>
            </a:r>
            <a:endParaRPr lang="en-IN" sz="1800" i="1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04E6C-76F0-D678-7D09-9F843544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1AC136-CEA2-666D-DDE2-5F9180C20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F173F8-05FC-9812-EC65-40138BE3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32E12F-8200-2CA3-5190-1C8AAD7B5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97000"/>
            <a:ext cx="8370280" cy="470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8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D920-BD03-A879-2C5A-BD6E7C933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E604F-E085-A180-4533-C77D121DC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The HMS project simplifies hospital management, reduces errors, and improves efficiency. </a:t>
            </a:r>
          </a:p>
          <a:p>
            <a:pPr marL="0" indent="0">
              <a:buNone/>
            </a:pPr>
            <a:r>
              <a:rPr lang="en-US" sz="2400" dirty="0"/>
              <a:t>• It allows real-time access to data for doctors, patients, and admin. </a:t>
            </a:r>
          </a:p>
          <a:p>
            <a:pPr marL="0" indent="0">
              <a:buNone/>
            </a:pPr>
            <a:r>
              <a:rPr lang="en-US" sz="2400" dirty="0"/>
              <a:t>• Scalable and can be enhanced with additional features such as online payment, email notifications, and analytics dashboards.</a:t>
            </a:r>
          </a:p>
          <a:p>
            <a:pPr marL="0" indent="0" algn="just"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463C7-9CAA-5549-57B9-64DCBD7F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FB72-B32B-A8D4-C9C7-93421346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2B28-CCC0-2668-8276-B214578B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4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752600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• Hospital Management System (HMS) is a web-based application designed to manage hospital operations efficiently.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US" sz="2400" dirty="0"/>
              <a:t>It automates tasks such as patient registration, doctor management, appointments, and reports.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US" sz="2400" dirty="0"/>
              <a:t>Reduces manual paperwork and improves workflow</a:t>
            </a:r>
            <a:endParaRPr lang="en-US" sz="2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745456"/>
            <a:ext cx="8229600" cy="4144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• Hospitals use manual records or basic software for operations.</a:t>
            </a:r>
          </a:p>
          <a:p>
            <a:pPr marL="0" indent="0">
              <a:buNone/>
            </a:pPr>
            <a:r>
              <a:rPr lang="en-US" sz="2400" dirty="0"/>
              <a:t>• Challenges:</a:t>
            </a:r>
          </a:p>
          <a:p>
            <a:pPr marL="0" indent="0">
              <a:buNone/>
            </a:pPr>
            <a:r>
              <a:rPr lang="en-US" sz="2400" dirty="0"/>
              <a:t>      Time-consuming patient record handling</a:t>
            </a:r>
          </a:p>
          <a:p>
            <a:pPr marL="0" indent="0">
              <a:buNone/>
            </a:pPr>
            <a:r>
              <a:rPr lang="en-US" sz="2400" dirty="0"/>
              <a:t>      High risk of errors in medical history and    appointments</a:t>
            </a:r>
          </a:p>
          <a:p>
            <a:pPr marL="0" indent="0">
              <a:buNone/>
            </a:pPr>
            <a:r>
              <a:rPr lang="en-US" sz="2400" dirty="0"/>
              <a:t>      Poor accessibility and slow communication</a:t>
            </a:r>
          </a:p>
          <a:p>
            <a:pPr marL="0" indent="0">
              <a:buNone/>
            </a:pPr>
            <a:r>
              <a:rPr lang="en-US" sz="2400" dirty="0"/>
              <a:t>• Limited reporting and analytics.</a:t>
            </a:r>
          </a:p>
          <a:p>
            <a:pPr marL="0" indent="0" algn="just">
              <a:buNone/>
            </a:pPr>
            <a:endParaRPr lang="en-US" sz="23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85861"/>
            <a:ext cx="8229600" cy="4816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• Web-based Hospital Management System using </a:t>
            </a:r>
            <a:r>
              <a:rPr lang="en-IN" sz="2400" b="1" dirty="0"/>
              <a:t>Spring Boot (backend) or H2/MySQL database, and HTML/CSS</a:t>
            </a:r>
            <a:r>
              <a:rPr lang="en-IN" sz="2400" b="1"/>
              <a:t>/JS </a:t>
            </a:r>
            <a:r>
              <a:rPr lang="en-IN" sz="2400" b="1" dirty="0"/>
              <a:t>frontend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• Features:</a:t>
            </a:r>
          </a:p>
          <a:p>
            <a:pPr marL="0" indent="0">
              <a:buNone/>
            </a:pPr>
            <a:r>
              <a:rPr lang="en-IN" sz="2400" dirty="0"/>
              <a:t>    Patient &amp; doctor management</a:t>
            </a:r>
          </a:p>
          <a:p>
            <a:pPr marL="0" indent="0">
              <a:buNone/>
            </a:pPr>
            <a:r>
              <a:rPr lang="en-IN" sz="2400" dirty="0"/>
              <a:t>    Appointment scheduling</a:t>
            </a:r>
          </a:p>
          <a:p>
            <a:pPr marL="0" indent="0">
              <a:buNone/>
            </a:pPr>
            <a:r>
              <a:rPr lang="en-IN" sz="2400" dirty="0"/>
              <a:t>    Reports &amp; analytics</a:t>
            </a:r>
          </a:p>
          <a:p>
            <a:pPr marL="0" indent="0">
              <a:buNone/>
            </a:pPr>
            <a:r>
              <a:rPr lang="en-IN" sz="2400" dirty="0"/>
              <a:t>    User roles (Admin, Doctor, Patient)</a:t>
            </a:r>
          </a:p>
          <a:p>
            <a:pPr marL="0" indent="0">
              <a:buNone/>
            </a:pPr>
            <a:r>
              <a:rPr lang="en-IN" sz="2400" dirty="0"/>
              <a:t>• Provide a simple and user-friendly experience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878788-6B21-2FA4-B6B2-72E25509F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0030"/>
            <a:ext cx="8229600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Efficient management of hospital data</a:t>
            </a:r>
          </a:p>
          <a:p>
            <a:pPr marL="0" indent="0">
              <a:buNone/>
            </a:pPr>
            <a:r>
              <a:rPr lang="en-US" sz="2400" dirty="0"/>
              <a:t>• Quick access to patient records and doctor schedules </a:t>
            </a:r>
          </a:p>
          <a:p>
            <a:pPr marL="0" indent="0">
              <a:buNone/>
            </a:pPr>
            <a:r>
              <a:rPr lang="en-US" sz="2400" dirty="0"/>
              <a:t>• Reduced paperwork and manual errors </a:t>
            </a:r>
          </a:p>
          <a:p>
            <a:pPr marL="0" indent="0">
              <a:buNone/>
            </a:pPr>
            <a:r>
              <a:rPr lang="en-US" sz="2400" dirty="0"/>
              <a:t>• Supports multiple users and roles</a:t>
            </a:r>
          </a:p>
          <a:p>
            <a:endParaRPr lang="en-IN" sz="2000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pPr/>
              <a:t>29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AutoShape 6" descr="Image of 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sp>
        <p:nvSpPr>
          <p:cNvPr id="17" name="AutoShape 8" descr="Image of "/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Autofit/>
          </a:bodyPr>
          <a:lstStyle/>
          <a:p>
            <a:r>
              <a:rPr lang="en-US" sz="2400" dirty="0"/>
              <a:t>Requires computer and internet access</a:t>
            </a:r>
          </a:p>
          <a:p>
            <a:r>
              <a:rPr lang="en-US" sz="2400" dirty="0"/>
              <a:t>Initial setup and maintenance costs</a:t>
            </a:r>
          </a:p>
          <a:p>
            <a:r>
              <a:rPr lang="en-US" sz="2400" dirty="0"/>
              <a:t>Training required for staff unfamiliar with software</a:t>
            </a:r>
          </a:p>
          <a:p>
            <a:pPr algn="just">
              <a:lnSpc>
                <a:spcPct val="12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4756-3BC8-CC46-F15A-85A87508D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D6E558-B46A-F66B-418D-C1AC3221E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82762"/>
            <a:ext cx="8229600" cy="4756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Processor: Intel Core i3 or higher</a:t>
            </a:r>
          </a:p>
          <a:p>
            <a:pPr marL="0" indent="0">
              <a:buNone/>
            </a:pPr>
            <a:r>
              <a:rPr lang="en-US" sz="2400" dirty="0"/>
              <a:t>• Doctor RAM: 4 GB minimum </a:t>
            </a:r>
          </a:p>
          <a:p>
            <a:pPr marL="0" indent="0">
              <a:buNone/>
            </a:pPr>
            <a:r>
              <a:rPr lang="en-US" sz="2400" dirty="0"/>
              <a:t>• Storage: 100 GB HDD/SSD </a:t>
            </a:r>
          </a:p>
          <a:p>
            <a:pPr marL="0" indent="0">
              <a:buNone/>
            </a:pPr>
            <a:r>
              <a:rPr lang="en-US" sz="2400" dirty="0"/>
              <a:t>• Network: Internet connectivity for web access</a:t>
            </a:r>
          </a:p>
          <a:p>
            <a:endParaRPr lang="en-IN" sz="20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0630D8-ECB6-B000-1ED1-FBE46B36E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29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CCA0D-61CC-3F31-02CA-ACD662E4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BF262-7179-887C-0D10-2822BD77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1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D3C0E-BF70-F713-FEBA-3C30938F2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98D0-59A2-D3BD-BE4C-76504528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b="1" dirty="0"/>
              <a:t>Backend:</a:t>
            </a:r>
            <a:r>
              <a:rPr lang="en-IN" sz="2400" dirty="0"/>
              <a:t> Java 24, Spring Boot 2.7.x 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b="1" dirty="0"/>
              <a:t>Database:</a:t>
            </a:r>
            <a:r>
              <a:rPr lang="en-IN" sz="2400" dirty="0"/>
              <a:t> H2 (for testing) / MySQL (for production) 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b="1" dirty="0"/>
              <a:t>Frontend:</a:t>
            </a:r>
            <a:r>
              <a:rPr lang="en-IN" sz="2400" dirty="0"/>
              <a:t> HTML, CSS, JavaScript, 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b="1" dirty="0"/>
              <a:t>IDE:</a:t>
            </a:r>
            <a:r>
              <a:rPr lang="en-IN" sz="2400" dirty="0"/>
              <a:t> VS Code / IntelliJ IDEA / Eclipse</a:t>
            </a:r>
          </a:p>
          <a:p>
            <a:pPr marL="0" indent="0">
              <a:buNone/>
            </a:pPr>
            <a:r>
              <a:rPr lang="en-IN" sz="2400" dirty="0"/>
              <a:t>• </a:t>
            </a:r>
            <a:r>
              <a:rPr lang="en-IN" sz="2400" b="1" dirty="0"/>
              <a:t>Build Tool:</a:t>
            </a:r>
            <a:r>
              <a:rPr lang="en-IN" sz="2400" dirty="0"/>
              <a:t> Maven</a:t>
            </a:r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91481-10C5-044B-F0CC-08EEB35EA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29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CF1D8-DEAC-FD87-B631-89C6A74A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5E882-A854-DE95-C0FB-D7BDB4FF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3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64275"/>
            <a:ext cx="2133600" cy="365125"/>
          </a:xfrm>
        </p:spPr>
        <p:txBody>
          <a:bodyPr/>
          <a:lstStyle/>
          <a:p>
            <a:fld id="{9FE8A9F4-4DB3-4EF1-A315-68E41BB689F2}" type="datetime3">
              <a:rPr lang="en-US" smtClean="0"/>
              <a:t>29 October 2025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88BA6BF-B4F7-E57C-165F-54DFA52877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140434" cy="21852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Admin Module</a:t>
            </a:r>
            <a:r>
              <a:rPr lang="en-US" sz="2000" dirty="0"/>
              <a:t> – Manages doctors, patients, appointments, and reports.</a:t>
            </a:r>
          </a:p>
          <a:p>
            <a:r>
              <a:rPr lang="en-US" sz="2000" b="1" dirty="0"/>
              <a:t>Doctor Module</a:t>
            </a:r>
            <a:r>
              <a:rPr lang="en-US" sz="2000" dirty="0"/>
              <a:t> – Views appointments, patient history, and adds medical </a:t>
            </a:r>
          </a:p>
          <a:p>
            <a:r>
              <a:rPr lang="en-US" sz="2000" dirty="0"/>
              <a:t>records.</a:t>
            </a:r>
          </a:p>
          <a:p>
            <a:r>
              <a:rPr lang="en-US" sz="2000" b="1" dirty="0"/>
              <a:t>Patient Module</a:t>
            </a:r>
            <a:r>
              <a:rPr lang="en-US" sz="2000" dirty="0"/>
              <a:t> – Registers, views appointments, and accesses reports.</a:t>
            </a:r>
          </a:p>
          <a:p>
            <a:r>
              <a:rPr lang="en-US" sz="2000" b="1" dirty="0"/>
              <a:t>Appointment Module</a:t>
            </a:r>
            <a:r>
              <a:rPr lang="en-US" sz="2000" dirty="0"/>
              <a:t> – Schedule, update, and track appointments.</a:t>
            </a:r>
            <a:endParaRPr lang="en-IN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536</Words>
  <Application>Microsoft Office PowerPoint</Application>
  <PresentationFormat>On-screen Show (4:3)</PresentationFormat>
  <Paragraphs>142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Custom Design</vt:lpstr>
      <vt:lpstr>  </vt:lpstr>
      <vt:lpstr>ABSTRACT</vt:lpstr>
      <vt:lpstr>EXISTING SYSTEM</vt:lpstr>
      <vt:lpstr>PROPOSED SYSTEM</vt:lpstr>
      <vt:lpstr>ADVANTAGES</vt:lpstr>
      <vt:lpstr>DISADVANTAGES</vt:lpstr>
      <vt:lpstr>HARDWARE REQUIREMENTS</vt:lpstr>
      <vt:lpstr>SOFTWARE REQUIREMENTS</vt:lpstr>
      <vt:lpstr>MODULES</vt:lpstr>
      <vt:lpstr>MODULE DESCRIPTION</vt:lpstr>
      <vt:lpstr>SCREEN SHOTS</vt:lpstr>
      <vt:lpstr>SAMPLE OUTPUT</vt:lpstr>
      <vt:lpstr>SAMPLE OUTPUT</vt:lpstr>
      <vt:lpstr>SAMPLE OUTPUT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Aravind Nathan S</cp:lastModifiedBy>
  <cp:revision>121</cp:revision>
  <dcterms:created xsi:type="dcterms:W3CDTF">2019-11-06T07:48:00Z</dcterms:created>
  <dcterms:modified xsi:type="dcterms:W3CDTF">2025-10-29T08:50:32Z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DE20839960574E60BD3B4661623EDE19_12</vt:lpwstr>
  </property>
  <property fmtid="{D5CDD505-2E9C-101B-9397-08002B2CF9AE}" pid="3" name="KSOProductBuildVer">
    <vt:lpwstr>1033-12.2.0.23131</vt:lpwstr>
  </property>
</Properties>
</file>