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8"/>
  </p:notesMasterIdLst>
  <p:sldIdLst>
    <p:sldId id="256" r:id="rId5"/>
    <p:sldId id="278" r:id="rId6"/>
    <p:sldId id="279" r:id="rId7"/>
    <p:sldId id="280" r:id="rId8"/>
    <p:sldId id="283" r:id="rId9"/>
    <p:sldId id="284" r:id="rId10"/>
    <p:sldId id="286" r:id="rId11"/>
    <p:sldId id="287" r:id="rId12"/>
    <p:sldId id="288" r:id="rId13"/>
    <p:sldId id="290" r:id="rId14"/>
    <p:sldId id="291" r:id="rId15"/>
    <p:sldId id="289" r:id="rId16"/>
    <p:sldId id="28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088639-B466-4890-B527-CE08DF54D67C}">
          <p14:sldIdLst>
            <p14:sldId id="256"/>
          </p14:sldIdLst>
        </p14:section>
        <p14:section name="Untitled Section" id="{BE75D6F9-CFB4-4A09-81A0-CB1E62D55383}">
          <p14:sldIdLst>
            <p14:sldId id="278"/>
            <p14:sldId id="279"/>
            <p14:sldId id="280"/>
            <p14:sldId id="283"/>
            <p14:sldId id="284"/>
            <p14:sldId id="286"/>
            <p14:sldId id="287"/>
            <p14:sldId id="288"/>
            <p14:sldId id="290"/>
            <p14:sldId id="291"/>
            <p14:sldId id="289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11/4/2020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390" y="4960137"/>
            <a:ext cx="7581209" cy="1463040"/>
          </a:xfrm>
        </p:spPr>
        <p:txBody>
          <a:bodyPr anchor="ctr">
            <a:normAutofit/>
          </a:bodyPr>
          <a:lstStyle>
            <a:lvl1pPr algn="r">
              <a:defRPr sz="40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2933008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6708" y="6470704"/>
            <a:ext cx="2186246" cy="274320"/>
          </a:xfrm>
        </p:spPr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72703" y="6465562"/>
            <a:ext cx="973667" cy="27432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390" y="4960138"/>
            <a:ext cx="7581209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2933007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6707" y="399881"/>
            <a:ext cx="10878582" cy="8528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11" name="Oval 5"/>
          <p:cNvSpPr/>
          <p:nvPr userDrawn="1"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390" y="4960137"/>
            <a:ext cx="7581209" cy="1463040"/>
          </a:xfrm>
        </p:spPr>
        <p:txBody>
          <a:bodyPr anchor="ctr">
            <a:normAutofit/>
          </a:bodyPr>
          <a:lstStyle>
            <a:lvl1pPr algn="r">
              <a:defRPr sz="4000" b="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2933007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6708" y="1414111"/>
            <a:ext cx="5372792" cy="4895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248" y="1414111"/>
            <a:ext cx="5339544" cy="4895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8B1D96-5D25-42A9-8595-AC063425DE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708" y="399881"/>
            <a:ext cx="10878581" cy="8528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6708" y="399881"/>
            <a:ext cx="10878581" cy="8528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709" y="1414111"/>
            <a:ext cx="5372790" cy="765525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708" y="2302625"/>
            <a:ext cx="5372791" cy="400673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2496" y="1408969"/>
            <a:ext cx="5372792" cy="765525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2496" y="2302625"/>
            <a:ext cx="5372792" cy="40067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6708" y="399881"/>
            <a:ext cx="10878581" cy="8528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708" y="1414111"/>
            <a:ext cx="10878579" cy="971802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4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708" y="2547257"/>
            <a:ext cx="5372791" cy="37621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2496" y="2547257"/>
            <a:ext cx="5372792" cy="37621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5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56707" y="471509"/>
            <a:ext cx="4987633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938" y="471509"/>
            <a:ext cx="5795353" cy="59149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708" y="2257505"/>
            <a:ext cx="4987634" cy="4128985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6707" y="399881"/>
            <a:ext cx="10878582" cy="852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707" y="1404851"/>
            <a:ext cx="10889663" cy="490450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6708" y="6470704"/>
            <a:ext cx="218624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17767" y="6470704"/>
            <a:ext cx="758120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2703" y="6465562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556951" y="487174"/>
            <a:ext cx="0" cy="678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54" r:id="rId7"/>
    <p:sldLayoutId id="2147483655" r:id="rId8"/>
    <p:sldLayoutId id="2147483656" r:id="rId9"/>
    <p:sldLayoutId id="2147483660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 cap="none" spc="100" baseline="0">
          <a:solidFill>
            <a:schemeClr val="tx1">
              <a:lumMod val="95000"/>
              <a:lumOff val="5000"/>
            </a:schemeClr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teacher.com/csharp/csharp-dictionary" TargetMode="External"/><Relationship Id="rId2" Type="http://schemas.openxmlformats.org/officeDocument/2006/relationships/hyperlink" Target="https://www.tutorialsteacher.com/csharp/csharp-lis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utorialsteacher.com/csharp/csharp-stack" TargetMode="External"/><Relationship Id="rId5" Type="http://schemas.openxmlformats.org/officeDocument/2006/relationships/hyperlink" Target="https://www.tutorialsteacher.com/csharp/csharp-queue" TargetMode="External"/><Relationship Id="rId4" Type="http://schemas.openxmlformats.org/officeDocument/2006/relationships/hyperlink" Target="https://www.tutorialsteacher.com/csharp/csharp-sortedlis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jaymukhi.com/documents/books/ilbook/contents.htm" TargetMode="External"/><Relationship Id="rId2" Type="http://schemas.openxmlformats.org/officeDocument/2006/relationships/hyperlink" Target="http://www.blackbeltcoder.com/Articles/net/msil-programming-part-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harplab.io/" TargetMode="External"/><Relationship Id="rId4" Type="http://schemas.openxmlformats.org/officeDocument/2006/relationships/hyperlink" Target="https://gunnarpeipman.com/net/il-visual-stud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eeksforgeeks.org/architecture-of-common-language-runtime-clr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C# Training </a:t>
            </a: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</a:t>
            </a:r>
            <a:endParaRPr lang="en-US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Aravind Kumar P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4DFF-1A55-4DF2-9E97-55BF60939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Collection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4D245-1649-4C45-933B-5725BEC6D6B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03338" y="1404938"/>
            <a:ext cx="10888662" cy="49037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Array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Collections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Generic Collections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Generic Methods, Generic Classes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https://docs.microsoft.com/en-us/dotnet/csharp/programming-guide/generics/constraints-on-type-parameters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25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4DFF-1A55-4DF2-9E97-55BF60939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Collection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3AAFA6-52F5-4950-A0EC-55CD59689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281117"/>
              </p:ext>
            </p:extLst>
          </p:nvPr>
        </p:nvGraphicFramePr>
        <p:xfrm>
          <a:off x="1105989" y="1349829"/>
          <a:ext cx="9777816" cy="5005100"/>
        </p:xfrm>
        <a:graphic>
          <a:graphicData uri="http://schemas.openxmlformats.org/drawingml/2006/table">
            <a:tbl>
              <a:tblPr/>
              <a:tblGrid>
                <a:gridCol w="4888908">
                  <a:extLst>
                    <a:ext uri="{9D8B030D-6E8A-4147-A177-3AD203B41FA5}">
                      <a16:colId xmlns:a16="http://schemas.microsoft.com/office/drawing/2014/main" val="3868638738"/>
                    </a:ext>
                  </a:extLst>
                </a:gridCol>
                <a:gridCol w="4888908">
                  <a:extLst>
                    <a:ext uri="{9D8B030D-6E8A-4147-A177-3AD203B41FA5}">
                      <a16:colId xmlns:a16="http://schemas.microsoft.com/office/drawing/2014/main" val="2358091993"/>
                    </a:ext>
                  </a:extLst>
                </a:gridCol>
              </a:tblGrid>
              <a:tr h="344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Generic Collections</a:t>
                      </a:r>
                    </a:p>
                  </a:txBody>
                  <a:tcPr marL="84548" marR="84548" marT="42274" marB="42274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84548" marR="84548" marT="42274" marB="42274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398891"/>
                  </a:ext>
                </a:extLst>
              </a:tr>
              <a:tr h="603782">
                <a:tc>
                  <a:txBody>
                    <a:bodyPr/>
                    <a:lstStyle/>
                    <a:p>
                      <a:pPr fontAlgn="t"/>
                      <a:r>
                        <a:rPr lang="en-US" sz="1700" u="none" strike="noStrike">
                          <a:solidFill>
                            <a:srgbClr val="007B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2"/>
                        </a:rPr>
                        <a:t>List&lt;T&gt;</a:t>
                      </a:r>
                      <a:endParaRPr lang="en-US" sz="170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548" marR="84548" marT="42274" marB="4227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solidFill>
                            <a:srgbClr val="41414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Generic List&lt;T&gt; contains elements of specified type. It grows automatically as you add elements in it.</a:t>
                      </a:r>
                    </a:p>
                  </a:txBody>
                  <a:tcPr marL="84548" marR="84548" marT="42274" marB="4227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698421"/>
                  </a:ext>
                </a:extLst>
              </a:tr>
              <a:tr h="344240">
                <a:tc>
                  <a:txBody>
                    <a:bodyPr/>
                    <a:lstStyle/>
                    <a:p>
                      <a:pPr fontAlgn="t"/>
                      <a:r>
                        <a:rPr lang="en-US" sz="1700" u="none" strike="noStrike">
                          <a:solidFill>
                            <a:srgbClr val="007B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3"/>
                        </a:rPr>
                        <a:t>Dictionary&lt;TKey,TValue&gt;</a:t>
                      </a:r>
                      <a:endParaRPr lang="en-US" sz="170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548" marR="84548" marT="42274" marB="4227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solidFill>
                            <a:srgbClr val="41414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Dictionary&lt;</a:t>
                      </a:r>
                      <a:r>
                        <a:rPr lang="en-US" sz="1700" dirty="0" err="1">
                          <a:solidFill>
                            <a:srgbClr val="41414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TKey,TValue</a:t>
                      </a:r>
                      <a:r>
                        <a:rPr lang="en-US" sz="1700" dirty="0">
                          <a:solidFill>
                            <a:srgbClr val="41414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 contains key-value pairs.</a:t>
                      </a:r>
                    </a:p>
                  </a:txBody>
                  <a:tcPr marL="84548" marR="84548" marT="42274" marB="4227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187936"/>
                  </a:ext>
                </a:extLst>
              </a:tr>
              <a:tr h="863324">
                <a:tc>
                  <a:txBody>
                    <a:bodyPr/>
                    <a:lstStyle/>
                    <a:p>
                      <a:pPr fontAlgn="t"/>
                      <a:r>
                        <a:rPr lang="en-US" sz="1700" u="none" strike="noStrike">
                          <a:solidFill>
                            <a:srgbClr val="007B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4"/>
                        </a:rPr>
                        <a:t>SortedList&lt;TKey,TValue&gt;</a:t>
                      </a:r>
                      <a:endParaRPr lang="en-US" sz="170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548" marR="84548" marT="42274" marB="4227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SortedList stores key and value pairs. It automatically adds the elements in ascending order of key by default.</a:t>
                      </a:r>
                    </a:p>
                  </a:txBody>
                  <a:tcPr marL="84548" marR="84548" marT="42274" marB="4227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31511"/>
                  </a:ext>
                </a:extLst>
              </a:tr>
              <a:tr h="1382408">
                <a:tc>
                  <a:txBody>
                    <a:bodyPr/>
                    <a:lstStyle/>
                    <a:p>
                      <a:pPr fontAlgn="t"/>
                      <a:r>
                        <a:rPr lang="en-US" sz="1700" u="none" strike="noStrike">
                          <a:solidFill>
                            <a:srgbClr val="007B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5"/>
                        </a:rPr>
                        <a:t>Queue&lt;T&gt;</a:t>
                      </a:r>
                      <a:endParaRPr lang="en-US" sz="170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548" marR="84548" marT="42274" marB="4227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Queue&lt;T&gt; stores the values in FIFO style (First In First Out). It keeps the order in which the values were added. It provides an Enqueue() method to add values and a Dequeue() method to retrieve values from the collection.</a:t>
                      </a:r>
                    </a:p>
                  </a:txBody>
                  <a:tcPr marL="84548" marR="84548" marT="42274" marB="4227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261893"/>
                  </a:ext>
                </a:extLst>
              </a:tr>
              <a:tr h="863324">
                <a:tc>
                  <a:txBody>
                    <a:bodyPr/>
                    <a:lstStyle/>
                    <a:p>
                      <a:pPr fontAlgn="t"/>
                      <a:r>
                        <a:rPr lang="en-US" sz="1700" u="none" strike="noStrike">
                          <a:solidFill>
                            <a:srgbClr val="007B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6"/>
                        </a:rPr>
                        <a:t>Stack&lt;T&gt;</a:t>
                      </a:r>
                      <a:endParaRPr lang="en-US" sz="170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548" marR="84548" marT="42274" marB="4227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Stack&lt;T&gt; stores the values as LIFO (Last In First Out). It provides a Push() method to add a value and Pop() &amp; Peek() methods to retrieve values.</a:t>
                      </a:r>
                    </a:p>
                  </a:txBody>
                  <a:tcPr marL="84548" marR="84548" marT="42274" marB="4227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820676"/>
                  </a:ext>
                </a:extLst>
              </a:tr>
              <a:tr h="603782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Hashset&lt;T&gt;</a:t>
                      </a:r>
                    </a:p>
                  </a:txBody>
                  <a:tcPr marL="84548" marR="84548" marT="42274" marB="4227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700" dirty="0" err="1">
                          <a:solidFill>
                            <a:srgbClr val="41414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Hashset</a:t>
                      </a:r>
                      <a:r>
                        <a:rPr lang="fr-FR" sz="1700" dirty="0">
                          <a:solidFill>
                            <a:srgbClr val="41414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&lt;T&gt; </a:t>
                      </a:r>
                      <a:r>
                        <a:rPr lang="fr-FR" sz="1700" dirty="0" err="1">
                          <a:solidFill>
                            <a:srgbClr val="41414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contains</a:t>
                      </a:r>
                      <a:r>
                        <a:rPr lang="fr-FR" sz="1700" dirty="0">
                          <a:solidFill>
                            <a:srgbClr val="41414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non-duplicate </a:t>
                      </a:r>
                      <a:r>
                        <a:rPr lang="fr-FR" sz="1700" dirty="0" err="1">
                          <a:solidFill>
                            <a:srgbClr val="41414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elements</a:t>
                      </a:r>
                      <a:r>
                        <a:rPr lang="fr-FR" sz="1700" dirty="0">
                          <a:solidFill>
                            <a:srgbClr val="41414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It </a:t>
                      </a:r>
                      <a:r>
                        <a:rPr lang="fr-FR" sz="1700" dirty="0" err="1">
                          <a:solidFill>
                            <a:srgbClr val="41414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eliminates</a:t>
                      </a:r>
                      <a:r>
                        <a:rPr lang="fr-FR" sz="1700" dirty="0">
                          <a:solidFill>
                            <a:srgbClr val="41414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duplicate </a:t>
                      </a:r>
                      <a:r>
                        <a:rPr lang="fr-FR" sz="1700" dirty="0" err="1">
                          <a:solidFill>
                            <a:srgbClr val="41414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elements</a:t>
                      </a:r>
                      <a:r>
                        <a:rPr lang="fr-FR" sz="1700" dirty="0">
                          <a:solidFill>
                            <a:srgbClr val="41414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84548" marR="84548" marT="42274" marB="4227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849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669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4DFF-1A55-4DF2-9E97-55BF60939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91FEFB-FDB6-49C2-8688-780EB61CB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661899"/>
              </p:ext>
            </p:extLst>
          </p:nvPr>
        </p:nvGraphicFramePr>
        <p:xfrm>
          <a:off x="775063" y="1266410"/>
          <a:ext cx="10650583" cy="4813320"/>
        </p:xfrm>
        <a:graphic>
          <a:graphicData uri="http://schemas.openxmlformats.org/drawingml/2006/table">
            <a:tbl>
              <a:tblPr/>
              <a:tblGrid>
                <a:gridCol w="1090336">
                  <a:extLst>
                    <a:ext uri="{9D8B030D-6E8A-4147-A177-3AD203B41FA5}">
                      <a16:colId xmlns:a16="http://schemas.microsoft.com/office/drawing/2014/main" val="627117058"/>
                    </a:ext>
                  </a:extLst>
                </a:gridCol>
                <a:gridCol w="3255241">
                  <a:extLst>
                    <a:ext uri="{9D8B030D-6E8A-4147-A177-3AD203B41FA5}">
                      <a16:colId xmlns:a16="http://schemas.microsoft.com/office/drawing/2014/main" val="1184914386"/>
                    </a:ext>
                  </a:extLst>
                </a:gridCol>
                <a:gridCol w="4659086">
                  <a:extLst>
                    <a:ext uri="{9D8B030D-6E8A-4147-A177-3AD203B41FA5}">
                      <a16:colId xmlns:a16="http://schemas.microsoft.com/office/drawing/2014/main" val="330921645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4063094701"/>
                    </a:ext>
                  </a:extLst>
                </a:gridCol>
              </a:tblGrid>
              <a:tr h="2837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Type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Represents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Range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Default Value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663411"/>
                  </a:ext>
                </a:extLst>
              </a:tr>
              <a:tr h="3502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bool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Boolean value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True or False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False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557906"/>
                  </a:ext>
                </a:extLst>
              </a:tr>
              <a:tr h="2132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byte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8-bit unsigned integer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0 to 255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134759"/>
                  </a:ext>
                </a:extLst>
              </a:tr>
              <a:tr h="2132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char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16-bit Unicode character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400" dirty="0">
                          <a:effectLst/>
                          <a:latin typeface="Candara" panose="020E0502030303020204" pitchFamily="34" charset="0"/>
                        </a:rPr>
                        <a:t>U +0000 to U +ffff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'\0'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038401"/>
                  </a:ext>
                </a:extLst>
              </a:tr>
              <a:tr h="48733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decimal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128-bit precise decimal values with 28-29 significant digits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(-7.9 x 10</a:t>
                      </a:r>
                      <a:r>
                        <a:rPr lang="en-US" sz="1400" baseline="30000" dirty="0">
                          <a:effectLst/>
                          <a:latin typeface="Candara" panose="020E0502030303020204" pitchFamily="34" charset="0"/>
                        </a:rPr>
                        <a:t>28</a:t>
                      </a: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 to 7.9 x 10</a:t>
                      </a:r>
                      <a:r>
                        <a:rPr lang="en-US" sz="1400" baseline="30000" dirty="0">
                          <a:effectLst/>
                          <a:latin typeface="Candara" panose="020E0502030303020204" pitchFamily="34" charset="0"/>
                        </a:rPr>
                        <a:t>28</a:t>
                      </a: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) / 10</a:t>
                      </a:r>
                      <a:r>
                        <a:rPr lang="en-US" sz="1400" baseline="30000" dirty="0">
                          <a:effectLst/>
                          <a:latin typeface="Candara" panose="020E0502030303020204" pitchFamily="34" charset="0"/>
                        </a:rPr>
                        <a:t>0</a:t>
                      </a: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 to 28</a:t>
                      </a:r>
                    </a:p>
                  </a:txBody>
                  <a:tcPr marL="38073" marR="38073" marT="38073" marB="380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0.0M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72713"/>
                  </a:ext>
                </a:extLst>
              </a:tr>
              <a:tr h="3502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double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64-bit double-precision floating point type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(+/-)5.0 x 10</a:t>
                      </a:r>
                      <a:r>
                        <a:rPr lang="en-US" sz="1400" baseline="30000" dirty="0">
                          <a:effectLst/>
                          <a:latin typeface="Candara" panose="020E0502030303020204" pitchFamily="34" charset="0"/>
                        </a:rPr>
                        <a:t>-324</a:t>
                      </a: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 to (+/-)1.7 x 10</a:t>
                      </a:r>
                      <a:r>
                        <a:rPr lang="en-US" sz="1400" baseline="30000" dirty="0">
                          <a:effectLst/>
                          <a:latin typeface="Candara" panose="020E0502030303020204" pitchFamily="34" charset="0"/>
                        </a:rPr>
                        <a:t>308</a:t>
                      </a:r>
                      <a:endParaRPr lang="en-US" sz="1400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0.0D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349053"/>
                  </a:ext>
                </a:extLst>
              </a:tr>
              <a:tr h="3502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float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32-bit single-precision floating point type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-3.4 x 10</a:t>
                      </a:r>
                      <a:r>
                        <a:rPr lang="en-US" sz="1400" baseline="30000" dirty="0">
                          <a:effectLst/>
                          <a:latin typeface="Candara" panose="020E0502030303020204" pitchFamily="34" charset="0"/>
                        </a:rPr>
                        <a:t>38</a:t>
                      </a: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 to + 3.4 x 10</a:t>
                      </a:r>
                      <a:r>
                        <a:rPr lang="en-US" sz="1400" baseline="30000" dirty="0">
                          <a:effectLst/>
                          <a:latin typeface="Candara" panose="020E0502030303020204" pitchFamily="34" charset="0"/>
                        </a:rPr>
                        <a:t>38</a:t>
                      </a:r>
                      <a:endParaRPr lang="en-US" sz="1400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8073" marR="38073" marT="38073" marB="380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0.0F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251809"/>
                  </a:ext>
                </a:extLst>
              </a:tr>
              <a:tr h="3502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int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32-bit signed integer type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-2,147,483,648 to 2,147,483,647</a:t>
                      </a:r>
                    </a:p>
                  </a:txBody>
                  <a:tcPr marL="38073" marR="38073" marT="38073" marB="380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945518"/>
                  </a:ext>
                </a:extLst>
              </a:tr>
              <a:tr h="3502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long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64-bit signed integer type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-9,223,372,036,854,775,808 to 9,223,372,036,854,775,807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0L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361089"/>
                  </a:ext>
                </a:extLst>
              </a:tr>
              <a:tr h="2132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sbyte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8-bit signed integer type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-128 to 127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528737"/>
                  </a:ext>
                </a:extLst>
              </a:tr>
              <a:tr h="3502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short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16-bit signed integer type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-32,768 to 32,767</a:t>
                      </a:r>
                    </a:p>
                  </a:txBody>
                  <a:tcPr marL="38073" marR="38073" marT="38073" marB="380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036084"/>
                  </a:ext>
                </a:extLst>
              </a:tr>
              <a:tr h="3502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uint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32-bit unsigned integer type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0 to 4,294,967,295</a:t>
                      </a:r>
                    </a:p>
                  </a:txBody>
                  <a:tcPr marL="38073" marR="38073" marT="38073" marB="380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885816"/>
                  </a:ext>
                </a:extLst>
              </a:tr>
              <a:tr h="3502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ulong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64-bit unsigned integer type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0 to 18,446,744,073,709,551,615</a:t>
                      </a:r>
                    </a:p>
                  </a:txBody>
                  <a:tcPr marL="38073" marR="38073" marT="38073" marB="380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646279"/>
                  </a:ext>
                </a:extLst>
              </a:tr>
              <a:tr h="3502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  <a:latin typeface="Candara" panose="020E0502030303020204" pitchFamily="34" charset="0"/>
                        </a:rPr>
                        <a:t>ushort</a:t>
                      </a:r>
                      <a:endParaRPr lang="en-US" sz="1400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16-bit unsigned integer type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0 to 65,535</a:t>
                      </a:r>
                    </a:p>
                  </a:txBody>
                  <a:tcPr marL="38073" marR="38073" marT="38073" marB="380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marL="38073" marR="38073" marT="38073" marB="380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783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42C94-B308-47F0-94E5-F50F46A2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CAE0-E1B2-4553-A3F5-3DE2EC7CC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http://www.blackbeltcoder.com/Articles/net/msil-programming-part-1</a:t>
            </a:r>
            <a:endParaRPr lang="en-IN" dirty="0"/>
          </a:p>
          <a:p>
            <a:r>
              <a:rPr lang="en-IN" dirty="0">
                <a:hlinkClick r:id="rId3"/>
              </a:rPr>
              <a:t>http://www.vijaymukhi.com/documents/books/ilbook/contents.htm</a:t>
            </a:r>
            <a:endParaRPr lang="en-IN" dirty="0"/>
          </a:p>
          <a:p>
            <a:r>
              <a:rPr lang="en-IN" dirty="0">
                <a:hlinkClick r:id="rId4"/>
              </a:rPr>
              <a:t>https://gunnarpeipman.com/net/il-visual-studio/</a:t>
            </a:r>
            <a:endParaRPr lang="en-IN" dirty="0"/>
          </a:p>
          <a:p>
            <a:r>
              <a:rPr lang="en-IN" dirty="0">
                <a:hlinkClick r:id="rId5"/>
              </a:rPr>
              <a:t>https://sharplab.io/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185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1B45-8D4B-4859-A3F6-5E981603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.NET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AB5D1-CE90-45FF-AD78-FC4486D0D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.NET is a Framework developed by Microsoft 2002 version 1.0 and the current version is 4.8</a:t>
            </a:r>
          </a:p>
          <a:p>
            <a:r>
              <a:rPr lang="en-IN" dirty="0"/>
              <a:t>Microsoft Visual Studio is an Integrated Development Environment</a:t>
            </a:r>
          </a:p>
          <a:p>
            <a:r>
              <a:rPr lang="en-IN" dirty="0"/>
              <a:t>C# is a general-purpose multi-paradigm programming language was developed by Microsoft within its .NET initiative and later approved as a standard by ECMA-334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06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630C-A2D2-431F-B898-007CF2D58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07" y="471509"/>
            <a:ext cx="4987633" cy="769462"/>
          </a:xfrm>
        </p:spPr>
        <p:txBody>
          <a:bodyPr/>
          <a:lstStyle/>
          <a:p>
            <a:r>
              <a:rPr lang="en-IN" dirty="0"/>
              <a:t>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08256-D538-4E0E-B55A-7DACC2D6D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6707" y="1377619"/>
            <a:ext cx="4987634" cy="4744302"/>
          </a:xfrm>
        </p:spPr>
        <p:txBody>
          <a:bodyPr>
            <a:normAutofit/>
          </a:bodyPr>
          <a:lstStyle/>
          <a:p>
            <a:r>
              <a:rPr lang="en-IN" sz="2000" dirty="0"/>
              <a:t>Common Language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Language specific compilers compiles the source code into </a:t>
            </a:r>
            <a:r>
              <a:rPr lang="en-IN" sz="2000" b="1" dirty="0"/>
              <a:t>MSIL</a:t>
            </a:r>
            <a:r>
              <a:rPr lang="en-IN" sz="2000" dirty="0"/>
              <a:t>(Microsoft Intermediate Language)/</a:t>
            </a:r>
            <a:r>
              <a:rPr lang="en-IN" sz="2000" b="1" dirty="0"/>
              <a:t>CIL</a:t>
            </a:r>
            <a:r>
              <a:rPr lang="en-IN" sz="2000" dirty="0"/>
              <a:t> (Common Intermediate Language) / </a:t>
            </a:r>
            <a:r>
              <a:rPr lang="en-IN" sz="2000" b="1" dirty="0"/>
              <a:t>LI</a:t>
            </a:r>
            <a:r>
              <a:rPr lang="en-IN" sz="2000" dirty="0"/>
              <a:t> (Intermediate Language) along with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CLR</a:t>
            </a:r>
            <a:r>
              <a:rPr lang="en-IN" sz="2000" dirty="0"/>
              <a:t> provides the services and runtime environment to the MSIL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JIT </a:t>
            </a:r>
            <a:r>
              <a:rPr lang="en-IN" sz="2000" dirty="0"/>
              <a:t>(Just-in-time) complier (is part of CLR) which converts the MSIL code native code which is further executed by the CPU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9FBB68-CA04-4E65-B5B3-5C819CBAB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5358" y="1240971"/>
            <a:ext cx="5699934" cy="5017598"/>
          </a:xfrm>
        </p:spPr>
      </p:pic>
    </p:spTree>
    <p:extLst>
      <p:ext uri="{BB962C8B-B14F-4D97-AF65-F5344CB8AC3E}">
        <p14:creationId xmlns:p14="http://schemas.microsoft.com/office/powerpoint/2010/main" val="327128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9EC4B-5E16-41FC-B48A-3384F0447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Common Language Runtime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91898-FA68-4AA6-96EC-9A7AF5191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CLR</a:t>
            </a:r>
          </a:p>
        </p:txBody>
      </p:sp>
    </p:spTree>
    <p:extLst>
      <p:ext uri="{BB962C8B-B14F-4D97-AF65-F5344CB8AC3E}">
        <p14:creationId xmlns:p14="http://schemas.microsoft.com/office/powerpoint/2010/main" val="2958361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4BF4-122C-4A40-B749-A9F19604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of CLR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D7CB1-D15D-4DC0-934B-01F0081F55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Common Language Runtime</a:t>
            </a:r>
            <a:r>
              <a:rPr lang="en-US" dirty="0"/>
              <a:t> is the programming (Virtual Machine component) that manages the execution of programs written in any language that uses the .NET Framework, for example C#, </a:t>
            </a:r>
            <a:r>
              <a:rPr lang="en-US" dirty="0" err="1"/>
              <a:t>VB.Net</a:t>
            </a:r>
            <a:r>
              <a:rPr lang="en-US" dirty="0"/>
              <a:t>, F# and so on.</a:t>
            </a:r>
            <a:endParaRPr lang="en-IN" dirty="0"/>
          </a:p>
        </p:txBody>
      </p:sp>
      <p:pic>
        <p:nvPicPr>
          <p:cNvPr id="10" name="Content Placeholder 9">
            <a:hlinkClick r:id="rId2"/>
            <a:extLst>
              <a:ext uri="{FF2B5EF4-FFF2-40B4-BE49-F238E27FC236}">
                <a16:creationId xmlns:a16="http://schemas.microsoft.com/office/drawing/2014/main" id="{67FD5C26-E5EA-4795-8A96-3C7963CBCA6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77663" y="2547938"/>
            <a:ext cx="3942124" cy="3760787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1239A7B-7827-4FD0-B7EA-DE843838B3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Common Type System (CTS)</a:t>
            </a:r>
          </a:p>
          <a:p>
            <a:r>
              <a:rPr lang="en-US" sz="2000" dirty="0"/>
              <a:t>CTS is responsible for the understanding all the data type system of .NET programming languages and converting them into CLR understandable format which will be a common format</a:t>
            </a:r>
          </a:p>
          <a:p>
            <a:r>
              <a:rPr lang="en-IN" sz="2000" b="1" dirty="0"/>
              <a:t>Common Language Specification (CLS):</a:t>
            </a:r>
          </a:p>
          <a:p>
            <a:r>
              <a:rPr lang="en-US" sz="2000" dirty="0"/>
              <a:t>CLS is a subset of the CTS, provides interoperability between different language specific code.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749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29256F-8F91-4C63-98B8-B1FE4A2DA3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The source code converts in to CIL and metadata</a:t>
            </a:r>
          </a:p>
          <a:p>
            <a:r>
              <a:rPr lang="en-IN" dirty="0"/>
              <a:t>A common Language Infrastructure (CLI) assembly is created by assembling MSIL. This assembly could be process assembly (EXE) or library assembly (DLL) </a:t>
            </a:r>
          </a:p>
          <a:p>
            <a:r>
              <a:rPr lang="en-IN" dirty="0"/>
              <a:t>JIT complies MSIL to machine specific code and executed by the processor of the computer</a:t>
            </a:r>
          </a:p>
          <a:p>
            <a:endParaRPr lang="en-IN" dirty="0"/>
          </a:p>
          <a:p>
            <a:r>
              <a:rPr lang="en-IN" dirty="0"/>
              <a:t>DEMO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F9C7EC-A44F-4F98-B221-E85B30CC4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Execution Process</a:t>
            </a:r>
          </a:p>
        </p:txBody>
      </p:sp>
      <p:pic>
        <p:nvPicPr>
          <p:cNvPr id="11" name="Picture 2" descr="https://media.geeksforgeeks.org/wp-content/uploads/20190410185504/Working-of-JIT-Compiler1.png">
            <a:extLst>
              <a:ext uri="{FF2B5EF4-FFF2-40B4-BE49-F238E27FC236}">
                <a16:creationId xmlns:a16="http://schemas.microsoft.com/office/drawing/2014/main" id="{0DAE4BCE-B7CA-4C4E-8714-12A4BFA0F39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395" y="1412949"/>
            <a:ext cx="5174680" cy="48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070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E440B-7AAB-418E-AF09-5160C4DC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313A-882C-48A7-9AB6-8937B2D5E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66700" indent="-266700">
              <a:buFont typeface="Wingdings" panose="05000000000000000000" pitchFamily="2" charset="2"/>
              <a:buChar char="§"/>
            </a:pPr>
            <a:r>
              <a:rPr lang="en-IN" dirty="0"/>
              <a:t>Code compilation using C#: </a:t>
            </a:r>
            <a:r>
              <a:rPr lang="en-IN" dirty="0" err="1">
                <a:highlight>
                  <a:srgbClr val="C0C0C0"/>
                </a:highlight>
                <a:latin typeface="Consolas" panose="020B0609020204030204" pitchFamily="49" charset="0"/>
              </a:rPr>
              <a:t>csc</a:t>
            </a:r>
            <a:r>
              <a:rPr lang="en-IN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IN" dirty="0" err="1">
                <a:highlight>
                  <a:srgbClr val="C0C0C0"/>
                </a:highlight>
                <a:latin typeface="Consolas" panose="020B0609020204030204" pitchFamily="49" charset="0"/>
              </a:rPr>
              <a:t>program.cs</a:t>
            </a:r>
            <a:r>
              <a:rPr lang="en-IN" dirty="0">
                <a:highlight>
                  <a:srgbClr val="C0C0C0"/>
                </a:highlight>
                <a:latin typeface="Consolas" panose="020B0609020204030204" pitchFamily="49" charset="0"/>
              </a:rPr>
              <a:t> -</a:t>
            </a:r>
            <a:r>
              <a:rPr lang="en-IN" dirty="0" err="1">
                <a:highlight>
                  <a:srgbClr val="C0C0C0"/>
                </a:highlight>
                <a:latin typeface="Consolas" panose="020B0609020204030204" pitchFamily="49" charset="0"/>
              </a:rPr>
              <a:t>target:exe</a:t>
            </a:r>
            <a:endParaRPr lang="en-IN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en-IN" dirty="0"/>
              <a:t>Disassembling the library or exe :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</a:rPr>
              <a:t>ildasm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 program.exe /out="program.il"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en-US" dirty="0"/>
              <a:t>Assembling the library or exe :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</a:rPr>
              <a:t>ilasm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 program.il /X64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en-US" sz="2500" dirty="0"/>
              <a:t>Sample Program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using System;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public class Demo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	public static void Main()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</a:rPr>
              <a:t>Console.WriteLine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("Hello World");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</a:rPr>
              <a:t>Console.ReadKey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}</a:t>
            </a:r>
            <a:endParaRPr lang="en-IN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421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4DFF-1A55-4DF2-9E97-55BF60939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C#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4D245-1649-4C45-933B-5725BEC6D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Structure of C# Program.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Editors for writing C# Program.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Compiling and Debugging a Program.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CLR in terms.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Data Types in C#. - https://www.tutorialsteacher.com/csharp/csharp-data-types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C# Programming Guidelines.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Naming Convention standards.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Basic Input/output operators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Program Flow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Structure Programming in C#.</a:t>
            </a:r>
          </a:p>
        </p:txBody>
      </p:sp>
    </p:spTree>
    <p:extLst>
      <p:ext uri="{BB962C8B-B14F-4D97-AF65-F5344CB8AC3E}">
        <p14:creationId xmlns:p14="http://schemas.microsoft.com/office/powerpoint/2010/main" val="242862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4DFF-1A55-4DF2-9E97-55BF60939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and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4D245-1649-4C45-933B-5725BEC6D6B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03338" y="1404938"/>
            <a:ext cx="10888662" cy="490378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Value Types: </a:t>
            </a:r>
            <a:r>
              <a:rPr lang="en-US" b="1" dirty="0"/>
              <a:t>Bool</a:t>
            </a:r>
            <a:r>
              <a:rPr lang="en-US" dirty="0"/>
              <a:t>, byte, char, decimal, </a:t>
            </a:r>
            <a:r>
              <a:rPr lang="en-US" b="1" dirty="0"/>
              <a:t>double</a:t>
            </a:r>
            <a:r>
              <a:rPr lang="en-US" dirty="0"/>
              <a:t>, </a:t>
            </a:r>
            <a:r>
              <a:rPr lang="en-US" dirty="0" err="1"/>
              <a:t>enum</a:t>
            </a:r>
            <a:r>
              <a:rPr lang="en-US" dirty="0"/>
              <a:t>, float, </a:t>
            </a:r>
            <a:r>
              <a:rPr lang="en-US" b="1" dirty="0"/>
              <a:t>int</a:t>
            </a:r>
            <a:r>
              <a:rPr lang="en-US" dirty="0"/>
              <a:t>, long, </a:t>
            </a:r>
            <a:r>
              <a:rPr lang="en-US" dirty="0" err="1"/>
              <a:t>sbyte</a:t>
            </a:r>
            <a:r>
              <a:rPr lang="en-US" dirty="0"/>
              <a:t>, short, struct, </a:t>
            </a:r>
            <a:r>
              <a:rPr lang="en-US" dirty="0" err="1"/>
              <a:t>uint</a:t>
            </a:r>
            <a:r>
              <a:rPr lang="en-US" dirty="0"/>
              <a:t>, </a:t>
            </a:r>
            <a:r>
              <a:rPr lang="en-US" dirty="0" err="1"/>
              <a:t>ulong</a:t>
            </a:r>
            <a:r>
              <a:rPr lang="en-US" dirty="0"/>
              <a:t>, </a:t>
            </a:r>
            <a:r>
              <a:rPr lang="en-US" dirty="0" err="1"/>
              <a:t>ushort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Reference Types: </a:t>
            </a:r>
            <a:r>
              <a:rPr lang="en-US" b="1" dirty="0"/>
              <a:t>String</a:t>
            </a:r>
            <a:r>
              <a:rPr lang="en-US" dirty="0"/>
              <a:t>, Array, Class Delegate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Arithmetic Operators, Relational Operators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Assignment Operators, Conditional Operators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Looping and Branching statements.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Class,	 Fields, Methods, Properties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Access Specifiers https://www.c-sharpcorner.com/UploadFile/84c85b/oop-series-sharp2-understanding-access-specifier-with-C-Sharp/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95E67-F726-4AA9-9C84-FEE8511B8FD9}"/>
              </a:ext>
            </a:extLst>
          </p:cNvPr>
          <p:cNvSpPr/>
          <p:nvPr/>
        </p:nvSpPr>
        <p:spPr>
          <a:xfrm>
            <a:off x="5419372" y="3244334"/>
            <a:ext cx="1353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Print(names);</a:t>
            </a:r>
          </a:p>
        </p:txBody>
      </p:sp>
    </p:spTree>
    <p:extLst>
      <p:ext uri="{BB962C8B-B14F-4D97-AF65-F5344CB8AC3E}">
        <p14:creationId xmlns:p14="http://schemas.microsoft.com/office/powerpoint/2010/main" val="2117605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16c05727-aa75-4e4a-9b5f-8a80a1165891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963</Words>
  <Application>Microsoft Office PowerPoint</Application>
  <PresentationFormat>Widescreen</PresentationFormat>
  <Paragraphs>144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Candara</vt:lpstr>
      <vt:lpstr>Consolas</vt:lpstr>
      <vt:lpstr>Tw Cen MT</vt:lpstr>
      <vt:lpstr>Tw Cen MT Condensed</vt:lpstr>
      <vt:lpstr>Wingdings</vt:lpstr>
      <vt:lpstr>Wingdings 3</vt:lpstr>
      <vt:lpstr>Integral</vt:lpstr>
      <vt:lpstr>C# Training Basic</vt:lpstr>
      <vt:lpstr>.NET Introduction</vt:lpstr>
      <vt:lpstr>Architecture</vt:lpstr>
      <vt:lpstr>Common Language Runtime</vt:lpstr>
      <vt:lpstr>Architecture of CLR</vt:lpstr>
      <vt:lpstr>Application Execution Process</vt:lpstr>
      <vt:lpstr>Demo</vt:lpstr>
      <vt:lpstr>Overview of C# </vt:lpstr>
      <vt:lpstr>Data Types and Operators</vt:lpstr>
      <vt:lpstr>Array Collection Generics</vt:lpstr>
      <vt:lpstr>Generic Collection</vt:lpstr>
      <vt:lpstr>Data Types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2019-06-21T08:33:06Z</dcterms:created>
  <dcterms:modified xsi:type="dcterms:W3CDTF">2020-11-05T06:14:41Z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a59b6cd5-d141-4a33-8bf1-0ca04484304f_Enabled">
    <vt:lpwstr>true</vt:lpwstr>
  </property>
  <property fmtid="{D5CDD505-2E9C-101B-9397-08002B2CF9AE}" pid="4" name="MSIP_Label_a59b6cd5-d141-4a33-8bf1-0ca04484304f_SetDate">
    <vt:lpwstr>2020-11-05T06:14:41Z</vt:lpwstr>
  </property>
  <property fmtid="{D5CDD505-2E9C-101B-9397-08002B2CF9AE}" pid="5" name="MSIP_Label_a59b6cd5-d141-4a33-8bf1-0ca04484304f_Method">
    <vt:lpwstr>Standard</vt:lpwstr>
  </property>
  <property fmtid="{D5CDD505-2E9C-101B-9397-08002B2CF9AE}" pid="6" name="MSIP_Label_a59b6cd5-d141-4a33-8bf1-0ca04484304f_Name">
    <vt:lpwstr>restricted-default</vt:lpwstr>
  </property>
  <property fmtid="{D5CDD505-2E9C-101B-9397-08002B2CF9AE}" pid="7" name="MSIP_Label_a59b6cd5-d141-4a33-8bf1-0ca04484304f_SiteId">
    <vt:lpwstr>38ae3bcd-9579-4fd4-adda-b42e1495d55a</vt:lpwstr>
  </property>
  <property fmtid="{D5CDD505-2E9C-101B-9397-08002B2CF9AE}" pid="8" name="MSIP_Label_a59b6cd5-d141-4a33-8bf1-0ca04484304f_ActionId">
    <vt:lpwstr>3a698cb5-7b6b-4abd-8490-b11d932208e6</vt:lpwstr>
  </property>
  <property fmtid="{D5CDD505-2E9C-101B-9397-08002B2CF9AE}" pid="9" name="MSIP_Label_a59b6cd5-d141-4a33-8bf1-0ca04484304f_ContentBits">
    <vt:lpwstr>0</vt:lpwstr>
  </property>
  <property fmtid="{D5CDD505-2E9C-101B-9397-08002B2CF9AE}" pid="10" name="Document_Confidentiality">
    <vt:lpwstr>Restricted</vt:lpwstr>
  </property>
</Properties>
</file>