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387" r:id="rId18"/>
    <p:sldId id="383"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59" d="100"/>
          <a:sy n="59" d="100"/>
        </p:scale>
        <p:origin x="792"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539" y="1447801"/>
            <a:ext cx="8567670" cy="1200329"/>
          </a:xfrm>
          <a:prstGeom prst="rect">
            <a:avLst/>
          </a:prstGeom>
          <a:noFill/>
        </p:spPr>
        <p:txBody>
          <a:bodyPr wrap="square" rtlCol="0">
            <a:spAutoFit/>
          </a:bodyPr>
          <a:lstStyle/>
          <a:p>
            <a:pPr algn="ctr"/>
            <a:r>
              <a:rPr lang="en-US" sz="3600" b="1" dirty="0">
                <a:ln w="1905"/>
                <a:effectLst>
                  <a:innerShdw blurRad="69850" dist="43180" dir="5400000">
                    <a:srgbClr val="000000">
                      <a:alpha val="65000"/>
                    </a:srgbClr>
                  </a:innerShdw>
                </a:effectLst>
              </a:rPr>
              <a:t>Age &amp; Gender Classification Using</a:t>
            </a:r>
          </a:p>
          <a:p>
            <a:pPr algn="ctr"/>
            <a:r>
              <a:rPr lang="en-US" sz="3600" b="1" dirty="0">
                <a:ln w="1905"/>
                <a:effectLst>
                  <a:innerShdw blurRad="69850" dist="43180" dir="5400000">
                    <a:srgbClr val="000000">
                      <a:alpha val="65000"/>
                    </a:srgbClr>
                  </a:innerShdw>
                </a:effectLst>
              </a:rPr>
              <a:t>CNN</a:t>
            </a:r>
          </a:p>
        </p:txBody>
      </p:sp>
      <p:sp>
        <p:nvSpPr>
          <p:cNvPr id="3" name="TextBox 2"/>
          <p:cNvSpPr txBox="1"/>
          <p:nvPr/>
        </p:nvSpPr>
        <p:spPr>
          <a:xfrm>
            <a:off x="5105400" y="2743200"/>
            <a:ext cx="5029200" cy="1200329"/>
          </a:xfrm>
          <a:prstGeom prst="rect">
            <a:avLst/>
          </a:prstGeom>
          <a:noFill/>
        </p:spPr>
        <p:txBody>
          <a:bodyPr wrap="square" rtlCol="0">
            <a:spAutoFit/>
          </a:bodyPr>
          <a:lstStyle/>
          <a:p>
            <a:r>
              <a:rPr lang="en-US" b="1" dirty="0">
                <a:solidFill>
                  <a:schemeClr val="tx2">
                    <a:lumMod val="75000"/>
                  </a:schemeClr>
                </a:solidFill>
              </a:rPr>
              <a:t>Name of the student:</a:t>
            </a:r>
          </a:p>
          <a:p>
            <a:r>
              <a:rPr lang="en-US" b="1" dirty="0">
                <a:solidFill>
                  <a:schemeClr val="tx2">
                    <a:lumMod val="75000"/>
                  </a:schemeClr>
                </a:solidFill>
              </a:rPr>
              <a:t>1. B.Aravindh-21H55A0501</a:t>
            </a:r>
          </a:p>
          <a:p>
            <a:r>
              <a:rPr lang="en-US" b="1" dirty="0">
                <a:solidFill>
                  <a:schemeClr val="tx2">
                    <a:lumMod val="75000"/>
                  </a:schemeClr>
                </a:solidFill>
              </a:rPr>
              <a:t>2. G.Prasanna Kumari-21H55A0505</a:t>
            </a:r>
          </a:p>
          <a:p>
            <a:r>
              <a:rPr lang="en-US" b="1" dirty="0">
                <a:solidFill>
                  <a:schemeClr val="tx2">
                    <a:lumMod val="75000"/>
                  </a:schemeClr>
                </a:solidFill>
              </a:rPr>
              <a:t>3. K.Manoj-21H55A0510</a:t>
            </a:r>
          </a:p>
        </p:txBody>
      </p:sp>
      <p:sp>
        <p:nvSpPr>
          <p:cNvPr id="4" name="TextBox 3"/>
          <p:cNvSpPr txBox="1"/>
          <p:nvPr/>
        </p:nvSpPr>
        <p:spPr>
          <a:xfrm>
            <a:off x="155575" y="4419600"/>
            <a:ext cx="5181600" cy="1477328"/>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err="1"/>
              <a:t>Mr.G.Saidulu</a:t>
            </a:r>
            <a:endParaRPr lang="en-US" sz="2000" b="1" dirty="0"/>
          </a:p>
          <a:p>
            <a:r>
              <a:rPr lang="en-US" sz="2000" dirty="0"/>
              <a:t>Assistant Professor</a:t>
            </a:r>
          </a:p>
          <a:p>
            <a:r>
              <a:rPr lang="en-US" sz="2000" dirty="0"/>
              <a:t>CSE</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No:73</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a:p>
            <a:endParaRPr lang="en-IN" dirty="0"/>
          </a:p>
          <a:p>
            <a:endParaRPr lang="en-IN"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 the expansion of real-world applications has expanded day-to-day living, researchers have shown more interest in the soft biometrics sector to close the communication gaps between humans and machines. Age, gender, ethnicity, height, face dimensions, and other soft biometrics are included.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             Machines cannot classify patterns as effectively and powerfully as the human brain can. Therefore, our goal is </a:t>
            </a:r>
            <a:r>
              <a:rPr lang="en-US" sz="2000" dirty="0" err="1">
                <a:latin typeface="Times New Roman" panose="02020603050405020304" pitchFamily="18" charset="0"/>
                <a:ea typeface="Tahoma" panose="020B0604030504040204" pitchFamily="34" charset="0"/>
                <a:cs typeface="Times New Roman" panose="02020603050405020304" pitchFamily="18" charset="0"/>
              </a:rPr>
              <a:t>touse</a:t>
            </a:r>
            <a:r>
              <a:rPr lang="en-US" sz="2000" dirty="0">
                <a:latin typeface="Times New Roman" panose="02020603050405020304" pitchFamily="18" charset="0"/>
                <a:ea typeface="Tahoma" panose="020B0604030504040204" pitchFamily="34" charset="0"/>
                <a:cs typeface="Times New Roman" panose="02020603050405020304" pitchFamily="18" charset="0"/>
              </a:rPr>
              <a:t> technology to imitate the ability of the human brain to determine a person's age and gender. This problem can be solved by developing an application for age and gender detection that can accurately determine a person's age and gender. The age and gender of the person are determined by using their human face as the input. The person's age and gender are the output</a:t>
            </a:r>
            <a:r>
              <a:rPr lang="en-US" sz="1800" dirty="0">
                <a:latin typeface="Times New Roman" panose="02020603050405020304" pitchFamily="18" charset="0"/>
                <a:ea typeface="Tahoma" panose="020B0604030504040204" pitchFamily="34" charset="0"/>
                <a:cs typeface="Times New Roman" panose="02020603050405020304" pitchFamily="18" charset="0"/>
              </a:rPr>
              <a:t>.</a:t>
            </a: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a:p>
            <a:endParaRPr lang="en-IN" dirty="0"/>
          </a:p>
          <a:p>
            <a:pPr>
              <a:lnSpc>
                <a:spcPct val="150000"/>
              </a:lnSpc>
            </a:pPr>
            <a:endParaRPr lang="en-IN" dirty="0"/>
          </a:p>
          <a:p>
            <a:pPr marL="342900" indent="-34290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This proposed model can detect faces, divide into Male/Female based facial features, divide an image with face of a person into one of 8 age ranges. Convolutional neural networks (CNN): There are various neural networks available which can be used as per the requirement or inputs being given</a:t>
            </a:r>
            <a:r>
              <a:rPr lang="en-IN" dirty="0"/>
              <a:t>.</a:t>
            </a:r>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2209800" y="3538817"/>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58329308"/>
              </p:ext>
            </p:extLst>
          </p:nvPr>
        </p:nvGraphicFramePr>
        <p:xfrm>
          <a:off x="142461" y="451726"/>
          <a:ext cx="8859078" cy="6025274"/>
        </p:xfrm>
        <a:graphic>
          <a:graphicData uri="http://schemas.openxmlformats.org/drawingml/2006/table">
            <a:tbl>
              <a:tblPr firstRow="1" bandRow="1">
                <a:tableStyleId>{5C22544A-7EE6-4342-B048-85BDC9FD1C3A}</a:tableStyleId>
              </a:tblPr>
              <a:tblGrid>
                <a:gridCol w="571552">
                  <a:extLst>
                    <a:ext uri="{9D8B030D-6E8A-4147-A177-3AD203B41FA5}">
                      <a16:colId xmlns:a16="http://schemas.microsoft.com/office/drawing/2014/main" val="432745929"/>
                    </a:ext>
                  </a:extLst>
                </a:gridCol>
                <a:gridCol w="1112182">
                  <a:extLst>
                    <a:ext uri="{9D8B030D-6E8A-4147-A177-3AD203B41FA5}">
                      <a16:colId xmlns:a16="http://schemas.microsoft.com/office/drawing/2014/main" val="1998233565"/>
                    </a:ext>
                  </a:extLst>
                </a:gridCol>
                <a:gridCol w="1080315">
                  <a:extLst>
                    <a:ext uri="{9D8B030D-6E8A-4147-A177-3AD203B41FA5}">
                      <a16:colId xmlns:a16="http://schemas.microsoft.com/office/drawing/2014/main" val="3760181125"/>
                    </a:ext>
                  </a:extLst>
                </a:gridCol>
                <a:gridCol w="1890029">
                  <a:extLst>
                    <a:ext uri="{9D8B030D-6E8A-4147-A177-3AD203B41FA5}">
                      <a16:colId xmlns:a16="http://schemas.microsoft.com/office/drawing/2014/main" val="1470764825"/>
                    </a:ext>
                  </a:extLst>
                </a:gridCol>
                <a:gridCol w="1949474">
                  <a:extLst>
                    <a:ext uri="{9D8B030D-6E8A-4147-A177-3AD203B41FA5}">
                      <a16:colId xmlns:a16="http://schemas.microsoft.com/office/drawing/2014/main" val="3423994347"/>
                    </a:ext>
                  </a:extLst>
                </a:gridCol>
                <a:gridCol w="2255526">
                  <a:extLst>
                    <a:ext uri="{9D8B030D-6E8A-4147-A177-3AD203B41FA5}">
                      <a16:colId xmlns:a16="http://schemas.microsoft.com/office/drawing/2014/main" val="635663868"/>
                    </a:ext>
                  </a:extLst>
                </a:gridCol>
              </a:tblGrid>
              <a:tr h="1195550">
                <a:tc>
                  <a:txBody>
                    <a:bodyPr/>
                    <a:lstStyle/>
                    <a:p>
                      <a:r>
                        <a:rPr lang="en-US" sz="1300" dirty="0" err="1">
                          <a:latin typeface="Times New Roman" panose="02020603050405020304" pitchFamily="18" charset="0"/>
                          <a:cs typeface="Times New Roman" panose="02020603050405020304" pitchFamily="18" charset="0"/>
                        </a:rPr>
                        <a:t>S.No</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Authors and Journal Name&amp; Year of publication</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Problem Statement</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Name of the Proposed solution/Method</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Solution </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Remarks</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016784">
                <a:tc>
                  <a:txBody>
                    <a:bodyPr/>
                    <a:lstStyle/>
                    <a:p>
                      <a:pPr fontAlgn="base"/>
                      <a:r>
                        <a:rPr lang="en-IN" sz="1300" dirty="0">
                          <a:effectLst/>
                          <a:latin typeface="Times New Roman" panose="02020603050405020304" pitchFamily="18" charset="0"/>
                          <a:cs typeface="Times New Roman" panose="02020603050405020304" pitchFamily="18" charset="0"/>
                        </a:rPr>
                        <a:t>1</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Smith, J. et al. (Journal of AI, 2020)</a:t>
                      </a:r>
                    </a:p>
                  </a:txBody>
                  <a:tcPr anchor="ctr"/>
                </a:tc>
                <a:tc>
                  <a:txBody>
                    <a:bodyPr/>
                    <a:lstStyle/>
                    <a:p>
                      <a:pPr fontAlgn="base"/>
                      <a:r>
                        <a:rPr lang="en-US" sz="1300" dirty="0">
                          <a:effectLst/>
                          <a:latin typeface="Times New Roman" panose="02020603050405020304" pitchFamily="18" charset="0"/>
                          <a:cs typeface="Times New Roman" panose="02020603050405020304" pitchFamily="18" charset="0"/>
                        </a:rPr>
                        <a:t>Accurate age estimation from images</a:t>
                      </a:r>
                    </a:p>
                  </a:txBody>
                  <a:tcPr anchor="ctr"/>
                </a:tc>
                <a:tc>
                  <a:txBody>
                    <a:bodyPr/>
                    <a:lstStyle/>
                    <a:p>
                      <a:pPr fontAlgn="base"/>
                      <a:r>
                        <a:rPr lang="en-IN" sz="1300" dirty="0">
                          <a:effectLst/>
                          <a:latin typeface="Times New Roman" panose="02020603050405020304" pitchFamily="18" charset="0"/>
                          <a:cs typeface="Times New Roman" panose="02020603050405020304" pitchFamily="18" charset="0"/>
                        </a:rPr>
                        <a:t>Deep learning </a:t>
                      </a:r>
                      <a:r>
                        <a:rPr lang="en-IN" sz="1300" dirty="0" err="1">
                          <a:effectLst/>
                          <a:latin typeface="Times New Roman" panose="02020603050405020304" pitchFamily="18" charset="0"/>
                          <a:cs typeface="Times New Roman" panose="02020603050405020304" pitchFamily="18" charset="0"/>
                        </a:rPr>
                        <a:t>Learning</a:t>
                      </a:r>
                      <a:r>
                        <a:rPr lang="en-IN" sz="1300" dirty="0">
                          <a:effectLst/>
                          <a:latin typeface="Times New Roman" panose="02020603050405020304" pitchFamily="18" charset="0"/>
                          <a:cs typeface="Times New Roman" panose="02020603050405020304" pitchFamily="18" charset="0"/>
                        </a:rPr>
                        <a:t> with ANNs</a:t>
                      </a:r>
                    </a:p>
                  </a:txBody>
                  <a:tcPr anchor="ctr"/>
                </a:tc>
                <a:tc>
                  <a:txBody>
                    <a:bodyPr/>
                    <a:lstStyle/>
                    <a:p>
                      <a:pPr fontAlgn="base"/>
                      <a:r>
                        <a:rPr lang="en-IN" sz="1300">
                          <a:effectLst/>
                          <a:latin typeface="Times New Roman" panose="02020603050405020304" pitchFamily="18" charset="0"/>
                          <a:cs typeface="Times New Roman" panose="02020603050405020304" pitchFamily="18" charset="0"/>
                        </a:rPr>
                        <a:t>Achieved state-of-the-art accuracy</a:t>
                      </a:r>
                    </a:p>
                  </a:txBody>
                  <a:tcPr anchor="ctr"/>
                </a:tc>
                <a:tc>
                  <a:txBody>
                    <a:bodyPr/>
                    <a:lstStyle/>
                    <a:p>
                      <a:pPr fontAlgn="base"/>
                      <a:r>
                        <a:rPr lang="en-IN" sz="1300">
                          <a:effectLst/>
                          <a:latin typeface="Times New Roman" panose="02020603050405020304" pitchFamily="18" charset="0"/>
                          <a:cs typeface="Times New Roman" panose="02020603050405020304" pitchFamily="18" charset="0"/>
                        </a:rPr>
                        <a:t>Limited dataset used</a:t>
                      </a:r>
                    </a:p>
                  </a:txBody>
                  <a:tcPr anchor="ctr"/>
                </a:tc>
                <a:extLst>
                  <a:ext uri="{0D108BD9-81ED-4DB2-BD59-A6C34878D82A}">
                    <a16:rowId xmlns:a16="http://schemas.microsoft.com/office/drawing/2014/main" val="3097843794"/>
                  </a:ext>
                </a:extLst>
              </a:tr>
              <a:tr h="1398078">
                <a:tc>
                  <a:txBody>
                    <a:bodyPr/>
                    <a:lstStyle/>
                    <a:p>
                      <a:pPr fontAlgn="base"/>
                      <a:r>
                        <a:rPr lang="en-IN" sz="1300" dirty="0">
                          <a:effectLst/>
                          <a:latin typeface="Times New Roman" panose="02020603050405020304" pitchFamily="18" charset="0"/>
                          <a:cs typeface="Times New Roman" panose="02020603050405020304" pitchFamily="18" charset="0"/>
                        </a:rPr>
                        <a:t>2</a:t>
                      </a:r>
                    </a:p>
                  </a:txBody>
                  <a:tcPr anchor="ctr"/>
                </a:tc>
                <a:tc>
                  <a:txBody>
                    <a:bodyPr/>
                    <a:lstStyle/>
                    <a:p>
                      <a:pPr fontAlgn="base"/>
                      <a:r>
                        <a:rPr lang="en-IN" sz="1300">
                          <a:effectLst/>
                          <a:latin typeface="Times New Roman" panose="02020603050405020304" pitchFamily="18" charset="0"/>
                          <a:cs typeface="Times New Roman" panose="02020603050405020304" pitchFamily="18" charset="0"/>
                        </a:rPr>
                        <a:t>Johnson, M. et al. (Computer Vision, 2018)</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Gender classification in low-light conditions</a:t>
                      </a:r>
                    </a:p>
                  </a:txBody>
                  <a:tcPr anchor="ctr"/>
                </a:tc>
                <a:tc>
                  <a:txBody>
                    <a:bodyPr/>
                    <a:lstStyle/>
                    <a:p>
                      <a:pPr fontAlgn="base"/>
                      <a:r>
                        <a:rPr lang="en-US" sz="1300" dirty="0">
                          <a:effectLst/>
                          <a:latin typeface="Times New Roman" panose="02020603050405020304" pitchFamily="18" charset="0"/>
                          <a:cs typeface="Times New Roman" panose="02020603050405020304" pitchFamily="18" charset="0"/>
                        </a:rPr>
                        <a:t>Adapting GANs for low-light images</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Improved performance in challenging scenarios</a:t>
                      </a:r>
                    </a:p>
                  </a:txBody>
                  <a:tcPr anchor="ctr"/>
                </a:tc>
                <a:tc>
                  <a:txBody>
                    <a:bodyPr/>
                    <a:lstStyle/>
                    <a:p>
                      <a:pPr fontAlgn="base"/>
                      <a:r>
                        <a:rPr lang="en-IN" sz="1300">
                          <a:effectLst/>
                          <a:latin typeface="Times New Roman" panose="02020603050405020304" pitchFamily="18" charset="0"/>
                          <a:cs typeface="Times New Roman" panose="02020603050405020304" pitchFamily="18" charset="0"/>
                        </a:rPr>
                        <a:t>Requires additional processing</a:t>
                      </a:r>
                    </a:p>
                  </a:txBody>
                  <a:tcPr anchor="ctr"/>
                </a:tc>
                <a:extLst>
                  <a:ext uri="{0D108BD9-81ED-4DB2-BD59-A6C34878D82A}">
                    <a16:rowId xmlns:a16="http://schemas.microsoft.com/office/drawing/2014/main" val="3396774005"/>
                  </a:ext>
                </a:extLst>
              </a:tr>
              <a:tr h="1207431">
                <a:tc>
                  <a:txBody>
                    <a:bodyPr/>
                    <a:lstStyle/>
                    <a:p>
                      <a:pPr fontAlgn="base"/>
                      <a:r>
                        <a:rPr lang="en-IN" sz="1300" dirty="0">
                          <a:effectLst/>
                          <a:latin typeface="Times New Roman" panose="02020603050405020304" pitchFamily="18" charset="0"/>
                          <a:cs typeface="Times New Roman" panose="02020603050405020304" pitchFamily="18" charset="0"/>
                        </a:rPr>
                        <a:t>3</a:t>
                      </a:r>
                    </a:p>
                  </a:txBody>
                  <a:tcPr anchor="ctr"/>
                </a:tc>
                <a:tc>
                  <a:txBody>
                    <a:bodyPr/>
                    <a:lstStyle/>
                    <a:p>
                      <a:pPr fontAlgn="base"/>
                      <a:r>
                        <a:rPr lang="en-IN" sz="1300">
                          <a:effectLst/>
                          <a:latin typeface="Times New Roman" panose="02020603050405020304" pitchFamily="18" charset="0"/>
                          <a:cs typeface="Times New Roman" panose="02020603050405020304" pitchFamily="18" charset="0"/>
                        </a:rPr>
                        <a:t>Chen, Q. et al. (IEEE TPAMI, 2019)</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Age prediction from facial landmarks</a:t>
                      </a:r>
                    </a:p>
                  </a:txBody>
                  <a:tcPr anchor="ctr"/>
                </a:tc>
                <a:tc>
                  <a:txBody>
                    <a:bodyPr/>
                    <a:lstStyle/>
                    <a:p>
                      <a:pPr fontAlgn="base"/>
                      <a:r>
                        <a:rPr lang="en-IN" sz="1300">
                          <a:effectLst/>
                          <a:latin typeface="Times New Roman" panose="02020603050405020304" pitchFamily="18" charset="0"/>
                          <a:cs typeface="Times New Roman" panose="02020603050405020304" pitchFamily="18" charset="0"/>
                        </a:rPr>
                        <a:t>Facial landmarks regression</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High accuracy and real-time processing</a:t>
                      </a:r>
                    </a:p>
                  </a:txBody>
                  <a:tcPr anchor="ctr"/>
                </a:tc>
                <a:tc>
                  <a:txBody>
                    <a:bodyPr/>
                    <a:lstStyle/>
                    <a:p>
                      <a:pPr fontAlgn="base"/>
                      <a:r>
                        <a:rPr lang="en-IN" sz="1300">
                          <a:effectLst/>
                          <a:latin typeface="Times New Roman" panose="02020603050405020304" pitchFamily="18" charset="0"/>
                          <a:cs typeface="Times New Roman" panose="02020603050405020304" pitchFamily="18" charset="0"/>
                        </a:rPr>
                        <a:t>Dependency on precise landmarks</a:t>
                      </a:r>
                    </a:p>
                  </a:txBody>
                  <a:tcPr anchor="ctr"/>
                </a:tc>
                <a:extLst>
                  <a:ext uri="{0D108BD9-81ED-4DB2-BD59-A6C34878D82A}">
                    <a16:rowId xmlns:a16="http://schemas.microsoft.com/office/drawing/2014/main" val="715288033"/>
                  </a:ext>
                </a:extLst>
              </a:tr>
              <a:tr h="1207431">
                <a:tc>
                  <a:txBody>
                    <a:bodyPr/>
                    <a:lstStyle/>
                    <a:p>
                      <a:pPr fontAlgn="base"/>
                      <a:r>
                        <a:rPr lang="en-IN" sz="1300" dirty="0">
                          <a:effectLst/>
                          <a:latin typeface="Times New Roman" panose="02020603050405020304" pitchFamily="18" charset="0"/>
                          <a:cs typeface="Times New Roman" panose="02020603050405020304" pitchFamily="18" charset="0"/>
                        </a:rPr>
                        <a:t>4</a:t>
                      </a:r>
                    </a:p>
                  </a:txBody>
                  <a:tcPr anchor="ctr"/>
                </a:tc>
                <a:tc>
                  <a:txBody>
                    <a:bodyPr/>
                    <a:lstStyle/>
                    <a:p>
                      <a:pPr fontAlgn="base"/>
                      <a:r>
                        <a:rPr lang="en-IN" sz="1300">
                          <a:effectLst/>
                          <a:latin typeface="Times New Roman" panose="02020603050405020304" pitchFamily="18" charset="0"/>
                          <a:cs typeface="Times New Roman" panose="02020603050405020304" pitchFamily="18" charset="0"/>
                        </a:rPr>
                        <a:t>Lee, S. et al. (Pattern Recognition, 2017)</a:t>
                      </a:r>
                    </a:p>
                  </a:txBody>
                  <a:tcPr anchor="ctr"/>
                </a:tc>
                <a:tc>
                  <a:txBody>
                    <a:bodyPr/>
                    <a:lstStyle/>
                    <a:p>
                      <a:pPr fontAlgn="base"/>
                      <a:r>
                        <a:rPr lang="en-IN" sz="1300">
                          <a:effectLst/>
                          <a:latin typeface="Times New Roman" panose="02020603050405020304" pitchFamily="18" charset="0"/>
                          <a:cs typeface="Times New Roman" panose="02020603050405020304" pitchFamily="18" charset="0"/>
                        </a:rPr>
                        <a:t>Gender classification in diverse age groups</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Ensemble of CNN and SVM classifiers</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Robust to age variations and gender diversity</a:t>
                      </a:r>
                    </a:p>
                  </a:txBody>
                  <a:tcPr anchor="ctr"/>
                </a:tc>
                <a:tc>
                  <a:txBody>
                    <a:bodyPr/>
                    <a:lstStyle/>
                    <a:p>
                      <a:pPr fontAlgn="base"/>
                      <a:r>
                        <a:rPr lang="en-US" sz="1300" dirty="0">
                          <a:effectLst/>
                          <a:latin typeface="Times New Roman" panose="02020603050405020304" pitchFamily="18" charset="0"/>
                          <a:cs typeface="Times New Roman" panose="02020603050405020304" pitchFamily="18" charset="0"/>
                        </a:rPr>
                        <a:t>Complexity in the ensemble model</a:t>
                      </a:r>
                    </a:p>
                  </a:txBody>
                  <a:tcPr anchor="ctr"/>
                </a:tc>
                <a:extLst>
                  <a:ext uri="{0D108BD9-81ED-4DB2-BD59-A6C34878D82A}">
                    <a16:rowId xmlns:a16="http://schemas.microsoft.com/office/drawing/2014/main" val="376427978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097195583"/>
              </p:ext>
            </p:extLst>
          </p:nvPr>
        </p:nvGraphicFramePr>
        <p:xfrm>
          <a:off x="81169" y="533400"/>
          <a:ext cx="8758031" cy="5943601"/>
        </p:xfrm>
        <a:graphic>
          <a:graphicData uri="http://schemas.openxmlformats.org/drawingml/2006/table">
            <a:tbl>
              <a:tblPr firstRow="1" bandRow="1">
                <a:tableStyleId>{5C22544A-7EE6-4342-B048-85BDC9FD1C3A}</a:tableStyleId>
              </a:tblPr>
              <a:tblGrid>
                <a:gridCol w="669654">
                  <a:extLst>
                    <a:ext uri="{9D8B030D-6E8A-4147-A177-3AD203B41FA5}">
                      <a16:colId xmlns:a16="http://schemas.microsoft.com/office/drawing/2014/main" val="432745929"/>
                    </a:ext>
                  </a:extLst>
                </a:gridCol>
                <a:gridCol w="1736506">
                  <a:extLst>
                    <a:ext uri="{9D8B030D-6E8A-4147-A177-3AD203B41FA5}">
                      <a16:colId xmlns:a16="http://schemas.microsoft.com/office/drawing/2014/main" val="1998233565"/>
                    </a:ext>
                  </a:extLst>
                </a:gridCol>
                <a:gridCol w="1004211">
                  <a:extLst>
                    <a:ext uri="{9D8B030D-6E8A-4147-A177-3AD203B41FA5}">
                      <a16:colId xmlns:a16="http://schemas.microsoft.com/office/drawing/2014/main" val="3760181125"/>
                    </a:ext>
                  </a:extLst>
                </a:gridCol>
                <a:gridCol w="1266836">
                  <a:extLst>
                    <a:ext uri="{9D8B030D-6E8A-4147-A177-3AD203B41FA5}">
                      <a16:colId xmlns:a16="http://schemas.microsoft.com/office/drawing/2014/main" val="1470764825"/>
                    </a:ext>
                  </a:extLst>
                </a:gridCol>
                <a:gridCol w="1711930">
                  <a:extLst>
                    <a:ext uri="{9D8B030D-6E8A-4147-A177-3AD203B41FA5}">
                      <a16:colId xmlns:a16="http://schemas.microsoft.com/office/drawing/2014/main" val="3423994347"/>
                    </a:ext>
                  </a:extLst>
                </a:gridCol>
                <a:gridCol w="2368894">
                  <a:extLst>
                    <a:ext uri="{9D8B030D-6E8A-4147-A177-3AD203B41FA5}">
                      <a16:colId xmlns:a16="http://schemas.microsoft.com/office/drawing/2014/main" val="635663868"/>
                    </a:ext>
                  </a:extLst>
                </a:gridCol>
              </a:tblGrid>
              <a:tr h="909434">
                <a:tc>
                  <a:txBody>
                    <a:bodyPr/>
                    <a:lstStyle/>
                    <a:p>
                      <a:r>
                        <a:rPr lang="en-US" sz="1300" dirty="0" err="1">
                          <a:latin typeface="Times New Roman" panose="02020603050405020304" pitchFamily="18" charset="0"/>
                          <a:cs typeface="Times New Roman" panose="02020603050405020304" pitchFamily="18" charset="0"/>
                        </a:rPr>
                        <a:t>S.No</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Authors and Journal Name&amp; Year of publication</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Problem Statement</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Name of the Proposed solution/Method</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Solution </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Remarks</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098987">
                <a:tc>
                  <a:txBody>
                    <a:bodyPr/>
                    <a:lstStyle/>
                    <a:p>
                      <a:pPr fontAlgn="base"/>
                      <a:r>
                        <a:rPr lang="en-IN" sz="1300">
                          <a:effectLst/>
                          <a:latin typeface="Times New Roman" panose="02020603050405020304" pitchFamily="18" charset="0"/>
                          <a:cs typeface="Times New Roman" panose="02020603050405020304" pitchFamily="18" charset="0"/>
                        </a:rPr>
                        <a:t>5</a:t>
                      </a:r>
                    </a:p>
                  </a:txBody>
                  <a:tcPr anchor="ctr"/>
                </a:tc>
                <a:tc>
                  <a:txBody>
                    <a:bodyPr/>
                    <a:lstStyle/>
                    <a:p>
                      <a:pPr fontAlgn="base"/>
                      <a:r>
                        <a:rPr lang="en-IN" sz="1300">
                          <a:effectLst/>
                          <a:latin typeface="Times New Roman" panose="02020603050405020304" pitchFamily="18" charset="0"/>
                          <a:cs typeface="Times New Roman" panose="02020603050405020304" pitchFamily="18" charset="0"/>
                        </a:rPr>
                        <a:t>Wang, L. et al. (ECCV, 2020)</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Age estimation from 3D facial scans</a:t>
                      </a:r>
                    </a:p>
                  </a:txBody>
                  <a:tcPr anchor="ctr"/>
                </a:tc>
                <a:tc>
                  <a:txBody>
                    <a:bodyPr/>
                    <a:lstStyle/>
                    <a:p>
                      <a:pPr fontAlgn="base"/>
                      <a:r>
                        <a:rPr lang="en-IN" sz="1300" dirty="0">
                          <a:effectLst/>
                          <a:latin typeface="Times New Roman" panose="02020603050405020304" pitchFamily="18" charset="0"/>
                          <a:cs typeface="Times New Roman" panose="02020603050405020304" pitchFamily="18" charset="0"/>
                        </a:rPr>
                        <a:t>3D Convolutional Networks</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Accurate age estimation with 3D information</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Limited applicability to 2D data</a:t>
                      </a:r>
                    </a:p>
                  </a:txBody>
                  <a:tcPr anchor="ctr"/>
                </a:tc>
                <a:extLst>
                  <a:ext uri="{0D108BD9-81ED-4DB2-BD59-A6C34878D82A}">
                    <a16:rowId xmlns:a16="http://schemas.microsoft.com/office/drawing/2014/main" val="983096838"/>
                  </a:ext>
                </a:extLst>
              </a:tr>
              <a:tr h="1174785">
                <a:tc>
                  <a:txBody>
                    <a:bodyPr/>
                    <a:lstStyle/>
                    <a:p>
                      <a:pPr fontAlgn="base"/>
                      <a:r>
                        <a:rPr lang="en-IN" sz="1300">
                          <a:effectLst/>
                          <a:latin typeface="Times New Roman" panose="02020603050405020304" pitchFamily="18" charset="0"/>
                          <a:cs typeface="Times New Roman" panose="02020603050405020304" pitchFamily="18" charset="0"/>
                        </a:rPr>
                        <a:t>6</a:t>
                      </a:r>
                    </a:p>
                  </a:txBody>
                  <a:tcPr anchor="ctr"/>
                </a:tc>
                <a:tc>
                  <a:txBody>
                    <a:bodyPr/>
                    <a:lstStyle/>
                    <a:p>
                      <a:pPr fontAlgn="base"/>
                      <a:r>
                        <a:rPr lang="da-DK" sz="1300">
                          <a:effectLst/>
                          <a:latin typeface="Times New Roman" panose="02020603050405020304" pitchFamily="18" charset="0"/>
                          <a:cs typeface="Times New Roman" panose="02020603050405020304" pitchFamily="18" charset="0"/>
                        </a:rPr>
                        <a:t>Kim, Y. et al. (IEEE CVPR, 2016)</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Gender classification using deep neural networks</a:t>
                      </a:r>
                    </a:p>
                  </a:txBody>
                  <a:tcPr anchor="ctr"/>
                </a:tc>
                <a:tc>
                  <a:txBody>
                    <a:bodyPr/>
                    <a:lstStyle/>
                    <a:p>
                      <a:pPr fontAlgn="base"/>
                      <a:r>
                        <a:rPr lang="en-IN" sz="1300">
                          <a:effectLst/>
                          <a:latin typeface="Times New Roman" panose="02020603050405020304" pitchFamily="18" charset="0"/>
                          <a:cs typeface="Times New Roman" panose="02020603050405020304" pitchFamily="18" charset="0"/>
                        </a:rPr>
                        <a:t>Deep Convolutional Neural Networks</a:t>
                      </a:r>
                    </a:p>
                  </a:txBody>
                  <a:tcPr anchor="ctr"/>
                </a:tc>
                <a:tc>
                  <a:txBody>
                    <a:bodyPr/>
                    <a:lstStyle/>
                    <a:p>
                      <a:pPr fontAlgn="base"/>
                      <a:r>
                        <a:rPr lang="en-IN" sz="1300">
                          <a:effectLst/>
                          <a:latin typeface="Times New Roman" panose="02020603050405020304" pitchFamily="18" charset="0"/>
                          <a:cs typeface="Times New Roman" panose="02020603050405020304" pitchFamily="18" charset="0"/>
                        </a:rPr>
                        <a:t>Excellent gender classification performance</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Data augmentation may be required</a:t>
                      </a:r>
                    </a:p>
                  </a:txBody>
                  <a:tcPr anchor="ctr"/>
                </a:tc>
                <a:extLst>
                  <a:ext uri="{0D108BD9-81ED-4DB2-BD59-A6C34878D82A}">
                    <a16:rowId xmlns:a16="http://schemas.microsoft.com/office/drawing/2014/main" val="3499609542"/>
                  </a:ext>
                </a:extLst>
              </a:tr>
              <a:tr h="1113273">
                <a:tc>
                  <a:txBody>
                    <a:bodyPr/>
                    <a:lstStyle/>
                    <a:p>
                      <a:pPr fontAlgn="base"/>
                      <a:r>
                        <a:rPr lang="en-IN" sz="1300">
                          <a:effectLst/>
                          <a:latin typeface="Times New Roman" panose="02020603050405020304" pitchFamily="18" charset="0"/>
                          <a:cs typeface="Times New Roman" panose="02020603050405020304" pitchFamily="18" charset="0"/>
                        </a:rPr>
                        <a:t>7</a:t>
                      </a:r>
                    </a:p>
                  </a:txBody>
                  <a:tcPr anchor="ctr"/>
                </a:tc>
                <a:tc>
                  <a:txBody>
                    <a:bodyPr/>
                    <a:lstStyle/>
                    <a:p>
                      <a:pPr fontAlgn="base"/>
                      <a:r>
                        <a:rPr lang="da-DK" sz="1300">
                          <a:effectLst/>
                          <a:latin typeface="Times New Roman" panose="02020603050405020304" pitchFamily="18" charset="0"/>
                          <a:cs typeface="Times New Roman" panose="02020603050405020304" pitchFamily="18" charset="0"/>
                        </a:rPr>
                        <a:t>Gupta, S. et al. (IJCV, 2015)</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Age and gender prediction from text data</a:t>
                      </a:r>
                    </a:p>
                  </a:txBody>
                  <a:tcPr anchor="ctr"/>
                </a:tc>
                <a:tc>
                  <a:txBody>
                    <a:bodyPr/>
                    <a:lstStyle/>
                    <a:p>
                      <a:pPr fontAlgn="base"/>
                      <a:r>
                        <a:rPr lang="en-IN" sz="1300">
                          <a:effectLst/>
                          <a:latin typeface="Times New Roman" panose="02020603050405020304" pitchFamily="18" charset="0"/>
                          <a:cs typeface="Times New Roman" panose="02020603050405020304" pitchFamily="18" charset="0"/>
                        </a:rPr>
                        <a:t>Text-based classification</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Unique approach using textual data for prediction</a:t>
                      </a:r>
                    </a:p>
                  </a:txBody>
                  <a:tcPr anchor="ctr"/>
                </a:tc>
                <a:tc>
                  <a:txBody>
                    <a:bodyPr/>
                    <a:lstStyle/>
                    <a:p>
                      <a:pPr fontAlgn="base"/>
                      <a:r>
                        <a:rPr lang="en-IN" sz="1300">
                          <a:effectLst/>
                          <a:latin typeface="Times New Roman" panose="02020603050405020304" pitchFamily="18" charset="0"/>
                          <a:cs typeface="Times New Roman" panose="02020603050405020304" pitchFamily="18" charset="0"/>
                        </a:rPr>
                        <a:t>Limited to text-based information</a:t>
                      </a:r>
                    </a:p>
                  </a:txBody>
                  <a:tcPr anchor="ctr"/>
                </a:tc>
                <a:extLst>
                  <a:ext uri="{0D108BD9-81ED-4DB2-BD59-A6C34878D82A}">
                    <a16:rowId xmlns:a16="http://schemas.microsoft.com/office/drawing/2014/main" val="4070389151"/>
                  </a:ext>
                </a:extLst>
              </a:tr>
              <a:tr h="1647122">
                <a:tc>
                  <a:txBody>
                    <a:bodyPr/>
                    <a:lstStyle/>
                    <a:p>
                      <a:pPr fontAlgn="base"/>
                      <a:r>
                        <a:rPr lang="en-IN" sz="1300">
                          <a:effectLst/>
                          <a:latin typeface="Times New Roman" panose="02020603050405020304" pitchFamily="18" charset="0"/>
                          <a:cs typeface="Times New Roman" panose="02020603050405020304" pitchFamily="18" charset="0"/>
                        </a:rPr>
                        <a:t>8</a:t>
                      </a:r>
                    </a:p>
                  </a:txBody>
                  <a:tcPr anchor="ctr"/>
                </a:tc>
                <a:tc>
                  <a:txBody>
                    <a:bodyPr/>
                    <a:lstStyle/>
                    <a:p>
                      <a:pPr fontAlgn="base"/>
                      <a:r>
                        <a:rPr lang="en-IN" sz="1300">
                          <a:effectLst/>
                          <a:latin typeface="Times New Roman" panose="02020603050405020304" pitchFamily="18" charset="0"/>
                          <a:cs typeface="Times New Roman" panose="02020603050405020304" pitchFamily="18" charset="0"/>
                        </a:rPr>
                        <a:t>Zhang, H. et al. (Pattern Analysis and Applications, 2018)</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Age estimation from thermal images</a:t>
                      </a:r>
                    </a:p>
                  </a:txBody>
                  <a:tcPr anchor="ctr"/>
                </a:tc>
                <a:tc>
                  <a:txBody>
                    <a:bodyPr/>
                    <a:lstStyle/>
                    <a:p>
                      <a:pPr fontAlgn="base"/>
                      <a:r>
                        <a:rPr lang="en-IN" sz="1300">
                          <a:effectLst/>
                          <a:latin typeface="Times New Roman" panose="02020603050405020304" pitchFamily="18" charset="0"/>
                          <a:cs typeface="Times New Roman" panose="02020603050405020304" pitchFamily="18" charset="0"/>
                        </a:rPr>
                        <a:t>Thermal-based features extraction</a:t>
                      </a:r>
                    </a:p>
                  </a:txBody>
                  <a:tcPr anchor="ctr"/>
                </a:tc>
                <a:tc>
                  <a:txBody>
                    <a:bodyPr/>
                    <a:lstStyle/>
                    <a:p>
                      <a:pPr fontAlgn="base"/>
                      <a:r>
                        <a:rPr lang="en-US" sz="1300">
                          <a:effectLst/>
                          <a:latin typeface="Times New Roman" panose="02020603050405020304" pitchFamily="18" charset="0"/>
                          <a:cs typeface="Times New Roman" panose="02020603050405020304" pitchFamily="18" charset="0"/>
                        </a:rPr>
                        <a:t>Effective in specific scenarios like thermal imaging</a:t>
                      </a:r>
                    </a:p>
                  </a:txBody>
                  <a:tcPr anchor="ctr"/>
                </a:tc>
                <a:tc>
                  <a:txBody>
                    <a:bodyPr/>
                    <a:lstStyle/>
                    <a:p>
                      <a:pPr fontAlgn="base"/>
                      <a:r>
                        <a:rPr lang="en-US" sz="1300" dirty="0">
                          <a:effectLst/>
                          <a:latin typeface="Times New Roman" panose="02020603050405020304" pitchFamily="18" charset="0"/>
                          <a:cs typeface="Times New Roman" panose="02020603050405020304" pitchFamily="18" charset="0"/>
                        </a:rPr>
                        <a:t>Limited to thermal image data</a:t>
                      </a:r>
                    </a:p>
                  </a:txBody>
                  <a:tcPr anchor="ctr"/>
                </a:tc>
                <a:extLst>
                  <a:ext uri="{0D108BD9-81ED-4DB2-BD59-A6C34878D82A}">
                    <a16:rowId xmlns:a16="http://schemas.microsoft.com/office/drawing/2014/main" val="3884493974"/>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dirty="0"/>
          </a:p>
          <a:p>
            <a:pPr marL="285750" indent="-285750">
              <a:buFont typeface="Arial" panose="020B0604020202020204" pitchFamily="34" charset="0"/>
              <a:buChar char="•"/>
            </a:pPr>
            <a:endParaRPr lang="en-IN" dirty="0"/>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Center Crop: Feeding the network with the face image, cropped to 227    × 227 around the face center.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Over-sampling: We extract </a:t>
            </a:r>
            <a:r>
              <a:rPr lang="en-US" sz="2000" dirty="0" err="1">
                <a:latin typeface="Times New Roman" panose="02020603050405020304" pitchFamily="18" charset="0"/>
                <a:cs typeface="Times New Roman" panose="02020603050405020304" pitchFamily="18" charset="0"/>
              </a:rPr>
              <a:t>fifive</a:t>
            </a:r>
            <a:r>
              <a:rPr lang="en-US" sz="2000" dirty="0">
                <a:latin typeface="Times New Roman" panose="02020603050405020304" pitchFamily="18" charset="0"/>
                <a:cs typeface="Times New Roman" panose="02020603050405020304" pitchFamily="18" charset="0"/>
              </a:rPr>
              <a:t> 227 × 227 pixel crop regions, four from the    corners of</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256 × 256 face image, and an additional crop region from the of the face. The network is presented with all five images, along with their horizontal reflections.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Its final prediction is taken to be the average prediction </a:t>
            </a:r>
            <a:r>
              <a:rPr lang="en-US" sz="2000" dirty="0" err="1">
                <a:latin typeface="Times New Roman" panose="02020603050405020304" pitchFamily="18" charset="0"/>
                <a:cs typeface="Times New Roman" panose="02020603050405020304" pitchFamily="18" charset="0"/>
              </a:rPr>
              <a:t>valueacross</a:t>
            </a:r>
            <a:r>
              <a:rPr lang="en-US" sz="2000" dirty="0">
                <a:latin typeface="Times New Roman" panose="02020603050405020304" pitchFamily="18" charset="0"/>
                <a:cs typeface="Times New Roman" panose="02020603050405020304" pitchFamily="18" charset="0"/>
              </a:rPr>
              <a:t> all these </a:t>
            </a:r>
            <a:r>
              <a:rPr lang="en-US" sz="2000" dirty="0" err="1">
                <a:latin typeface="Times New Roman" panose="02020603050405020304" pitchFamily="18" charset="0"/>
                <a:cs typeface="Times New Roman" panose="02020603050405020304" pitchFamily="18" charset="0"/>
              </a:rPr>
              <a:t>variations.improving</a:t>
            </a:r>
            <a:r>
              <a:rPr lang="en-US" sz="2000" dirty="0">
                <a:latin typeface="Times New Roman" panose="02020603050405020304" pitchFamily="18" charset="0"/>
                <a:cs typeface="Times New Roman" panose="02020603050405020304" pitchFamily="18" charset="0"/>
              </a:rPr>
              <a:t> alignment quality, but rather directly feeding the network with multiple translated versions of the same face.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dirty="0"/>
          </a:p>
          <a:p>
            <a:endParaRPr lang="en-IN" dirty="0"/>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We Present the outcomes of our Deep Learning model.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We are trying to evaluate its accuracy and efficiency.</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We Compare its performance with traditional methods and existing methods,       showcasing how it outperforms them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pic>
        <p:nvPicPr>
          <p:cNvPr id="3" name="Picture 2">
            <a:extLst>
              <a:ext uri="{FF2B5EF4-FFF2-40B4-BE49-F238E27FC236}">
                <a16:creationId xmlns:a16="http://schemas.microsoft.com/office/drawing/2014/main" id="{EF743BE3-CFA9-B556-3539-8F3440B9FF57}"/>
              </a:ext>
            </a:extLst>
          </p:cNvPr>
          <p:cNvPicPr>
            <a:picLocks noChangeAspect="1"/>
          </p:cNvPicPr>
          <p:nvPr/>
        </p:nvPicPr>
        <p:blipFill>
          <a:blip r:embed="rId2"/>
          <a:stretch>
            <a:fillRect/>
          </a:stretch>
        </p:blipFill>
        <p:spPr>
          <a:xfrm>
            <a:off x="990600" y="2971800"/>
            <a:ext cx="6477000" cy="364331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dirty="0"/>
          </a:p>
          <a:p>
            <a:endParaRPr lang="en-IN" dirty="0"/>
          </a:p>
          <a:p>
            <a:endParaRPr lang="en-IN" dirty="0"/>
          </a:p>
          <a:p>
            <a:r>
              <a:rPr lang="en-IN" dirty="0"/>
              <a:t>                 </a:t>
            </a:r>
            <a:r>
              <a:rPr lang="en-US" sz="2000" dirty="0">
                <a:latin typeface="Times New Roman" panose="02020603050405020304" pitchFamily="18" charset="0"/>
                <a:cs typeface="Times New Roman" panose="02020603050405020304" pitchFamily="18" charset="0"/>
              </a:rPr>
              <a:t>Though many previous methods have addressed the problems of age and gender classification, until recently, much of this work has focused on constrained images taken in lab settings. Such settings do not adequately reflect appearance variations common to the real-world images in social websites and online repositories. The easy availability of huge image collections provides modern machine learning based systems with effectively endless training data, though this data is not always suitably labeled for supervised learning.</a:t>
            </a:r>
            <a:endParaRPr lang="en-IN" sz="2000" dirty="0">
              <a:latin typeface="Times New Roman" panose="02020603050405020304" pitchFamily="18" charset="0"/>
              <a:cs typeface="Times New Roman" panose="02020603050405020304" pitchFamily="18" charset="0"/>
            </a:endParaRPr>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pPr algn="just"/>
            <a:endParaRPr lang="en-IN" dirty="0"/>
          </a:p>
          <a:p>
            <a:pPr algn="just"/>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Insha</a:t>
            </a:r>
            <a:r>
              <a:rPr lang="en-IN" dirty="0">
                <a:latin typeface="Times New Roman" panose="02020603050405020304" pitchFamily="18" charset="0"/>
                <a:cs typeface="Times New Roman" panose="02020603050405020304" pitchFamily="18" charset="0"/>
              </a:rPr>
              <a:t> Rafique, </a:t>
            </a:r>
            <a:r>
              <a:rPr lang="en-IN" dirty="0" err="1">
                <a:latin typeface="Times New Roman" panose="02020603050405020304" pitchFamily="18" charset="0"/>
                <a:cs typeface="Times New Roman" panose="02020603050405020304" pitchFamily="18" charset="0"/>
              </a:rPr>
              <a:t>Awais</a:t>
            </a:r>
            <a:r>
              <a:rPr lang="en-IN" dirty="0">
                <a:latin typeface="Times New Roman" panose="02020603050405020304" pitchFamily="18" charset="0"/>
                <a:cs typeface="Times New Roman" panose="02020603050405020304" pitchFamily="18" charset="0"/>
              </a:rPr>
              <a:t> Hamid, </a:t>
            </a:r>
            <a:r>
              <a:rPr lang="en-IN" dirty="0" err="1">
                <a:latin typeface="Times New Roman" panose="02020603050405020304" pitchFamily="18" charset="0"/>
                <a:cs typeface="Times New Roman" panose="02020603050405020304" pitchFamily="18" charset="0"/>
              </a:rPr>
              <a:t>Sheraz</a:t>
            </a:r>
            <a:r>
              <a:rPr lang="en-IN" dirty="0">
                <a:latin typeface="Times New Roman" panose="02020603050405020304" pitchFamily="18" charset="0"/>
                <a:cs typeface="Times New Roman" panose="02020603050405020304" pitchFamily="18" charset="0"/>
              </a:rPr>
              <a:t> Naseer, Muhammad Asad, Muhammad </a:t>
            </a:r>
            <a:r>
              <a:rPr lang="en-IN" dirty="0" err="1">
                <a:latin typeface="Times New Roman" panose="02020603050405020304" pitchFamily="18" charset="0"/>
                <a:cs typeface="Times New Roman" panose="02020603050405020304" pitchFamily="18" charset="0"/>
              </a:rPr>
              <a:t>Awais</a:t>
            </a:r>
            <a:r>
              <a:rPr lang="en-IN" dirty="0">
                <a:latin typeface="Times New Roman" panose="02020603050405020304" pitchFamily="18" charset="0"/>
                <a:cs typeface="Times New Roman" panose="02020603050405020304" pitchFamily="18" charset="0"/>
              </a:rPr>
              <a:t>, Talha Yasir, Age and Gender Prediction using Deep Convolutional Neural Networks, Department of Software Engineering University of Management and Technology Lahore, HYDERABAD.</a:t>
            </a:r>
          </a:p>
          <a:p>
            <a:pPr marL="342900" indent="-342900" algn="just">
              <a:buFont typeface="+mj-lt"/>
              <a:buAutoNum type="arabicPeriod"/>
            </a:pPr>
            <a:endParaRPr lang="en-IN"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800" dirty="0">
                <a:latin typeface="Times New Roman" panose="02020603050405020304" pitchFamily="18" charset="0"/>
                <a:cs typeface="Times New Roman" panose="02020603050405020304" pitchFamily="18" charset="0"/>
              </a:rPr>
              <a:t>Md. </a:t>
            </a:r>
            <a:r>
              <a:rPr lang="en-IN" sz="1800" dirty="0" err="1">
                <a:latin typeface="Times New Roman" panose="02020603050405020304" pitchFamily="18" charset="0"/>
                <a:cs typeface="Times New Roman" panose="02020603050405020304" pitchFamily="18" charset="0"/>
              </a:rPr>
              <a:t>Nahidul</a:t>
            </a:r>
            <a:r>
              <a:rPr lang="en-IN" sz="1800" dirty="0">
                <a:latin typeface="Times New Roman" panose="02020603050405020304" pitchFamily="18" charset="0"/>
                <a:cs typeface="Times New Roman" panose="02020603050405020304" pitchFamily="18" charset="0"/>
              </a:rPr>
              <a:t> Islam </a:t>
            </a:r>
            <a:r>
              <a:rPr lang="en-IN" sz="1800" dirty="0" err="1">
                <a:latin typeface="Times New Roman" panose="02020603050405020304" pitchFamily="18" charset="0"/>
                <a:cs typeface="Times New Roman" panose="02020603050405020304" pitchFamily="18" charset="0"/>
              </a:rPr>
              <a:t>Opu</a:t>
            </a:r>
            <a:r>
              <a:rPr lang="en-IN" sz="1800" dirty="0">
                <a:latin typeface="Times New Roman" panose="02020603050405020304" pitchFamily="18" charset="0"/>
                <a:cs typeface="Times New Roman" panose="02020603050405020304" pitchFamily="18" charset="0"/>
              </a:rPr>
              <a:t>, Tanha Kabir </a:t>
            </a:r>
            <a:r>
              <a:rPr lang="en-IN" sz="1800" dirty="0" err="1">
                <a:latin typeface="Times New Roman" panose="02020603050405020304" pitchFamily="18" charset="0"/>
                <a:cs typeface="Times New Roman" panose="02020603050405020304" pitchFamily="18" charset="0"/>
              </a:rPr>
              <a:t>Koly</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Annesha</a:t>
            </a:r>
            <a:r>
              <a:rPr lang="en-IN" sz="1800" dirty="0">
                <a:latin typeface="Times New Roman" panose="02020603050405020304" pitchFamily="18" charset="0"/>
                <a:cs typeface="Times New Roman" panose="02020603050405020304" pitchFamily="18" charset="0"/>
              </a:rPr>
              <a:t> Das and </a:t>
            </a:r>
            <a:r>
              <a:rPr lang="en-IN" sz="1800" dirty="0" err="1">
                <a:latin typeface="Times New Roman" panose="02020603050405020304" pitchFamily="18" charset="0"/>
                <a:cs typeface="Times New Roman" panose="02020603050405020304" pitchFamily="18" charset="0"/>
              </a:rPr>
              <a:t>Ashim</a:t>
            </a:r>
            <a:r>
              <a:rPr lang="en-IN" sz="1800" dirty="0">
                <a:latin typeface="Times New Roman" panose="02020603050405020304" pitchFamily="18" charset="0"/>
                <a:cs typeface="Times New Roman" panose="02020603050405020304" pitchFamily="18" charset="0"/>
              </a:rPr>
              <a:t> Dey, A Lightweight Deep Convolutional Neural Network Model for Real-Time Age and Gender Prediction, Department of Computer Science &amp; Engineering Chittagong University of Engineering and Technology Chittagong-4349, Bangladesh.</a:t>
            </a:r>
          </a:p>
          <a:p>
            <a:pPr algn="just"/>
            <a:endParaRPr lang="en-IN"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 </a:t>
            </a:r>
          </a:p>
          <a:p>
            <a:pPr algn="r"/>
            <a:r>
              <a:rPr lang="en-IN" sz="1800" dirty="0">
                <a:latin typeface="Times New Roman" panose="02020603050405020304" pitchFamily="18" charset="0"/>
                <a:cs typeface="Times New Roman" panose="02020603050405020304" pitchFamily="18" charset="0"/>
              </a:rPr>
              <a:t>3.     </a:t>
            </a:r>
            <a:r>
              <a:rPr lang="en-IN" sz="1800" dirty="0" err="1">
                <a:latin typeface="Times New Roman" panose="02020603050405020304" pitchFamily="18" charset="0"/>
                <a:cs typeface="Times New Roman" panose="02020603050405020304" pitchFamily="18" charset="0"/>
              </a:rPr>
              <a:t>Azliza</a:t>
            </a:r>
            <a:r>
              <a:rPr lang="en-IN" sz="1800" dirty="0">
                <a:latin typeface="Times New Roman" panose="02020603050405020304" pitchFamily="18" charset="0"/>
                <a:cs typeface="Times New Roman" panose="02020603050405020304" pitchFamily="18" charset="0"/>
              </a:rPr>
              <a:t> Mohd Ali, </a:t>
            </a:r>
            <a:r>
              <a:rPr lang="en-IN" sz="1800" dirty="0" err="1">
                <a:latin typeface="Times New Roman" panose="02020603050405020304" pitchFamily="18" charset="0"/>
                <a:cs typeface="Times New Roman" panose="02020603050405020304" pitchFamily="18" charset="0"/>
              </a:rPr>
              <a:t>Plamen</a:t>
            </a:r>
            <a:r>
              <a:rPr lang="en-IN" sz="1800" dirty="0">
                <a:latin typeface="Times New Roman" panose="02020603050405020304" pitchFamily="18" charset="0"/>
                <a:cs typeface="Times New Roman" panose="02020603050405020304" pitchFamily="18" charset="0"/>
              </a:rPr>
              <a:t> Angelov, Gender and Age Classification of Human Faces    for Automatic Detection of Anomalous Human Behaviour, 2017 3rd IEEE International Conference on Cybernetics (CYBCONF), DOI: 10.1109/CYBConf.2017.7985780</a:t>
            </a:r>
          </a:p>
          <a:p>
            <a:pPr algn="just"/>
            <a:endParaRPr lang="en-IN" dirty="0">
              <a:latin typeface="Times New Roman" panose="02020603050405020304" pitchFamily="18" charset="0"/>
              <a:cs typeface="Times New Roman" panose="02020603050405020304" pitchFamily="18" charset="0"/>
            </a:endParaRPr>
          </a:p>
          <a:p>
            <a:pPr algn="just"/>
            <a:endParaRPr lang="en-IN" dirty="0"/>
          </a:p>
          <a:p>
            <a:endParaRPr lang="en-IN" dirty="0"/>
          </a:p>
          <a:p>
            <a:endParaRPr lang="en-IN" dirty="0"/>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CE661A17-5954-2C7D-B5D9-CC7B12230730}"/>
              </a:ext>
            </a:extLst>
          </p:cNvPr>
          <p:cNvSpPr txBox="1"/>
          <p:nvPr/>
        </p:nvSpPr>
        <p:spPr>
          <a:xfrm>
            <a:off x="609600" y="1295400"/>
            <a:ext cx="8381160" cy="409342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Automatic age and gender classification has become relevant to an increasing amount of applications, particularly since the rise of social platforms and social media. Nevertheless, performance of existing methods on real-world images is still significantly lacking, especially when compared to the tremendous leaps in performance recently reported for the related task of face recognition. In this paper we show that by learning representations through the use of deep-convolutional neural networks (CNN), a significant increase in performance can be obtained on these tasks. To this end, we propose a simple convolutional net architecture that can be used even when the amount of learning data is limited. We evaluate our method on the recent </a:t>
            </a:r>
            <a:r>
              <a:rPr lang="en-US" sz="2000" dirty="0" err="1">
                <a:latin typeface="Times New Roman" panose="02020603050405020304" pitchFamily="18" charset="0"/>
                <a:cs typeface="Times New Roman" panose="02020603050405020304" pitchFamily="18" charset="0"/>
              </a:rPr>
              <a:t>Adience</a:t>
            </a:r>
            <a:r>
              <a:rPr lang="en-US" sz="2000" dirty="0">
                <a:latin typeface="Times New Roman" panose="02020603050405020304" pitchFamily="18" charset="0"/>
                <a:cs typeface="Times New Roman" panose="02020603050405020304" pitchFamily="18" charset="0"/>
              </a:rPr>
              <a:t> benchmark for age and gender estimation and show it to dramatically outperform current state-of-the-art methods.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dirty="0"/>
          </a:p>
          <a:p>
            <a:endParaRPr lang="en-IN" dirty="0"/>
          </a:p>
          <a:p>
            <a:pPr marL="457200" indent="-457200" algn="just">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Age and gender, two of the key facial attributes, play a very foundational role in social interactions, making age and gender estimation from a single face frame is an important task in intelligent applications, such as access control, human-computer interaction, law enforcement, marketing intelligence and visual surveillance, </a:t>
            </a:r>
            <a:r>
              <a:rPr lang="en-US" sz="2000" dirty="0" err="1">
                <a:latin typeface="Times New Roman" panose="02020603050405020304" pitchFamily="18" charset="0"/>
                <a:cs typeface="Times New Roman" panose="02020603050405020304" pitchFamily="18" charset="0"/>
              </a:rPr>
              <a:t>etc.In</a:t>
            </a:r>
            <a:r>
              <a:rPr lang="en-US" sz="2000" dirty="0">
                <a:latin typeface="Times New Roman" panose="02020603050405020304" pitchFamily="18" charset="0"/>
                <a:cs typeface="Times New Roman" panose="02020603050405020304" pitchFamily="18" charset="0"/>
              </a:rPr>
              <a:t> this project, a frame is taken as input and the algorithm will determine the age and gender of person(s) in the frame.</a:t>
            </a: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We divide the age into 8 ranges[ (0-2), (4-6). (8-12), (15-20), (25-32), (38-    43), (48-53), (60-100)] and the output age will fall into one of them. While, the gender will be either male or female. </a:t>
            </a: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We evaluate our method on the recent </a:t>
            </a:r>
            <a:r>
              <a:rPr lang="en-US" sz="2000" dirty="0" err="1">
                <a:latin typeface="Times New Roman" panose="02020603050405020304" pitchFamily="18" charset="0"/>
                <a:cs typeface="Times New Roman" panose="02020603050405020304" pitchFamily="18" charset="0"/>
              </a:rPr>
              <a:t>Adience</a:t>
            </a:r>
            <a:r>
              <a:rPr lang="en-US" sz="2000" dirty="0">
                <a:latin typeface="Times New Roman" panose="02020603050405020304" pitchFamily="18" charset="0"/>
                <a:cs typeface="Times New Roman" panose="02020603050405020304" pitchFamily="18" charset="0"/>
              </a:rPr>
              <a:t> benchmark for age and gender estimation and show it to dramatically outperform current state-of-the-art methods.</a:t>
            </a:r>
            <a:endParaRPr lang="en-IN" sz="2000" dirty="0">
              <a:latin typeface="Times New Roman" panose="02020603050405020304" pitchFamily="18" charset="0"/>
              <a:cs typeface="Times New Roman" panose="02020603050405020304" pitchFamily="18" charset="0"/>
            </a:endParaRPr>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dirty="0"/>
          </a:p>
          <a:p>
            <a:endParaRPr lang="en-IN" dirty="0"/>
          </a:p>
          <a:p>
            <a:pPr>
              <a:lnSpc>
                <a:spcPct val="150000"/>
              </a:lnSpc>
            </a:pPr>
            <a:r>
              <a:rPr lang="en-IN" dirty="0"/>
              <a:t>           </a:t>
            </a: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Age and gender classification using Convolutional Neural Networks (CNN) is a popular research topic in the field of machine learning. The main objective of this research is to develop intelligent systems that can efficiently learn and recognize human faces. The facial modality has become increasingly important in the field of research, especially for security purposes.</a:t>
            </a:r>
            <a:r>
              <a:rPr lang="en-US" sz="2000" dirty="0">
                <a:latin typeface="Times New Roman" panose="02020603050405020304" pitchFamily="18" charset="0"/>
                <a:cs typeface="Times New Roman" panose="02020603050405020304" pitchFamily="18" charset="0"/>
              </a:rPr>
              <a:t> We evaluate our method on the recent </a:t>
            </a:r>
            <a:r>
              <a:rPr lang="en-US" sz="2000" dirty="0" err="1">
                <a:latin typeface="Times New Roman" panose="02020603050405020304" pitchFamily="18" charset="0"/>
                <a:cs typeface="Times New Roman" panose="02020603050405020304" pitchFamily="18" charset="0"/>
              </a:rPr>
              <a:t>Adience</a:t>
            </a:r>
            <a:r>
              <a:rPr lang="en-US" sz="2000" dirty="0">
                <a:latin typeface="Times New Roman" panose="02020603050405020304" pitchFamily="18" charset="0"/>
                <a:cs typeface="Times New Roman" panose="02020603050405020304" pitchFamily="18" charset="0"/>
              </a:rPr>
              <a:t> benchmark for age and gender estimation and show it to dramatically outperform current state-of-the-art methods.</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10113</TotalTime>
  <Words>1417</Words>
  <Application>Microsoft Office PowerPoint</Application>
  <PresentationFormat>On-screen Show (4:3)</PresentationFormat>
  <Paragraphs>162</Paragraphs>
  <Slides>20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Manoj Kasturi</cp:lastModifiedBy>
  <cp:revision>722</cp:revision>
  <dcterms:modified xsi:type="dcterms:W3CDTF">2023-10-31T09:59:25Z</dcterms:modified>
</cp:coreProperties>
</file>