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720"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488" autoAdjust="0"/>
  </p:normalViewPr>
  <p:slideViewPr>
    <p:cSldViewPr snapToGrid="0" snapToObjects="1">
      <p:cViewPr varScale="1">
        <p:scale>
          <a:sx n="81" d="100"/>
          <a:sy n="81" d="100"/>
        </p:scale>
        <p:origin x="-78" y="-69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4/4/2024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4/4/2024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4/4/2024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A693002F-D6EA-CF48-8F44-2316036B2B87}"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4/4/2024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ransition>
    <p:wipe dir="d"/>
  </p:transition>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06A8E3A-8DBF-0542-BC99-444DCA0CC2C2}" type="datetimeFigureOut">
              <a:rPr lang="en-US" smtClean="0"/>
              <a:pPr/>
              <a:t>4/4/2024</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693002F-D6EA-CF48-8F44-2316036B2B87}"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wipe dir="d"/>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62213"/>
          </a:xfrm>
          <a:prstGeom prst="rect">
            <a:avLst/>
          </a:prstGeom>
          <a:noFill/>
        </p:spPr>
        <p:txBody>
          <a:bodyPr wrap="square" rtlCol="0">
            <a:spAutoFit/>
          </a:bodyPr>
          <a:lstStyle/>
          <a:p>
            <a:r>
              <a:rPr lang="en-US" b="1" i="1" dirty="0" smtClean="0"/>
              <a:t>  </a:t>
            </a:r>
            <a:r>
              <a:rPr lang="en-US" sz="3600" dirty="0" smtClean="0">
                <a:solidFill>
                  <a:schemeClr val="tx2">
                    <a:lumMod val="50000"/>
                  </a:schemeClr>
                </a:solidFill>
              </a:rPr>
              <a:t>HAND WRITTEN</a:t>
            </a:r>
            <a:r>
              <a:rPr lang="en-US" sz="3600" dirty="0">
                <a:solidFill>
                  <a:schemeClr val="tx2">
                    <a:lumMod val="50000"/>
                  </a:schemeClr>
                </a:solidFill>
              </a:rPr>
              <a:t> </a:t>
            </a:r>
            <a:r>
              <a:rPr lang="en-US" sz="3600" dirty="0" smtClean="0">
                <a:solidFill>
                  <a:schemeClr val="tx2">
                    <a:lumMod val="50000"/>
                  </a:schemeClr>
                </a:solidFill>
              </a:rPr>
              <a:t> DIGIT RECOGNITION USING</a:t>
            </a:r>
            <a:endParaRPr lang="en-US" sz="3800" b="1" dirty="0">
              <a:solidFill>
                <a:schemeClr val="tx2">
                  <a:lumMod val="50000"/>
                </a:schemeClr>
              </a:solidFill>
              <a:latin typeface="Algerian" pitchFamily="82" charset="0"/>
              <a:cs typeface="Arabic Typesetting" pitchFamily="66" charset="-78"/>
            </a:endParaRPr>
          </a:p>
          <a:p>
            <a:r>
              <a:rPr lang="en-US" sz="3800" b="1" dirty="0" smtClean="0">
                <a:solidFill>
                  <a:schemeClr val="tx2">
                    <a:lumMod val="50000"/>
                  </a:schemeClr>
                </a:solidFill>
                <a:latin typeface="Algerian" pitchFamily="82" charset="0"/>
                <a:cs typeface="Arabic Typesetting" pitchFamily="66" charset="-78"/>
              </a:rPr>
              <a:t>    </a:t>
            </a:r>
            <a:r>
              <a:rPr lang="en-US" sz="3600" dirty="0" smtClean="0">
                <a:solidFill>
                  <a:schemeClr val="tx2">
                    <a:lumMod val="50000"/>
                  </a:schemeClr>
                </a:solidFill>
              </a:rPr>
              <a:t>GENERATIVE  ADVERSARIAL NETWORK </a:t>
            </a:r>
            <a:endParaRPr lang="en-US" sz="3800" b="1" dirty="0">
              <a:solidFill>
                <a:schemeClr val="tx2">
                  <a:lumMod val="50000"/>
                </a:schemeClr>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PROBLEM STATEMENT:</a:t>
            </a:r>
            <a:endParaRPr lang="en-IN" sz="3200" dirty="0">
              <a:solidFill>
                <a:schemeClr val="tx1"/>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a:t>
            </a:r>
            <a:r>
              <a:rPr lang="en-US" sz="2000" i="1" dirty="0">
                <a:solidFill>
                  <a:schemeClr val="tx2">
                    <a:lumMod val="50000"/>
                  </a:schemeClr>
                </a:solidFill>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i="1" dirty="0">
                <a:latin typeface="Arial" pitchFamily="34" charset="0"/>
                <a:cs typeface="Arial" pitchFamily="34" charset="0"/>
              </a:rPr>
              <a:t>.</a:t>
            </a:r>
            <a:r>
              <a:rPr lang="en-US" sz="2000" dirty="0">
                <a:latin typeface="Arial" pitchFamily="34" charset="0"/>
                <a:cs typeface="Arial" pitchFamily="34" charset="0"/>
              </a:rPr>
              <a:t>"</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PROPOSED SYSTEM:</a:t>
            </a:r>
            <a:endParaRPr lang="en-IN" sz="3200" dirty="0">
              <a:solidFill>
                <a:schemeClr val="tx1"/>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solidFill>
                  <a:schemeClr val="tx2">
                    <a:lumMod val="50000"/>
                  </a:schemeClr>
                </a:solidFill>
                <a:effectLst/>
                <a:latin typeface="Söhne"/>
              </a:rPr>
              <a:t>                  </a:t>
            </a:r>
            <a:r>
              <a:rPr lang="en-US" sz="2000" i="1" dirty="0">
                <a:solidFill>
                  <a:schemeClr val="tx2">
                    <a:lumMod val="50000"/>
                  </a:schemeClr>
                </a:solidFill>
                <a:latin typeface="Arial" pitchFamily="34" charset="0"/>
                <a:cs typeface="Arial" pitchFamily="34" charset="0"/>
              </a:rPr>
              <a:t>P</a:t>
            </a:r>
            <a:r>
              <a:rPr lang="en-US" sz="2000" i="1" dirty="0">
                <a:solidFill>
                  <a:schemeClr val="tx2">
                    <a:lumMod val="50000"/>
                  </a:schemeClr>
                </a:solidFill>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endParaRPr lang="en-IN" sz="2000" i="1"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PROPOSED SOLUTION</a:t>
            </a:r>
            <a:r>
              <a:rPr lang="en-US" sz="3200" dirty="0">
                <a:solidFill>
                  <a:schemeClr val="tx1"/>
                </a:solidFill>
              </a:rPr>
              <a:t>:</a:t>
            </a:r>
            <a:endParaRPr lang="en-IN" sz="3200"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601533"/>
          </a:xfrm>
          <a:prstGeom prst="rect">
            <a:avLst/>
          </a:prstGeom>
          <a:noFill/>
        </p:spPr>
        <p:txBody>
          <a:bodyPr wrap="square" rtlCol="0">
            <a:spAutoFit/>
          </a:bodyPr>
          <a:lstStyle/>
          <a:p>
            <a:pPr>
              <a:buFont typeface="+mj-lt"/>
              <a:buAutoNum type="arabicPeriod"/>
            </a:pPr>
            <a:r>
              <a:rPr lang="en-US" sz="2000" b="1" i="1" dirty="0">
                <a:solidFill>
                  <a:schemeClr val="tx2">
                    <a:lumMod val="50000"/>
                  </a:schemeClr>
                </a:solidFill>
                <a:latin typeface="Arial" pitchFamily="34" charset="0"/>
                <a:cs typeface="Arial" pitchFamily="34" charset="0"/>
              </a:rPr>
              <a:t>Problem solution</a:t>
            </a:r>
            <a:r>
              <a:rPr lang="en-US" sz="2000" b="1" i="1" dirty="0">
                <a:solidFill>
                  <a:schemeClr val="tx2">
                    <a:lumMod val="50000"/>
                  </a:schemeClr>
                </a:solidFill>
                <a:effectLst/>
                <a:latin typeface="Arial" pitchFamily="34" charset="0"/>
                <a:cs typeface="Arial" pitchFamily="34" charset="0"/>
              </a:rPr>
              <a:t>:</a:t>
            </a:r>
            <a:endParaRPr lang="en-US" sz="2000" b="0" i="1" dirty="0">
              <a:solidFill>
                <a:schemeClr val="tx2">
                  <a:lumMod val="50000"/>
                </a:schemeClr>
              </a:solidFill>
              <a:effectLst/>
              <a:latin typeface="Arial" pitchFamily="34" charset="0"/>
              <a:cs typeface="Arial" pitchFamily="34" charset="0"/>
            </a:endParaRPr>
          </a:p>
          <a:p>
            <a:pPr lvl="1"/>
            <a:r>
              <a:rPr lang="en-US" sz="2000" b="0" i="1" dirty="0">
                <a:solidFill>
                  <a:schemeClr val="tx2">
                    <a:lumMod val="50000"/>
                  </a:schemeClr>
                </a:solidFill>
                <a:effectLst/>
                <a:latin typeface="Arial" pitchFamily="34" charset="0"/>
                <a:cs typeface="Arial" pitchFamily="34" charset="0"/>
              </a:rPr>
              <a:t>      </a:t>
            </a:r>
          </a:p>
          <a:p>
            <a:pPr lvl="1"/>
            <a:r>
              <a:rPr lang="en-US" sz="2000" i="1" dirty="0">
                <a:solidFill>
                  <a:schemeClr val="tx2">
                    <a:lumMod val="50000"/>
                  </a:schemeClr>
                </a:solidFill>
                <a:latin typeface="Arial" pitchFamily="34" charset="0"/>
                <a:cs typeface="Arial" pitchFamily="34" charset="0"/>
              </a:rPr>
              <a:t>      </a:t>
            </a:r>
            <a:r>
              <a:rPr lang="en-US" sz="2000" b="0" i="1" dirty="0">
                <a:solidFill>
                  <a:schemeClr val="tx2">
                    <a:lumMod val="50000"/>
                  </a:schemeClr>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endParaRPr lang="en-US" sz="2000" b="0" i="1" dirty="0">
              <a:solidFill>
                <a:schemeClr val="tx2">
                  <a:lumMod val="50000"/>
                </a:schemeClr>
              </a:solidFill>
              <a:effectLst/>
              <a:latin typeface="Arial" pitchFamily="34" charset="0"/>
              <a:cs typeface="Arial" pitchFamily="34" charset="0"/>
            </a:endParaRPr>
          </a:p>
          <a:p>
            <a:pPr algn="l">
              <a:buFont typeface="+mj-lt"/>
              <a:buAutoNum type="arabicPeriod"/>
            </a:pPr>
            <a:r>
              <a:rPr lang="en-US" sz="2000" b="1" i="1" dirty="0">
                <a:solidFill>
                  <a:schemeClr val="tx2">
                    <a:lumMod val="50000"/>
                  </a:schemeClr>
                </a:solidFill>
                <a:effectLst/>
                <a:latin typeface="Arial" pitchFamily="34" charset="0"/>
                <a:cs typeface="Arial" pitchFamily="34" charset="0"/>
              </a:rPr>
              <a:t>Overview of GANs:</a:t>
            </a:r>
            <a:endParaRPr lang="en-US" sz="2000" i="1" dirty="0">
              <a:solidFill>
                <a:schemeClr val="tx2">
                  <a:lumMod val="50000"/>
                </a:schemeClr>
              </a:solidFill>
              <a:latin typeface="Arial" pitchFamily="34" charset="0"/>
              <a:cs typeface="Arial" pitchFamily="34" charset="0"/>
            </a:endParaRPr>
          </a:p>
          <a:p>
            <a:pPr algn="l"/>
            <a:r>
              <a:rPr lang="en-US" sz="2000" b="0" i="1" dirty="0">
                <a:solidFill>
                  <a:schemeClr val="tx2">
                    <a:lumMod val="50000"/>
                  </a:schemeClr>
                </a:solidFill>
                <a:effectLst/>
                <a:latin typeface="Arial" pitchFamily="34" charset="0"/>
                <a:cs typeface="Arial" pitchFamily="34" charset="0"/>
              </a:rPr>
              <a:t>           </a:t>
            </a:r>
          </a:p>
          <a:p>
            <a:pPr algn="l"/>
            <a:r>
              <a:rPr lang="en-US" sz="2000" i="1" dirty="0">
                <a:solidFill>
                  <a:schemeClr val="tx2">
                    <a:lumMod val="50000"/>
                  </a:schemeClr>
                </a:solidFill>
                <a:latin typeface="Arial" pitchFamily="34" charset="0"/>
                <a:cs typeface="Arial" pitchFamily="34" charset="0"/>
              </a:rPr>
              <a:t>            </a:t>
            </a:r>
            <a:r>
              <a:rPr lang="en-US" sz="2000" b="0" i="1" dirty="0">
                <a:solidFill>
                  <a:schemeClr val="tx2">
                    <a:lumMod val="50000"/>
                  </a:schemeClr>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chemeClr val="tx2">
                  <a:lumMod val="50000"/>
                </a:schemeClr>
              </a:solidFill>
              <a:effectLst/>
              <a:latin typeface="Arial" pitchFamily="34" charset="0"/>
              <a:cs typeface="Arial" pitchFamily="34" charset="0"/>
            </a:endParaRPr>
          </a:p>
          <a:p>
            <a:pPr algn="l"/>
            <a:r>
              <a:rPr lang="en-US" sz="2000" b="1" i="1" dirty="0">
                <a:solidFill>
                  <a:schemeClr val="tx2">
                    <a:lumMod val="50000"/>
                  </a:schemeClr>
                </a:solidFill>
                <a:effectLst/>
                <a:latin typeface="Arial" pitchFamily="34" charset="0"/>
                <a:cs typeface="Arial" pitchFamily="34" charset="0"/>
              </a:rPr>
              <a:t>3.Data Collection and Preprocessing:</a:t>
            </a:r>
            <a:endParaRPr lang="en-US" sz="2000" b="0" i="1" dirty="0">
              <a:solidFill>
                <a:schemeClr val="tx2">
                  <a:lumMod val="50000"/>
                </a:schemeClr>
              </a:solidFill>
              <a:effectLst/>
              <a:latin typeface="Arial" pitchFamily="34" charset="0"/>
              <a:cs typeface="Arial" pitchFamily="34" charset="0"/>
            </a:endParaRPr>
          </a:p>
          <a:p>
            <a:pPr algn="l"/>
            <a:r>
              <a:rPr lang="en-US" sz="2000" b="0" i="1" dirty="0">
                <a:solidFill>
                  <a:schemeClr val="tx2">
                    <a:lumMod val="50000"/>
                  </a:schemeClr>
                </a:solidFill>
                <a:effectLst/>
                <a:latin typeface="Arial" pitchFamily="34" charset="0"/>
                <a:cs typeface="Arial" pitchFamily="34" charset="0"/>
              </a:rPr>
              <a:t>           </a:t>
            </a:r>
          </a:p>
          <a:p>
            <a:pPr algn="l"/>
            <a:r>
              <a:rPr lang="en-US" sz="2000" i="1" dirty="0">
                <a:solidFill>
                  <a:schemeClr val="tx2">
                    <a:lumMod val="50000"/>
                  </a:schemeClr>
                </a:solidFill>
                <a:latin typeface="Arial" pitchFamily="34" charset="0"/>
                <a:cs typeface="Arial" pitchFamily="34" charset="0"/>
              </a:rPr>
              <a:t>           </a:t>
            </a:r>
            <a:r>
              <a:rPr lang="en-US" sz="2000" b="0" i="1" dirty="0">
                <a:solidFill>
                  <a:schemeClr val="tx2">
                    <a:lumMod val="50000"/>
                  </a:schemeClr>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chemeClr val="tx2">
                    <a:lumMod val="50000"/>
                  </a:schemeClr>
                </a:solidFill>
                <a:effectLst/>
                <a:latin typeface="Arial" pitchFamily="34" charset="0"/>
                <a:cs typeface="Arial" pitchFamily="34" charset="0"/>
              </a:rPr>
              <a:t>4.GAN </a:t>
            </a:r>
            <a:r>
              <a:rPr lang="en-US" sz="2000" b="1" i="1" dirty="0">
                <a:solidFill>
                  <a:schemeClr val="tx2">
                    <a:lumMod val="50000"/>
                  </a:schemeClr>
                </a:solidFill>
                <a:effectLst/>
                <a:latin typeface="Arial" pitchFamily="34" charset="0"/>
                <a:cs typeface="Arial" pitchFamily="34" charset="0"/>
              </a:rPr>
              <a:t>Architecture </a:t>
            </a:r>
            <a:r>
              <a:rPr lang="en-US" sz="2000" b="1" i="1" dirty="0" smtClean="0">
                <a:solidFill>
                  <a:schemeClr val="tx2">
                    <a:lumMod val="50000"/>
                  </a:schemeClr>
                </a:solidFill>
                <a:effectLst/>
                <a:latin typeface="Arial" pitchFamily="34" charset="0"/>
                <a:cs typeface="Arial" pitchFamily="34" charset="0"/>
              </a:rPr>
              <a:t>Design:</a:t>
            </a:r>
          </a:p>
          <a:p>
            <a:pPr marL="0" indent="0" algn="l">
              <a:buNone/>
            </a:pPr>
            <a:r>
              <a:rPr lang="en-US" sz="2000" b="1" i="1" dirty="0" smtClean="0">
                <a:solidFill>
                  <a:schemeClr val="tx2">
                    <a:lumMod val="50000"/>
                  </a:schemeClr>
                </a:solidFill>
                <a:latin typeface="Arial" pitchFamily="34" charset="0"/>
                <a:cs typeface="Arial" pitchFamily="34" charset="0"/>
              </a:rPr>
              <a:t>	</a:t>
            </a:r>
            <a:r>
              <a:rPr lang="en-US" sz="2000" b="0" i="1" dirty="0" smtClean="0">
                <a:solidFill>
                  <a:schemeClr val="tx2">
                    <a:lumMod val="50000"/>
                  </a:schemeClr>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chemeClr val="tx2">
                  <a:lumMod val="50000"/>
                </a:schemeClr>
              </a:solidFill>
              <a:effectLst/>
              <a:latin typeface="Arial" pitchFamily="34" charset="0"/>
              <a:cs typeface="Arial" pitchFamily="34" charset="0"/>
            </a:endParaRPr>
          </a:p>
          <a:p>
            <a:pPr marL="0" indent="0" algn="l">
              <a:buNone/>
            </a:pPr>
            <a:r>
              <a:rPr lang="en-US" sz="2000" b="1" i="1" dirty="0" smtClean="0">
                <a:solidFill>
                  <a:schemeClr val="tx2">
                    <a:lumMod val="50000"/>
                  </a:schemeClr>
                </a:solidFill>
                <a:effectLst/>
                <a:latin typeface="Arial" pitchFamily="34" charset="0"/>
                <a:cs typeface="Arial" pitchFamily="34" charset="0"/>
              </a:rPr>
              <a:t>5.Training </a:t>
            </a:r>
            <a:r>
              <a:rPr lang="en-US" sz="2000" b="1" i="1" dirty="0">
                <a:solidFill>
                  <a:schemeClr val="tx2">
                    <a:lumMod val="50000"/>
                  </a:schemeClr>
                </a:solidFill>
                <a:effectLst/>
                <a:latin typeface="Arial" pitchFamily="34" charset="0"/>
                <a:cs typeface="Arial" pitchFamily="34" charset="0"/>
              </a:rPr>
              <a:t>Process:</a:t>
            </a:r>
            <a:endParaRPr lang="en-US" sz="2000" i="1" dirty="0">
              <a:solidFill>
                <a:schemeClr val="tx2">
                  <a:lumMod val="50000"/>
                </a:schemeClr>
              </a:solidFill>
              <a:latin typeface="Arial" pitchFamily="34" charset="0"/>
              <a:cs typeface="Arial" pitchFamily="34" charset="0"/>
            </a:endParaRPr>
          </a:p>
          <a:p>
            <a:pPr marL="0" indent="0" algn="l">
              <a:buNone/>
            </a:pPr>
            <a:r>
              <a:rPr lang="en-US" sz="2000" b="0" i="1" dirty="0">
                <a:solidFill>
                  <a:schemeClr val="tx2">
                    <a:lumMod val="50000"/>
                  </a:schemeClr>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chemeClr val="tx2">
                    <a:lumMod val="50000"/>
                  </a:schemeClr>
                </a:solidFill>
                <a:effectLst/>
                <a:latin typeface="Arial" pitchFamily="34" charset="0"/>
                <a:cs typeface="Arial" pitchFamily="34" charset="0"/>
              </a:rPr>
              <a:t>6.Training Process:</a:t>
            </a:r>
          </a:p>
          <a:p>
            <a:pPr marL="0" indent="0" algn="l">
              <a:buNone/>
            </a:pPr>
            <a:r>
              <a:rPr lang="en-US" sz="2000" b="1" i="1" dirty="0" smtClean="0">
                <a:solidFill>
                  <a:schemeClr val="tx2">
                    <a:lumMod val="50000"/>
                  </a:schemeClr>
                </a:solidFill>
                <a:latin typeface="Arial" pitchFamily="34" charset="0"/>
                <a:cs typeface="Arial" pitchFamily="34" charset="0"/>
              </a:rPr>
              <a:t>	</a:t>
            </a:r>
            <a:r>
              <a:rPr lang="en-US" sz="2000" b="0" i="1" dirty="0" smtClean="0">
                <a:solidFill>
                  <a:schemeClr val="tx2">
                    <a:lumMod val="50000"/>
                  </a:schemeClr>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chemeClr val="tx2">
                  <a:lumMod val="50000"/>
                </a:schemeClr>
              </a:solidFill>
              <a:effectLst/>
              <a:latin typeface="Arial" pitchFamily="34" charset="0"/>
              <a:cs typeface="Arial" pitchFamily="34" charset="0"/>
            </a:endParaRPr>
          </a:p>
          <a:p>
            <a:pPr marL="0" indent="0" algn="l">
              <a:buNone/>
            </a:pPr>
            <a:r>
              <a:rPr lang="en-US" sz="2000" b="1" i="1" dirty="0" smtClean="0">
                <a:solidFill>
                  <a:schemeClr val="tx2">
                    <a:lumMod val="50000"/>
                  </a:schemeClr>
                </a:solidFill>
                <a:effectLst/>
                <a:latin typeface="Arial" pitchFamily="34" charset="0"/>
                <a:cs typeface="Arial" pitchFamily="34" charset="0"/>
              </a:rPr>
              <a:t>7.Evaluation </a:t>
            </a:r>
            <a:r>
              <a:rPr lang="en-US" sz="2000" b="1" i="1" dirty="0">
                <a:solidFill>
                  <a:schemeClr val="tx2">
                    <a:lumMod val="50000"/>
                  </a:schemeClr>
                </a:solidFill>
                <a:effectLst/>
                <a:latin typeface="Arial" pitchFamily="34" charset="0"/>
                <a:cs typeface="Arial" pitchFamily="34" charset="0"/>
              </a:rPr>
              <a:t>and </a:t>
            </a:r>
            <a:r>
              <a:rPr lang="en-US" sz="2000" b="1" i="1" dirty="0" smtClean="0">
                <a:solidFill>
                  <a:schemeClr val="tx2">
                    <a:lumMod val="50000"/>
                  </a:schemeClr>
                </a:solidFill>
                <a:effectLst/>
                <a:latin typeface="Arial" pitchFamily="34" charset="0"/>
                <a:cs typeface="Arial" pitchFamily="34" charset="0"/>
              </a:rPr>
              <a:t>Validation:</a:t>
            </a:r>
          </a:p>
          <a:p>
            <a:pPr marL="0" indent="0" algn="l">
              <a:buNone/>
            </a:pPr>
            <a:r>
              <a:rPr lang="en-US" sz="2000" b="1" i="1" dirty="0" smtClean="0">
                <a:solidFill>
                  <a:schemeClr val="tx2">
                    <a:lumMod val="50000"/>
                  </a:schemeClr>
                </a:solidFill>
                <a:latin typeface="Arial" pitchFamily="34" charset="0"/>
                <a:cs typeface="Arial" pitchFamily="34" charset="0"/>
              </a:rPr>
              <a:t>	</a:t>
            </a:r>
            <a:r>
              <a:rPr lang="en-US" sz="2000" b="0" i="1" dirty="0" smtClean="0">
                <a:solidFill>
                  <a:schemeClr val="tx2">
                    <a:lumMod val="50000"/>
                  </a:schemeClr>
                </a:solidFill>
                <a:effectLst/>
                <a:latin typeface="Arial" pitchFamily="34" charset="0"/>
                <a:cs typeface="Arial" pitchFamily="34" charset="0"/>
              </a:rPr>
              <a:t>Discuss </a:t>
            </a:r>
            <a:r>
              <a:rPr lang="en-US" sz="2000" b="0" i="1" dirty="0">
                <a:solidFill>
                  <a:schemeClr val="tx2">
                    <a:lumMod val="50000"/>
                  </a:schemeClr>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lgn="l">
              <a:buNone/>
            </a:pPr>
            <a:r>
              <a:rPr lang="en-US" sz="1400" dirty="0" smtClean="0"/>
              <a:t> </a:t>
            </a:r>
            <a:r>
              <a:rPr lang="en-US" sz="2000" b="1" dirty="0">
                <a:solidFill>
                  <a:schemeClr val="tx2">
                    <a:lumMod val="50000"/>
                  </a:schemeClr>
                </a:solidFill>
              </a:rPr>
              <a:t>8.</a:t>
            </a:r>
            <a:r>
              <a:rPr lang="en-US" sz="2000" b="1" i="1" dirty="0">
                <a:solidFill>
                  <a:schemeClr val="tx2">
                    <a:lumMod val="50000"/>
                  </a:schemeClr>
                </a:solidFill>
                <a:effectLst/>
              </a:rPr>
              <a:t>Integration with Handwritten Recognition </a:t>
            </a:r>
            <a:r>
              <a:rPr lang="en-US" sz="2000" b="1" i="1" dirty="0" smtClean="0">
                <a:solidFill>
                  <a:schemeClr val="tx2">
                    <a:lumMod val="50000"/>
                  </a:schemeClr>
                </a:solidFill>
                <a:effectLst/>
              </a:rPr>
              <a:t>Systems:</a:t>
            </a:r>
          </a:p>
          <a:p>
            <a:pPr marL="0" indent="0" algn="l">
              <a:buNone/>
            </a:pPr>
            <a:r>
              <a:rPr lang="en-US" sz="2000" b="1" i="1" dirty="0" smtClean="0">
                <a:solidFill>
                  <a:schemeClr val="tx2">
                    <a:lumMod val="50000"/>
                  </a:schemeClr>
                </a:solidFill>
              </a:rPr>
              <a:t>	</a:t>
            </a:r>
            <a:r>
              <a:rPr lang="en-US" sz="2000" b="0" i="1" dirty="0" smtClean="0">
                <a:solidFill>
                  <a:schemeClr val="tx2">
                    <a:lumMod val="50000"/>
                  </a:schemeClr>
                </a:solidFill>
                <a:effectLst/>
              </a:rPr>
              <a:t>Explore </a:t>
            </a:r>
            <a:r>
              <a:rPr lang="en-US" sz="2000" b="0" i="1" dirty="0">
                <a:solidFill>
                  <a:schemeClr val="tx2">
                    <a:lumMod val="50000"/>
                  </a:schemeClr>
                </a:solidFill>
                <a:effectLst/>
              </a:rPr>
              <a:t>how the generated handwritten characters can be integrated into existing recognition systems to augment training data, improving the system's accuracy and robustness</a:t>
            </a:r>
            <a:r>
              <a:rPr lang="en-US" sz="2000" b="0" i="1" dirty="0" smtClean="0">
                <a:solidFill>
                  <a:schemeClr val="tx2">
                    <a:lumMod val="50000"/>
                  </a:schemeClr>
                </a:solidFill>
                <a:effectLst/>
              </a:rPr>
              <a:t>.</a:t>
            </a:r>
          </a:p>
          <a:p>
            <a:pPr marL="0" indent="0" algn="l">
              <a:buNone/>
            </a:pPr>
            <a:endParaRPr lang="en-US" sz="2000" b="0" i="1" dirty="0">
              <a:solidFill>
                <a:schemeClr val="tx2">
                  <a:lumMod val="50000"/>
                </a:schemeClr>
              </a:solidFill>
              <a:effectLst/>
            </a:endParaRPr>
          </a:p>
          <a:p>
            <a:pPr marL="0" indent="0" algn="l">
              <a:buNone/>
            </a:pPr>
            <a:r>
              <a:rPr lang="en-US" sz="2000" b="1" i="1" dirty="0">
                <a:solidFill>
                  <a:schemeClr val="tx2">
                    <a:lumMod val="50000"/>
                  </a:schemeClr>
                </a:solidFill>
                <a:effectLst/>
              </a:rPr>
              <a:t>9.Benefits and </a:t>
            </a:r>
            <a:r>
              <a:rPr lang="en-US" sz="2000" b="1" i="1" dirty="0" smtClean="0">
                <a:solidFill>
                  <a:schemeClr val="tx2">
                    <a:lumMod val="50000"/>
                  </a:schemeClr>
                </a:solidFill>
                <a:effectLst/>
              </a:rPr>
              <a:t>Applications:</a:t>
            </a:r>
            <a:endParaRPr lang="en-US" sz="2000" i="1" dirty="0">
              <a:solidFill>
                <a:schemeClr val="tx2">
                  <a:lumMod val="50000"/>
                </a:schemeClr>
              </a:solidFill>
            </a:endParaRPr>
          </a:p>
          <a:p>
            <a:pPr marL="0" indent="0" algn="l">
              <a:buNone/>
            </a:pPr>
            <a:r>
              <a:rPr lang="en-US" sz="2000" b="0" i="1" dirty="0" smtClean="0">
                <a:solidFill>
                  <a:schemeClr val="tx2">
                    <a:lumMod val="50000"/>
                  </a:schemeClr>
                </a:solidFill>
                <a:effectLst/>
              </a:rPr>
              <a:t>	Highlight </a:t>
            </a:r>
            <a:r>
              <a:rPr lang="en-US" sz="2000" b="0" i="1" dirty="0">
                <a:solidFill>
                  <a:schemeClr val="tx2">
                    <a:lumMod val="50000"/>
                  </a:schemeClr>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dirty="0">
                <a:solidFill>
                  <a:schemeClr val="tx1"/>
                </a:solidFill>
                <a:effectLst>
                  <a:outerShdw blurRad="38100" dist="38100" dir="2700000" algn="tl">
                    <a:srgbClr val="000000">
                      <a:alpha val="43137"/>
                    </a:srgbClr>
                  </a:outerShdw>
                </a:effectLst>
              </a:rPr>
              <a:t>SYSTEM APPROACH:</a:t>
            </a:r>
            <a:endParaRPr lang="en-IN" sz="3200" dirty="0">
              <a:solidFill>
                <a:schemeClr val="tx1"/>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solidFill>
                  <a:schemeClr val="tx2">
                    <a:lumMod val="50000"/>
                  </a:schemeClr>
                </a:solidFill>
                <a:effectLst/>
                <a:latin typeface="Arial" pitchFamily="34" charset="0"/>
                <a:cs typeface="Arial" pitchFamily="34" charset="0"/>
              </a:rPr>
              <a:t>Hardware </a:t>
            </a:r>
            <a:r>
              <a:rPr lang="en-IN" sz="1900" b="1" i="1" u="sng" dirty="0">
                <a:solidFill>
                  <a:schemeClr val="tx2">
                    <a:lumMod val="50000"/>
                  </a:schemeClr>
                </a:solidFill>
                <a:effectLst/>
                <a:latin typeface="Arial" pitchFamily="34" charset="0"/>
                <a:cs typeface="Arial" pitchFamily="34" charset="0"/>
              </a:rPr>
              <a:t>Requirements:</a:t>
            </a:r>
            <a:endParaRPr lang="en-IN" b="1" i="1" u="sng" dirty="0">
              <a:solidFill>
                <a:schemeClr val="tx2">
                  <a:lumMod val="50000"/>
                </a:schemeClr>
              </a:solidFill>
              <a:effectLst/>
              <a:latin typeface="Arial" pitchFamily="34" charset="0"/>
              <a:cs typeface="Arial" pitchFamily="34" charset="0"/>
            </a:endParaRP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High-speed networking infrastructure for data transfer</a:t>
            </a:r>
            <a:r>
              <a:rPr lang="en-IN" b="0" i="0" dirty="0">
                <a:solidFill>
                  <a:schemeClr val="tx2">
                    <a:lumMod val="50000"/>
                  </a:schemeClr>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SYSTEM APPROACH:</a:t>
            </a:r>
            <a:endParaRPr lang="en-IN" sz="3200" dirty="0">
              <a:solidFill>
                <a:schemeClr val="tx1"/>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solidFill>
                  <a:schemeClr val="tx2">
                    <a:lumMod val="50000"/>
                  </a:schemeClr>
                </a:solidFill>
                <a:latin typeface="Arial" pitchFamily="34" charset="0"/>
                <a:cs typeface="Arial" pitchFamily="34" charset="0"/>
              </a:rPr>
              <a:t>Software </a:t>
            </a:r>
            <a:r>
              <a:rPr lang="en-US" sz="2000" b="1" i="1" u="sng" dirty="0">
                <a:solidFill>
                  <a:schemeClr val="tx2">
                    <a:lumMod val="50000"/>
                  </a:schemeClr>
                </a:solidFill>
                <a:latin typeface="Arial" pitchFamily="34" charset="0"/>
                <a:cs typeface="Arial" pitchFamily="34" charset="0"/>
              </a:rPr>
              <a:t>Requirements</a:t>
            </a:r>
            <a:r>
              <a:rPr lang="en-US" sz="2000" b="1" i="1" u="sng" dirty="0" smtClean="0">
                <a:solidFill>
                  <a:schemeClr val="tx2">
                    <a:lumMod val="50000"/>
                  </a:schemeClr>
                </a:solidFill>
                <a:latin typeface="Arial" pitchFamily="34" charset="0"/>
                <a:cs typeface="Arial" pitchFamily="34" charset="0"/>
              </a:rPr>
              <a:t>:</a:t>
            </a:r>
            <a:endParaRPr lang="en-US" sz="2000" b="1" i="1" u="sng" dirty="0">
              <a:solidFill>
                <a:schemeClr val="tx2">
                  <a:lumMod val="50000"/>
                </a:schemeClr>
              </a:solidFill>
              <a:latin typeface="Arial" pitchFamily="34" charset="0"/>
              <a:cs typeface="Arial" pitchFamily="34" charset="0"/>
            </a:endParaRPr>
          </a:p>
          <a:p>
            <a:pPr marL="0" indent="0" algn="l">
              <a:buNone/>
            </a:pPr>
            <a:r>
              <a:rPr lang="en-IN" sz="2000" b="1" i="1" dirty="0">
                <a:solidFill>
                  <a:schemeClr val="tx2">
                    <a:lumMod val="50000"/>
                  </a:schemeClr>
                </a:solidFill>
                <a:latin typeface="Arial" pitchFamily="34" charset="0"/>
                <a:cs typeface="Arial" pitchFamily="34" charset="0"/>
              </a:rPr>
              <a:t>.</a:t>
            </a:r>
            <a:r>
              <a:rPr lang="en-IN" sz="2000" b="0" i="1" dirty="0">
                <a:solidFill>
                  <a:schemeClr val="tx2">
                    <a:lumMod val="50000"/>
                  </a:schemeClr>
                </a:solidFill>
                <a:effectLst/>
                <a:latin typeface="Arial" pitchFamily="34" charset="0"/>
                <a:cs typeface="Arial" pitchFamily="34" charset="0"/>
              </a:rPr>
              <a:t> </a:t>
            </a:r>
            <a:r>
              <a:rPr lang="en-IN" sz="2000" b="0" i="1" dirty="0" smtClean="0">
                <a:solidFill>
                  <a:schemeClr val="tx2">
                    <a:lumMod val="50000"/>
                  </a:schemeClr>
                </a:solidFill>
                <a:effectLst/>
                <a:latin typeface="Arial" pitchFamily="34" charset="0"/>
                <a:cs typeface="Arial" pitchFamily="34" charset="0"/>
              </a:rPr>
              <a:t> TensorFlow </a:t>
            </a:r>
            <a:r>
              <a:rPr lang="en-IN" sz="2000" b="0" i="1" dirty="0">
                <a:solidFill>
                  <a:schemeClr val="tx2">
                    <a:lumMod val="50000"/>
                  </a:schemeClr>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chemeClr val="tx2">
                    <a:lumMod val="50000"/>
                  </a:schemeClr>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ALGORITHM:</a:t>
            </a:r>
            <a:endParaRPr lang="en-IN" sz="3200" dirty="0">
              <a:solidFill>
                <a:schemeClr val="tx1"/>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chemeClr val="tx2">
                    <a:lumMod val="50000"/>
                  </a:schemeClr>
                </a:solidFill>
                <a:effectLst/>
                <a:latin typeface="Arial" pitchFamily="34" charset="0"/>
                <a:cs typeface="Arial" pitchFamily="34" charset="0"/>
              </a:rPr>
              <a:t>Here's </a:t>
            </a:r>
            <a:r>
              <a:rPr lang="en-IN" sz="2000" b="0" i="1" dirty="0">
                <a:solidFill>
                  <a:schemeClr val="tx2">
                    <a:lumMod val="50000"/>
                  </a:schemeClr>
                </a:solidFill>
                <a:effectLst/>
                <a:latin typeface="Arial" pitchFamily="34" charset="0"/>
                <a:cs typeface="Arial" pitchFamily="34" charset="0"/>
              </a:rPr>
              <a:t>a concise algorithm for a Handwritten Model using GAN</a:t>
            </a:r>
            <a:r>
              <a:rPr lang="en-IN" sz="2000" b="0" i="1" dirty="0" smtClean="0">
                <a:solidFill>
                  <a:schemeClr val="tx2">
                    <a:lumMod val="50000"/>
                  </a:schemeClr>
                </a:solidFill>
                <a:effectLst/>
                <a:latin typeface="Arial" pitchFamily="34" charset="0"/>
                <a:cs typeface="Arial" pitchFamily="34" charset="0"/>
              </a:rPr>
              <a:t>:</a:t>
            </a:r>
          </a:p>
          <a:p>
            <a:pPr marL="0" indent="0" algn="l">
              <a:buNone/>
            </a:pPr>
            <a:endParaRPr lang="en-IN" sz="2000" b="0" i="1" dirty="0">
              <a:solidFill>
                <a:schemeClr val="tx2">
                  <a:lumMod val="50000"/>
                </a:schemeClr>
              </a:solidFill>
              <a:effectLst/>
              <a:latin typeface="Arial" pitchFamily="34" charset="0"/>
              <a:cs typeface="Arial" pitchFamily="34" charset="0"/>
            </a:endParaRPr>
          </a:p>
          <a:p>
            <a:pPr marL="0" indent="0" algn="l">
              <a:buNone/>
            </a:pPr>
            <a:r>
              <a:rPr lang="en-IN" sz="2000" b="1" i="1" dirty="0" smtClean="0">
                <a:solidFill>
                  <a:schemeClr val="tx2">
                    <a:lumMod val="50000"/>
                  </a:schemeClr>
                </a:solidFill>
                <a:latin typeface="Arial" pitchFamily="34" charset="0"/>
                <a:cs typeface="Arial" pitchFamily="34" charset="0"/>
              </a:rPr>
              <a:t>	1</a:t>
            </a:r>
            <a:r>
              <a:rPr lang="en-IN" sz="2000" i="1" dirty="0" smtClean="0">
                <a:solidFill>
                  <a:schemeClr val="tx2">
                    <a:lumMod val="50000"/>
                  </a:schemeClr>
                </a:solidFill>
                <a:latin typeface="Arial" pitchFamily="34" charset="0"/>
                <a:cs typeface="Arial" pitchFamily="34" charset="0"/>
              </a:rPr>
              <a:t>.</a:t>
            </a:r>
            <a:r>
              <a:rPr lang="en-IN" sz="2000" b="1" i="1" dirty="0" smtClean="0">
                <a:solidFill>
                  <a:schemeClr val="tx2">
                    <a:lumMod val="50000"/>
                  </a:schemeClr>
                </a:solidFill>
                <a:effectLst/>
                <a:latin typeface="Arial" pitchFamily="34" charset="0"/>
                <a:cs typeface="Arial" pitchFamily="34" charset="0"/>
              </a:rPr>
              <a:t>Initialize </a:t>
            </a:r>
            <a:r>
              <a:rPr lang="en-IN" sz="2000" b="1" i="1" dirty="0">
                <a:solidFill>
                  <a:schemeClr val="tx2">
                    <a:lumMod val="50000"/>
                  </a:schemeClr>
                </a:solidFill>
                <a:effectLst/>
                <a:latin typeface="Arial" pitchFamily="34" charset="0"/>
                <a:cs typeface="Arial" pitchFamily="34" charset="0"/>
              </a:rPr>
              <a:t>Parameters</a:t>
            </a:r>
            <a:r>
              <a:rPr lang="en-IN" sz="2000" b="1" i="1" dirty="0" smtClean="0">
                <a:solidFill>
                  <a:schemeClr val="tx2">
                    <a:lumMod val="50000"/>
                  </a:schemeClr>
                </a:solidFill>
                <a:effectLst/>
                <a:latin typeface="Arial" pitchFamily="34" charset="0"/>
                <a:cs typeface="Arial" pitchFamily="34" charset="0"/>
              </a:rPr>
              <a:t>: </a:t>
            </a:r>
            <a:r>
              <a:rPr lang="en-IN" sz="2000" b="0" i="1" dirty="0" smtClean="0">
                <a:solidFill>
                  <a:schemeClr val="tx2">
                    <a:lumMod val="50000"/>
                  </a:schemeClr>
                </a:solidFill>
                <a:effectLst/>
                <a:latin typeface="Arial" pitchFamily="34" charset="0"/>
                <a:cs typeface="Arial" pitchFamily="34" charset="0"/>
              </a:rPr>
              <a:t>Set </a:t>
            </a:r>
            <a:r>
              <a:rPr lang="en-IN" sz="2000" b="0" i="1" dirty="0">
                <a:solidFill>
                  <a:schemeClr val="tx2">
                    <a:lumMod val="50000"/>
                  </a:schemeClr>
                </a:solidFill>
                <a:effectLst/>
                <a:latin typeface="Arial" pitchFamily="34" charset="0"/>
                <a:cs typeface="Arial" pitchFamily="34" charset="0"/>
              </a:rPr>
              <a:t>hyperparameters and define network architectures for generator and discriminator</a:t>
            </a:r>
            <a:r>
              <a:rPr lang="en-IN" sz="2000" b="0" i="1" dirty="0" smtClean="0">
                <a:solidFill>
                  <a:schemeClr val="tx2">
                    <a:lumMod val="50000"/>
                  </a:schemeClr>
                </a:solidFill>
                <a:effectLst/>
                <a:latin typeface="Arial" pitchFamily="34" charset="0"/>
                <a:cs typeface="Arial" pitchFamily="34" charset="0"/>
              </a:rPr>
              <a:t>.</a:t>
            </a:r>
          </a:p>
          <a:p>
            <a:pPr marL="0" indent="0" algn="l">
              <a:buNone/>
            </a:pPr>
            <a:endParaRPr lang="en-IN" sz="2000" b="0" i="1" dirty="0">
              <a:solidFill>
                <a:schemeClr val="tx2">
                  <a:lumMod val="50000"/>
                </a:schemeClr>
              </a:solidFill>
              <a:effectLst/>
              <a:latin typeface="Arial" pitchFamily="34" charset="0"/>
              <a:cs typeface="Arial" pitchFamily="34" charset="0"/>
            </a:endParaRPr>
          </a:p>
          <a:p>
            <a:pPr marL="0" indent="0" algn="l">
              <a:buNone/>
            </a:pPr>
            <a:r>
              <a:rPr lang="en-IN" sz="2000" b="1" i="1" dirty="0" smtClean="0">
                <a:solidFill>
                  <a:schemeClr val="tx2">
                    <a:lumMod val="50000"/>
                  </a:schemeClr>
                </a:solidFill>
                <a:effectLst/>
                <a:latin typeface="Arial" pitchFamily="34" charset="0"/>
                <a:cs typeface="Arial" pitchFamily="34" charset="0"/>
              </a:rPr>
              <a:t>	2.Data Pre-processing: </a:t>
            </a:r>
            <a:r>
              <a:rPr lang="en-IN" sz="2000" b="0" i="1" dirty="0" smtClean="0">
                <a:solidFill>
                  <a:schemeClr val="tx2">
                    <a:lumMod val="50000"/>
                  </a:schemeClr>
                </a:solidFill>
                <a:effectLst/>
                <a:latin typeface="Arial" pitchFamily="34" charset="0"/>
                <a:cs typeface="Arial" pitchFamily="34" charset="0"/>
              </a:rPr>
              <a:t>Normalize </a:t>
            </a:r>
            <a:r>
              <a:rPr lang="en-IN" sz="2000" b="0" i="1" dirty="0">
                <a:solidFill>
                  <a:schemeClr val="tx2">
                    <a:lumMod val="50000"/>
                  </a:schemeClr>
                </a:solidFill>
                <a:effectLst/>
                <a:latin typeface="Arial" pitchFamily="34" charset="0"/>
                <a:cs typeface="Arial" pitchFamily="34" charset="0"/>
              </a:rPr>
              <a:t>and augment handwritten character images</a:t>
            </a:r>
            <a:r>
              <a:rPr lang="en-IN" sz="2000" b="0" i="1" dirty="0" smtClean="0">
                <a:solidFill>
                  <a:schemeClr val="tx2">
                    <a:lumMod val="50000"/>
                  </a:schemeClr>
                </a:solidFill>
                <a:effectLst/>
                <a:latin typeface="Arial" pitchFamily="34" charset="0"/>
                <a:cs typeface="Arial" pitchFamily="34" charset="0"/>
              </a:rPr>
              <a:t>.</a:t>
            </a:r>
          </a:p>
          <a:p>
            <a:pPr marL="0" indent="0" algn="l">
              <a:buNone/>
            </a:pPr>
            <a:endParaRPr lang="en-IN" sz="2000" b="0" i="1" dirty="0">
              <a:solidFill>
                <a:schemeClr val="tx2">
                  <a:lumMod val="50000"/>
                </a:schemeClr>
              </a:solidFill>
              <a:effectLst/>
              <a:latin typeface="Arial" pitchFamily="34" charset="0"/>
              <a:cs typeface="Arial" pitchFamily="34" charset="0"/>
            </a:endParaRPr>
          </a:p>
          <a:p>
            <a:pPr marL="0" indent="0" algn="l">
              <a:buNone/>
            </a:pPr>
            <a:r>
              <a:rPr lang="en-IN" sz="2000" b="1" i="1" dirty="0" smtClean="0">
                <a:solidFill>
                  <a:schemeClr val="tx2">
                    <a:lumMod val="50000"/>
                  </a:schemeClr>
                </a:solidFill>
                <a:effectLst/>
                <a:latin typeface="Arial" pitchFamily="34" charset="0"/>
                <a:cs typeface="Arial" pitchFamily="34" charset="0"/>
              </a:rPr>
              <a:t>	3.Define </a:t>
            </a:r>
            <a:r>
              <a:rPr lang="en-IN" sz="2000" b="1" i="1" dirty="0">
                <a:solidFill>
                  <a:schemeClr val="tx2">
                    <a:lumMod val="50000"/>
                  </a:schemeClr>
                </a:solidFill>
                <a:effectLst/>
                <a:latin typeface="Arial" pitchFamily="34" charset="0"/>
                <a:cs typeface="Arial" pitchFamily="34" charset="0"/>
              </a:rPr>
              <a:t>Generator and Discriminator</a:t>
            </a:r>
            <a:r>
              <a:rPr lang="en-IN" sz="2000" b="1" i="1" dirty="0" smtClean="0">
                <a:solidFill>
                  <a:schemeClr val="tx2">
                    <a:lumMod val="50000"/>
                  </a:schemeClr>
                </a:solidFill>
                <a:effectLst/>
                <a:latin typeface="Arial" pitchFamily="34" charset="0"/>
                <a:cs typeface="Arial" pitchFamily="34" charset="0"/>
              </a:rPr>
              <a:t>: </a:t>
            </a:r>
            <a:r>
              <a:rPr lang="en-IN" sz="2000" b="0" i="1" dirty="0" smtClean="0">
                <a:solidFill>
                  <a:schemeClr val="tx2">
                    <a:lumMod val="50000"/>
                  </a:schemeClr>
                </a:solidFill>
                <a:effectLst/>
                <a:latin typeface="Arial" pitchFamily="34" charset="0"/>
                <a:cs typeface="Arial" pitchFamily="34" charset="0"/>
              </a:rPr>
              <a:t>Implement </a:t>
            </a:r>
            <a:r>
              <a:rPr lang="en-IN" sz="2000" b="0" i="1" dirty="0">
                <a:solidFill>
                  <a:schemeClr val="tx2">
                    <a:lumMod val="50000"/>
                  </a:schemeClr>
                </a:solidFill>
                <a:effectLst/>
                <a:latin typeface="Arial" pitchFamily="34" charset="0"/>
                <a:cs typeface="Arial" pitchFamily="34" charset="0"/>
              </a:rPr>
              <a:t>generator to produce synthetic handwritten characters</a:t>
            </a:r>
            <a:r>
              <a:rPr lang="en-IN" sz="2000" b="0" i="1" dirty="0" smtClean="0">
                <a:solidFill>
                  <a:schemeClr val="tx2">
                    <a:lumMod val="50000"/>
                  </a:schemeClr>
                </a:solidFill>
                <a:effectLst/>
                <a:latin typeface="Arial" pitchFamily="34" charset="0"/>
                <a:cs typeface="Arial" pitchFamily="34" charset="0"/>
              </a:rPr>
              <a:t>. Implement </a:t>
            </a:r>
            <a:r>
              <a:rPr lang="en-IN" sz="2000" b="0" i="1" dirty="0">
                <a:solidFill>
                  <a:schemeClr val="tx2">
                    <a:lumMod val="50000"/>
                  </a:schemeClr>
                </a:solidFill>
                <a:effectLst/>
                <a:latin typeface="Arial" pitchFamily="34" charset="0"/>
                <a:cs typeface="Arial" pitchFamily="34" charset="0"/>
              </a:rPr>
              <a:t>discriminator to classify real vs. synthetic characters.</a:t>
            </a:r>
          </a:p>
          <a:p>
            <a:pPr marL="0" indent="0" algn="l">
              <a:buNone/>
            </a:pPr>
            <a:endParaRPr lang="en-IN" sz="2000" b="0" i="1" dirty="0">
              <a:solidFill>
                <a:schemeClr val="tx2">
                  <a:lumMod val="50000"/>
                </a:schemeClr>
              </a:solidFill>
              <a:effectLst/>
            </a:endParaRPr>
          </a:p>
          <a:p>
            <a:pPr marL="0" indent="0">
              <a:buNone/>
            </a:pPr>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chemeClr val="tx2">
                  <a:lumMod val="50000"/>
                </a:schemeClr>
              </a:solidFill>
              <a:effectLst/>
            </a:endParaRPr>
          </a:p>
          <a:p>
            <a:pPr marL="0" indent="0" algn="l">
              <a:buNone/>
            </a:pPr>
            <a:r>
              <a:rPr lang="en-IN" sz="1800" b="1" i="1" dirty="0" smtClean="0">
                <a:solidFill>
                  <a:schemeClr val="tx2">
                    <a:lumMod val="50000"/>
                  </a:schemeClr>
                </a:solidFill>
                <a:effectLst/>
              </a:rPr>
              <a:t>	</a:t>
            </a:r>
            <a:r>
              <a:rPr lang="en-IN" sz="1800" b="1" i="1" dirty="0" smtClean="0">
                <a:solidFill>
                  <a:schemeClr val="tx2">
                    <a:lumMod val="50000"/>
                  </a:schemeClr>
                </a:solidFill>
                <a:effectLst/>
                <a:latin typeface="Arial" pitchFamily="34" charset="0"/>
                <a:cs typeface="Arial" pitchFamily="34" charset="0"/>
              </a:rPr>
              <a:t>4.Training </a:t>
            </a:r>
            <a:r>
              <a:rPr lang="en-IN" sz="1800" b="1" i="1" dirty="0">
                <a:solidFill>
                  <a:schemeClr val="tx2">
                    <a:lumMod val="50000"/>
                  </a:schemeClr>
                </a:solidFill>
                <a:effectLst/>
                <a:latin typeface="Arial" pitchFamily="34" charset="0"/>
                <a:cs typeface="Arial" pitchFamily="34" charset="0"/>
              </a:rPr>
              <a:t>Loop</a:t>
            </a:r>
            <a:r>
              <a:rPr lang="en-IN" sz="1800" b="1" i="1" dirty="0" smtClean="0">
                <a:solidFill>
                  <a:schemeClr val="tx2">
                    <a:lumMod val="50000"/>
                  </a:schemeClr>
                </a:solidFill>
                <a:effectLst/>
                <a:latin typeface="Arial" pitchFamily="34" charset="0"/>
                <a:cs typeface="Arial" pitchFamily="34" charset="0"/>
              </a:rPr>
              <a:t>: </a:t>
            </a:r>
            <a:r>
              <a:rPr lang="en-IN" sz="1800" b="0" i="1" dirty="0" smtClean="0">
                <a:solidFill>
                  <a:schemeClr val="tx2">
                    <a:lumMod val="50000"/>
                  </a:schemeClr>
                </a:solidFill>
                <a:effectLst/>
                <a:latin typeface="Arial" pitchFamily="34" charset="0"/>
                <a:cs typeface="Arial" pitchFamily="34" charset="0"/>
              </a:rPr>
              <a:t>Train </a:t>
            </a:r>
            <a:r>
              <a:rPr lang="en-IN" sz="1800" b="0" i="1" dirty="0">
                <a:solidFill>
                  <a:schemeClr val="tx2">
                    <a:lumMod val="50000"/>
                  </a:schemeClr>
                </a:solidFill>
                <a:effectLst/>
                <a:latin typeface="Arial" pitchFamily="34" charset="0"/>
                <a:cs typeface="Arial" pitchFamily="34" charset="0"/>
              </a:rPr>
              <a:t>discriminator to distinguish real from synthetic </a:t>
            </a:r>
            <a:r>
              <a:rPr lang="en-IN" sz="1800" b="0" i="1" dirty="0" err="1">
                <a:solidFill>
                  <a:schemeClr val="tx2">
                    <a:lumMod val="50000"/>
                  </a:schemeClr>
                </a:solidFill>
                <a:effectLst/>
                <a:latin typeface="Arial" pitchFamily="34" charset="0"/>
                <a:cs typeface="Arial" pitchFamily="34" charset="0"/>
              </a:rPr>
              <a:t>characters.Train</a:t>
            </a:r>
            <a:r>
              <a:rPr lang="en-IN" sz="1800" b="0" i="1" dirty="0">
                <a:solidFill>
                  <a:schemeClr val="tx2">
                    <a:lumMod val="50000"/>
                  </a:schemeClr>
                </a:solidFill>
                <a:effectLst/>
                <a:latin typeface="Arial" pitchFamily="34" charset="0"/>
                <a:cs typeface="Arial" pitchFamily="34" charset="0"/>
              </a:rPr>
              <a:t> generator to fool discriminator into producing realistic characters</a:t>
            </a:r>
            <a:r>
              <a:rPr lang="en-IN" sz="1800" b="0" i="1" dirty="0" smtClean="0">
                <a:solidFill>
                  <a:schemeClr val="tx2">
                    <a:lumMod val="50000"/>
                  </a:schemeClr>
                </a:solidFill>
                <a:effectLst/>
                <a:latin typeface="Arial" pitchFamily="34" charset="0"/>
                <a:cs typeface="Arial" pitchFamily="34" charset="0"/>
              </a:rPr>
              <a:t>.</a:t>
            </a:r>
          </a:p>
          <a:p>
            <a:pPr marL="0" indent="0" algn="l">
              <a:buNone/>
            </a:pPr>
            <a:endParaRPr lang="en-IN" sz="1800" b="0" i="1" dirty="0">
              <a:solidFill>
                <a:schemeClr val="tx2">
                  <a:lumMod val="50000"/>
                </a:schemeClr>
              </a:solidFill>
              <a:effectLst/>
              <a:latin typeface="Arial" pitchFamily="34" charset="0"/>
              <a:cs typeface="Arial" pitchFamily="34" charset="0"/>
            </a:endParaRPr>
          </a:p>
          <a:p>
            <a:pPr marL="0" indent="0" algn="l">
              <a:buNone/>
            </a:pPr>
            <a:r>
              <a:rPr lang="en-IN" sz="1800" b="1" i="1" dirty="0" smtClean="0">
                <a:solidFill>
                  <a:schemeClr val="tx2">
                    <a:lumMod val="50000"/>
                  </a:schemeClr>
                </a:solidFill>
                <a:effectLst/>
                <a:latin typeface="Arial" pitchFamily="34" charset="0"/>
                <a:cs typeface="Arial" pitchFamily="34" charset="0"/>
              </a:rPr>
              <a:t>	5.Evaluation: </a:t>
            </a:r>
            <a:r>
              <a:rPr lang="en-IN" sz="1800" b="0" i="1" dirty="0" smtClean="0">
                <a:solidFill>
                  <a:schemeClr val="tx2">
                    <a:lumMod val="50000"/>
                  </a:schemeClr>
                </a:solidFill>
                <a:effectLst/>
                <a:latin typeface="Arial" pitchFamily="34" charset="0"/>
                <a:cs typeface="Arial" pitchFamily="34" charset="0"/>
              </a:rPr>
              <a:t>Assess </a:t>
            </a:r>
            <a:r>
              <a:rPr lang="en-IN" sz="1800" b="0" i="1" dirty="0">
                <a:solidFill>
                  <a:schemeClr val="tx2">
                    <a:lumMod val="50000"/>
                  </a:schemeClr>
                </a:solidFill>
                <a:effectLst/>
                <a:latin typeface="Arial" pitchFamily="34" charset="0"/>
                <a:cs typeface="Arial" pitchFamily="34" charset="0"/>
              </a:rPr>
              <a:t>generated characters using evaluation </a:t>
            </a:r>
            <a:r>
              <a:rPr lang="en-IN" sz="1800" b="0" i="1" dirty="0" err="1">
                <a:solidFill>
                  <a:schemeClr val="tx2">
                    <a:lumMod val="50000"/>
                  </a:schemeClr>
                </a:solidFill>
                <a:effectLst/>
                <a:latin typeface="Arial" pitchFamily="34" charset="0"/>
                <a:cs typeface="Arial" pitchFamily="34" charset="0"/>
              </a:rPr>
              <a:t>metrics.Fine</a:t>
            </a:r>
            <a:r>
              <a:rPr lang="en-IN" sz="1800" b="0" i="1" dirty="0">
                <a:solidFill>
                  <a:schemeClr val="tx2">
                    <a:lumMod val="50000"/>
                  </a:schemeClr>
                </a:solidFill>
                <a:effectLst/>
                <a:latin typeface="Arial" pitchFamily="34" charset="0"/>
                <a:cs typeface="Arial" pitchFamily="34" charset="0"/>
              </a:rPr>
              <a:t>-tune model if necessary</a:t>
            </a:r>
            <a:r>
              <a:rPr lang="en-IN" sz="1800" b="0" i="1" dirty="0" smtClean="0">
                <a:solidFill>
                  <a:schemeClr val="tx2">
                    <a:lumMod val="50000"/>
                  </a:schemeClr>
                </a:solidFill>
                <a:effectLst/>
                <a:latin typeface="Arial" pitchFamily="34" charset="0"/>
                <a:cs typeface="Arial" pitchFamily="34" charset="0"/>
              </a:rPr>
              <a:t>.</a:t>
            </a:r>
          </a:p>
          <a:p>
            <a:pPr marL="0" indent="0" algn="l">
              <a:buNone/>
            </a:pPr>
            <a:endParaRPr lang="en-IN" sz="1800" b="0" i="1" dirty="0">
              <a:solidFill>
                <a:schemeClr val="tx2">
                  <a:lumMod val="50000"/>
                </a:schemeClr>
              </a:solidFill>
              <a:effectLst/>
              <a:latin typeface="Arial" pitchFamily="34" charset="0"/>
              <a:cs typeface="Arial" pitchFamily="34" charset="0"/>
            </a:endParaRPr>
          </a:p>
          <a:p>
            <a:pPr marL="0" indent="0" algn="l">
              <a:buNone/>
            </a:pPr>
            <a:r>
              <a:rPr lang="en-IN" sz="1800" b="1" i="1" dirty="0" smtClean="0">
                <a:solidFill>
                  <a:schemeClr val="tx2">
                    <a:lumMod val="50000"/>
                  </a:schemeClr>
                </a:solidFill>
                <a:effectLst/>
                <a:latin typeface="Arial" pitchFamily="34" charset="0"/>
                <a:cs typeface="Arial" pitchFamily="34" charset="0"/>
              </a:rPr>
              <a:t>	6.Integration </a:t>
            </a:r>
            <a:r>
              <a:rPr lang="en-IN" sz="1800" b="1" i="1" dirty="0">
                <a:solidFill>
                  <a:schemeClr val="tx2">
                    <a:lumMod val="50000"/>
                  </a:schemeClr>
                </a:solidFill>
                <a:effectLst/>
                <a:latin typeface="Arial" pitchFamily="34" charset="0"/>
                <a:cs typeface="Arial" pitchFamily="34" charset="0"/>
              </a:rPr>
              <a:t>with Recognition System (Optional</a:t>
            </a:r>
            <a:r>
              <a:rPr lang="en-IN" sz="1800" b="1" i="1" dirty="0" smtClean="0">
                <a:solidFill>
                  <a:schemeClr val="tx2">
                    <a:lumMod val="50000"/>
                  </a:schemeClr>
                </a:solidFill>
                <a:effectLst/>
                <a:latin typeface="Arial" pitchFamily="34" charset="0"/>
                <a:cs typeface="Arial" pitchFamily="34" charset="0"/>
              </a:rPr>
              <a:t>): </a:t>
            </a:r>
            <a:r>
              <a:rPr lang="en-IN" sz="1800" b="0" i="1" dirty="0" smtClean="0">
                <a:solidFill>
                  <a:schemeClr val="tx2">
                    <a:lumMod val="50000"/>
                  </a:schemeClr>
                </a:solidFill>
                <a:effectLst/>
                <a:latin typeface="Arial" pitchFamily="34" charset="0"/>
                <a:cs typeface="Arial" pitchFamily="34" charset="0"/>
              </a:rPr>
              <a:t>Integrate </a:t>
            </a:r>
            <a:r>
              <a:rPr lang="en-IN" sz="1800" b="0" i="1" dirty="0">
                <a:solidFill>
                  <a:schemeClr val="tx2">
                    <a:lumMod val="50000"/>
                  </a:schemeClr>
                </a:solidFill>
                <a:effectLst/>
                <a:latin typeface="Arial" pitchFamily="34" charset="0"/>
                <a:cs typeface="Arial" pitchFamily="34" charset="0"/>
              </a:rPr>
              <a:t>generated characters with recognition system for training data augmentation</a:t>
            </a:r>
            <a:r>
              <a:rPr lang="en-IN" sz="1800" b="0" i="0" dirty="0">
                <a:solidFill>
                  <a:schemeClr val="tx2">
                    <a:lumMod val="50000"/>
                  </a:schemeClr>
                </a:solidFill>
                <a:effectLst/>
                <a:latin typeface="Arial" pitchFamily="34" charset="0"/>
                <a:cs typeface="Arial" pitchFamily="34" charset="0"/>
              </a:rPr>
              <a:t>.</a:t>
            </a:r>
          </a:p>
          <a:p>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u="sng" dirty="0" smtClean="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rPr>
              <a:t>OUTLINE</a:t>
            </a:r>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2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solidFill>
                  <a:schemeClr val="tx2">
                    <a:lumMod val="50000"/>
                  </a:schemeClr>
                </a:solidFill>
                <a:latin typeface="Arial" pitchFamily="34" charset="0"/>
                <a:cs typeface="Arial" pitchFamily="34" charset="0"/>
              </a:rPr>
              <a:t>Generative Adversarial Network</a:t>
            </a:r>
          </a:p>
          <a:p>
            <a:pPr>
              <a:buFont typeface="Wingdings" pitchFamily="2" charset="2"/>
              <a:buChar char="q"/>
            </a:pPr>
            <a:r>
              <a:rPr lang="en-US" dirty="0" smtClean="0">
                <a:solidFill>
                  <a:schemeClr val="tx2">
                    <a:lumMod val="50000"/>
                  </a:schemeClr>
                </a:solidFill>
                <a:latin typeface="Arial" pitchFamily="34" charset="0"/>
                <a:cs typeface="Arial" pitchFamily="34" charset="0"/>
              </a:rPr>
              <a:t> Objective</a:t>
            </a:r>
          </a:p>
          <a:p>
            <a:pPr>
              <a:buFont typeface="Wingdings" pitchFamily="2" charset="2"/>
              <a:buChar char="q"/>
            </a:pPr>
            <a:r>
              <a:rPr lang="en-US" dirty="0" smtClean="0">
                <a:solidFill>
                  <a:schemeClr val="tx2">
                    <a:lumMod val="50000"/>
                  </a:schemeClr>
                </a:solidFill>
                <a:latin typeface="Arial" pitchFamily="34" charset="0"/>
                <a:cs typeface="Arial" pitchFamily="34" charset="0"/>
              </a:rPr>
              <a:t> Real time application</a:t>
            </a:r>
          </a:p>
          <a:p>
            <a:pPr>
              <a:buFont typeface="Wingdings" pitchFamily="2" charset="2"/>
              <a:buChar char="q"/>
            </a:pPr>
            <a:r>
              <a:rPr lang="en-US" dirty="0" smtClean="0">
                <a:solidFill>
                  <a:schemeClr val="tx2">
                    <a:lumMod val="50000"/>
                  </a:schemeClr>
                </a:solidFill>
                <a:latin typeface="Arial" pitchFamily="34" charset="0"/>
                <a:cs typeface="Arial" pitchFamily="34" charset="0"/>
              </a:rPr>
              <a:t> Generator and discriminator</a:t>
            </a:r>
          </a:p>
          <a:p>
            <a:pPr>
              <a:buFont typeface="Wingdings" pitchFamily="2" charset="2"/>
              <a:buChar char="q"/>
            </a:pPr>
            <a:r>
              <a:rPr lang="en-US" i="1" dirty="0" smtClean="0">
                <a:solidFill>
                  <a:schemeClr val="tx2">
                    <a:lumMod val="50000"/>
                  </a:schemeClr>
                </a:solidFill>
                <a:latin typeface="Arial" pitchFamily="34" charset="0"/>
                <a:cs typeface="Arial" pitchFamily="34" charset="0"/>
              </a:rPr>
              <a:t> Problem Statement</a:t>
            </a:r>
          </a:p>
          <a:p>
            <a:pPr>
              <a:buFont typeface="Wingdings" pitchFamily="2" charset="2"/>
              <a:buChar char="q"/>
            </a:pPr>
            <a:r>
              <a:rPr lang="en-US" b="1" i="1" dirty="0" smtClean="0">
                <a:solidFill>
                  <a:schemeClr val="tx2">
                    <a:lumMod val="50000"/>
                  </a:schemeClr>
                </a:solidFill>
                <a:latin typeface="Arial" pitchFamily="34" charset="0"/>
                <a:cs typeface="Arial" pitchFamily="34" charset="0"/>
              </a:rPr>
              <a:t> </a:t>
            </a:r>
            <a:r>
              <a:rPr lang="en-US" i="1" dirty="0" smtClean="0">
                <a:solidFill>
                  <a:schemeClr val="tx2">
                    <a:lumMod val="50000"/>
                  </a:schemeClr>
                </a:solidFill>
                <a:latin typeface="Arial" pitchFamily="34" charset="0"/>
                <a:cs typeface="Arial" pitchFamily="34" charset="0"/>
              </a:rPr>
              <a:t>Proposed System/Solution</a:t>
            </a:r>
          </a:p>
          <a:p>
            <a:pPr>
              <a:buFont typeface="Wingdings" pitchFamily="2" charset="2"/>
              <a:buChar char="q"/>
            </a:pPr>
            <a:r>
              <a:rPr lang="en-US" b="1" i="1" dirty="0" smtClean="0">
                <a:solidFill>
                  <a:schemeClr val="tx2">
                    <a:lumMod val="50000"/>
                  </a:schemeClr>
                </a:solidFill>
                <a:latin typeface="Arial" pitchFamily="34" charset="0"/>
                <a:cs typeface="Arial" pitchFamily="34" charset="0"/>
              </a:rPr>
              <a:t> </a:t>
            </a:r>
            <a:r>
              <a:rPr lang="en-US" i="1" dirty="0" smtClean="0">
                <a:solidFill>
                  <a:schemeClr val="tx2">
                    <a:lumMod val="50000"/>
                  </a:schemeClr>
                </a:solidFill>
                <a:latin typeface="Arial" pitchFamily="34" charset="0"/>
                <a:cs typeface="Arial" pitchFamily="34" charset="0"/>
              </a:rPr>
              <a:t>System Development Approach</a:t>
            </a:r>
          </a:p>
          <a:p>
            <a:pPr>
              <a:buFont typeface="Wingdings" pitchFamily="2" charset="2"/>
              <a:buChar char="q"/>
            </a:pPr>
            <a:r>
              <a:rPr lang="en-US" b="1" i="1" dirty="0" smtClean="0">
                <a:solidFill>
                  <a:schemeClr val="tx2">
                    <a:lumMod val="50000"/>
                  </a:schemeClr>
                </a:solidFill>
                <a:latin typeface="Arial" pitchFamily="34" charset="0"/>
                <a:cs typeface="Arial" pitchFamily="34" charset="0"/>
              </a:rPr>
              <a:t> </a:t>
            </a:r>
            <a:r>
              <a:rPr lang="en-US" i="1" dirty="0" smtClean="0">
                <a:solidFill>
                  <a:schemeClr val="tx2">
                    <a:lumMod val="50000"/>
                  </a:schemeClr>
                </a:solidFill>
                <a:latin typeface="Arial" pitchFamily="34" charset="0"/>
                <a:cs typeface="Arial" pitchFamily="34" charset="0"/>
              </a:rPr>
              <a:t>Algorithm and Deployment</a:t>
            </a:r>
          </a:p>
          <a:p>
            <a:pPr>
              <a:buFont typeface="Wingdings" pitchFamily="2" charset="2"/>
              <a:buChar char="q"/>
            </a:pPr>
            <a:r>
              <a:rPr lang="en-US" i="1" dirty="0" smtClean="0">
                <a:solidFill>
                  <a:schemeClr val="tx2">
                    <a:lumMod val="50000"/>
                  </a:schemeClr>
                </a:solidFill>
                <a:latin typeface="Arial" pitchFamily="34" charset="0"/>
                <a:cs typeface="Arial" pitchFamily="34" charset="0"/>
              </a:rPr>
              <a:t> Result</a:t>
            </a:r>
          </a:p>
          <a:p>
            <a:pPr>
              <a:buFont typeface="Wingdings" pitchFamily="2" charset="2"/>
              <a:buChar char="q"/>
            </a:pPr>
            <a:r>
              <a:rPr lang="en-US" i="1" dirty="0" smtClean="0">
                <a:solidFill>
                  <a:schemeClr val="tx2">
                    <a:lumMod val="50000"/>
                  </a:schemeClr>
                </a:solidFill>
                <a:latin typeface="Arial" pitchFamily="34" charset="0"/>
                <a:cs typeface="Arial" pitchFamily="34" charset="0"/>
              </a:rPr>
              <a:t> Conclusion</a:t>
            </a:r>
          </a:p>
          <a:p>
            <a:pPr>
              <a:buFont typeface="Wingdings" pitchFamily="2" charset="2"/>
              <a:buChar char="q"/>
            </a:pPr>
            <a:r>
              <a:rPr lang="en-US" i="1" dirty="0" smtClean="0">
                <a:solidFill>
                  <a:schemeClr val="tx2">
                    <a:lumMod val="50000"/>
                  </a:schemeClr>
                </a:solidFill>
                <a:latin typeface="Arial" pitchFamily="34" charset="0"/>
                <a:cs typeface="Arial" pitchFamily="34" charset="0"/>
              </a:rPr>
              <a:t> References</a:t>
            </a:r>
            <a:endParaRPr lang="en-IN" i="1" dirty="0" smtClean="0">
              <a:solidFill>
                <a:schemeClr val="tx2">
                  <a:lumMod val="50000"/>
                </a:schemeClr>
              </a:solidFill>
              <a:latin typeface="Arial" pitchFamily="34" charset="0"/>
              <a:cs typeface="Arial" pitchFamily="34" charset="0"/>
            </a:endParaRPr>
          </a:p>
          <a:p>
            <a:pPr>
              <a:buNone/>
            </a:pPr>
            <a:endParaRPr lang="en-IN" sz="2200"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DEPLOYMENT:</a:t>
            </a:r>
            <a:endParaRPr lang="en-IN" sz="3200" dirty="0">
              <a:solidFill>
                <a:schemeClr val="tx1"/>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00" b="1" i="1" dirty="0" smtClean="0">
                <a:solidFill>
                  <a:schemeClr val="tx2">
                    <a:lumMod val="50000"/>
                  </a:schemeClr>
                </a:solidFill>
                <a:effectLst/>
                <a:latin typeface="Arial" pitchFamily="34" charset="0"/>
                <a:cs typeface="Arial" pitchFamily="34" charset="0"/>
              </a:rPr>
              <a:t> </a:t>
            </a:r>
            <a:r>
              <a:rPr lang="en-IN" sz="1850" b="1" i="1" dirty="0" smtClean="0">
                <a:solidFill>
                  <a:schemeClr val="tx2">
                    <a:lumMod val="50000"/>
                  </a:schemeClr>
                </a:solidFill>
                <a:effectLst/>
                <a:latin typeface="Arial" pitchFamily="34" charset="0"/>
                <a:cs typeface="Arial" pitchFamily="34" charset="0"/>
              </a:rPr>
              <a:t>1. Model </a:t>
            </a:r>
            <a:r>
              <a:rPr lang="en-IN" sz="1850" b="1" i="1" dirty="0">
                <a:solidFill>
                  <a:schemeClr val="tx2">
                    <a:lumMod val="50000"/>
                  </a:schemeClr>
                </a:solidFill>
                <a:effectLst/>
                <a:latin typeface="Arial" pitchFamily="34" charset="0"/>
                <a:cs typeface="Arial" pitchFamily="34" charset="0"/>
              </a:rPr>
              <a:t>Training:</a:t>
            </a:r>
            <a:endParaRPr lang="en-IN" sz="1850" b="0" i="1" dirty="0">
              <a:solidFill>
                <a:schemeClr val="tx2">
                  <a:lumMod val="50000"/>
                </a:schemeClr>
              </a:solidFill>
              <a:effectLst/>
              <a:latin typeface="Arial" pitchFamily="34" charset="0"/>
              <a:cs typeface="Arial" pitchFamily="34" charset="0"/>
            </a:endParaRPr>
          </a:p>
          <a:p>
            <a:pPr marL="457200" lvl="1" indent="0" algn="l">
              <a:buNone/>
            </a:pPr>
            <a:r>
              <a:rPr lang="en-IN" sz="1850" b="0" i="1" dirty="0">
                <a:solidFill>
                  <a:schemeClr val="tx2">
                    <a:lumMod val="50000"/>
                  </a:schemeClr>
                </a:solidFill>
                <a:effectLst/>
                <a:latin typeface="Arial" pitchFamily="34" charset="0"/>
                <a:cs typeface="Arial" pitchFamily="34" charset="0"/>
              </a:rPr>
              <a:t> </a:t>
            </a:r>
            <a:r>
              <a:rPr lang="en-IN" sz="1850" b="0" i="1" dirty="0" smtClean="0">
                <a:solidFill>
                  <a:schemeClr val="tx2">
                    <a:lumMod val="50000"/>
                  </a:schemeClr>
                </a:solidFill>
                <a:effectLst/>
                <a:latin typeface="Arial" pitchFamily="34" charset="0"/>
                <a:cs typeface="Arial" pitchFamily="34" charset="0"/>
              </a:rPr>
              <a:t>	Train </a:t>
            </a:r>
            <a:r>
              <a:rPr lang="en-IN" sz="1850" b="0" i="1" dirty="0">
                <a:solidFill>
                  <a:schemeClr val="tx2">
                    <a:lumMod val="50000"/>
                  </a:schemeClr>
                </a:solidFill>
                <a:effectLst/>
                <a:latin typeface="Arial" pitchFamily="34" charset="0"/>
                <a:cs typeface="Arial" pitchFamily="34" charset="0"/>
              </a:rPr>
              <a:t>the GAN model on a high-performance computing (HPC) system using GPUs for accelerated training</a:t>
            </a:r>
            <a:r>
              <a:rPr lang="en-IN" sz="1850" b="0" i="1" dirty="0" smtClean="0">
                <a:solidFill>
                  <a:schemeClr val="tx2">
                    <a:lumMod val="50000"/>
                  </a:schemeClr>
                </a:solidFill>
                <a:effectLst/>
                <a:latin typeface="Arial" pitchFamily="34" charset="0"/>
                <a:cs typeface="Arial" pitchFamily="34" charset="0"/>
              </a:rPr>
              <a:t>.</a:t>
            </a:r>
          </a:p>
          <a:p>
            <a:pPr marL="457200" lvl="1" indent="0" algn="l">
              <a:buNone/>
            </a:pPr>
            <a:endParaRPr lang="en-IN" sz="1850" b="0" i="1" dirty="0" smtClean="0">
              <a:solidFill>
                <a:schemeClr val="tx2">
                  <a:lumMod val="50000"/>
                </a:schemeClr>
              </a:solidFill>
              <a:effectLst/>
              <a:latin typeface="Arial" pitchFamily="34" charset="0"/>
              <a:cs typeface="Arial" pitchFamily="34" charset="0"/>
            </a:endParaRPr>
          </a:p>
          <a:p>
            <a:pPr algn="l">
              <a:buNone/>
            </a:pPr>
            <a:r>
              <a:rPr lang="en-IN" sz="1850" i="1" dirty="0">
                <a:solidFill>
                  <a:schemeClr val="tx2">
                    <a:lumMod val="50000"/>
                  </a:schemeClr>
                </a:solidFill>
                <a:latin typeface="Arial" pitchFamily="34" charset="0"/>
                <a:cs typeface="Arial" pitchFamily="34" charset="0"/>
              </a:rPr>
              <a:t> </a:t>
            </a:r>
            <a:r>
              <a:rPr lang="en-IN" sz="1850" i="1" dirty="0" smtClean="0">
                <a:solidFill>
                  <a:schemeClr val="tx2">
                    <a:lumMod val="50000"/>
                  </a:schemeClr>
                </a:solidFill>
                <a:latin typeface="Arial" pitchFamily="34" charset="0"/>
                <a:cs typeface="Arial" pitchFamily="34" charset="0"/>
              </a:rPr>
              <a:t> 	 2. </a:t>
            </a:r>
            <a:r>
              <a:rPr lang="en-IN" sz="1850" b="1" i="1" dirty="0" smtClean="0">
                <a:solidFill>
                  <a:schemeClr val="tx2">
                    <a:lumMod val="50000"/>
                  </a:schemeClr>
                </a:solidFill>
                <a:effectLst/>
                <a:latin typeface="Arial" pitchFamily="34" charset="0"/>
                <a:cs typeface="Arial" pitchFamily="34" charset="0"/>
              </a:rPr>
              <a:t>Model </a:t>
            </a:r>
            <a:r>
              <a:rPr lang="en-IN" sz="1850" b="1" i="1" dirty="0">
                <a:solidFill>
                  <a:schemeClr val="tx2">
                    <a:lumMod val="50000"/>
                  </a:schemeClr>
                </a:solidFill>
                <a:effectLst/>
                <a:latin typeface="Arial" pitchFamily="34" charset="0"/>
                <a:cs typeface="Arial" pitchFamily="34" charset="0"/>
              </a:rPr>
              <a:t>Optimization:</a:t>
            </a:r>
            <a:endParaRPr lang="en-IN" sz="1850" b="0" i="1" dirty="0">
              <a:solidFill>
                <a:schemeClr val="tx2">
                  <a:lumMod val="50000"/>
                </a:schemeClr>
              </a:solidFill>
              <a:effectLst/>
              <a:latin typeface="Arial" pitchFamily="34" charset="0"/>
              <a:cs typeface="Arial" pitchFamily="34" charset="0"/>
            </a:endParaRPr>
          </a:p>
          <a:p>
            <a:pPr marL="457200" lvl="1" indent="0" algn="l">
              <a:buNone/>
            </a:pPr>
            <a:r>
              <a:rPr lang="en-IN" sz="1850" b="0" i="1" dirty="0">
                <a:solidFill>
                  <a:schemeClr val="tx2">
                    <a:lumMod val="50000"/>
                  </a:schemeClr>
                </a:solidFill>
                <a:effectLst/>
                <a:latin typeface="Arial" pitchFamily="34" charset="0"/>
                <a:cs typeface="Arial" pitchFamily="34" charset="0"/>
              </a:rPr>
              <a:t> </a:t>
            </a:r>
            <a:r>
              <a:rPr lang="en-IN" sz="1850" b="0" i="1" dirty="0" smtClean="0">
                <a:solidFill>
                  <a:schemeClr val="tx2">
                    <a:lumMod val="50000"/>
                  </a:schemeClr>
                </a:solidFill>
                <a:effectLst/>
                <a:latin typeface="Arial" pitchFamily="34" charset="0"/>
                <a:cs typeface="Arial" pitchFamily="34" charset="0"/>
              </a:rPr>
              <a:t>	Optimize </a:t>
            </a:r>
            <a:r>
              <a:rPr lang="en-IN" sz="1850" b="0" i="1" dirty="0">
                <a:solidFill>
                  <a:schemeClr val="tx2">
                    <a:lumMod val="50000"/>
                  </a:schemeClr>
                </a:solidFill>
                <a:effectLst/>
                <a:latin typeface="Arial" pitchFamily="34" charset="0"/>
                <a:cs typeface="Arial" pitchFamily="34" charset="0"/>
              </a:rPr>
              <a:t>the trained model for inference speed and resource efficiency</a:t>
            </a:r>
            <a:r>
              <a:rPr lang="en-IN" sz="1850" b="0" i="1" dirty="0" smtClean="0">
                <a:solidFill>
                  <a:schemeClr val="tx2">
                    <a:lumMod val="50000"/>
                  </a:schemeClr>
                </a:solidFill>
                <a:effectLst/>
                <a:latin typeface="Arial" pitchFamily="34" charset="0"/>
                <a:cs typeface="Arial" pitchFamily="34" charset="0"/>
              </a:rPr>
              <a:t>.</a:t>
            </a:r>
          </a:p>
          <a:p>
            <a:pPr marL="457200" lvl="1" indent="0" algn="l">
              <a:buNone/>
            </a:pPr>
            <a:endParaRPr lang="en-IN" sz="1850" b="0" i="1" dirty="0" smtClean="0">
              <a:solidFill>
                <a:schemeClr val="tx2">
                  <a:lumMod val="50000"/>
                </a:schemeClr>
              </a:solidFill>
              <a:effectLst/>
              <a:latin typeface="Arial" pitchFamily="34" charset="0"/>
              <a:cs typeface="Arial" pitchFamily="34" charset="0"/>
            </a:endParaRPr>
          </a:p>
          <a:p>
            <a:pPr algn="l">
              <a:buNone/>
            </a:pPr>
            <a:r>
              <a:rPr lang="en-IN" sz="1850" i="1" dirty="0" smtClean="0">
                <a:solidFill>
                  <a:schemeClr val="tx2">
                    <a:lumMod val="50000"/>
                  </a:schemeClr>
                </a:solidFill>
                <a:latin typeface="Arial" pitchFamily="34" charset="0"/>
                <a:cs typeface="Arial" pitchFamily="34" charset="0"/>
              </a:rPr>
              <a:t>	3.</a:t>
            </a:r>
            <a:r>
              <a:rPr lang="en-IN" sz="1850" b="1" i="1" dirty="0" smtClean="0">
                <a:solidFill>
                  <a:schemeClr val="tx2">
                    <a:lumMod val="50000"/>
                  </a:schemeClr>
                </a:solidFill>
                <a:effectLst/>
                <a:latin typeface="Arial" pitchFamily="34" charset="0"/>
                <a:cs typeface="Arial" pitchFamily="34" charset="0"/>
              </a:rPr>
              <a:t>Containerization</a:t>
            </a:r>
            <a:r>
              <a:rPr lang="en-IN" sz="1850" b="1" i="1" dirty="0">
                <a:solidFill>
                  <a:schemeClr val="tx2">
                    <a:lumMod val="50000"/>
                  </a:schemeClr>
                </a:solidFill>
                <a:effectLst/>
                <a:latin typeface="Arial" pitchFamily="34" charset="0"/>
                <a:cs typeface="Arial" pitchFamily="34" charset="0"/>
              </a:rPr>
              <a:t>:</a:t>
            </a:r>
            <a:endParaRPr lang="en-IN" sz="1850" b="0" i="1" dirty="0">
              <a:solidFill>
                <a:schemeClr val="tx2">
                  <a:lumMod val="50000"/>
                </a:schemeClr>
              </a:solidFill>
              <a:effectLst/>
              <a:latin typeface="Arial" pitchFamily="34" charset="0"/>
              <a:cs typeface="Arial" pitchFamily="34" charset="0"/>
            </a:endParaRPr>
          </a:p>
          <a:p>
            <a:pPr marL="457200" lvl="1" indent="0" algn="l">
              <a:buNone/>
            </a:pPr>
            <a:r>
              <a:rPr lang="en-IN" sz="1850" b="0" i="1" dirty="0">
                <a:solidFill>
                  <a:schemeClr val="tx2">
                    <a:lumMod val="50000"/>
                  </a:schemeClr>
                </a:solidFill>
                <a:effectLst/>
                <a:latin typeface="Arial" pitchFamily="34" charset="0"/>
                <a:cs typeface="Arial" pitchFamily="34" charset="0"/>
              </a:rPr>
              <a:t> </a:t>
            </a:r>
            <a:r>
              <a:rPr lang="en-IN" sz="1850" b="0" i="1" dirty="0" smtClean="0">
                <a:solidFill>
                  <a:schemeClr val="tx2">
                    <a:lumMod val="50000"/>
                  </a:schemeClr>
                </a:solidFill>
                <a:effectLst/>
                <a:latin typeface="Arial" pitchFamily="34" charset="0"/>
                <a:cs typeface="Arial" pitchFamily="34" charset="0"/>
              </a:rPr>
              <a:t>	Package </a:t>
            </a:r>
            <a:r>
              <a:rPr lang="en-IN" sz="1850" b="0" i="1" dirty="0">
                <a:solidFill>
                  <a:schemeClr val="tx2">
                    <a:lumMod val="50000"/>
                  </a:schemeClr>
                </a:solidFill>
                <a:effectLst/>
                <a:latin typeface="Arial" pitchFamily="34" charset="0"/>
                <a:cs typeface="Arial" pitchFamily="34" charset="0"/>
              </a:rPr>
              <a:t>the optimized model into a Docker container for easy deployment and portability.</a:t>
            </a:r>
          </a:p>
          <a:p>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chemeClr val="tx2">
                    <a:lumMod val="50000"/>
                  </a:schemeClr>
                </a:solidFill>
                <a:effectLst/>
                <a:latin typeface="Arial" pitchFamily="34" charset="0"/>
                <a:cs typeface="Arial" pitchFamily="34" charset="0"/>
              </a:rPr>
              <a:t>        4.Deployment Platform:</a:t>
            </a:r>
            <a:endParaRPr lang="en-US" sz="1800" i="1" dirty="0">
              <a:solidFill>
                <a:schemeClr val="tx2">
                  <a:lumMod val="50000"/>
                </a:schemeClr>
              </a:solidFill>
              <a:latin typeface="Arial" pitchFamily="34" charset="0"/>
              <a:cs typeface="Arial" pitchFamily="34" charset="0"/>
            </a:endParaRPr>
          </a:p>
          <a:p>
            <a:pPr marL="0" indent="0" algn="l">
              <a:buNone/>
            </a:pPr>
            <a:r>
              <a:rPr lang="en-US" sz="1800" b="0" i="1" dirty="0" smtClean="0">
                <a:solidFill>
                  <a:schemeClr val="tx2">
                    <a:lumMod val="50000"/>
                  </a:schemeClr>
                </a:solidFill>
                <a:effectLst/>
                <a:latin typeface="Arial" pitchFamily="34" charset="0"/>
                <a:cs typeface="Arial" pitchFamily="34" charset="0"/>
              </a:rPr>
              <a:t>	Choose </a:t>
            </a:r>
            <a:r>
              <a:rPr lang="en-US" sz="1800" b="0" i="1" dirty="0">
                <a:solidFill>
                  <a:schemeClr val="tx2">
                    <a:lumMod val="50000"/>
                  </a:schemeClr>
                </a:solidFill>
                <a:effectLst/>
                <a:latin typeface="Arial" pitchFamily="34" charset="0"/>
                <a:cs typeface="Arial" pitchFamily="34" charset="0"/>
              </a:rPr>
              <a:t>a deployment platform such as cloud services (e.g., AWS, Azure) or on-premises servers</a:t>
            </a:r>
            <a:r>
              <a:rPr lang="en-US" sz="1800" b="0" i="1" dirty="0" smtClean="0">
                <a:solidFill>
                  <a:schemeClr val="tx2">
                    <a:lumMod val="50000"/>
                  </a:schemeClr>
                </a:solidFill>
                <a:effectLst/>
                <a:latin typeface="Arial" pitchFamily="34" charset="0"/>
                <a:cs typeface="Arial" pitchFamily="34" charset="0"/>
              </a:rPr>
              <a:t>.</a:t>
            </a:r>
          </a:p>
          <a:p>
            <a:pPr marL="0" indent="0" algn="l">
              <a:buNone/>
            </a:pPr>
            <a:endParaRPr lang="en-US" sz="1800" b="0" i="1" dirty="0" smtClean="0">
              <a:solidFill>
                <a:schemeClr val="tx2">
                  <a:lumMod val="50000"/>
                </a:schemeClr>
              </a:solidFill>
              <a:effectLst/>
              <a:latin typeface="Arial" pitchFamily="34" charset="0"/>
              <a:cs typeface="Arial" pitchFamily="34" charset="0"/>
            </a:endParaRPr>
          </a:p>
          <a:p>
            <a:pPr marL="0" indent="0" algn="l">
              <a:buNone/>
            </a:pPr>
            <a:r>
              <a:rPr lang="en-US" sz="1800" b="1" i="1" dirty="0" smtClean="0">
                <a:solidFill>
                  <a:schemeClr val="tx2">
                    <a:lumMod val="50000"/>
                  </a:schemeClr>
                </a:solidFill>
                <a:effectLst/>
                <a:latin typeface="Arial" pitchFamily="34" charset="0"/>
                <a:cs typeface="Arial" pitchFamily="34" charset="0"/>
              </a:rPr>
              <a:t>        5.Scalability </a:t>
            </a:r>
            <a:r>
              <a:rPr lang="en-US" sz="1800" b="1" i="1" dirty="0">
                <a:solidFill>
                  <a:schemeClr val="tx2">
                    <a:lumMod val="50000"/>
                  </a:schemeClr>
                </a:solidFill>
                <a:effectLst/>
                <a:latin typeface="Arial" pitchFamily="34" charset="0"/>
                <a:cs typeface="Arial" pitchFamily="34" charset="0"/>
              </a:rPr>
              <a:t>Considerations</a:t>
            </a:r>
            <a:r>
              <a:rPr lang="en-US" sz="1800" b="1" i="1" dirty="0" smtClean="0">
                <a:solidFill>
                  <a:schemeClr val="tx2">
                    <a:lumMod val="50000"/>
                  </a:schemeClr>
                </a:solidFill>
                <a:effectLst/>
                <a:latin typeface="Arial" pitchFamily="34" charset="0"/>
                <a:cs typeface="Arial" pitchFamily="34" charset="0"/>
              </a:rPr>
              <a:t>:</a:t>
            </a:r>
            <a:endParaRPr lang="en-US" sz="1800" i="1" dirty="0">
              <a:solidFill>
                <a:schemeClr val="tx2">
                  <a:lumMod val="50000"/>
                </a:schemeClr>
              </a:solidFill>
              <a:latin typeface="Arial" pitchFamily="34" charset="0"/>
              <a:cs typeface="Arial" pitchFamily="34" charset="0"/>
            </a:endParaRPr>
          </a:p>
          <a:p>
            <a:pPr marL="0" indent="0" algn="l">
              <a:buNone/>
            </a:pPr>
            <a:r>
              <a:rPr lang="en-US" sz="1800" b="0" i="1" dirty="0" smtClean="0">
                <a:solidFill>
                  <a:schemeClr val="tx2">
                    <a:lumMod val="50000"/>
                  </a:schemeClr>
                </a:solidFill>
                <a:effectLst/>
                <a:latin typeface="Arial" pitchFamily="34" charset="0"/>
                <a:cs typeface="Arial" pitchFamily="34" charset="0"/>
              </a:rPr>
              <a:t>	 </a:t>
            </a:r>
            <a:r>
              <a:rPr lang="en-US" sz="1800" b="0" i="1" dirty="0">
                <a:solidFill>
                  <a:schemeClr val="tx2">
                    <a:lumMod val="50000"/>
                  </a:schemeClr>
                </a:solidFill>
                <a:effectLst/>
                <a:latin typeface="Arial" pitchFamily="34" charset="0"/>
                <a:cs typeface="Arial" pitchFamily="34" charset="0"/>
              </a:rPr>
              <a:t>Ensure the deployment infrastructure can handle varying workloads and scale horizontally if needed</a:t>
            </a:r>
            <a:r>
              <a:rPr lang="en-US" sz="1800" b="0" i="1" dirty="0" smtClean="0">
                <a:solidFill>
                  <a:schemeClr val="tx2">
                    <a:lumMod val="50000"/>
                  </a:schemeClr>
                </a:solidFill>
                <a:effectLst/>
                <a:latin typeface="Arial" pitchFamily="34" charset="0"/>
                <a:cs typeface="Arial" pitchFamily="34" charset="0"/>
              </a:rPr>
              <a:t>.</a:t>
            </a:r>
          </a:p>
          <a:p>
            <a:pPr marL="0" indent="0" algn="l">
              <a:buNone/>
            </a:pPr>
            <a:endParaRPr lang="en-US" sz="1800" b="0" i="1" dirty="0" smtClean="0">
              <a:solidFill>
                <a:schemeClr val="tx2">
                  <a:lumMod val="50000"/>
                </a:schemeClr>
              </a:solidFill>
              <a:effectLst/>
              <a:latin typeface="Arial" pitchFamily="34" charset="0"/>
              <a:cs typeface="Arial" pitchFamily="34" charset="0"/>
            </a:endParaRPr>
          </a:p>
          <a:p>
            <a:pPr marL="0" indent="0" algn="l">
              <a:buNone/>
            </a:pPr>
            <a:r>
              <a:rPr lang="en-US" sz="1800" b="1" i="1" dirty="0" smtClean="0">
                <a:solidFill>
                  <a:schemeClr val="tx2">
                    <a:lumMod val="50000"/>
                  </a:schemeClr>
                </a:solidFill>
                <a:effectLst/>
                <a:latin typeface="Arial" pitchFamily="34" charset="0"/>
                <a:cs typeface="Arial" pitchFamily="34" charset="0"/>
              </a:rPr>
              <a:t>        6.API </a:t>
            </a:r>
            <a:r>
              <a:rPr lang="en-US" sz="1800" b="1" i="1" dirty="0">
                <a:solidFill>
                  <a:schemeClr val="tx2">
                    <a:lumMod val="50000"/>
                  </a:schemeClr>
                </a:solidFill>
                <a:effectLst/>
                <a:latin typeface="Arial" pitchFamily="34" charset="0"/>
                <a:cs typeface="Arial" pitchFamily="34" charset="0"/>
              </a:rPr>
              <a:t>Integration (Optional</a:t>
            </a:r>
            <a:r>
              <a:rPr lang="en-US" sz="1800" b="1" i="1" dirty="0" smtClean="0">
                <a:solidFill>
                  <a:schemeClr val="tx2">
                    <a:lumMod val="50000"/>
                  </a:schemeClr>
                </a:solidFill>
                <a:effectLst/>
                <a:latin typeface="Arial" pitchFamily="34" charset="0"/>
                <a:cs typeface="Arial" pitchFamily="34" charset="0"/>
              </a:rPr>
              <a:t>):</a:t>
            </a:r>
            <a:endParaRPr lang="en-US" sz="1800" i="1" dirty="0">
              <a:solidFill>
                <a:schemeClr val="tx2">
                  <a:lumMod val="50000"/>
                </a:schemeClr>
              </a:solidFill>
              <a:latin typeface="Arial" pitchFamily="34" charset="0"/>
              <a:cs typeface="Arial" pitchFamily="34" charset="0"/>
            </a:endParaRPr>
          </a:p>
          <a:p>
            <a:pPr marL="0" indent="0" algn="l">
              <a:buNone/>
            </a:pPr>
            <a:r>
              <a:rPr lang="en-US" sz="1800" b="0" i="1" dirty="0" smtClean="0">
                <a:solidFill>
                  <a:schemeClr val="tx2">
                    <a:lumMod val="50000"/>
                  </a:schemeClr>
                </a:solidFill>
                <a:effectLst/>
                <a:latin typeface="Arial" pitchFamily="34" charset="0"/>
                <a:cs typeface="Arial" pitchFamily="34" charset="0"/>
              </a:rPr>
              <a:t>	Expose </a:t>
            </a:r>
            <a:r>
              <a:rPr lang="en-US" sz="1800" b="0" i="1" dirty="0">
                <a:solidFill>
                  <a:schemeClr val="tx2">
                    <a:lumMod val="50000"/>
                  </a:schemeClr>
                </a:solidFill>
                <a:effectLst/>
                <a:latin typeface="Arial" pitchFamily="34" charset="0"/>
                <a:cs typeface="Arial" pitchFamily="34" charset="0"/>
              </a:rPr>
              <a:t>the GAN model through an API for seamless integration with other systems or applications.</a:t>
            </a:r>
          </a:p>
          <a:p>
            <a:pPr marL="0" indent="0">
              <a:buNone/>
            </a:pPr>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chemeClr val="tx2">
                    <a:lumMod val="50000"/>
                  </a:schemeClr>
                </a:solidFill>
                <a:latin typeface="Arial" pitchFamily="34" charset="0"/>
                <a:cs typeface="Arial" pitchFamily="34" charset="0"/>
              </a:rPr>
              <a:t>     </a:t>
            </a:r>
            <a:r>
              <a:rPr lang="en-US" sz="1800" b="1" i="1" dirty="0" smtClean="0">
                <a:solidFill>
                  <a:schemeClr val="tx2">
                    <a:lumMod val="50000"/>
                  </a:schemeClr>
                </a:solidFill>
                <a:effectLst/>
                <a:latin typeface="Arial" pitchFamily="34" charset="0"/>
                <a:cs typeface="Arial" pitchFamily="34" charset="0"/>
              </a:rPr>
              <a:t>7.Monitoring </a:t>
            </a:r>
            <a:r>
              <a:rPr lang="en-US" sz="1800" b="1" i="1" dirty="0">
                <a:solidFill>
                  <a:schemeClr val="tx2">
                    <a:lumMod val="50000"/>
                  </a:schemeClr>
                </a:solidFill>
                <a:effectLst/>
                <a:latin typeface="Arial" pitchFamily="34" charset="0"/>
                <a:cs typeface="Arial" pitchFamily="34" charset="0"/>
              </a:rPr>
              <a:t>and Maintenance</a:t>
            </a:r>
            <a:r>
              <a:rPr lang="en-US" sz="1800" b="1" i="1" dirty="0" smtClean="0">
                <a:solidFill>
                  <a:schemeClr val="tx2">
                    <a:lumMod val="50000"/>
                  </a:schemeClr>
                </a:solidFill>
                <a:effectLst/>
                <a:latin typeface="Arial" pitchFamily="34" charset="0"/>
                <a:cs typeface="Arial" pitchFamily="34" charset="0"/>
              </a:rPr>
              <a:t>:</a:t>
            </a:r>
            <a:endParaRPr lang="en-US" sz="1800" i="1" dirty="0">
              <a:solidFill>
                <a:schemeClr val="tx2">
                  <a:lumMod val="50000"/>
                </a:schemeClr>
              </a:solidFill>
              <a:latin typeface="Arial" pitchFamily="34" charset="0"/>
              <a:cs typeface="Arial" pitchFamily="34" charset="0"/>
            </a:endParaRPr>
          </a:p>
          <a:p>
            <a:pPr marL="0" indent="0">
              <a:buNone/>
            </a:pPr>
            <a:r>
              <a:rPr lang="en-US" sz="1800" b="0" i="1" dirty="0">
                <a:solidFill>
                  <a:schemeClr val="tx2">
                    <a:lumMod val="50000"/>
                  </a:schemeClr>
                </a:solidFill>
                <a:effectLst/>
                <a:latin typeface="Arial" pitchFamily="34" charset="0"/>
                <a:cs typeface="Arial" pitchFamily="34" charset="0"/>
              </a:rPr>
              <a:t>       Implement monitoring tools to track model performance and resource </a:t>
            </a:r>
            <a:r>
              <a:rPr lang="en-US" sz="1800" b="0" i="1" dirty="0" smtClean="0">
                <a:solidFill>
                  <a:schemeClr val="tx2">
                    <a:lumMod val="50000"/>
                  </a:schemeClr>
                </a:solidFill>
                <a:effectLst/>
                <a:latin typeface="Arial" pitchFamily="34" charset="0"/>
                <a:cs typeface="Arial" pitchFamily="34" charset="0"/>
              </a:rPr>
              <a:t>utilization.</a:t>
            </a:r>
            <a:r>
              <a:rPr lang="en-US" sz="1800" i="1" dirty="0" smtClean="0">
                <a:solidFill>
                  <a:schemeClr val="tx2">
                    <a:lumMod val="50000"/>
                  </a:schemeClr>
                </a:solidFill>
                <a:latin typeface="Arial" pitchFamily="34" charset="0"/>
                <a:cs typeface="Arial" pitchFamily="34" charset="0"/>
              </a:rPr>
              <a:t> </a:t>
            </a:r>
            <a:r>
              <a:rPr lang="en-US" sz="1800" b="0" i="1" dirty="0" smtClean="0">
                <a:solidFill>
                  <a:schemeClr val="tx2">
                    <a:lumMod val="50000"/>
                  </a:schemeClr>
                </a:solidFill>
                <a:effectLst/>
                <a:latin typeface="Arial" pitchFamily="34" charset="0"/>
                <a:cs typeface="Arial" pitchFamily="34" charset="0"/>
              </a:rPr>
              <a:t>Regularly </a:t>
            </a:r>
            <a:r>
              <a:rPr lang="en-US" sz="1800" b="0" i="1" dirty="0">
                <a:solidFill>
                  <a:schemeClr val="tx2">
                    <a:lumMod val="50000"/>
                  </a:schemeClr>
                </a:solidFill>
                <a:effectLst/>
                <a:latin typeface="Arial" pitchFamily="34" charset="0"/>
                <a:cs typeface="Arial" pitchFamily="34" charset="0"/>
              </a:rPr>
              <a:t>update the deployed model with improvements or new versions as needed</a:t>
            </a:r>
            <a:r>
              <a:rPr lang="en-US" sz="1800" b="0" i="1" dirty="0" smtClean="0">
                <a:solidFill>
                  <a:schemeClr val="tx2">
                    <a:lumMod val="50000"/>
                  </a:schemeClr>
                </a:solidFill>
                <a:effectLst/>
                <a:latin typeface="Arial" pitchFamily="34" charset="0"/>
                <a:cs typeface="Arial" pitchFamily="34" charset="0"/>
              </a:rPr>
              <a:t>.</a:t>
            </a:r>
          </a:p>
          <a:p>
            <a:pPr marL="0" indent="0">
              <a:buNone/>
            </a:pPr>
            <a:endParaRPr lang="en-US" sz="1800" b="0" i="1" dirty="0" smtClean="0">
              <a:solidFill>
                <a:schemeClr val="tx2">
                  <a:lumMod val="50000"/>
                </a:schemeClr>
              </a:solidFill>
              <a:effectLst/>
              <a:latin typeface="Arial" pitchFamily="34" charset="0"/>
              <a:cs typeface="Arial" pitchFamily="34" charset="0"/>
            </a:endParaRPr>
          </a:p>
          <a:p>
            <a:pPr marL="0" indent="0" algn="l">
              <a:buNone/>
            </a:pPr>
            <a:r>
              <a:rPr lang="en-US" sz="1800" b="1" i="1" dirty="0" smtClean="0">
                <a:solidFill>
                  <a:schemeClr val="tx2">
                    <a:lumMod val="50000"/>
                  </a:schemeClr>
                </a:solidFill>
                <a:effectLst/>
                <a:latin typeface="Arial" pitchFamily="34" charset="0"/>
                <a:cs typeface="Arial" pitchFamily="34" charset="0"/>
              </a:rPr>
              <a:t>     8.Security </a:t>
            </a:r>
            <a:r>
              <a:rPr lang="en-US" sz="1800" b="1" i="1" dirty="0">
                <a:solidFill>
                  <a:schemeClr val="tx2">
                    <a:lumMod val="50000"/>
                  </a:schemeClr>
                </a:solidFill>
                <a:effectLst/>
                <a:latin typeface="Arial" pitchFamily="34" charset="0"/>
                <a:cs typeface="Arial" pitchFamily="34" charset="0"/>
              </a:rPr>
              <a:t>Considerations:</a:t>
            </a:r>
          </a:p>
          <a:p>
            <a:pPr marL="0" indent="0" algn="l">
              <a:buNone/>
            </a:pPr>
            <a:r>
              <a:rPr lang="en-US" sz="1800" b="0" i="1" dirty="0">
                <a:solidFill>
                  <a:schemeClr val="tx2">
                    <a:lumMod val="50000"/>
                  </a:schemeClr>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chemeClr val="tx2">
                    <a:lumMod val="50000"/>
                  </a:schemeClr>
                </a:solidFill>
                <a:effectLst/>
                <a:latin typeface="Arial" pitchFamily="34" charset="0"/>
                <a:cs typeface="Arial" pitchFamily="34" charset="0"/>
              </a:rPr>
              <a:t>.</a:t>
            </a:r>
          </a:p>
          <a:p>
            <a:pPr marL="0" indent="0" algn="l">
              <a:buNone/>
            </a:pPr>
            <a:r>
              <a:rPr lang="en-US" sz="1800" b="1" i="1" dirty="0" smtClean="0">
                <a:solidFill>
                  <a:schemeClr val="tx2">
                    <a:lumMod val="50000"/>
                  </a:schemeClr>
                </a:solidFill>
                <a:effectLst/>
                <a:latin typeface="Arial" pitchFamily="34" charset="0"/>
                <a:cs typeface="Arial" pitchFamily="34" charset="0"/>
              </a:rPr>
              <a:t>     </a:t>
            </a:r>
          </a:p>
          <a:p>
            <a:pPr marL="0" indent="0" algn="l">
              <a:buNone/>
            </a:pPr>
            <a:r>
              <a:rPr lang="en-US" sz="1800" b="1" i="1" dirty="0" smtClean="0">
                <a:solidFill>
                  <a:schemeClr val="tx2">
                    <a:lumMod val="50000"/>
                  </a:schemeClr>
                </a:solidFill>
                <a:latin typeface="Arial" pitchFamily="34" charset="0"/>
                <a:cs typeface="Arial" pitchFamily="34" charset="0"/>
              </a:rPr>
              <a:t>     </a:t>
            </a:r>
            <a:r>
              <a:rPr lang="en-US" sz="1800" b="1" i="1" dirty="0" smtClean="0">
                <a:solidFill>
                  <a:schemeClr val="tx2">
                    <a:lumMod val="50000"/>
                  </a:schemeClr>
                </a:solidFill>
                <a:effectLst/>
                <a:latin typeface="Arial" pitchFamily="34" charset="0"/>
                <a:cs typeface="Arial" pitchFamily="34" charset="0"/>
              </a:rPr>
              <a:t>9.Testing </a:t>
            </a:r>
            <a:r>
              <a:rPr lang="en-US" sz="1800" b="1" i="1" dirty="0">
                <a:solidFill>
                  <a:schemeClr val="tx2">
                    <a:lumMod val="50000"/>
                  </a:schemeClr>
                </a:solidFill>
                <a:effectLst/>
                <a:latin typeface="Arial" pitchFamily="34" charset="0"/>
                <a:cs typeface="Arial" pitchFamily="34" charset="0"/>
              </a:rPr>
              <a:t>and </a:t>
            </a:r>
            <a:r>
              <a:rPr lang="en-US" sz="1800" b="1" i="1" dirty="0" smtClean="0">
                <a:solidFill>
                  <a:schemeClr val="tx2">
                    <a:lumMod val="50000"/>
                  </a:schemeClr>
                </a:solidFill>
                <a:effectLst/>
                <a:latin typeface="Arial" pitchFamily="34" charset="0"/>
                <a:cs typeface="Arial" pitchFamily="34" charset="0"/>
              </a:rPr>
              <a:t>Validation:</a:t>
            </a:r>
            <a:endParaRPr lang="en-US" sz="1800" i="1" dirty="0">
              <a:solidFill>
                <a:schemeClr val="tx2">
                  <a:lumMod val="50000"/>
                </a:schemeClr>
              </a:solidFill>
              <a:latin typeface="Arial" pitchFamily="34" charset="0"/>
              <a:cs typeface="Arial" pitchFamily="34" charset="0"/>
            </a:endParaRPr>
          </a:p>
          <a:p>
            <a:pPr marL="0" indent="0" algn="l">
              <a:buNone/>
            </a:pPr>
            <a:r>
              <a:rPr lang="en-US" sz="1800" b="0" i="1" dirty="0" smtClean="0">
                <a:solidFill>
                  <a:schemeClr val="tx2">
                    <a:lumMod val="50000"/>
                  </a:schemeClr>
                </a:solidFill>
                <a:effectLst/>
                <a:latin typeface="Arial" pitchFamily="34" charset="0"/>
                <a:cs typeface="Arial" pitchFamily="34" charset="0"/>
              </a:rPr>
              <a:t>	Conduct </a:t>
            </a:r>
            <a:r>
              <a:rPr lang="en-US" sz="1800" b="0" i="1" dirty="0">
                <a:solidFill>
                  <a:schemeClr val="tx2">
                    <a:lumMod val="50000"/>
                  </a:schemeClr>
                </a:solidFill>
                <a:effectLst/>
                <a:latin typeface="Arial" pitchFamily="34" charset="0"/>
                <a:cs typeface="Arial" pitchFamily="34" charset="0"/>
              </a:rPr>
              <a:t>thorough testing to ensure the deployed model performs as expected in a production environment.</a:t>
            </a:r>
          </a:p>
          <a:p>
            <a:endParaRPr lang="en-IN" dirty="0">
              <a:solidFill>
                <a:schemeClr val="tx2">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518405" y="551147"/>
            <a:ext cx="2213072" cy="583800"/>
          </a:xfrm>
        </p:spPr>
        <p:txBody>
          <a:bodyPr/>
          <a:lstStyle/>
          <a:p>
            <a:r>
              <a:rPr lang="en-US" sz="3200" dirty="0">
                <a:solidFill>
                  <a:schemeClr val="tx1"/>
                </a:solidFill>
                <a:effectLst>
                  <a:outerShdw blurRad="38100" dist="38100" dir="2700000" algn="tl">
                    <a:srgbClr val="000000">
                      <a:alpha val="43137"/>
                    </a:srgbClr>
                  </a:outerShdw>
                </a:effectLst>
              </a:rPr>
              <a:t>RESULT:</a:t>
            </a:r>
            <a:endParaRPr lang="en-IN" sz="3200" dirty="0">
              <a:solidFill>
                <a:schemeClr val="tx1"/>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849364" cy="583800"/>
          </a:xfrm>
        </p:spPr>
        <p:txBody>
          <a:bodyPr/>
          <a:lstStyle/>
          <a:p>
            <a:r>
              <a:rPr lang="en-US" sz="3200" dirty="0">
                <a:solidFill>
                  <a:schemeClr val="tx1"/>
                </a:solidFill>
                <a:effectLst>
                  <a:outerShdw blurRad="38100" dist="38100" dir="2700000" algn="tl">
                    <a:srgbClr val="000000">
                      <a:alpha val="43137"/>
                    </a:srgbClr>
                  </a:outerShdw>
                </a:effectLst>
              </a:rPr>
              <a:t>RESULT:</a:t>
            </a:r>
            <a:endParaRPr lang="en-IN" sz="3200" dirty="0">
              <a:solidFill>
                <a:schemeClr val="tx1"/>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CONCLUSION:</a:t>
            </a:r>
            <a:endParaRPr lang="en-IN" sz="3200" dirty="0">
              <a:solidFill>
                <a:schemeClr val="tx1"/>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chemeClr val="tx2">
                    <a:lumMod val="50000"/>
                  </a:schemeClr>
                </a:solidFill>
                <a:effectLst/>
                <a:latin typeface="Arial" pitchFamily="34" charset="0"/>
                <a:cs typeface="Arial" pitchFamily="34" charset="0"/>
              </a:rPr>
              <a:t>	In </a:t>
            </a:r>
            <a:r>
              <a:rPr lang="en-US" sz="2000" b="0" i="1" dirty="0">
                <a:solidFill>
                  <a:schemeClr val="tx2">
                    <a:lumMod val="50000"/>
                  </a:schemeClr>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chemeClr val="tx2">
                    <a:lumMod val="50000"/>
                  </a:schemeClr>
                </a:solidFill>
                <a:effectLst/>
                <a:latin typeface="Arial" pitchFamily="34" charset="0"/>
                <a:cs typeface="Arial" pitchFamily="34" charset="0"/>
              </a:rPr>
              <a:t>By </a:t>
            </a:r>
            <a:r>
              <a:rPr lang="en-US" sz="2000" b="0" i="1" dirty="0">
                <a:solidFill>
                  <a:schemeClr val="tx2">
                    <a:lumMod val="50000"/>
                  </a:schemeClr>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chemeClr val="tx2">
                    <a:lumMod val="50000"/>
                  </a:schemeClr>
                </a:solidFill>
                <a:effectLst/>
                <a:latin typeface="Arial" pitchFamily="34" charset="0"/>
                <a:cs typeface="Arial" pitchFamily="34" charset="0"/>
              </a:rPr>
              <a:t>Despite </a:t>
            </a:r>
            <a:r>
              <a:rPr lang="en-US" sz="2000" b="0" i="1" dirty="0">
                <a:solidFill>
                  <a:schemeClr val="tx2">
                    <a:lumMod val="50000"/>
                  </a:schemeClr>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chemeClr val="tx2">
                    <a:lumMod val="50000"/>
                  </a:schemeClr>
                </a:solidFill>
                <a:effectLst/>
                <a:latin typeface="Arial" pitchFamily="34" charset="0"/>
                <a:cs typeface="Arial" pitchFamily="34" charset="0"/>
              </a:rPr>
              <a:t>With </a:t>
            </a:r>
            <a:r>
              <a:rPr lang="en-US" sz="2000" b="0" i="1" dirty="0">
                <a:solidFill>
                  <a:schemeClr val="tx2">
                    <a:lumMod val="50000"/>
                  </a:schemeClr>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dirty="0">
                <a:solidFill>
                  <a:schemeClr val="tx1"/>
                </a:solidFill>
                <a:effectLst>
                  <a:outerShdw blurRad="38100" dist="38100" dir="2700000" algn="tl">
                    <a:srgbClr val="000000">
                      <a:alpha val="43137"/>
                    </a:srgbClr>
                  </a:outerShdw>
                </a:effectLst>
              </a:rPr>
              <a:t>REFERENCES:</a:t>
            </a:r>
            <a:endParaRPr lang="en-IN" sz="3200" dirty="0">
              <a:solidFill>
                <a:schemeClr val="tx1"/>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chemeClr val="tx1">
                  <a:lumMod val="95000"/>
                </a:schemeClr>
              </a:solidFill>
              <a:effectLst/>
              <a:latin typeface="Arial" pitchFamily="34" charset="0"/>
              <a:cs typeface="Arial" pitchFamily="34" charset="0"/>
            </a:endParaRPr>
          </a:p>
          <a:p>
            <a:pPr algn="l">
              <a:buFont typeface="+mj-lt"/>
              <a:buAutoNum type="arabicPeriod"/>
            </a:pPr>
            <a:r>
              <a:rPr lang="en-IN" sz="1800" b="0" i="1" dirty="0" smtClean="0">
                <a:solidFill>
                  <a:schemeClr val="tx2">
                    <a:lumMod val="50000"/>
                  </a:schemeClr>
                </a:solidFill>
                <a:effectLst/>
                <a:latin typeface="Arial" pitchFamily="34" charset="0"/>
                <a:cs typeface="Arial" pitchFamily="34" charset="0"/>
              </a:rPr>
              <a:t>Goodfellow </a:t>
            </a:r>
            <a:r>
              <a:rPr lang="en-IN" sz="1800" b="0" i="1" dirty="0">
                <a:solidFill>
                  <a:schemeClr val="tx2">
                    <a:lumMod val="50000"/>
                  </a:schemeClr>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chemeClr val="tx2">
                    <a:lumMod val="50000"/>
                  </a:schemeClr>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chemeClr val="tx2">
                    <a:lumMod val="50000"/>
                  </a:schemeClr>
                </a:solidFill>
                <a:effectLst/>
                <a:latin typeface="Arial" pitchFamily="34" charset="0"/>
                <a:cs typeface="Arial" pitchFamily="34" charset="0"/>
              </a:rPr>
              <a:t>Odena</a:t>
            </a:r>
            <a:r>
              <a:rPr lang="en-IN" sz="1800" b="0" i="1" dirty="0">
                <a:solidFill>
                  <a:schemeClr val="tx2">
                    <a:lumMod val="50000"/>
                  </a:schemeClr>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chemeClr val="tx2">
                    <a:lumMod val="50000"/>
                  </a:schemeClr>
                </a:solidFill>
                <a:effectLst/>
                <a:latin typeface="Arial" pitchFamily="34" charset="0"/>
                <a:cs typeface="Arial" pitchFamily="34" charset="0"/>
              </a:rPr>
              <a:t>Zhang et al., 2018. "</a:t>
            </a:r>
            <a:r>
              <a:rPr lang="en-IN" sz="1800" b="0" i="1" dirty="0" err="1">
                <a:solidFill>
                  <a:schemeClr val="tx2">
                    <a:lumMod val="50000"/>
                  </a:schemeClr>
                </a:solidFill>
                <a:effectLst/>
                <a:latin typeface="Arial" pitchFamily="34" charset="0"/>
                <a:cs typeface="Arial" pitchFamily="34" charset="0"/>
              </a:rPr>
              <a:t>StackGAN</a:t>
            </a:r>
            <a:r>
              <a:rPr lang="en-IN" sz="1800" b="0" i="1" dirty="0">
                <a:solidFill>
                  <a:schemeClr val="tx2">
                    <a:lumMod val="50000"/>
                  </a:schemeClr>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chemeClr val="tx2">
                    <a:lumMod val="50000"/>
                  </a:schemeClr>
                </a:solidFill>
                <a:effectLst/>
                <a:latin typeface="Arial" pitchFamily="34" charset="0"/>
                <a:cs typeface="Arial" pitchFamily="34" charset="0"/>
              </a:rPr>
              <a:t>Isola et al., 2017. "Image-to-image translation with conditional adversarial networks."</a:t>
            </a:r>
          </a:p>
          <a:p>
            <a:pPr algn="l"/>
            <a:r>
              <a:rPr lang="en-IN" sz="1800" b="0" i="1" dirty="0">
                <a:solidFill>
                  <a:schemeClr val="tx2">
                    <a:lumMod val="50000"/>
                  </a:schemeClr>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solidFill>
                <a:schemeClr val="tx1">
                  <a:lumMod val="95000"/>
                </a:schemeClr>
              </a:solidFill>
            </a:endParaRP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1078522" y="1500554"/>
            <a:ext cx="10550769" cy="2988288"/>
          </a:xfrm>
        </p:spPr>
        <p:txBody>
          <a:bodyPr>
            <a:normAutofit fontScale="25000" lnSpcReduction="20000"/>
          </a:bodyPr>
          <a:lstStyle/>
          <a:p>
            <a:pPr>
              <a:buNone/>
            </a:pPr>
            <a:r>
              <a:rPr lang="en-US" sz="9600" b="1" i="1" dirty="0" smtClean="0">
                <a:solidFill>
                  <a:srgbClr val="292C48"/>
                </a:solidFill>
                <a:effectLst>
                  <a:outerShdw blurRad="38100" dist="38100" dir="2700000" algn="tl">
                    <a:srgbClr val="000000">
                      <a:alpha val="43137"/>
                    </a:srgbClr>
                  </a:outerShdw>
                </a:effectLst>
              </a:rPr>
              <a:t>			</a:t>
            </a:r>
            <a:r>
              <a:rPr lang="en-US" sz="9600" b="1" dirty="0" smtClean="0">
                <a:effectLst>
                  <a:outerShdw blurRad="38100" dist="38100" dir="2700000" algn="tl">
                    <a:srgbClr val="000000">
                      <a:alpha val="43137"/>
                    </a:srgbClr>
                  </a:outerShdw>
                </a:effectLst>
              </a:rPr>
              <a:t>PRESENTED BY</a:t>
            </a:r>
          </a:p>
          <a:p>
            <a:pPr>
              <a:buNone/>
            </a:pPr>
            <a:endParaRPr lang="en-US" sz="9600" b="1" dirty="0" smtClean="0">
              <a:effectLst>
                <a:outerShdw blurRad="38100" dist="38100" dir="2700000" algn="tl">
                  <a:srgbClr val="000000">
                    <a:alpha val="43137"/>
                  </a:srgbClr>
                </a:outerShdw>
              </a:effectLst>
            </a:endParaRPr>
          </a:p>
          <a:p>
            <a:pPr>
              <a:buNone/>
            </a:pPr>
            <a:r>
              <a:rPr lang="en-US" sz="9600" b="1" i="1" dirty="0" smtClean="0">
                <a:solidFill>
                  <a:srgbClr val="292C48"/>
                </a:solidFill>
                <a:effectLst>
                  <a:outerShdw blurRad="38100" dist="38100" dir="2700000" algn="tl">
                    <a:srgbClr val="000000">
                      <a:alpha val="43137"/>
                    </a:srgbClr>
                  </a:outerShdw>
                </a:effectLst>
              </a:rPr>
              <a:t>			</a:t>
            </a:r>
            <a:r>
              <a:rPr lang="en-US" sz="9600" dirty="0" smtClean="0">
                <a:solidFill>
                  <a:schemeClr val="tx2">
                    <a:lumMod val="50000"/>
                  </a:schemeClr>
                </a:solidFill>
                <a:latin typeface="Arial" pitchFamily="34" charset="0"/>
                <a:cs typeface="Arial" pitchFamily="34" charset="0"/>
              </a:rPr>
              <a:t>R.VENU ARAVIND</a:t>
            </a:r>
          </a:p>
          <a:p>
            <a:pPr>
              <a:buNone/>
            </a:pPr>
            <a:r>
              <a:rPr lang="en-IN" sz="9600" dirty="0" smtClean="0">
                <a:solidFill>
                  <a:schemeClr val="tx2">
                    <a:lumMod val="50000"/>
                  </a:schemeClr>
                </a:solidFill>
                <a:latin typeface="Arial" pitchFamily="34" charset="0"/>
                <a:cs typeface="Arial" pitchFamily="34" charset="0"/>
              </a:rPr>
              <a:t>                       B.TECH INFORMATION TECHNOLOGY</a:t>
            </a:r>
          </a:p>
          <a:p>
            <a:pPr>
              <a:buNone/>
            </a:pPr>
            <a:r>
              <a:rPr lang="en-IN" sz="9600" dirty="0" smtClean="0">
                <a:solidFill>
                  <a:schemeClr val="tx2">
                    <a:lumMod val="50000"/>
                  </a:schemeClr>
                </a:solidFill>
                <a:latin typeface="Arial" pitchFamily="34" charset="0"/>
                <a:cs typeface="Arial" pitchFamily="34" charset="0"/>
              </a:rPr>
              <a:t>                              3</a:t>
            </a:r>
            <a:r>
              <a:rPr lang="en-IN" sz="9600" baseline="30000" dirty="0" smtClean="0">
                <a:solidFill>
                  <a:schemeClr val="tx2">
                    <a:lumMod val="50000"/>
                  </a:schemeClr>
                </a:solidFill>
                <a:latin typeface="Arial" pitchFamily="34" charset="0"/>
                <a:cs typeface="Arial" pitchFamily="34" charset="0"/>
              </a:rPr>
              <a:t>rd</a:t>
            </a:r>
            <a:r>
              <a:rPr lang="en-IN" sz="9600" dirty="0" smtClean="0">
                <a:solidFill>
                  <a:schemeClr val="tx2">
                    <a:lumMod val="50000"/>
                  </a:schemeClr>
                </a:solidFill>
                <a:latin typeface="Arial" pitchFamily="34" charset="0"/>
                <a:cs typeface="Arial" pitchFamily="34" charset="0"/>
              </a:rPr>
              <a:t> </a:t>
            </a:r>
            <a:r>
              <a:rPr lang="en-IN" sz="9600" dirty="0" smtClean="0">
                <a:solidFill>
                  <a:schemeClr val="tx2">
                    <a:lumMod val="50000"/>
                  </a:schemeClr>
                </a:solidFill>
                <a:latin typeface="Arial" pitchFamily="34" charset="0"/>
                <a:cs typeface="Arial" pitchFamily="34" charset="0"/>
              </a:rPr>
              <a:t>YEAR</a:t>
            </a:r>
            <a:r>
              <a:rPr lang="en-IN" sz="9600" dirty="0" smtClean="0">
                <a:solidFill>
                  <a:schemeClr val="tx2">
                    <a:lumMod val="50000"/>
                  </a:schemeClr>
                </a:solidFill>
                <a:latin typeface="Arial" pitchFamily="34" charset="0"/>
                <a:cs typeface="Arial" pitchFamily="34" charset="0"/>
              </a:rPr>
              <a:t>  </a:t>
            </a:r>
          </a:p>
          <a:p>
            <a:pPr>
              <a:buNone/>
            </a:pPr>
            <a:r>
              <a:rPr lang="en-US" sz="9600" b="1" i="1" dirty="0" smtClean="0">
                <a:solidFill>
                  <a:schemeClr val="tx2">
                    <a:lumMod val="50000"/>
                  </a:schemeClr>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endPar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endParaRPr>
          </a:p>
          <a:p>
            <a:pPr>
              <a:buNone/>
            </a:pPr>
            <a:r>
              <a:rPr lang="en-US" sz="2000" dirty="0" smtClean="0">
                <a:latin typeface="Arial" pitchFamily="34" charset="0"/>
                <a:cs typeface="Arial" pitchFamily="34" charset="0"/>
              </a:rPr>
              <a:t>							</a:t>
            </a:r>
          </a:p>
        </p:txBody>
      </p:sp>
      <p:sp>
        <p:nvSpPr>
          <p:cNvPr id="3" name="Content Placeholder 2"/>
          <p:cNvSpPr txBox="1">
            <a:spLocks/>
          </p:cNvSpPr>
          <p:nvPr/>
        </p:nvSpPr>
        <p:spPr>
          <a:xfrm flipV="1">
            <a:off x="4349262" y="2671765"/>
            <a:ext cx="4756688" cy="645866"/>
          </a:xfrm>
          <a:prstGeom prst="rect">
            <a:avLst/>
          </a:prstGeom>
        </p:spPr>
        <p:txBody>
          <a:bodyPr vert="horz">
            <a:normAutofit fontScale="25000" lnSpcReduction="20000"/>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US" sz="9600" b="1" i="1" u="none" strike="noStrike" kern="1200" cap="none" spc="0" normalizeH="0" baseline="0" noProof="0" dirty="0" smtClean="0">
                <a:ln>
                  <a:noFill/>
                </a:ln>
                <a:solidFill>
                  <a:srgbClr val="292C48"/>
                </a:solidFill>
                <a:effectLst>
                  <a:outerShdw blurRad="38100" dist="38100" dir="2700000" algn="tl">
                    <a:srgbClr val="000000">
                      <a:alpha val="43137"/>
                    </a:srgbClr>
                  </a:outerShdw>
                </a:effectLst>
                <a:uLnTx/>
                <a:uFillTx/>
                <a:latin typeface="+mn-lt"/>
                <a:ea typeface="+mn-ea"/>
                <a:cs typeface="+mn-cs"/>
              </a:rPr>
              <a:t>					</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endParaRPr kumimoji="0" lang="en-US" sz="2000" b="1" i="1" u="none" strike="noStrike" kern="1200" cap="none" spc="0" normalizeH="0" baseline="0" noProof="0" dirty="0" smtClean="0">
              <a:ln>
                <a:noFill/>
              </a:ln>
              <a:solidFill>
                <a:srgbClr val="292C48"/>
              </a:solidFill>
              <a:effectLst>
                <a:outerShdw blurRad="38100" dist="38100" dir="2700000" algn="tl">
                  <a:srgbClr val="000000">
                    <a:alpha val="43137"/>
                  </a:srgbClr>
                </a:outerShdw>
              </a:effectLst>
              <a:uLnTx/>
              <a:uFillTx/>
              <a:latin typeface="Arial" pitchFamily="34" charset="0"/>
              <a:ea typeface="+mn-ea"/>
              <a:cs typeface="Arial" pitchFamily="34" charset="0"/>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6625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dirty="0" smtClean="0">
                <a:solidFill>
                  <a:schemeClr val="tx1">
                    <a:lumMod val="95000"/>
                  </a:schemeClr>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t>
            </a:r>
            <a:r>
              <a:rPr lang="en-IN" sz="2200" dirty="0" smtClean="0">
                <a:solidFill>
                  <a:schemeClr val="tx2">
                    <a:lumMod val="50000"/>
                  </a:schemeClr>
                </a:solidFill>
                <a:latin typeface="Arial" pitchFamily="34" charset="0"/>
                <a:cs typeface="Arial" pitchFamily="34" charset="0"/>
              </a:rPr>
              <a:t>A Generative Adversarial Network (GAN) is a class of machine learning frameworks introduced by Ian Goodfellow and his colleagues in 2014. </a:t>
            </a:r>
          </a:p>
          <a:p>
            <a:pPr lvl="2"/>
            <a:endParaRPr lang="en-IN" sz="2200" dirty="0" smtClean="0">
              <a:solidFill>
                <a:schemeClr val="tx2">
                  <a:lumMod val="50000"/>
                </a:schemeClr>
              </a:solidFill>
              <a:latin typeface="Arial" pitchFamily="34" charset="0"/>
              <a:cs typeface="Arial" pitchFamily="34" charset="0"/>
            </a:endParaRPr>
          </a:p>
          <a:p>
            <a:pPr lvl="2">
              <a:buFont typeface="Wingdings" pitchFamily="2" charset="2"/>
              <a:buChar char="§"/>
            </a:pPr>
            <a:r>
              <a:rPr lang="en-IN" sz="2200" dirty="0" smtClean="0">
                <a:solidFill>
                  <a:schemeClr val="tx2">
                    <a:lumMod val="50000"/>
                  </a:schemeClr>
                </a:solidFill>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solidFill>
                <a:schemeClr val="tx2">
                  <a:lumMod val="50000"/>
                </a:schemeClr>
              </a:solidFill>
              <a:latin typeface="Arial" pitchFamily="34" charset="0"/>
              <a:cs typeface="Arial" pitchFamily="34" charset="0"/>
            </a:endParaRPr>
          </a:p>
          <a:p>
            <a:pPr lvl="2">
              <a:buFont typeface="Wingdings" pitchFamily="2" charset="2"/>
              <a:buChar char="§"/>
            </a:pPr>
            <a:r>
              <a:rPr lang="en-IN" sz="2200" dirty="0" smtClean="0">
                <a:solidFill>
                  <a:schemeClr val="tx2">
                    <a:lumMod val="50000"/>
                  </a:schemeClr>
                </a:solidFill>
              </a:rPr>
              <a:t> </a:t>
            </a:r>
            <a:r>
              <a:rPr lang="en-IN" sz="2200" dirty="0" smtClean="0">
                <a:solidFill>
                  <a:schemeClr val="tx2">
                    <a:lumMod val="50000"/>
                  </a:schemeClr>
                </a:solidFill>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dirty="0" smtClean="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rPr>
              <a:t>GAN</a:t>
            </a:r>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 </a:t>
            </a:r>
            <a:r>
              <a:rPr lang="en-US" dirty="0" smtClean="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rPr>
              <a:t>ARCHITECTURE</a:t>
            </a:r>
            <a:endParaRPr lang="en-IN" dirty="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dirty="0" smtClean="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rPr>
              <a:t>OBJECTIVE</a:t>
            </a:r>
            <a:endParaRPr lang="en-IN" dirty="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solidFill>
                  <a:schemeClr val="tx2">
                    <a:lumMod val="50000"/>
                  </a:schemeClr>
                </a:solidFill>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solidFill>
                  <a:schemeClr val="tx2">
                    <a:lumMod val="50000"/>
                  </a:schemeClr>
                </a:solidFill>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solidFill>
                  <a:schemeClr val="tx2">
                    <a:lumMod val="50000"/>
                  </a:schemeClr>
                </a:solidFill>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solidFill>
                  <a:schemeClr val="tx2">
                    <a:lumMod val="50000"/>
                  </a:schemeClr>
                </a:solidFill>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smtClean="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dirty="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solidFill>
                  <a:schemeClr val="tx2">
                    <a:lumMod val="50000"/>
                  </a:schemeClr>
                </a:solidFill>
                <a:latin typeface="Arial" pitchFamily="34" charset="0"/>
                <a:cs typeface="Arial" pitchFamily="34" charset="0"/>
              </a:rPr>
              <a:t>Image Generation</a:t>
            </a:r>
          </a:p>
          <a:p>
            <a:pPr>
              <a:buClr>
                <a:schemeClr val="tx1"/>
              </a:buClr>
              <a:buFont typeface="Wingdings" pitchFamily="2" charset="2"/>
              <a:buChar char="Ø"/>
            </a:pPr>
            <a:r>
              <a:rPr lang="en-IN" sz="2200" dirty="0" smtClean="0">
                <a:solidFill>
                  <a:schemeClr val="tx2">
                    <a:lumMod val="50000"/>
                  </a:schemeClr>
                </a:solidFill>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solidFill>
                  <a:schemeClr val="tx2">
                    <a:lumMod val="50000"/>
                  </a:schemeClr>
                </a:solidFill>
                <a:latin typeface="Arial" pitchFamily="34" charset="0"/>
                <a:cs typeface="Arial" pitchFamily="34" charset="0"/>
              </a:rPr>
              <a:t>Medical Image Analysis</a:t>
            </a:r>
          </a:p>
          <a:p>
            <a:pPr>
              <a:buClrTx/>
              <a:buFont typeface="Wingdings" pitchFamily="2" charset="2"/>
              <a:buChar char="Ø"/>
            </a:pPr>
            <a:r>
              <a:rPr lang="en-IN" sz="2200" dirty="0" smtClean="0">
                <a:solidFill>
                  <a:schemeClr val="tx2">
                    <a:lumMod val="50000"/>
                  </a:schemeClr>
                </a:solidFill>
                <a:latin typeface="Arial" pitchFamily="34" charset="0"/>
                <a:cs typeface="Arial" pitchFamily="34" charset="0"/>
              </a:rPr>
              <a:t>Text-to-Image Synthesis</a:t>
            </a:r>
          </a:p>
          <a:p>
            <a:pPr>
              <a:buClrTx/>
              <a:buFont typeface="Wingdings" pitchFamily="2" charset="2"/>
              <a:buChar char="Ø"/>
            </a:pPr>
            <a:r>
              <a:rPr lang="en-IN" sz="2200" dirty="0" smtClean="0">
                <a:solidFill>
                  <a:schemeClr val="tx2">
                    <a:lumMod val="50000"/>
                  </a:schemeClr>
                </a:solidFill>
                <a:latin typeface="Arial" pitchFamily="34" charset="0"/>
                <a:cs typeface="Arial" pitchFamily="34" charset="0"/>
              </a:rPr>
              <a:t>Drug Discovery</a:t>
            </a:r>
          </a:p>
          <a:p>
            <a:pPr>
              <a:buClrTx/>
              <a:buFont typeface="Wingdings" pitchFamily="2" charset="2"/>
              <a:buChar char="Ø"/>
            </a:pPr>
            <a:r>
              <a:rPr lang="en-IN" sz="2200" dirty="0" smtClean="0">
                <a:solidFill>
                  <a:schemeClr val="tx2">
                    <a:lumMod val="50000"/>
                  </a:schemeClr>
                </a:solidFill>
                <a:latin typeface="Arial" pitchFamily="34" charset="0"/>
                <a:cs typeface="Arial" pitchFamily="34" charset="0"/>
              </a:rPr>
              <a:t>Video Generation and Prediction</a:t>
            </a:r>
          </a:p>
          <a:p>
            <a:pPr>
              <a:buClrTx/>
              <a:buFont typeface="Wingdings" pitchFamily="2" charset="2"/>
              <a:buChar char="Ø"/>
            </a:pPr>
            <a:r>
              <a:rPr lang="en-IN" sz="2200" dirty="0" smtClean="0">
                <a:solidFill>
                  <a:schemeClr val="tx2">
                    <a:lumMod val="50000"/>
                  </a:schemeClr>
                </a:solidFill>
                <a:latin typeface="Arial" pitchFamily="34" charset="0"/>
                <a:cs typeface="Arial" pitchFamily="34" charset="0"/>
              </a:rPr>
              <a:t>Anomaly Detection</a:t>
            </a:r>
          </a:p>
          <a:p>
            <a:pPr>
              <a:buClrTx/>
              <a:buFont typeface="Wingdings" pitchFamily="2" charset="2"/>
              <a:buChar char="Ø"/>
            </a:pPr>
            <a:r>
              <a:rPr lang="en-IN" sz="2200" dirty="0" smtClean="0">
                <a:solidFill>
                  <a:schemeClr val="tx2">
                    <a:lumMod val="50000"/>
                  </a:schemeClr>
                </a:solidFill>
                <a:latin typeface="Arial" pitchFamily="34" charset="0"/>
                <a:cs typeface="Arial" pitchFamily="34" charset="0"/>
              </a:rPr>
              <a:t>Style Transfer in Fashion</a:t>
            </a:r>
            <a:endParaRPr lang="en-IN" sz="2200"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smtClean="0">
                <a:solidFill>
                  <a:schemeClr val="tx1"/>
                </a:solidFill>
                <a:effectLst>
                  <a:outerShdw blurRad="38100" dist="38100" dir="2700000" algn="tl">
                    <a:srgbClr val="000000">
                      <a:alpha val="43137"/>
                    </a:srgbClr>
                  </a:outerShdw>
                </a:effectLst>
              </a:rPr>
              <a:t>GENERATOR</a:t>
            </a:r>
            <a:endParaRPr lang="en-IN" dirty="0">
              <a:solidFill>
                <a:schemeClr val="tx1"/>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solidFill>
                  <a:schemeClr val="tx2">
                    <a:lumMod val="50000"/>
                  </a:schemeClr>
                </a:solidFill>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solidFill>
                <a:schemeClr val="tx2">
                  <a:lumMod val="50000"/>
                </a:schemeClr>
              </a:solidFill>
              <a:latin typeface="Arial" pitchFamily="34" charset="0"/>
              <a:cs typeface="Arial" pitchFamily="34" charset="0"/>
            </a:endParaRPr>
          </a:p>
          <a:p>
            <a:pPr>
              <a:buClr>
                <a:schemeClr val="tx1"/>
              </a:buClr>
              <a:buFont typeface="Trebuchet MS" pitchFamily="34" charset="0"/>
              <a:buChar char="●"/>
            </a:pPr>
            <a:r>
              <a:rPr lang="en-IN" sz="2200" dirty="0" smtClean="0">
                <a:solidFill>
                  <a:schemeClr val="tx2">
                    <a:lumMod val="50000"/>
                  </a:schemeClr>
                </a:solidFill>
                <a:latin typeface="Arial" pitchFamily="34" charset="0"/>
                <a:cs typeface="Arial" pitchFamily="34" charset="0"/>
              </a:rPr>
              <a:t> It learns to map this noise to the data distribution of the training set, effectively creating new data that is similar to the real data. </a:t>
            </a:r>
            <a:endParaRPr lang="en-IN" sz="2200"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38200" y="681037"/>
            <a:ext cx="10515600" cy="583800"/>
          </a:xfrm>
        </p:spPr>
        <p:txBody>
          <a:bodyPr/>
          <a:lstStyle/>
          <a:p>
            <a:r>
              <a:rPr lang="en-US" dirty="0" smtClean="0">
                <a:solidFill>
                  <a:schemeClr val="tx1"/>
                </a:solidFill>
                <a:effectLst>
                  <a:outerShdw blurRad="38100" dist="38100" dir="2700000" algn="tl">
                    <a:srgbClr val="000000">
                      <a:alpha val="43137"/>
                    </a:srgbClr>
                  </a:outerShdw>
                </a:effectLst>
              </a:rPr>
              <a:t>D</a:t>
            </a:r>
            <a:r>
              <a:rPr lang="en-US" dirty="0" smtClean="0">
                <a:solidFill>
                  <a:schemeClr val="tx1"/>
                </a:solidFill>
                <a:effectLst>
                  <a:outerShdw blurRad="38100" dist="38100" dir="2700000" algn="tl">
                    <a:srgbClr val="000000">
                      <a:alpha val="43137"/>
                    </a:srgbClr>
                  </a:outerShdw>
                </a:effectLst>
              </a:rPr>
              <a:t>iscriminator</a:t>
            </a:r>
            <a:endParaRPr lang="en-IN" dirty="0">
              <a:solidFill>
                <a:schemeClr val="tx1"/>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solidFill>
                  <a:schemeClr val="tx2">
                    <a:lumMod val="50000"/>
                  </a:schemeClr>
                </a:solidFill>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solidFill>
                <a:schemeClr val="tx2">
                  <a:lumMod val="50000"/>
                </a:schemeClr>
              </a:solidFill>
              <a:latin typeface="Arial" pitchFamily="34" charset="0"/>
              <a:cs typeface="Arial" pitchFamily="34" charset="0"/>
            </a:endParaRPr>
          </a:p>
          <a:p>
            <a:pPr>
              <a:buClr>
                <a:schemeClr val="tx1"/>
              </a:buClr>
              <a:buFont typeface="Wingdings" pitchFamily="2" charset="2"/>
              <a:buChar char="q"/>
            </a:pPr>
            <a:r>
              <a:rPr lang="en-IN" sz="2200" dirty="0" smtClean="0">
                <a:solidFill>
                  <a:schemeClr val="tx2">
                    <a:lumMod val="50000"/>
                  </a:schemeClr>
                </a:solidFill>
                <a:latin typeface="Arial" pitchFamily="34" charset="0"/>
                <a:cs typeface="Arial" pitchFamily="34" charset="0"/>
              </a:rPr>
              <a:t>It takes input data, either real or generated, and produces a binary output indicating whether the input is real or fake.</a:t>
            </a:r>
            <a:endParaRPr lang="en-IN" sz="2200" dirty="0">
              <a:solidFill>
                <a:schemeClr val="tx2">
                  <a:lumMod val="50000"/>
                </a:schemeClr>
              </a:solidFill>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Apex">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2">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981</Words>
  <Application>Microsoft Office PowerPoint</Application>
  <PresentationFormat>Custom</PresentationFormat>
  <Paragraphs>171</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Apex</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IT LAB</cp:lastModifiedBy>
  <cp:revision>5</cp:revision>
  <dcterms:created xsi:type="dcterms:W3CDTF">2024-03-28T03:40:19Z</dcterms:created>
  <dcterms:modified xsi:type="dcterms:W3CDTF">2024-04-04T08:25:07Z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