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50" d="100"/>
          <a:sy n="50" d="100"/>
        </p:scale>
        <p:origin x="-69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9815C-2C1E-3F4E-9B88-3ED5AD091455}" type="datetimeFigureOut">
              <a:rPr lang="en-US" smtClean="0"/>
              <a:t>5/11/2023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9378E-735B-B745-82A2-DEB9A04EF6CF}" type="slidenum">
              <a:rPr lang="en-US" smtClean="0"/>
              <a:t>‹#›</a:t>
            </a:fld>
            <a:endParaRPr lang="en-US"/>
          </a:p>
        </p:txBody>
      </p:sp>
    </p:spTree>
    <p:extLst>
      <p:ext uri="{BB962C8B-B14F-4D97-AF65-F5344CB8AC3E}">
        <p14:creationId xmlns:p14="http://schemas.microsoft.com/office/powerpoint/2010/main" val="3072890747"/>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99378E-735B-B745-82A2-DEB9A04EF6CF}" type="slidenum">
              <a:rPr lang="en-US" smtClean="0"/>
              <a:t>1</a:t>
            </a:fld>
            <a:endParaRPr lang="en-US"/>
          </a:p>
        </p:txBody>
      </p:sp>
    </p:spTree>
    <p:extLst>
      <p:ext uri="{BB962C8B-B14F-4D97-AF65-F5344CB8AC3E}">
        <p14:creationId xmlns:p14="http://schemas.microsoft.com/office/powerpoint/2010/main" val="189520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2577634" y="10536481"/>
            <a:ext cx="16228357" cy="7266051"/>
          </a:xfrm>
          <a:solidFill>
            <a:srgbClr val="FFFFFF"/>
          </a:solidFill>
          <a:ln w="38100">
            <a:solidFill>
              <a:srgbClr val="404040"/>
            </a:solidFill>
          </a:ln>
        </p:spPr>
        <p:txBody>
          <a:bodyPr lIns="274320" rIns="274320" anchor="ctr" anchorCtr="1">
            <a:normAutofit/>
          </a:bodyPr>
          <a:lstStyle>
            <a:lvl1pPr algn="ctr">
              <a:defRPr sz="8185">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4727120" y="19214669"/>
            <a:ext cx="11929390" cy="5473615"/>
          </a:xfrm>
          <a:noFill/>
        </p:spPr>
        <p:txBody>
          <a:bodyPr>
            <a:normAutofit/>
          </a:bodyPr>
          <a:lstStyle>
            <a:lvl1pPr marL="0" indent="0" algn="ctr">
              <a:buNone/>
              <a:defRPr sz="4443">
                <a:solidFill>
                  <a:schemeClr val="tx1">
                    <a:lumMod val="75000"/>
                    <a:lumOff val="25000"/>
                  </a:schemeClr>
                </a:solidFill>
              </a:defRPr>
            </a:lvl1pPr>
            <a:lvl2pPr marL="1069162" indent="0" algn="ctr">
              <a:buNone/>
              <a:defRPr sz="4443"/>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EFFB5D2-B535-4F48-8604-4888767AEA4C}"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11759904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EFFB5D2-B535-4F48-8604-4888767AEA4C}"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277005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176747" y="4137613"/>
            <a:ext cx="2464743" cy="2199998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755806" y="4137613"/>
            <a:ext cx="11028969" cy="2199998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EFFB5D2-B535-4F48-8604-4888767AEA4C}"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256382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EFFB5D2-B535-4F48-8604-4888767AEA4C}"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9875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2587419" y="10536481"/>
            <a:ext cx="16230171" cy="7266051"/>
          </a:xfrm>
          <a:solidFill>
            <a:srgbClr val="FFFFFF"/>
          </a:solidFill>
          <a:ln w="38100">
            <a:solidFill>
              <a:srgbClr val="404040"/>
            </a:solidFill>
          </a:ln>
        </p:spPr>
        <p:txBody>
          <a:bodyPr lIns="274320" rIns="274320" anchor="ctr" anchorCtr="1">
            <a:normAutofit/>
          </a:bodyPr>
          <a:lstStyle>
            <a:lvl1pPr>
              <a:defRPr sz="8185">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4727120" y="19214320"/>
            <a:ext cx="11929390" cy="5584810"/>
          </a:xfrm>
        </p:spPr>
        <p:txBody>
          <a:bodyPr anchor="t" anchorCtr="1">
            <a:normAutofit/>
          </a:bodyPr>
          <a:lstStyle>
            <a:lvl1pPr marL="0" indent="0">
              <a:buNone/>
              <a:defRPr sz="4443">
                <a:solidFill>
                  <a:schemeClr val="tx1"/>
                </a:solidFill>
              </a:defRPr>
            </a:lvl1pPr>
            <a:lvl2pPr marL="1069162" indent="0">
              <a:buNone/>
              <a:defRPr sz="4443">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EFFB5D2-B535-4F48-8604-4888767AEA4C}"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13980907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77633" y="11645865"/>
            <a:ext cx="7689179" cy="136939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1116812" y="11645865"/>
            <a:ext cx="7695009" cy="136939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EFFB5D2-B535-4F48-8604-4888767AEA4C}" type="datetimeFigureOut">
              <a:rPr lang="en-US" smtClean="0"/>
              <a:t>5/11/2023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147759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7632" y="10212849"/>
            <a:ext cx="7689181" cy="3108251"/>
          </a:xfrm>
        </p:spPr>
        <p:txBody>
          <a:bodyPr anchor="b" anchorCtr="1">
            <a:normAutofit/>
          </a:bodyPr>
          <a:lstStyle>
            <a:lvl1pPr marL="0" indent="0" algn="ctr">
              <a:buNone/>
              <a:defRPr sz="4443" b="0" cap="all" spc="234" baseline="0">
                <a:solidFill>
                  <a:schemeClr val="accent2">
                    <a:lumMod val="75000"/>
                  </a:schemeClr>
                </a:solidFill>
              </a:defRPr>
            </a:lvl1pPr>
            <a:lvl2pPr marL="1069162" indent="0">
              <a:buNone/>
              <a:defRPr sz="4443"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2577632" y="13876139"/>
            <a:ext cx="7689181" cy="114636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11116812" y="13876139"/>
            <a:ext cx="7695009" cy="11463684"/>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11116812" y="10212849"/>
            <a:ext cx="7695009" cy="3108251"/>
          </a:xfrm>
        </p:spPr>
        <p:txBody>
          <a:bodyPr anchor="b" anchorCtr="1">
            <a:normAutofit/>
          </a:bodyPr>
          <a:lstStyle>
            <a:lvl1pPr marL="0" indent="0" algn="ctr">
              <a:buNone/>
              <a:defRPr sz="4443" b="0" cap="all" spc="234" baseline="0">
                <a:solidFill>
                  <a:schemeClr val="accent2">
                    <a:lumMod val="75000"/>
                  </a:schemeClr>
                </a:solidFill>
              </a:defRPr>
            </a:lvl1pPr>
            <a:lvl2pPr marL="1069162" indent="0">
              <a:buNone/>
              <a:defRPr sz="4443"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7" name="Date Placeholder 6"/>
          <p:cNvSpPr>
            <a:spLocks noGrp="1"/>
          </p:cNvSpPr>
          <p:nvPr>
            <p:ph type="dt" sz="half" idx="10"/>
          </p:nvPr>
        </p:nvSpPr>
        <p:spPr/>
        <p:txBody>
          <a:bodyPr/>
          <a:lstStyle/>
          <a:p>
            <a:fld id="{4EFFB5D2-B535-4F48-8604-4888767AEA4C}"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6DFF6-F048-1746-BC14-71058B3BE0A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96752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EFFB5D2-B535-4F48-8604-4888767AEA4C}"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42947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FB5D2-B535-4F48-8604-4888767AEA4C}"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125305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0691813" cy="302752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498311" y="9905572"/>
            <a:ext cx="7695191" cy="5039234"/>
          </a:xfrm>
          <a:solidFill>
            <a:srgbClr val="FFFFFF"/>
          </a:solidFill>
          <a:ln>
            <a:solidFill>
              <a:srgbClr val="404040"/>
            </a:solidFill>
          </a:ln>
        </p:spPr>
        <p:txBody>
          <a:bodyPr anchor="ctr" anchorCtr="1">
            <a:normAutofit/>
          </a:bodyPr>
          <a:lstStyle>
            <a:lvl1pPr>
              <a:defRPr sz="4911">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11814453" y="3552292"/>
            <a:ext cx="8446532" cy="23170630"/>
          </a:xfrm>
        </p:spPr>
        <p:txBody>
          <a:bodyPr>
            <a:normAutofit/>
          </a:bodyPr>
          <a:lstStyle>
            <a:lvl1pPr>
              <a:defRPr sz="4443">
                <a:solidFill>
                  <a:schemeClr val="tx1"/>
                </a:solidFill>
              </a:defRPr>
            </a:lvl1pPr>
            <a:lvl2pPr>
              <a:defRPr sz="3742">
                <a:solidFill>
                  <a:schemeClr val="tx1"/>
                </a:solidFill>
              </a:defRPr>
            </a:lvl2pPr>
            <a:lvl3pPr>
              <a:defRPr sz="3742">
                <a:solidFill>
                  <a:schemeClr val="tx1"/>
                </a:solidFill>
              </a:defRPr>
            </a:lvl3pPr>
            <a:lvl4pPr>
              <a:defRPr sz="3742">
                <a:solidFill>
                  <a:schemeClr val="tx1"/>
                </a:solidFill>
              </a:defRPr>
            </a:lvl4pPr>
            <a:lvl5pPr>
              <a:defRPr sz="3742">
                <a:solidFill>
                  <a:schemeClr val="tx1"/>
                </a:solidFill>
              </a:defRPr>
            </a:lvl5pPr>
            <a:lvl6pPr>
              <a:defRPr sz="3742"/>
            </a:lvl6pPr>
            <a:lvl7pPr>
              <a:defRPr sz="3742"/>
            </a:lvl7pPr>
            <a:lvl8pPr>
              <a:defRPr sz="3742"/>
            </a:lvl8pPr>
            <a:lvl9pPr>
              <a:defRPr sz="374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18080" y="15671409"/>
            <a:ext cx="6655653" cy="9685755"/>
          </a:xfrm>
        </p:spPr>
        <p:txBody>
          <a:bodyPr anchor="t" anchorCtr="1">
            <a:normAutofit/>
          </a:bodyPr>
          <a:lstStyle>
            <a:lvl1pPr marL="0" indent="0" algn="ctr">
              <a:buNone/>
              <a:defRPr sz="3508">
                <a:solidFill>
                  <a:srgbClr val="FFFFFF"/>
                </a:solidFill>
              </a:defRPr>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9" name="Date Placeholder 8"/>
          <p:cNvSpPr>
            <a:spLocks noGrp="1"/>
          </p:cNvSpPr>
          <p:nvPr>
            <p:ph type="dt" sz="half" idx="10"/>
          </p:nvPr>
        </p:nvSpPr>
        <p:spPr/>
        <p:txBody>
          <a:bodyPr/>
          <a:lstStyle/>
          <a:p>
            <a:fld id="{4EFFB5D2-B535-4F48-8604-4888767AEA4C}" type="datetimeFigureOut">
              <a:rPr lang="en-US" smtClean="0"/>
              <a:t>5/11/2023</a:t>
            </a:fld>
            <a:endParaRPr lang="en-US"/>
          </a:p>
        </p:txBody>
      </p:sp>
      <p:sp>
        <p:nvSpPr>
          <p:cNvPr id="10" name="Footer Placeholder 9"/>
          <p:cNvSpPr>
            <a:spLocks noGrp="1"/>
          </p:cNvSpPr>
          <p:nvPr>
            <p:ph type="ftr" sz="quarter" idx="11"/>
          </p:nvPr>
        </p:nvSpPr>
        <p:spPr>
          <a:xfrm>
            <a:off x="1498311" y="27530260"/>
            <a:ext cx="8901420" cy="1412843"/>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12425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4" y="0"/>
            <a:ext cx="10691810" cy="302752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496854" y="9905566"/>
            <a:ext cx="7698105" cy="5045869"/>
          </a:xfrm>
          <a:solidFill>
            <a:srgbClr val="FFFFFF"/>
          </a:solidFill>
          <a:ln>
            <a:solidFill>
              <a:srgbClr val="262626"/>
            </a:solidFill>
          </a:ln>
        </p:spPr>
        <p:txBody>
          <a:bodyPr anchor="ctr" anchorCtr="1">
            <a:noAutofit/>
          </a:bodyPr>
          <a:lstStyle>
            <a:lvl1pPr>
              <a:defRPr sz="4911">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0691813" y="-186172"/>
            <a:ext cx="10702507" cy="30275213"/>
          </a:xfrm>
          <a:solidFill>
            <a:schemeClr val="bg1">
              <a:lumMod val="75000"/>
            </a:schemeClr>
          </a:solidFill>
        </p:spPr>
        <p:txBody>
          <a:bodyPr anchor="t"/>
          <a:lstStyle>
            <a:lvl1pPr marL="0" indent="0">
              <a:buNone/>
              <a:defRPr sz="7483">
                <a:solidFill>
                  <a:schemeClr val="bg1">
                    <a:lumMod val="85000"/>
                    <a:lumOff val="15000"/>
                  </a:schemeClr>
                </a:solidFill>
              </a:defRPr>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2018080" y="15671416"/>
            <a:ext cx="6655653" cy="9685759"/>
          </a:xfrm>
        </p:spPr>
        <p:txBody>
          <a:bodyPr anchor="t" anchorCtr="1">
            <a:normAutofit/>
          </a:bodyPr>
          <a:lstStyle>
            <a:lvl1pPr marL="0" indent="0" algn="ctr">
              <a:buNone/>
              <a:defRPr sz="3508">
                <a:solidFill>
                  <a:srgbClr val="FFFFFF"/>
                </a:solidFill>
              </a:defRPr>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FFB5D2-B535-4F48-8604-4888767AEA4C}" type="datetimeFigureOut">
              <a:rPr lang="en-US" smtClean="0"/>
              <a:t>5/11/2023</a:t>
            </a:fld>
            <a:endParaRPr lang="en-US"/>
          </a:p>
        </p:txBody>
      </p:sp>
      <p:sp>
        <p:nvSpPr>
          <p:cNvPr id="9" name="Footer Placeholder 8"/>
          <p:cNvSpPr>
            <a:spLocks noGrp="1"/>
          </p:cNvSpPr>
          <p:nvPr>
            <p:ph type="ftr" sz="quarter" idx="11"/>
          </p:nvPr>
        </p:nvSpPr>
        <p:spPr>
          <a:xfrm>
            <a:off x="1496854" y="27530260"/>
            <a:ext cx="8895588" cy="1412843"/>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E76DFF6-F048-1746-BC14-71058B3BE0A5}" type="slidenum">
              <a:rPr lang="en-US" smtClean="0"/>
              <a:t>‹#›</a:t>
            </a:fld>
            <a:endParaRPr lang="en-US"/>
          </a:p>
        </p:txBody>
      </p:sp>
    </p:spTree>
    <p:extLst>
      <p:ext uri="{BB962C8B-B14F-4D97-AF65-F5344CB8AC3E}">
        <p14:creationId xmlns:p14="http://schemas.microsoft.com/office/powerpoint/2010/main" val="65195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755805" y="4258713"/>
            <a:ext cx="13885687" cy="524770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3755805" y="11645872"/>
            <a:ext cx="13885687" cy="13693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82008" y="27541773"/>
            <a:ext cx="4829813" cy="1430184"/>
          </a:xfrm>
          <a:prstGeom prst="rect">
            <a:avLst/>
          </a:prstGeom>
        </p:spPr>
        <p:txBody>
          <a:bodyPr vert="horz" lIns="91440" tIns="45720" rIns="91440" bIns="45720" rtlCol="0" anchor="ctr"/>
          <a:lstStyle>
            <a:lvl1pPr algn="r">
              <a:defRPr sz="2339">
                <a:solidFill>
                  <a:schemeClr val="tx1">
                    <a:alpha val="70000"/>
                  </a:schemeClr>
                </a:solidFill>
              </a:defRPr>
            </a:lvl1pPr>
          </a:lstStyle>
          <a:p>
            <a:fld id="{4EFFB5D2-B535-4F48-8604-4888767AEA4C}" type="datetimeFigureOut">
              <a:rPr lang="en-US" smtClean="0"/>
              <a:t>5/11/2023</a:t>
            </a:fld>
            <a:endParaRPr lang="en-US"/>
          </a:p>
        </p:txBody>
      </p:sp>
      <p:sp>
        <p:nvSpPr>
          <p:cNvPr id="5" name="Footer Placeholder 4"/>
          <p:cNvSpPr>
            <a:spLocks noGrp="1"/>
          </p:cNvSpPr>
          <p:nvPr>
            <p:ph type="ftr" sz="quarter" idx="3"/>
          </p:nvPr>
        </p:nvSpPr>
        <p:spPr>
          <a:xfrm>
            <a:off x="2577632" y="27530260"/>
            <a:ext cx="10655949" cy="1412843"/>
          </a:xfrm>
          <a:prstGeom prst="rect">
            <a:avLst/>
          </a:prstGeom>
        </p:spPr>
        <p:txBody>
          <a:bodyPr vert="horz" lIns="91440" tIns="45720" rIns="91440" bIns="45720" rtlCol="0" anchor="ctr"/>
          <a:lstStyle>
            <a:lvl1pPr algn="l">
              <a:defRPr sz="2339">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9269845" y="27449526"/>
            <a:ext cx="855345" cy="1614678"/>
          </a:xfrm>
          <a:prstGeom prst="ellipse">
            <a:avLst/>
          </a:prstGeom>
          <a:solidFill>
            <a:srgbClr val="1D1D1D">
              <a:alpha val="69804"/>
            </a:srgbClr>
          </a:solidFill>
        </p:spPr>
        <p:txBody>
          <a:bodyPr vert="horz" lIns="18288" tIns="45720" rIns="18288" bIns="45720" rtlCol="0" anchor="ctr">
            <a:noAutofit/>
          </a:bodyPr>
          <a:lstStyle>
            <a:lvl1pPr algn="ctr">
              <a:defRPr sz="2572" spc="0" baseline="0">
                <a:solidFill>
                  <a:srgbClr val="FFFFFF"/>
                </a:solidFill>
              </a:defRPr>
            </a:lvl1pPr>
          </a:lstStyle>
          <a:p>
            <a:fld id="{1E76DFF6-F048-1746-BC14-71058B3BE0A5}" type="slidenum">
              <a:rPr lang="en-US" smtClean="0"/>
              <a:t>‹#›</a:t>
            </a:fld>
            <a:endParaRPr lang="en-US"/>
          </a:p>
        </p:txBody>
      </p:sp>
    </p:spTree>
    <p:extLst>
      <p:ext uri="{BB962C8B-B14F-4D97-AF65-F5344CB8AC3E}">
        <p14:creationId xmlns:p14="http://schemas.microsoft.com/office/powerpoint/2010/main" val="240802806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defTabSz="2138324" rtl="0" eaLnBrk="1" latinLnBrk="0" hangingPunct="1">
        <a:lnSpc>
          <a:spcPct val="90000"/>
        </a:lnSpc>
        <a:spcBef>
          <a:spcPct val="0"/>
        </a:spcBef>
        <a:buNone/>
        <a:defRPr sz="6080" kern="1200" cap="all" spc="468" baseline="0">
          <a:solidFill>
            <a:srgbClr val="262626"/>
          </a:solidFill>
          <a:latin typeface="+mj-lt"/>
          <a:ea typeface="+mj-ea"/>
          <a:cs typeface="+mj-cs"/>
        </a:defRPr>
      </a:lvl1pPr>
    </p:titleStyle>
    <p:bodyStyle>
      <a:lvl1pPr marL="534581" indent="-534581" algn="l" defTabSz="2138324" rtl="0" eaLnBrk="1" latinLnBrk="0" hangingPunct="1">
        <a:lnSpc>
          <a:spcPct val="100000"/>
        </a:lnSpc>
        <a:spcBef>
          <a:spcPts val="2339"/>
        </a:spcBef>
        <a:buClr>
          <a:schemeClr val="accent2"/>
        </a:buClr>
        <a:buFont typeface="Arial" panose="020B0604020202020204" pitchFamily="34" charset="0"/>
        <a:buChar char="•"/>
        <a:defRPr sz="4209" kern="1200">
          <a:solidFill>
            <a:schemeClr val="tx1">
              <a:lumMod val="85000"/>
              <a:lumOff val="15000"/>
            </a:schemeClr>
          </a:solidFill>
          <a:latin typeface="+mn-lt"/>
          <a:ea typeface="+mn-ea"/>
          <a:cs typeface="+mn-cs"/>
        </a:defRPr>
      </a:lvl1pPr>
      <a:lvl2pPr marL="1069162"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a:solidFill>
            <a:schemeClr val="tx1">
              <a:lumMod val="85000"/>
              <a:lumOff val="15000"/>
            </a:schemeClr>
          </a:solidFill>
          <a:latin typeface="+mn-lt"/>
          <a:ea typeface="+mn-ea"/>
          <a:cs typeface="+mn-cs"/>
        </a:defRPr>
      </a:lvl2pPr>
      <a:lvl3pPr marL="1603743"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a:solidFill>
            <a:schemeClr val="tx1">
              <a:lumMod val="85000"/>
              <a:lumOff val="15000"/>
            </a:schemeClr>
          </a:solidFill>
          <a:latin typeface="+mn-lt"/>
          <a:ea typeface="+mn-ea"/>
          <a:cs typeface="+mn-cs"/>
        </a:defRPr>
      </a:lvl3pPr>
      <a:lvl4pPr marL="2138324"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a:solidFill>
            <a:schemeClr val="tx1">
              <a:lumMod val="85000"/>
              <a:lumOff val="15000"/>
            </a:schemeClr>
          </a:solidFill>
          <a:latin typeface="+mn-lt"/>
          <a:ea typeface="+mn-ea"/>
          <a:cs typeface="+mn-cs"/>
        </a:defRPr>
      </a:lvl4pPr>
      <a:lvl5pPr marL="2672906"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a:solidFill>
            <a:schemeClr val="tx1">
              <a:lumMod val="85000"/>
              <a:lumOff val="15000"/>
            </a:schemeClr>
          </a:solidFill>
          <a:latin typeface="+mn-lt"/>
          <a:ea typeface="+mn-ea"/>
          <a:cs typeface="+mn-cs"/>
        </a:defRPr>
      </a:lvl5pPr>
      <a:lvl6pPr marL="3073841"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a:solidFill>
            <a:schemeClr val="tx1"/>
          </a:solidFill>
          <a:latin typeface="+mn-lt"/>
          <a:ea typeface="+mn-ea"/>
          <a:cs typeface="+mn-cs"/>
        </a:defRPr>
      </a:lvl6pPr>
      <a:lvl7pPr marL="3474777"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a:solidFill>
            <a:schemeClr val="tx1"/>
          </a:solidFill>
          <a:latin typeface="+mn-lt"/>
          <a:ea typeface="+mn-ea"/>
          <a:cs typeface="+mn-cs"/>
        </a:defRPr>
      </a:lvl7pPr>
      <a:lvl8pPr marL="3875713"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baseline="0">
          <a:solidFill>
            <a:schemeClr val="tx1"/>
          </a:solidFill>
          <a:latin typeface="+mn-lt"/>
          <a:ea typeface="+mn-ea"/>
          <a:cs typeface="+mn-cs"/>
        </a:defRPr>
      </a:lvl8pPr>
      <a:lvl9pPr marL="4276649" indent="-534581" algn="l" defTabSz="2138324" rtl="0" eaLnBrk="1" latinLnBrk="0" hangingPunct="1">
        <a:lnSpc>
          <a:spcPct val="100000"/>
        </a:lnSpc>
        <a:spcBef>
          <a:spcPts val="2339"/>
        </a:spcBef>
        <a:buClr>
          <a:schemeClr val="accent2"/>
        </a:buClr>
        <a:buFont typeface="Arial" panose="020B0604020202020204" pitchFamily="34" charset="0"/>
        <a:buChar char="•"/>
        <a:defRPr sz="3742" kern="1200" baseline="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6081-19B3-645A-2BA6-496200E31000}"/>
              </a:ext>
            </a:extLst>
          </p:cNvPr>
          <p:cNvSpPr>
            <a:spLocks noGrp="1"/>
          </p:cNvSpPr>
          <p:nvPr>
            <p:ph type="ctrTitle"/>
          </p:nvPr>
        </p:nvSpPr>
        <p:spPr>
          <a:xfrm>
            <a:off x="1603771" y="422522"/>
            <a:ext cx="18176081" cy="1525547"/>
          </a:xfrm>
        </p:spPr>
        <p:txBody>
          <a:bodyPr/>
          <a:lstStyle/>
          <a:p>
            <a:r>
              <a:rPr lang="en-US" dirty="0"/>
              <a:t>Climate change analysis</a:t>
            </a:r>
          </a:p>
        </p:txBody>
      </p:sp>
      <p:sp>
        <p:nvSpPr>
          <p:cNvPr id="5" name="TextBox 4">
            <a:extLst>
              <a:ext uri="{FF2B5EF4-FFF2-40B4-BE49-F238E27FC236}">
                <a16:creationId xmlns:a16="http://schemas.microsoft.com/office/drawing/2014/main" id="{DFBB4FF0-BB39-5FB7-287B-3701D63A6768}"/>
              </a:ext>
            </a:extLst>
          </p:cNvPr>
          <p:cNvSpPr txBox="1"/>
          <p:nvPr/>
        </p:nvSpPr>
        <p:spPr>
          <a:xfrm>
            <a:off x="1603770" y="3037089"/>
            <a:ext cx="18176080" cy="6555641"/>
          </a:xfrm>
          <a:prstGeom prst="rect">
            <a:avLst/>
          </a:prstGeom>
          <a:noFill/>
        </p:spPr>
        <p:txBody>
          <a:bodyPr wrap="square">
            <a:spAutoFit/>
          </a:bodyPr>
          <a:lstStyle/>
          <a:p>
            <a:r>
              <a:rPr lang="en-US" sz="2800" dirty="0"/>
              <a:t>Climate change analysis is the study of the factors that contribute to changes in the planet's climate as well as their effects and potential remedies. It includes using scientific data, models, and simulations to learn how human activities—such as the use of carbon dioxide, deforestation, and agriculture—affect climate change, weather patterns, and natural systems of the world.</a:t>
            </a:r>
          </a:p>
          <a:p>
            <a:endParaRPr lang="en-US" sz="2800" dirty="0"/>
          </a:p>
          <a:p>
            <a:r>
              <a:rPr lang="en-US" sz="2800" dirty="0"/>
              <a:t>The analysis of climate change requires studies that are interdisciplinary, combining each other scientists work from many different fields, including environmental science, earth sciences, the environment, the field of biology, and social science. It also incorporates policy analysis, as climate change has substantial ramifications for economies, society, and international relations.</a:t>
            </a:r>
          </a:p>
          <a:p>
            <a:endParaRPr lang="en-US" sz="2800" dirty="0"/>
          </a:p>
          <a:p>
            <a:r>
              <a:rPr lang="en-US" sz="2800" dirty="0"/>
              <a:t>The world bank API provides n numerous data which causes climate change such as Co2 emissions, methane emissions, population of world and pollutions, gases burn from different subjects like petrol, coal etc.. By all these information, we can analyze and make predictions which can results in reduce in pollution as part of climate change.</a:t>
            </a:r>
          </a:p>
          <a:p>
            <a:endParaRPr lang="en-US" sz="2800" dirty="0"/>
          </a:p>
          <a:p>
            <a:r>
              <a:rPr lang="en-US" sz="2800" dirty="0"/>
              <a:t>In these analysis, I have chosen the main reason for climate change i.e., Co2 and Methane emissions for top 5 countries, China, India, United states of America, Russia and Japan. </a:t>
            </a:r>
          </a:p>
        </p:txBody>
      </p:sp>
      <p:sp>
        <p:nvSpPr>
          <p:cNvPr id="7" name="TextBox 6">
            <a:extLst>
              <a:ext uri="{FF2B5EF4-FFF2-40B4-BE49-F238E27FC236}">
                <a16:creationId xmlns:a16="http://schemas.microsoft.com/office/drawing/2014/main" id="{37D161D8-BB11-0BFD-9F36-381529D2BCE8}"/>
              </a:ext>
            </a:extLst>
          </p:cNvPr>
          <p:cNvSpPr txBox="1"/>
          <p:nvPr/>
        </p:nvSpPr>
        <p:spPr>
          <a:xfrm>
            <a:off x="1600085" y="24625089"/>
            <a:ext cx="10194399" cy="4401205"/>
          </a:xfrm>
          <a:prstGeom prst="rect">
            <a:avLst/>
          </a:prstGeom>
          <a:noFill/>
        </p:spPr>
        <p:txBody>
          <a:bodyPr wrap="square">
            <a:spAutoFit/>
          </a:bodyPr>
          <a:lstStyle/>
          <a:p>
            <a:pPr algn="just"/>
            <a:r>
              <a:rPr lang="en-US" sz="2800" dirty="0"/>
              <a:t>Conclusion: In this analysis, We have done </a:t>
            </a:r>
            <a:r>
              <a:rPr lang="en-US" sz="2800" dirty="0" err="1"/>
              <a:t>Kmeans</a:t>
            </a:r>
            <a:r>
              <a:rPr lang="en-US" sz="2800" dirty="0"/>
              <a:t> clustering and data fitting on the data for the selected top 5 countries over the period of 20 years. We have observed from the correlation between countries in correlation maps for each individual indicator of Co2 and Methane emissions. Data has been fitted through the data and used the lower &amp; upper limits to know the tolerance of the fitted data. We have performed </a:t>
            </a:r>
            <a:r>
              <a:rPr lang="en-US" sz="2800" dirty="0" err="1"/>
              <a:t>Kmeans</a:t>
            </a:r>
            <a:r>
              <a:rPr lang="en-US" sz="2800" dirty="0"/>
              <a:t> clustering on the data by clustering into 3 parts as shown in the given image. By this analysis, we have seen that United States of America has been producing higher Co2 and methane emissions among selected 5 countries.</a:t>
            </a:r>
          </a:p>
        </p:txBody>
      </p:sp>
      <p:sp>
        <p:nvSpPr>
          <p:cNvPr id="9" name="TextBox 8">
            <a:extLst>
              <a:ext uri="{FF2B5EF4-FFF2-40B4-BE49-F238E27FC236}">
                <a16:creationId xmlns:a16="http://schemas.microsoft.com/office/drawing/2014/main" id="{403567BA-2B61-B81B-DAA4-95A66ACD61F6}"/>
              </a:ext>
            </a:extLst>
          </p:cNvPr>
          <p:cNvSpPr txBox="1"/>
          <p:nvPr/>
        </p:nvSpPr>
        <p:spPr>
          <a:xfrm>
            <a:off x="12368463" y="25001147"/>
            <a:ext cx="8774530" cy="1815882"/>
          </a:xfrm>
          <a:prstGeom prst="rect">
            <a:avLst/>
          </a:prstGeom>
          <a:noFill/>
        </p:spPr>
        <p:txBody>
          <a:bodyPr wrap="square">
            <a:spAutoFit/>
          </a:bodyPr>
          <a:lstStyle/>
          <a:p>
            <a:r>
              <a:rPr lang="en-US" sz="2800" dirty="0"/>
              <a:t>References:</a:t>
            </a:r>
          </a:p>
          <a:p>
            <a:r>
              <a:rPr lang="en-US" sz="2800" dirty="0"/>
              <a:t>https://</a:t>
            </a:r>
            <a:r>
              <a:rPr lang="en-US" sz="2800" dirty="0" err="1"/>
              <a:t>data.worldbank.org</a:t>
            </a:r>
            <a:r>
              <a:rPr lang="en-US" sz="2800" dirty="0"/>
              <a:t>/topic/climate-change</a:t>
            </a:r>
          </a:p>
          <a:p>
            <a:r>
              <a:rPr lang="en-US" sz="2800" dirty="0"/>
              <a:t>https://</a:t>
            </a:r>
            <a:r>
              <a:rPr lang="en-US" sz="2800" dirty="0" err="1"/>
              <a:t>en.wikipedia.org</a:t>
            </a:r>
            <a:r>
              <a:rPr lang="en-US" sz="2800" dirty="0"/>
              <a:t>/wiki/</a:t>
            </a:r>
            <a:r>
              <a:rPr lang="en-US" sz="2800" dirty="0" err="1"/>
              <a:t>Climate_change</a:t>
            </a:r>
            <a:endParaRPr lang="en-US" sz="2800" dirty="0"/>
          </a:p>
          <a:p>
            <a:r>
              <a:rPr lang="en-US" sz="2800" dirty="0"/>
              <a:t>https://www.c2es.org/content/</a:t>
            </a:r>
            <a:r>
              <a:rPr lang="en-US" sz="2800" dirty="0" err="1"/>
              <a:t>internationalemissions</a:t>
            </a:r>
            <a:endParaRPr lang="en-US" sz="2800" dirty="0"/>
          </a:p>
        </p:txBody>
      </p:sp>
      <p:pic>
        <p:nvPicPr>
          <p:cNvPr id="11" name="Picture 10" descr="Chart, scatter chart&#10;&#10;Description automatically generated">
            <a:extLst>
              <a:ext uri="{FF2B5EF4-FFF2-40B4-BE49-F238E27FC236}">
                <a16:creationId xmlns:a16="http://schemas.microsoft.com/office/drawing/2014/main" id="{E25FDBB0-02AC-4B67-1EC6-45DE915F7F36}"/>
              </a:ext>
            </a:extLst>
          </p:cNvPr>
          <p:cNvPicPr>
            <a:picLocks noChangeAspect="1"/>
          </p:cNvPicPr>
          <p:nvPr/>
        </p:nvPicPr>
        <p:blipFill>
          <a:blip r:embed="rId3"/>
          <a:stretch>
            <a:fillRect/>
          </a:stretch>
        </p:blipFill>
        <p:spPr>
          <a:xfrm>
            <a:off x="13258799" y="18745201"/>
            <a:ext cx="6524741" cy="5792357"/>
          </a:xfrm>
          <a:prstGeom prst="rect">
            <a:avLst/>
          </a:prstGeom>
        </p:spPr>
      </p:pic>
      <p:sp>
        <p:nvSpPr>
          <p:cNvPr id="13" name="TextBox 12">
            <a:extLst>
              <a:ext uri="{FF2B5EF4-FFF2-40B4-BE49-F238E27FC236}">
                <a16:creationId xmlns:a16="http://schemas.microsoft.com/office/drawing/2014/main" id="{A9F8C061-3A26-78D2-B7E4-9E55C0FBEE77}"/>
              </a:ext>
            </a:extLst>
          </p:cNvPr>
          <p:cNvSpPr txBox="1"/>
          <p:nvPr/>
        </p:nvSpPr>
        <p:spPr>
          <a:xfrm>
            <a:off x="15352229" y="1959871"/>
            <a:ext cx="4427621" cy="1077218"/>
          </a:xfrm>
          <a:prstGeom prst="rect">
            <a:avLst/>
          </a:prstGeom>
          <a:noFill/>
        </p:spPr>
        <p:txBody>
          <a:bodyPr wrap="square">
            <a:spAutoFit/>
          </a:bodyPr>
          <a:lstStyle/>
          <a:p>
            <a:r>
              <a:rPr lang="en-US" sz="3200" dirty="0">
                <a:solidFill>
                  <a:schemeClr val="bg1"/>
                </a:solidFill>
              </a:rPr>
              <a:t>Aravind Devarakonda</a:t>
            </a:r>
          </a:p>
          <a:p>
            <a:r>
              <a:rPr lang="en-US" sz="3200" dirty="0">
                <a:solidFill>
                  <a:schemeClr val="bg1"/>
                </a:solidFill>
              </a:rPr>
              <a:t>Student ID: 22032880</a:t>
            </a:r>
          </a:p>
        </p:txBody>
      </p:sp>
      <p:pic>
        <p:nvPicPr>
          <p:cNvPr id="15" name="Picture 14" descr="Chart, bar chart&#10;&#10;Description automatically generated">
            <a:extLst>
              <a:ext uri="{FF2B5EF4-FFF2-40B4-BE49-F238E27FC236}">
                <a16:creationId xmlns:a16="http://schemas.microsoft.com/office/drawing/2014/main" id="{AD1DD33D-F203-BCF4-9225-8AEEB5C1A8A4}"/>
              </a:ext>
            </a:extLst>
          </p:cNvPr>
          <p:cNvPicPr>
            <a:picLocks noChangeAspect="1"/>
          </p:cNvPicPr>
          <p:nvPr/>
        </p:nvPicPr>
        <p:blipFill>
          <a:blip r:embed="rId4"/>
          <a:stretch>
            <a:fillRect/>
          </a:stretch>
        </p:blipFill>
        <p:spPr>
          <a:xfrm>
            <a:off x="14531887" y="11530011"/>
            <a:ext cx="5247965" cy="3098800"/>
          </a:xfrm>
          <a:prstGeom prst="rect">
            <a:avLst/>
          </a:prstGeom>
        </p:spPr>
      </p:pic>
      <p:pic>
        <p:nvPicPr>
          <p:cNvPr id="17" name="Picture 16" descr="Chart, bar chart&#10;&#10;Description automatically generated">
            <a:extLst>
              <a:ext uri="{FF2B5EF4-FFF2-40B4-BE49-F238E27FC236}">
                <a16:creationId xmlns:a16="http://schemas.microsoft.com/office/drawing/2014/main" id="{FB54A606-9B21-4F0D-5BA3-0EED7E27681E}"/>
              </a:ext>
            </a:extLst>
          </p:cNvPr>
          <p:cNvPicPr>
            <a:picLocks noChangeAspect="1"/>
          </p:cNvPicPr>
          <p:nvPr/>
        </p:nvPicPr>
        <p:blipFill>
          <a:blip r:embed="rId5"/>
          <a:stretch>
            <a:fillRect/>
          </a:stretch>
        </p:blipFill>
        <p:spPr>
          <a:xfrm>
            <a:off x="1600085" y="11540711"/>
            <a:ext cx="5361656" cy="3098800"/>
          </a:xfrm>
          <a:prstGeom prst="rect">
            <a:avLst/>
          </a:prstGeom>
        </p:spPr>
      </p:pic>
      <p:pic>
        <p:nvPicPr>
          <p:cNvPr id="19" name="Picture 18" descr="Chart, scatter chart&#10;&#10;Description automatically generated">
            <a:extLst>
              <a:ext uri="{FF2B5EF4-FFF2-40B4-BE49-F238E27FC236}">
                <a16:creationId xmlns:a16="http://schemas.microsoft.com/office/drawing/2014/main" id="{42B74947-8CFC-5DFE-C57C-5F40CCE0C068}"/>
              </a:ext>
            </a:extLst>
          </p:cNvPr>
          <p:cNvPicPr>
            <a:picLocks noChangeAspect="1"/>
          </p:cNvPicPr>
          <p:nvPr/>
        </p:nvPicPr>
        <p:blipFill>
          <a:blip r:embed="rId6"/>
          <a:stretch>
            <a:fillRect/>
          </a:stretch>
        </p:blipFill>
        <p:spPr>
          <a:xfrm>
            <a:off x="1600085" y="14864323"/>
            <a:ext cx="5361656" cy="3880877"/>
          </a:xfrm>
          <a:prstGeom prst="rect">
            <a:avLst/>
          </a:prstGeom>
        </p:spPr>
      </p:pic>
      <p:pic>
        <p:nvPicPr>
          <p:cNvPr id="21" name="Picture 20" descr="Chart, scatter chart&#10;&#10;Description automatically generated">
            <a:extLst>
              <a:ext uri="{FF2B5EF4-FFF2-40B4-BE49-F238E27FC236}">
                <a16:creationId xmlns:a16="http://schemas.microsoft.com/office/drawing/2014/main" id="{1A68324B-FB45-4C22-2AEA-836D009C02E2}"/>
              </a:ext>
            </a:extLst>
          </p:cNvPr>
          <p:cNvPicPr>
            <a:picLocks noChangeAspect="1"/>
          </p:cNvPicPr>
          <p:nvPr/>
        </p:nvPicPr>
        <p:blipFill>
          <a:blip r:embed="rId7"/>
          <a:stretch>
            <a:fillRect/>
          </a:stretch>
        </p:blipFill>
        <p:spPr>
          <a:xfrm>
            <a:off x="1600085" y="19185371"/>
            <a:ext cx="5361656" cy="4401205"/>
          </a:xfrm>
          <a:prstGeom prst="rect">
            <a:avLst/>
          </a:prstGeom>
        </p:spPr>
      </p:pic>
      <p:sp>
        <p:nvSpPr>
          <p:cNvPr id="23" name="TextBox 22">
            <a:extLst>
              <a:ext uri="{FF2B5EF4-FFF2-40B4-BE49-F238E27FC236}">
                <a16:creationId xmlns:a16="http://schemas.microsoft.com/office/drawing/2014/main" id="{0C51885B-5E93-64EA-7E51-B286013D3D28}"/>
              </a:ext>
            </a:extLst>
          </p:cNvPr>
          <p:cNvSpPr txBox="1"/>
          <p:nvPr/>
        </p:nvSpPr>
        <p:spPr>
          <a:xfrm>
            <a:off x="7020426" y="15090591"/>
            <a:ext cx="12759423" cy="1815882"/>
          </a:xfrm>
          <a:prstGeom prst="rect">
            <a:avLst/>
          </a:prstGeom>
          <a:noFill/>
        </p:spPr>
        <p:txBody>
          <a:bodyPr wrap="square">
            <a:spAutoFit/>
          </a:bodyPr>
          <a:lstStyle/>
          <a:p>
            <a:pPr algn="just"/>
            <a:r>
              <a:rPr lang="en-US" sz="2800" dirty="0"/>
              <a:t>The beside images shows the exponential growth of 5 countries for Methane and Co2 emissions. We have used upper and lower ranges over the fitted curves over the past 25 years. The exponential function was used to find the curve between and plotted over the data. </a:t>
            </a:r>
          </a:p>
        </p:txBody>
      </p:sp>
      <p:sp>
        <p:nvSpPr>
          <p:cNvPr id="25" name="TextBox 24">
            <a:extLst>
              <a:ext uri="{FF2B5EF4-FFF2-40B4-BE49-F238E27FC236}">
                <a16:creationId xmlns:a16="http://schemas.microsoft.com/office/drawing/2014/main" id="{1EE5588A-80FF-606B-B473-493AA9103B16}"/>
              </a:ext>
            </a:extLst>
          </p:cNvPr>
          <p:cNvSpPr txBox="1"/>
          <p:nvPr/>
        </p:nvSpPr>
        <p:spPr>
          <a:xfrm>
            <a:off x="7020427" y="11520268"/>
            <a:ext cx="7452775" cy="3108543"/>
          </a:xfrm>
          <a:prstGeom prst="rect">
            <a:avLst/>
          </a:prstGeom>
          <a:noFill/>
        </p:spPr>
        <p:txBody>
          <a:bodyPr wrap="square">
            <a:spAutoFit/>
          </a:bodyPr>
          <a:lstStyle/>
          <a:p>
            <a:pPr algn="just"/>
            <a:r>
              <a:rPr lang="en-US" sz="2800" dirty="0"/>
              <a:t>The correlation graph was plot between each country for unique indicators </a:t>
            </a:r>
            <a:r>
              <a:rPr lang="en-US" sz="2800" dirty="0" err="1"/>
              <a:t>i.e</a:t>
            </a:r>
            <a:r>
              <a:rPr lang="en-US" sz="2800" dirty="0"/>
              <a:t>, Co2 emissions and Methane emissions. We have seen that China is in top of the selected list among selected countries. Over the years, We have observed that there is substantially increase the emissions of Co2 and methane for the selected countries.</a:t>
            </a:r>
          </a:p>
        </p:txBody>
      </p:sp>
      <p:sp>
        <p:nvSpPr>
          <p:cNvPr id="27" name="TextBox 26">
            <a:extLst>
              <a:ext uri="{FF2B5EF4-FFF2-40B4-BE49-F238E27FC236}">
                <a16:creationId xmlns:a16="http://schemas.microsoft.com/office/drawing/2014/main" id="{F6FCFA5A-D9F2-B655-1474-6C7568E3179A}"/>
              </a:ext>
            </a:extLst>
          </p:cNvPr>
          <p:cNvSpPr txBox="1"/>
          <p:nvPr/>
        </p:nvSpPr>
        <p:spPr>
          <a:xfrm>
            <a:off x="1600085" y="9746768"/>
            <a:ext cx="18176079" cy="1384995"/>
          </a:xfrm>
          <a:prstGeom prst="rect">
            <a:avLst/>
          </a:prstGeom>
          <a:noFill/>
        </p:spPr>
        <p:txBody>
          <a:bodyPr wrap="square">
            <a:spAutoFit/>
          </a:bodyPr>
          <a:lstStyle/>
          <a:p>
            <a:r>
              <a:rPr lang="en-US" sz="2800" dirty="0"/>
              <a:t>CO2 and methane emissions refer to the release of harmful gas into the atmosphere when human activities like burning fossil fuels, deforestation, and industrial operations release carbon dioxide gas into the atmosphere. As a greenhouse gas that can trap heat in the atmosphere of the Earth, carbon dioxide plays a role in both global warming and climate change.</a:t>
            </a:r>
          </a:p>
        </p:txBody>
      </p:sp>
      <p:sp>
        <p:nvSpPr>
          <p:cNvPr id="29" name="TextBox 28">
            <a:extLst>
              <a:ext uri="{FF2B5EF4-FFF2-40B4-BE49-F238E27FC236}">
                <a16:creationId xmlns:a16="http://schemas.microsoft.com/office/drawing/2014/main" id="{C783B554-7AB8-D58C-5DC4-FF68A45B88B0}"/>
              </a:ext>
            </a:extLst>
          </p:cNvPr>
          <p:cNvSpPr txBox="1"/>
          <p:nvPr/>
        </p:nvSpPr>
        <p:spPr>
          <a:xfrm>
            <a:off x="7020426" y="16980428"/>
            <a:ext cx="12763114" cy="1384995"/>
          </a:xfrm>
          <a:prstGeom prst="rect">
            <a:avLst/>
          </a:prstGeom>
          <a:noFill/>
        </p:spPr>
        <p:txBody>
          <a:bodyPr wrap="square">
            <a:spAutoFit/>
          </a:bodyPr>
          <a:lstStyle/>
          <a:p>
            <a:r>
              <a:rPr lang="en-US" sz="2800" dirty="0"/>
              <a:t>The K-Nearest </a:t>
            </a:r>
            <a:r>
              <a:rPr lang="en-US" sz="2800" dirty="0" err="1"/>
              <a:t>Neighbours</a:t>
            </a:r>
            <a:r>
              <a:rPr lang="en-US" sz="2800" dirty="0"/>
              <a:t> (KNN) clustering technique groups data points according to closeness after determining how similar they are using a distance measure, such as Euclidean distance.</a:t>
            </a:r>
          </a:p>
        </p:txBody>
      </p:sp>
      <p:sp>
        <p:nvSpPr>
          <p:cNvPr id="31" name="TextBox 30">
            <a:extLst>
              <a:ext uri="{FF2B5EF4-FFF2-40B4-BE49-F238E27FC236}">
                <a16:creationId xmlns:a16="http://schemas.microsoft.com/office/drawing/2014/main" id="{0299310D-07FF-FF19-115E-8FEBA216F5AD}"/>
              </a:ext>
            </a:extLst>
          </p:cNvPr>
          <p:cNvSpPr txBox="1"/>
          <p:nvPr/>
        </p:nvSpPr>
        <p:spPr>
          <a:xfrm>
            <a:off x="7020426" y="19088053"/>
            <a:ext cx="6238373" cy="4832092"/>
          </a:xfrm>
          <a:prstGeom prst="rect">
            <a:avLst/>
          </a:prstGeom>
          <a:noFill/>
        </p:spPr>
        <p:txBody>
          <a:bodyPr wrap="square">
            <a:spAutoFit/>
          </a:bodyPr>
          <a:lstStyle/>
          <a:p>
            <a:r>
              <a:rPr lang="en-US" sz="2800" dirty="0"/>
              <a:t>In this clustering, we have chosen 3 nearest </a:t>
            </a:r>
            <a:r>
              <a:rPr lang="en-US" sz="2800" dirty="0" err="1"/>
              <a:t>neighbours</a:t>
            </a:r>
            <a:r>
              <a:rPr lang="en-US" sz="2800" dirty="0"/>
              <a:t> over the data points. The Co2 and Methane emissions are calculated between 3 clusters and divided accordingly.  We have chosen the unique data points from the data for this clustering. </a:t>
            </a:r>
          </a:p>
          <a:p>
            <a:r>
              <a:rPr lang="en-US" sz="2800" dirty="0"/>
              <a:t>We have plotted the scatter plot for </a:t>
            </a:r>
            <a:r>
              <a:rPr lang="en-US" sz="2800" dirty="0" err="1"/>
              <a:t>Kmeans</a:t>
            </a:r>
            <a:r>
              <a:rPr lang="en-US" sz="2800" dirty="0"/>
              <a:t> clustering and seen that there how clusters are defined for Co2 emissions and Methane emissions.</a:t>
            </a:r>
          </a:p>
        </p:txBody>
      </p:sp>
      <p:sp>
        <p:nvSpPr>
          <p:cNvPr id="4" name="TextBox 3">
            <a:extLst>
              <a:ext uri="{FF2B5EF4-FFF2-40B4-BE49-F238E27FC236}">
                <a16:creationId xmlns:a16="http://schemas.microsoft.com/office/drawing/2014/main" id="{33EA258A-0F92-E59B-43C1-754792BAFC59}"/>
              </a:ext>
            </a:extLst>
          </p:cNvPr>
          <p:cNvSpPr txBox="1"/>
          <p:nvPr/>
        </p:nvSpPr>
        <p:spPr>
          <a:xfrm>
            <a:off x="12355763" y="26881492"/>
            <a:ext cx="10693400" cy="830997"/>
          </a:xfrm>
          <a:prstGeom prst="rect">
            <a:avLst/>
          </a:prstGeom>
          <a:noFill/>
        </p:spPr>
        <p:txBody>
          <a:bodyPr wrap="square">
            <a:spAutoFit/>
          </a:bodyPr>
          <a:lstStyle/>
          <a:p>
            <a:r>
              <a:rPr lang="en-IN" sz="2400" dirty="0"/>
              <a:t>GitHub Repo:</a:t>
            </a:r>
            <a:br>
              <a:rPr lang="en-IN" sz="2400" dirty="0"/>
            </a:br>
            <a:r>
              <a:rPr lang="en-IN" sz="2400" dirty="0"/>
              <a:t>https://github.com/Aravind22032880/Climate-change-analysis.git</a:t>
            </a:r>
          </a:p>
        </p:txBody>
      </p:sp>
    </p:spTree>
    <p:extLst>
      <p:ext uri="{BB962C8B-B14F-4D97-AF65-F5344CB8AC3E}">
        <p14:creationId xmlns:p14="http://schemas.microsoft.com/office/powerpoint/2010/main" val="40422280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{7556F6E6-4AFE-E547-A249-22548400CE40}tf10001120</Template>
  <TotalTime>121</TotalTime>
  <Words>680</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 MT</vt:lpstr>
      <vt:lpstr>Parcel</vt:lpstr>
      <vt:lpstr>Climate change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analysis</dc:title>
  <dc:creator>Bhagya Raju Donthu [Student-PECS]</dc:creator>
  <cp:lastModifiedBy>Aravind</cp:lastModifiedBy>
  <cp:revision>2</cp:revision>
  <dcterms:created xsi:type="dcterms:W3CDTF">2023-05-11T13:34:01Z</dcterms:created>
  <dcterms:modified xsi:type="dcterms:W3CDTF">2023-05-11T15:41:07Z</dcterms:modified>
</cp:coreProperties>
</file>