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9"/>
  </p:notesMasterIdLst>
  <p:sldIdLst>
    <p:sldId id="256" r:id="rId2"/>
    <p:sldId id="257" r:id="rId3"/>
    <p:sldId id="258" r:id="rId4"/>
    <p:sldId id="259" r:id="rId5"/>
    <p:sldId id="260" r:id="rId6"/>
    <p:sldId id="261" r:id="rId7"/>
    <p:sldId id="262" r:id="rId8"/>
    <p:sldId id="282" r:id="rId9"/>
    <p:sldId id="283" r:id="rId10"/>
    <p:sldId id="284" r:id="rId11"/>
    <p:sldId id="285" r:id="rId12"/>
    <p:sldId id="286" r:id="rId13"/>
    <p:sldId id="287" r:id="rId14"/>
    <p:sldId id="288" r:id="rId15"/>
    <p:sldId id="289" r:id="rId16"/>
    <p:sldId id="290" r:id="rId17"/>
    <p:sldId id="298" r:id="rId18"/>
    <p:sldId id="299" r:id="rId19"/>
    <p:sldId id="301" r:id="rId20"/>
    <p:sldId id="263" r:id="rId21"/>
    <p:sldId id="295" r:id="rId22"/>
    <p:sldId id="292" r:id="rId23"/>
    <p:sldId id="294" r:id="rId24"/>
    <p:sldId id="296" r:id="rId25"/>
    <p:sldId id="297"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h Krishna" userId="02e0edfba93f9932" providerId="LiveId" clId="{A7555739-C21A-46B9-B548-7B5FE979F0BA}"/>
    <pc:docChg chg="addSld delSld modSld">
      <pc:chgData name="Amruth Krishna" userId="02e0edfba93f9932" providerId="LiveId" clId="{A7555739-C21A-46B9-B548-7B5FE979F0BA}" dt="2024-05-06T22:32:31.623" v="8" actId="114"/>
      <pc:docMkLst>
        <pc:docMk/>
      </pc:docMkLst>
      <pc:sldChg chg="modSp mod">
        <pc:chgData name="Amruth Krishna" userId="02e0edfba93f9932" providerId="LiveId" clId="{A7555739-C21A-46B9-B548-7B5FE979F0BA}" dt="2024-05-06T22:26:12.226" v="1" actId="1076"/>
        <pc:sldMkLst>
          <pc:docMk/>
          <pc:sldMk cId="0" sldId="261"/>
        </pc:sldMkLst>
        <pc:spChg chg="mod">
          <ac:chgData name="Amruth Krishna" userId="02e0edfba93f9932" providerId="LiveId" clId="{A7555739-C21A-46B9-B548-7B5FE979F0BA}" dt="2024-05-06T22:26:12.226" v="1" actId="1076"/>
          <ac:spMkLst>
            <pc:docMk/>
            <pc:sldMk cId="0" sldId="261"/>
            <ac:spMk id="3" creationId="{4469C4C7-B002-F06A-7982-687F27372AFB}"/>
          </ac:spMkLst>
        </pc:spChg>
      </pc:sldChg>
      <pc:sldChg chg="modSp mod">
        <pc:chgData name="Amruth Krishna" userId="02e0edfba93f9932" providerId="LiveId" clId="{A7555739-C21A-46B9-B548-7B5FE979F0BA}" dt="2024-05-06T22:32:31.623" v="8" actId="114"/>
        <pc:sldMkLst>
          <pc:docMk/>
          <pc:sldMk cId="0" sldId="280"/>
        </pc:sldMkLst>
        <pc:spChg chg="mod">
          <ac:chgData name="Amruth Krishna" userId="02e0edfba93f9932" providerId="LiveId" clId="{A7555739-C21A-46B9-B548-7B5FE979F0BA}" dt="2024-05-06T22:32:31.623" v="8" actId="114"/>
          <ac:spMkLst>
            <pc:docMk/>
            <pc:sldMk cId="0" sldId="280"/>
            <ac:spMk id="234" creationId="{00000000-0000-0000-0000-000000000000}"/>
          </ac:spMkLst>
        </pc:spChg>
      </pc:sldChg>
      <pc:sldChg chg="del mod modShow">
        <pc:chgData name="Amruth Krishna" userId="02e0edfba93f9932" providerId="LiveId" clId="{A7555739-C21A-46B9-B548-7B5FE979F0BA}" dt="2024-05-06T22:30:04.591" v="4" actId="2696"/>
        <pc:sldMkLst>
          <pc:docMk/>
          <pc:sldMk cId="2361331412" sldId="300"/>
        </pc:sldMkLst>
      </pc:sldChg>
      <pc:sldChg chg="add del">
        <pc:chgData name="Amruth Krishna" userId="02e0edfba93f9932" providerId="LiveId" clId="{A7555739-C21A-46B9-B548-7B5FE979F0BA}" dt="2024-05-06T22:30:07.465" v="5" actId="2696"/>
        <pc:sldMkLst>
          <pc:docMk/>
          <pc:sldMk cId="1436605402"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89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50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407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548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405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841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835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16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719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23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09496247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09496247f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09496247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9aee0a32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9aee0a32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8d201212b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8d201212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0949624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0949624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1df3b949d_1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1df3b949d_1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09496247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09496247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09496247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a09496247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0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74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rmAutofit/>
          </a:bodyPr>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610179"/>
            <a:ext cx="8229600" cy="2984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451426"/>
            <a:ext cx="4038600" cy="317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5"/>
          <p:cNvSpPr txBox="1">
            <a:spLocks noGrp="1"/>
          </p:cNvSpPr>
          <p:nvPr>
            <p:ph type="body" idx="2"/>
          </p:nvPr>
        </p:nvSpPr>
        <p:spPr>
          <a:xfrm>
            <a:off x="4648200" y="1451426"/>
            <a:ext cx="4038600" cy="317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199" y="1397255"/>
            <a:ext cx="4040100" cy="436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6"/>
          <p:cNvSpPr txBox="1">
            <a:spLocks noGrp="1"/>
          </p:cNvSpPr>
          <p:nvPr>
            <p:ph type="body" idx="2"/>
          </p:nvPr>
        </p:nvSpPr>
        <p:spPr>
          <a:xfrm>
            <a:off x="457199" y="1989969"/>
            <a:ext cx="4040100" cy="26940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6"/>
          <p:cNvSpPr txBox="1">
            <a:spLocks noGrp="1"/>
          </p:cNvSpPr>
          <p:nvPr>
            <p:ph type="body" idx="3"/>
          </p:nvPr>
        </p:nvSpPr>
        <p:spPr>
          <a:xfrm>
            <a:off x="4645025" y="1397255"/>
            <a:ext cx="4041900" cy="436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4"/>
          </p:nvPr>
        </p:nvSpPr>
        <p:spPr>
          <a:xfrm>
            <a:off x="4645025" y="1989969"/>
            <a:ext cx="4041900" cy="26940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679122"/>
            <a:ext cx="3008400" cy="777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3575050" y="679122"/>
            <a:ext cx="5111700" cy="39156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9"/>
          <p:cNvSpPr txBox="1">
            <a:spLocks noGrp="1"/>
          </p:cNvSpPr>
          <p:nvPr>
            <p:ph type="body" idx="2"/>
          </p:nvPr>
        </p:nvSpPr>
        <p:spPr>
          <a:xfrm>
            <a:off x="457201" y="1609519"/>
            <a:ext cx="3008400" cy="29850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92288" y="3858517"/>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a:spLocks noGrp="1"/>
          </p:cNvSpPr>
          <p:nvPr>
            <p:ph type="pic" idx="2"/>
          </p:nvPr>
        </p:nvSpPr>
        <p:spPr>
          <a:xfrm>
            <a:off x="1792288" y="717648"/>
            <a:ext cx="5486400" cy="3086100"/>
          </a:xfrm>
          <a:prstGeom prst="rect">
            <a:avLst/>
          </a:prstGeom>
          <a:noFill/>
          <a:ln>
            <a:noFill/>
          </a:ln>
        </p:spPr>
      </p:sp>
      <p:sp>
        <p:nvSpPr>
          <p:cNvPr id="58" name="Google Shape;58;p10"/>
          <p:cNvSpPr txBox="1">
            <a:spLocks noGrp="1"/>
          </p:cNvSpPr>
          <p:nvPr>
            <p:ph type="body" idx="1"/>
          </p:nvPr>
        </p:nvSpPr>
        <p:spPr>
          <a:xfrm>
            <a:off x="1792288" y="4283570"/>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10179"/>
            <a:ext cx="8229600" cy="29844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1" descr="MD-flag-background-ppt.png"/>
          <p:cNvPicPr preferRelativeResize="0"/>
          <p:nvPr/>
        </p:nvPicPr>
        <p:blipFill rotWithShape="1">
          <a:blip r:embed="rId12">
            <a:alphaModFix/>
          </a:blip>
          <a:srcRect/>
          <a:stretch/>
        </p:blipFill>
        <p:spPr>
          <a:xfrm>
            <a:off x="0" y="0"/>
            <a:ext cx="9144000" cy="571500"/>
          </a:xfrm>
          <a:prstGeom prst="rect">
            <a:avLst/>
          </a:prstGeom>
          <a:noFill/>
          <a:ln>
            <a:noFill/>
          </a:ln>
        </p:spPr>
      </p:pic>
      <p:pic>
        <p:nvPicPr>
          <p:cNvPr id="11" name="Google Shape;11;p1" descr="UMBC-primary-logo-CMYK-on-black.png"/>
          <p:cNvPicPr preferRelativeResize="0"/>
          <p:nvPr/>
        </p:nvPicPr>
        <p:blipFill rotWithShape="1">
          <a:blip r:embed="rId13">
            <a:alphaModFix/>
          </a:blip>
          <a:srcRect/>
          <a:stretch/>
        </p:blipFill>
        <p:spPr>
          <a:xfrm>
            <a:off x="294287" y="86177"/>
            <a:ext cx="1749254" cy="402989"/>
          </a:xfrm>
          <a:prstGeom prst="rect">
            <a:avLst/>
          </a:prstGeom>
          <a:noFill/>
          <a:ln>
            <a:noFill/>
          </a:ln>
        </p:spPr>
      </p:pic>
      <p:pic>
        <p:nvPicPr>
          <p:cNvPr id="12" name="Google Shape;12;p1" descr="corner-element.png"/>
          <p:cNvPicPr preferRelativeResize="0"/>
          <p:nvPr/>
        </p:nvPicPr>
        <p:blipFill rotWithShape="1">
          <a:blip r:embed="rId14">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datasets/ravindrasinghrana/job-description-dataset/dat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towardsdatascience.com/k-means-clustering-using-pyspark-on-big-data-6214beacdc8b" TargetMode="External"/><Relationship Id="rId4" Type="http://schemas.openxmlformats.org/officeDocument/2006/relationships/hyperlink" Target="https://analyticsindiamag.com/cosine-similarity-in-machine-learnin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ctrTitle"/>
          </p:nvPr>
        </p:nvSpPr>
        <p:spPr>
          <a:xfrm>
            <a:off x="685800" y="624236"/>
            <a:ext cx="7772400" cy="209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3200" dirty="0">
                <a:latin typeface="Times New Roman"/>
                <a:ea typeface="Times New Roman"/>
                <a:cs typeface="Times New Roman"/>
                <a:sym typeface="Times New Roman"/>
              </a:rPr>
              <a:t>A comprehensive analysis on job descriptions data with a job recommendation system based on skillset</a:t>
            </a:r>
          </a:p>
        </p:txBody>
      </p:sp>
      <p:sp>
        <p:nvSpPr>
          <p:cNvPr id="68" name="Google Shape;68;p12"/>
          <p:cNvSpPr txBox="1">
            <a:spLocks noGrp="1"/>
          </p:cNvSpPr>
          <p:nvPr>
            <p:ph type="subTitle" idx="1"/>
          </p:nvPr>
        </p:nvSpPr>
        <p:spPr>
          <a:xfrm>
            <a:off x="1371600" y="2981325"/>
            <a:ext cx="6400800" cy="1038300"/>
          </a:xfrm>
          <a:prstGeom prst="rect">
            <a:avLst/>
          </a:prstGeom>
        </p:spPr>
        <p:txBody>
          <a:bodyPr spcFirstLastPara="1" wrap="square" lIns="91425" tIns="45700" rIns="91425" bIns="45700" anchor="t" anchorCtr="0">
            <a:noAutofit/>
          </a:bodyPr>
          <a:lstStyle/>
          <a:p>
            <a:pPr marL="0" lvl="0" indent="0" algn="ctr" rtl="0">
              <a:lnSpc>
                <a:spcPct val="80000"/>
              </a:lnSpc>
              <a:spcBef>
                <a:spcPts val="640"/>
              </a:spcBef>
              <a:spcAft>
                <a:spcPts val="0"/>
              </a:spcAft>
              <a:buClr>
                <a:schemeClr val="dk1"/>
              </a:buClr>
              <a:buSzPts val="275"/>
              <a:buFont typeface="Arial"/>
              <a:buNone/>
            </a:pPr>
            <a:r>
              <a:rPr lang="en" sz="2900" dirty="0">
                <a:latin typeface="Times New Roman"/>
                <a:ea typeface="Times New Roman"/>
                <a:cs typeface="Times New Roman"/>
                <a:sym typeface="Times New Roman"/>
              </a:rPr>
              <a:t>Team Members:</a:t>
            </a:r>
            <a:endParaRPr sz="2900" dirty="0">
              <a:latin typeface="Times New Roman"/>
              <a:ea typeface="Times New Roman"/>
              <a:cs typeface="Times New Roman"/>
              <a:sym typeface="Times New Roman"/>
            </a:endParaRPr>
          </a:p>
          <a:p>
            <a:pPr marL="0" lvl="0" indent="0" algn="ctr" rtl="0">
              <a:lnSpc>
                <a:spcPct val="80000"/>
              </a:lnSpc>
              <a:spcBef>
                <a:spcPts val="640"/>
              </a:spcBef>
              <a:spcAft>
                <a:spcPts val="0"/>
              </a:spcAft>
              <a:buClr>
                <a:schemeClr val="dk1"/>
              </a:buClr>
              <a:buSzPts val="275"/>
              <a:buFont typeface="Arial"/>
              <a:buNone/>
            </a:pPr>
            <a:r>
              <a:rPr lang="en" sz="1750">
                <a:solidFill>
                  <a:srgbClr val="222222"/>
                </a:solidFill>
                <a:highlight>
                  <a:schemeClr val="lt1"/>
                </a:highlight>
                <a:latin typeface="Times New Roman"/>
                <a:ea typeface="Times New Roman"/>
                <a:cs typeface="Times New Roman"/>
                <a:sym typeface="Times New Roman"/>
              </a:rPr>
              <a:t>Aravind Bhimanathini</a:t>
            </a:r>
            <a:endParaRPr lang="en" sz="1750" dirty="0">
              <a:solidFill>
                <a:srgbClr val="222222"/>
              </a:solidFill>
              <a:highlight>
                <a:schemeClr val="lt1"/>
              </a:highlight>
              <a:latin typeface="Times New Roman"/>
              <a:ea typeface="Times New Roman"/>
              <a:cs typeface="Times New Roman"/>
              <a:sym typeface="Times New Roman"/>
            </a:endParaRPr>
          </a:p>
          <a:p>
            <a:pPr marL="0" lvl="0" indent="0" algn="ctr" rtl="0">
              <a:lnSpc>
                <a:spcPct val="80000"/>
              </a:lnSpc>
              <a:spcBef>
                <a:spcPts val="640"/>
              </a:spcBef>
              <a:spcAft>
                <a:spcPts val="0"/>
              </a:spcAft>
              <a:buClr>
                <a:schemeClr val="dk1"/>
              </a:buClr>
              <a:buSzPts val="275"/>
              <a:buFont typeface="Arial"/>
              <a:buNone/>
            </a:pPr>
            <a:r>
              <a:rPr lang="en" sz="1750" dirty="0">
                <a:solidFill>
                  <a:srgbClr val="222222"/>
                </a:solidFill>
                <a:highlight>
                  <a:schemeClr val="lt1"/>
                </a:highlight>
                <a:latin typeface="Times New Roman"/>
                <a:ea typeface="Times New Roman"/>
                <a:cs typeface="Times New Roman"/>
                <a:sym typeface="Times New Roman"/>
              </a:rPr>
              <a:t>Vijaya Amruth Krishna Kavaturi</a:t>
            </a:r>
            <a:endParaRPr sz="1750" dirty="0">
              <a:solidFill>
                <a:srgbClr val="222222"/>
              </a:solidFill>
              <a:highlight>
                <a:schemeClr val="lt1"/>
              </a:highlight>
              <a:latin typeface="Times New Roman"/>
              <a:ea typeface="Times New Roman"/>
              <a:cs typeface="Times New Roman"/>
              <a:sym typeface="Times New Roman"/>
            </a:endParaRPr>
          </a:p>
          <a:p>
            <a:pPr marL="0" lvl="0" indent="0" algn="ctr" rtl="0">
              <a:lnSpc>
                <a:spcPct val="80000"/>
              </a:lnSpc>
              <a:spcBef>
                <a:spcPts val="640"/>
              </a:spcBef>
              <a:spcAft>
                <a:spcPts val="0"/>
              </a:spcAft>
              <a:buSzPts val="275"/>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289932" y="624468"/>
            <a:ext cx="1794081"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Skillset Analysis</a:t>
            </a:r>
          </a:p>
        </p:txBody>
      </p:sp>
      <p:sp>
        <p:nvSpPr>
          <p:cNvPr id="4" name="TextBox 3">
            <a:extLst>
              <a:ext uri="{FF2B5EF4-FFF2-40B4-BE49-F238E27FC236}">
                <a16:creationId xmlns:a16="http://schemas.microsoft.com/office/drawing/2014/main" id="{83B9219F-E79A-39C3-7247-414ED5D62C98}"/>
              </a:ext>
            </a:extLst>
          </p:cNvPr>
          <p:cNvSpPr txBox="1"/>
          <p:nvPr/>
        </p:nvSpPr>
        <p:spPr>
          <a:xfrm>
            <a:off x="289932" y="4107778"/>
            <a:ext cx="7612982" cy="461665"/>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bar chart indicates that Google Analytics, Python, and Sketch are the most in-demand skills among job postings,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highlighting the strong market need for data analysis, programming, and design expertise</a:t>
            </a:r>
          </a:p>
        </p:txBody>
      </p:sp>
      <p:pic>
        <p:nvPicPr>
          <p:cNvPr id="4098" name="Picture 2">
            <a:extLst>
              <a:ext uri="{FF2B5EF4-FFF2-40B4-BE49-F238E27FC236}">
                <a16:creationId xmlns:a16="http://schemas.microsoft.com/office/drawing/2014/main" id="{460F5FEB-09AF-E522-D45D-BC5EFB7B2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32" y="1123834"/>
            <a:ext cx="8483413"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67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2672526"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Job Posting Date Trends</a:t>
            </a:r>
          </a:p>
        </p:txBody>
      </p:sp>
      <p:pic>
        <p:nvPicPr>
          <p:cNvPr id="5122" name="Picture 2">
            <a:extLst>
              <a:ext uri="{FF2B5EF4-FFF2-40B4-BE49-F238E27FC236}">
                <a16:creationId xmlns:a16="http://schemas.microsoft.com/office/drawing/2014/main" id="{36631B5C-9FA8-650D-F977-DE4AEB3D0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983" y="1210432"/>
            <a:ext cx="5910147" cy="286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419CBA-A620-01E6-79D5-8ECAF24A988C}"/>
              </a:ext>
            </a:extLst>
          </p:cNvPr>
          <p:cNvSpPr txBox="1"/>
          <p:nvPr/>
        </p:nvSpPr>
        <p:spPr>
          <a:xfrm>
            <a:off x="334537" y="4406590"/>
            <a:ext cx="8390438"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line chart illustrates a significant fluctuation in job postings, with a noticeable dip in September 2021 and 2023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followed by a steady recovery in 2021, suggesting seasonal impacts and possibly economic factors influencing job market dynamics.</a:t>
            </a:r>
          </a:p>
        </p:txBody>
      </p:sp>
      <p:sp>
        <p:nvSpPr>
          <p:cNvPr id="6" name="TextBox 5">
            <a:extLst>
              <a:ext uri="{FF2B5EF4-FFF2-40B4-BE49-F238E27FC236}">
                <a16:creationId xmlns:a16="http://schemas.microsoft.com/office/drawing/2014/main" id="{C3DD94DE-0F61-6871-73F8-663D28AD6634}"/>
              </a:ext>
            </a:extLst>
          </p:cNvPr>
          <p:cNvSpPr txBox="1"/>
          <p:nvPr/>
        </p:nvSpPr>
        <p:spPr>
          <a:xfrm>
            <a:off x="2847575" y="841099"/>
            <a:ext cx="301096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(Seasonal variations in job availability)</a:t>
            </a:r>
          </a:p>
        </p:txBody>
      </p:sp>
    </p:spTree>
    <p:extLst>
      <p:ext uri="{BB962C8B-B14F-4D97-AF65-F5344CB8AC3E}">
        <p14:creationId xmlns:p14="http://schemas.microsoft.com/office/powerpoint/2010/main" val="377289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3172663"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Seasonal Variations in the Job</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406590"/>
            <a:ext cx="8553945"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graphs reveal notable monthly fluctuations in job postings, with a significant drop in February and consistent quarterly job posting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volumes, indicating stable hiring activity across each quarter despite monthly variations.</a:t>
            </a:r>
          </a:p>
        </p:txBody>
      </p:sp>
      <p:pic>
        <p:nvPicPr>
          <p:cNvPr id="6146" name="Picture 2">
            <a:extLst>
              <a:ext uri="{FF2B5EF4-FFF2-40B4-BE49-F238E27FC236}">
                <a16:creationId xmlns:a16="http://schemas.microsoft.com/office/drawing/2014/main" id="{32C1E102-08DD-97B2-DA91-662D09A41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37" y="1286540"/>
            <a:ext cx="8474926" cy="304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0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2441694"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Company Size Insights</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275109"/>
            <a:ext cx="8141972" cy="646331"/>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pie chart displays a balanced distribution among different company sizes, with companies having employees in the range of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50,000 and 1,00,000 making up the largest segment at 40.8%, indicating a diverse job market that spans small, medium, and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large enterprises</a:t>
            </a:r>
          </a:p>
        </p:txBody>
      </p:sp>
      <p:pic>
        <p:nvPicPr>
          <p:cNvPr id="7170" name="Picture 2">
            <a:extLst>
              <a:ext uri="{FF2B5EF4-FFF2-40B4-BE49-F238E27FC236}">
                <a16:creationId xmlns:a16="http://schemas.microsoft.com/office/drawing/2014/main" id="{279F8713-DA75-3A63-68FD-164B69DFC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58" y="1131854"/>
            <a:ext cx="5736484" cy="2879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5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5532284"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Distribution of salaries across company size categories</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406590"/>
            <a:ext cx="8459367" cy="646331"/>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KDE plots show that smaller companies (&lt;50K employees) have a narrower range of minimum and maximum salaries,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while larger companies (&gt;100K employees) offer a broader range of both minimum and maximum salaries, indicating a more diverse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compensation strategy in larger organizations.</a:t>
            </a:r>
          </a:p>
        </p:txBody>
      </p:sp>
      <p:pic>
        <p:nvPicPr>
          <p:cNvPr id="8194" name="Picture 2">
            <a:extLst>
              <a:ext uri="{FF2B5EF4-FFF2-40B4-BE49-F238E27FC236}">
                <a16:creationId xmlns:a16="http://schemas.microsoft.com/office/drawing/2014/main" id="{7DB6C096-D81A-ECE1-0EC6-1ED729565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96" y="1307805"/>
            <a:ext cx="4097144" cy="309878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9B234AF-E42D-F9B8-8635-68D5E0855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321" y="1307805"/>
            <a:ext cx="4097145" cy="309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4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5166799"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Average Salary comparison between various roles</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176131"/>
            <a:ext cx="8204490" cy="830997"/>
          </a:xfrm>
          <a:prstGeom prst="rect">
            <a:avLst/>
          </a:prstGeom>
          <a:noFill/>
        </p:spPr>
        <p:txBody>
          <a:bodyPr wrap="none" rtlCol="0">
            <a:spAutoFit/>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line chart shows significant fluctuations in average minimum salaries over the months for Data Scientists, Data Analysts,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and Data Engineers, with Data Scientists generally receiving higher salaries and notable peaks and troughs in salary trends for all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roles throughout the years.</a:t>
            </a:r>
          </a:p>
        </p:txBody>
      </p:sp>
      <p:pic>
        <p:nvPicPr>
          <p:cNvPr id="9218" name="Picture 2">
            <a:extLst>
              <a:ext uri="{FF2B5EF4-FFF2-40B4-BE49-F238E27FC236}">
                <a16:creationId xmlns:a16="http://schemas.microsoft.com/office/drawing/2014/main" id="{86C7704D-63AB-992F-FF30-E4EDF500F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707" y="1307805"/>
            <a:ext cx="7208874" cy="304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35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4" name="TextBox 3">
            <a:extLst>
              <a:ext uri="{FF2B5EF4-FFF2-40B4-BE49-F238E27FC236}">
                <a16:creationId xmlns:a16="http://schemas.microsoft.com/office/drawing/2014/main" id="{8A419CBA-A620-01E6-79D5-8ECAF24A988C}"/>
              </a:ext>
            </a:extLst>
          </p:cNvPr>
          <p:cNvSpPr txBox="1"/>
          <p:nvPr/>
        </p:nvSpPr>
        <p:spPr>
          <a:xfrm>
            <a:off x="334537" y="4176131"/>
            <a:ext cx="8186857" cy="646331"/>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line chart illustrates monthly fluctuations in average minimum salaries for UX/UI Designers, Software Engineers, and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Business Analysts, showing that UX/UI Designers occasionally peak above the others, while overall, salary trends for these roles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closely align throughout the year.</a:t>
            </a:r>
          </a:p>
        </p:txBody>
      </p:sp>
      <p:pic>
        <p:nvPicPr>
          <p:cNvPr id="10242" name="Picture 2">
            <a:extLst>
              <a:ext uri="{FF2B5EF4-FFF2-40B4-BE49-F238E27FC236}">
                <a16:creationId xmlns:a16="http://schemas.microsoft.com/office/drawing/2014/main" id="{E43E383C-7F77-5F84-24CE-42C18E738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623" y="808075"/>
            <a:ext cx="6804837" cy="326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8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2089033"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Correlation Matrix</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176131"/>
            <a:ext cx="7994496" cy="646331"/>
          </a:xfrm>
          <a:prstGeom prst="rect">
            <a:avLst/>
          </a:prstGeom>
          <a:noFill/>
        </p:spPr>
        <p:txBody>
          <a:bodyPr wrap="none" rtlCol="0">
            <a:spAutoFit/>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correlation analysis between average salary and average experience reveals a very low correlation coefficient of 0.00047,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indicating that there is virtually no linear relationship between years of experience and salary levels in the dataset analyzed</a:t>
            </a:r>
          </a:p>
        </p:txBody>
      </p:sp>
      <p:pic>
        <p:nvPicPr>
          <p:cNvPr id="12290" name="Picture 2">
            <a:extLst>
              <a:ext uri="{FF2B5EF4-FFF2-40B4-BE49-F238E27FC236}">
                <a16:creationId xmlns:a16="http://schemas.microsoft.com/office/drawing/2014/main" id="{3990046E-DF8B-91A4-171A-14C74D0F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062" y="1179654"/>
            <a:ext cx="4367875" cy="3057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2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664555"/>
            <a:ext cx="2922595"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Distribution of Work Types</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406480"/>
            <a:ext cx="8217314"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pie chart reveals a remarkably even distribution among different work types, with full-time, part-time, temporary, intern, and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contract roles each comprising around 20% of job postings.</a:t>
            </a:r>
          </a:p>
        </p:txBody>
      </p:sp>
      <p:pic>
        <p:nvPicPr>
          <p:cNvPr id="13314" name="Picture 2">
            <a:extLst>
              <a:ext uri="{FF2B5EF4-FFF2-40B4-BE49-F238E27FC236}">
                <a16:creationId xmlns:a16="http://schemas.microsoft.com/office/drawing/2014/main" id="{8038F23A-848E-F8B7-3A82-F50DA00CB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623" y="1280610"/>
            <a:ext cx="6238197" cy="287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935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741502"/>
            <a:ext cx="4647426"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Analysis on Top 25 postings Job roles in USA</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587233"/>
            <a:ext cx="7427033"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data shows a significant concentration in a few job roles, with the majority of postings for UX/UI Designers and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Digital Marketing Specialists, followed by a gradual decline across other professions in the USA.</a:t>
            </a:r>
          </a:p>
        </p:txBody>
      </p:sp>
      <p:pic>
        <p:nvPicPr>
          <p:cNvPr id="15362" name="Picture 2">
            <a:extLst>
              <a:ext uri="{FF2B5EF4-FFF2-40B4-BE49-F238E27FC236}">
                <a16:creationId xmlns:a16="http://schemas.microsoft.com/office/drawing/2014/main" id="{2931FAEC-234E-852E-EB93-41F9BF157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36" y="1167698"/>
            <a:ext cx="7427032" cy="324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500" dirty="0">
                <a:latin typeface="Times New Roman"/>
                <a:ea typeface="Times New Roman"/>
                <a:cs typeface="Times New Roman"/>
                <a:sym typeface="Times New Roman"/>
              </a:rPr>
              <a:t>Project Description</a:t>
            </a:r>
            <a:endParaRPr sz="2500" dirty="0">
              <a:latin typeface="Times New Roman"/>
              <a:ea typeface="Times New Roman"/>
              <a:cs typeface="Times New Roman"/>
              <a:sym typeface="Times New Roman"/>
            </a:endParaRPr>
          </a:p>
        </p:txBody>
      </p:sp>
      <p:sp>
        <p:nvSpPr>
          <p:cNvPr id="74" name="Google Shape;74;p13"/>
          <p:cNvSpPr txBox="1">
            <a:spLocks noGrp="1"/>
          </p:cNvSpPr>
          <p:nvPr>
            <p:ph type="body" idx="1"/>
          </p:nvPr>
        </p:nvSpPr>
        <p:spPr>
          <a:xfrm>
            <a:off x="323386" y="1097579"/>
            <a:ext cx="5934000" cy="36939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r>
              <a:rPr lang="en" sz="1200" b="1" dirty="0">
                <a:highlight>
                  <a:srgbClr val="FFFFFF"/>
                </a:highlight>
                <a:latin typeface="Times New Roman"/>
                <a:ea typeface="Times New Roman"/>
                <a:cs typeface="Times New Roman"/>
                <a:sym typeface="Times New Roman"/>
              </a:rPr>
              <a:t>GOAL:</a:t>
            </a:r>
            <a:r>
              <a:rPr lang="en" sz="1200" dirty="0">
                <a:highlight>
                  <a:srgbClr val="FFFFFF"/>
                </a:highlight>
                <a:latin typeface="Times New Roman"/>
                <a:ea typeface="Times New Roman"/>
                <a:cs typeface="Times New Roman"/>
                <a:sym typeface="Times New Roman"/>
              </a:rPr>
              <a:t> </a:t>
            </a:r>
            <a:r>
              <a:rPr lang="en-US" sz="1200" dirty="0">
                <a:latin typeface="Times New Roman"/>
                <a:ea typeface="Times New Roman"/>
                <a:cs typeface="Times New Roman"/>
                <a:sym typeface="Times New Roman"/>
              </a:rPr>
              <a:t>The primary goal of this project is to provide comprehensive insights into the job market by analyzing various dimensions such as industry demand, geographical distribution, and salary trends. By identifying the most in-demand skills and roles, the project aims to assist job seekers in targeting their career development effectively. Additionally, it serves organizations by highlighting current hiring trends and helping optimize their recruitment strategies to address market and industry needs efficiently</a:t>
            </a:r>
            <a:r>
              <a:rPr lang="en" sz="1200" dirty="0">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a:p>
            <a:pPr marL="0" lvl="0" indent="0" algn="just" rtl="0">
              <a:lnSpc>
                <a:spcPct val="150000"/>
              </a:lnSpc>
              <a:spcBef>
                <a:spcPts val="360"/>
              </a:spcBef>
              <a:spcAft>
                <a:spcPts val="0"/>
              </a:spcAft>
              <a:buNone/>
            </a:pPr>
            <a:r>
              <a:rPr lang="en" sz="1200" b="1" dirty="0">
                <a:latin typeface="Times New Roman"/>
                <a:ea typeface="Times New Roman"/>
                <a:cs typeface="Times New Roman"/>
                <a:sym typeface="Times New Roman"/>
              </a:rPr>
              <a:t>DATA : </a:t>
            </a:r>
            <a:endParaRPr sz="1200" b="1" dirty="0">
              <a:latin typeface="Times New Roman"/>
              <a:ea typeface="Times New Roman"/>
              <a:cs typeface="Times New Roman"/>
              <a:sym typeface="Times New Roman"/>
            </a:endParaRPr>
          </a:p>
          <a:p>
            <a:pPr marL="457200" lvl="0" indent="-314325" algn="just" rtl="0">
              <a:lnSpc>
                <a:spcPct val="150000"/>
              </a:lnSpc>
              <a:spcBef>
                <a:spcPts val="0"/>
              </a:spcBef>
              <a:spcAft>
                <a:spcPts val="0"/>
              </a:spcAft>
              <a:buSzPts val="1350"/>
              <a:buFont typeface="Times New Roman"/>
              <a:buChar char="●"/>
            </a:pPr>
            <a:r>
              <a:rPr lang="en" sz="1200" dirty="0">
                <a:latin typeface="Times New Roman"/>
                <a:ea typeface="Times New Roman"/>
                <a:cs typeface="Times New Roman"/>
                <a:sym typeface="Times New Roman"/>
              </a:rPr>
              <a:t>Size of dataset: Approximately 755 MB.</a:t>
            </a:r>
            <a:endParaRPr sz="1200" dirty="0">
              <a:latin typeface="Times New Roman"/>
              <a:ea typeface="Times New Roman"/>
              <a:cs typeface="Times New Roman"/>
              <a:sym typeface="Times New Roman"/>
            </a:endParaRPr>
          </a:p>
          <a:p>
            <a:pPr marL="457200" lvl="0" indent="-314325" algn="just" rtl="0">
              <a:lnSpc>
                <a:spcPct val="150000"/>
              </a:lnSpc>
              <a:spcBef>
                <a:spcPts val="0"/>
              </a:spcBef>
              <a:spcAft>
                <a:spcPts val="0"/>
              </a:spcAft>
              <a:buSzPts val="1350"/>
              <a:buFont typeface="Times New Roman"/>
              <a:buChar char="●"/>
            </a:pPr>
            <a:r>
              <a:rPr lang="en" sz="1200" dirty="0">
                <a:latin typeface="Times New Roman"/>
                <a:ea typeface="Times New Roman"/>
                <a:cs typeface="Times New Roman"/>
                <a:sym typeface="Times New Roman"/>
              </a:rPr>
              <a:t>Number of Records: 648,354 individual records.</a:t>
            </a:r>
            <a:endParaRPr sz="12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dirty="0">
                <a:solidFill>
                  <a:srgbClr val="252525"/>
                </a:solidFill>
                <a:highlight>
                  <a:srgbClr val="FFFFFF"/>
                </a:highlight>
                <a:latin typeface="Times New Roman"/>
                <a:ea typeface="Times New Roman"/>
                <a:cs typeface="Times New Roman"/>
                <a:sym typeface="Times New Roman"/>
              </a:rPr>
              <a:t>The large dataset size necessitates leveraging distributed computing capabilities, and the complexity of the analysis demands scalable solutions to extract actionable insights from the wealth of information within the J</a:t>
            </a:r>
            <a:r>
              <a:rPr lang="en-US" sz="1200" dirty="0">
                <a:solidFill>
                  <a:srgbClr val="252525"/>
                </a:solidFill>
                <a:highlight>
                  <a:srgbClr val="FFFFFF"/>
                </a:highlight>
                <a:latin typeface="Times New Roman"/>
                <a:ea typeface="Times New Roman"/>
                <a:cs typeface="Times New Roman"/>
                <a:sym typeface="Times New Roman"/>
              </a:rPr>
              <a:t>o</a:t>
            </a:r>
            <a:r>
              <a:rPr lang="en" sz="1200" dirty="0">
                <a:solidFill>
                  <a:srgbClr val="252525"/>
                </a:solidFill>
                <a:highlight>
                  <a:srgbClr val="FFFFFF"/>
                </a:highlight>
                <a:latin typeface="Times New Roman"/>
                <a:ea typeface="Times New Roman"/>
                <a:cs typeface="Times New Roman"/>
                <a:sym typeface="Times New Roman"/>
              </a:rPr>
              <a:t>bs Description Data</a:t>
            </a:r>
            <a:endParaRPr sz="1200" dirty="0">
              <a:latin typeface="Times New Roman"/>
              <a:ea typeface="Times New Roman"/>
              <a:cs typeface="Times New Roman"/>
              <a:sym typeface="Times New Roman"/>
            </a:endParaRPr>
          </a:p>
        </p:txBody>
      </p:sp>
      <p:pic>
        <p:nvPicPr>
          <p:cNvPr id="3" name="Picture 2" descr="A person looking at a magnifying glass&#10;&#10;Description automatically generated">
            <a:extLst>
              <a:ext uri="{FF2B5EF4-FFF2-40B4-BE49-F238E27FC236}">
                <a16:creationId xmlns:a16="http://schemas.microsoft.com/office/drawing/2014/main" id="{C7A0A722-9F1D-88D6-69A4-5F3D61E980F4}"/>
              </a:ext>
            </a:extLst>
          </p:cNvPr>
          <p:cNvPicPr>
            <a:picLocks noChangeAspect="1"/>
          </p:cNvPicPr>
          <p:nvPr/>
        </p:nvPicPr>
        <p:blipFill>
          <a:blip r:embed="rId3"/>
          <a:stretch>
            <a:fillRect/>
          </a:stretch>
        </p:blipFill>
        <p:spPr>
          <a:xfrm>
            <a:off x="6341326" y="1526556"/>
            <a:ext cx="2479287" cy="20903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 name="TextBox 1">
            <a:extLst>
              <a:ext uri="{FF2B5EF4-FFF2-40B4-BE49-F238E27FC236}">
                <a16:creationId xmlns:a16="http://schemas.microsoft.com/office/drawing/2014/main" id="{6A7BBCB5-BC6F-4B1B-5EA0-E7C7449D062E}"/>
              </a:ext>
            </a:extLst>
          </p:cNvPr>
          <p:cNvSpPr txBox="1"/>
          <p:nvPr/>
        </p:nvSpPr>
        <p:spPr>
          <a:xfrm>
            <a:off x="1892419" y="788019"/>
            <a:ext cx="5359159"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Machine Learning in Job Market Recommendations</a:t>
            </a:r>
          </a:p>
        </p:txBody>
      </p:sp>
      <p:sp>
        <p:nvSpPr>
          <p:cNvPr id="3" name="TextBox 2">
            <a:extLst>
              <a:ext uri="{FF2B5EF4-FFF2-40B4-BE49-F238E27FC236}">
                <a16:creationId xmlns:a16="http://schemas.microsoft.com/office/drawing/2014/main" id="{37E75F4C-A143-C7AD-B863-300013C9B7A3}"/>
              </a:ext>
            </a:extLst>
          </p:cNvPr>
          <p:cNvSpPr txBox="1"/>
          <p:nvPr/>
        </p:nvSpPr>
        <p:spPr>
          <a:xfrm>
            <a:off x="124307" y="1275700"/>
            <a:ext cx="8895384" cy="3323987"/>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Machine Learning: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is an application of artificial intelligence that provides systems the ability to automatically learn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improve from experience without being explicitly programmed.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job market analysis, machine learning is used to understand complex patterns in employment data and to predict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future trends.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Purpose of the Project: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leverages machine learning to analyze job titles and descriptions across various industries to extract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insights about skill requirements, role expectations, and employment trends.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analysis helps bridge the gap between job seekers’ qualifications and the demands of the job market.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Importance for Stakeholders: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Recruiters, such insights can optimize recruitment strategies by identifying critical skills gaps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high-demand roles.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job seekers, it enhances career development by aligning their skills with market demands.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3476187" y="868494"/>
            <a:ext cx="1614545"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ML Workflow</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340643"/>
            <a:ext cx="8753522" cy="3493264"/>
          </a:xfrm>
          <a:prstGeom prst="rect">
            <a:avLst/>
          </a:prstGeom>
          <a:noFill/>
        </p:spPr>
        <p:txBody>
          <a:bodyPr wrap="square" rtlCol="0">
            <a:spAutoFit/>
          </a:bodyPr>
          <a:lstStyle/>
          <a:p>
            <a:pPr marL="114300" indent="0">
              <a:buNone/>
            </a:pPr>
            <a:r>
              <a:rPr lang="en-US" sz="1300" b="1" dirty="0">
                <a:latin typeface="Times New Roman" panose="02020603050405020304" pitchFamily="18" charset="0"/>
                <a:cs typeface="Times New Roman" panose="02020603050405020304" pitchFamily="18" charset="0"/>
              </a:rPr>
              <a:t>Data Preprocessing</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Cleaning: Remove duplicates, and address missing values.</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Normalization: Standardize formats for dates and numbers.</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Text Preparation: Tokenization, lowercase conversion, punctuation and stop words removal.</a:t>
            </a:r>
          </a:p>
          <a:p>
            <a:pPr marL="114300" indent="0">
              <a:buNone/>
            </a:pPr>
            <a:r>
              <a:rPr lang="en-US" sz="1300" b="1" dirty="0">
                <a:latin typeface="Times New Roman" panose="02020603050405020304" pitchFamily="18" charset="0"/>
                <a:cs typeface="Times New Roman" panose="02020603050405020304" pitchFamily="18" charset="0"/>
              </a:rPr>
              <a:t>Feature Extraction</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TF-IDF Vectorization: Transform text data into numerical format.</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Skill Extraction: Identify key skills using NLP techniques.</a:t>
            </a:r>
          </a:p>
          <a:p>
            <a:pPr marL="114300" indent="0">
              <a:buNone/>
            </a:pPr>
            <a:r>
              <a:rPr lang="en-US" sz="1300" b="1" dirty="0">
                <a:latin typeface="Times New Roman" panose="02020603050405020304" pitchFamily="18" charset="0"/>
                <a:cs typeface="Times New Roman" panose="02020603050405020304" pitchFamily="18" charset="0"/>
              </a:rPr>
              <a:t>Model Training</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Algorithm: K-Means clustering.</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Parameter Tuning: Optimizing the number of clusters and other parameters.</a:t>
            </a:r>
          </a:p>
          <a:p>
            <a:pPr marL="114300" indent="0">
              <a:buNone/>
            </a:pPr>
            <a:r>
              <a:rPr lang="en-US" sz="1300" b="1" dirty="0">
                <a:latin typeface="Times New Roman" panose="02020603050405020304" pitchFamily="18" charset="0"/>
                <a:cs typeface="Times New Roman" panose="02020603050405020304" pitchFamily="18" charset="0"/>
              </a:rPr>
              <a:t>Model Evaluation</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Silhouette Score: Measure of clustering quality.</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PCA Visualization: Two-dimensional visualization of clusters.</a:t>
            </a:r>
          </a:p>
          <a:p>
            <a:pPr marL="114300" indent="0">
              <a:buNone/>
            </a:pPr>
            <a:r>
              <a:rPr lang="en-US" sz="1300" b="1" dirty="0">
                <a:latin typeface="Times New Roman" panose="02020603050405020304" pitchFamily="18" charset="0"/>
                <a:cs typeface="Times New Roman" panose="02020603050405020304" pitchFamily="18" charset="0"/>
              </a:rPr>
              <a:t>Tools and Technologies</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Software: Python, Pandas. </a:t>
            </a:r>
            <a:r>
              <a:rPr lang="en-US" sz="1300" dirty="0" err="1">
                <a:latin typeface="Times New Roman" panose="02020603050405020304" pitchFamily="18" charset="0"/>
                <a:cs typeface="Times New Roman" panose="02020603050405020304" pitchFamily="18" charset="0"/>
              </a:rPr>
              <a:t>MLlib</a:t>
            </a:r>
            <a:endParaRPr lang="en-US" sz="1300" dirty="0">
              <a:latin typeface="Times New Roman" panose="02020603050405020304" pitchFamily="18" charset="0"/>
              <a:cs typeface="Times New Roman" panose="02020603050405020304" pitchFamily="18" charset="0"/>
            </a:endParaRP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Visualization: Matplotlib, Seaborn.</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Platform: Apache Spark, Databricks</a:t>
            </a:r>
          </a:p>
        </p:txBody>
      </p:sp>
    </p:spTree>
    <p:extLst>
      <p:ext uri="{BB962C8B-B14F-4D97-AF65-F5344CB8AC3E}">
        <p14:creationId xmlns:p14="http://schemas.microsoft.com/office/powerpoint/2010/main" val="309927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2714786" y="905665"/>
            <a:ext cx="3480440"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Modeling in Job Market Analysis</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504087"/>
            <a:ext cx="8753522" cy="3323987"/>
          </a:xfrm>
          <a:prstGeom prst="rect">
            <a:avLst/>
          </a:prstGeom>
          <a:noFill/>
        </p:spPr>
        <p:txBody>
          <a:bodyPr wrap="square" rtlCol="0">
            <a:spAutoFit/>
          </a:bodyPr>
          <a:lstStyle/>
          <a:p>
            <a:pPr marL="114300" indent="0">
              <a:buNone/>
            </a:pPr>
            <a:r>
              <a:rPr lang="en-US" sz="1400" b="1" dirty="0">
                <a:latin typeface="Times New Roman" panose="02020603050405020304" pitchFamily="18" charset="0"/>
                <a:cs typeface="Times New Roman" panose="02020603050405020304" pitchFamily="18" charset="0"/>
              </a:rPr>
              <a:t>Need for Modeling in Job Analysis: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Job markets are characterized by complex relationships between various factors such as roles, required skills, and industry standards.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Modeling these relationships allows us to predict changes in job requirements and the emergence of new roles, facilitating proactive adaptation by both job seekers and companies.</a:t>
            </a:r>
          </a:p>
          <a:p>
            <a:pPr marL="4000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14300" indent="0">
              <a:buNone/>
            </a:pPr>
            <a:r>
              <a:rPr lang="en-US" sz="1400" b="1" dirty="0">
                <a:latin typeface="Times New Roman" panose="02020603050405020304" pitchFamily="18" charset="0"/>
                <a:cs typeface="Times New Roman" panose="02020603050405020304" pitchFamily="18" charset="0"/>
              </a:rPr>
              <a:t>Clustering: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Clustering helps in segmenting job roles into distinct groups based on similarity in skills and responsibilities.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segmentation aids in identifying overarching trends and niche demands within the job market, enabling targeted training programs and recruitment drives.</a:t>
            </a:r>
          </a:p>
          <a:p>
            <a:pPr marL="114300"/>
            <a:endParaRPr lang="en-US" sz="1400" dirty="0">
              <a:latin typeface="Times New Roman" panose="02020603050405020304" pitchFamily="18" charset="0"/>
              <a:cs typeface="Times New Roman" panose="02020603050405020304" pitchFamily="18" charset="0"/>
            </a:endParaRPr>
          </a:p>
          <a:p>
            <a:pPr marL="114300" indent="0">
              <a:buNone/>
            </a:pPr>
            <a:r>
              <a:rPr lang="en-US" sz="1400" b="1" dirty="0">
                <a:latin typeface="Times New Roman" panose="02020603050405020304" pitchFamily="18" charset="0"/>
                <a:cs typeface="Times New Roman" panose="02020603050405020304" pitchFamily="18" charset="0"/>
              </a:rPr>
              <a:t>Impact on Recruitment and Career Planning: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By clustering similar job roles, companies can more effectively map candidate profiles to job requirements, while job seekers can identify potential career paths based on their current skill sets.</a:t>
            </a:r>
          </a:p>
          <a:p>
            <a:endParaRPr lang="en-US" dirty="0"/>
          </a:p>
        </p:txBody>
      </p:sp>
    </p:spTree>
    <p:extLst>
      <p:ext uri="{BB962C8B-B14F-4D97-AF65-F5344CB8AC3E}">
        <p14:creationId xmlns:p14="http://schemas.microsoft.com/office/powerpoint/2010/main" val="365175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3476187" y="868494"/>
            <a:ext cx="2191626"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K-Means Clustering</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340643"/>
            <a:ext cx="8753522" cy="3293209"/>
          </a:xfrm>
          <a:prstGeom prst="rect">
            <a:avLst/>
          </a:prstGeom>
          <a:noFill/>
        </p:spPr>
        <p:txBody>
          <a:bodyPr wrap="square" rtlCol="0">
            <a:spAutoFit/>
          </a:bodyPr>
          <a:lstStyle/>
          <a:p>
            <a:pPr marL="114300" indent="0">
              <a:buNone/>
            </a:pPr>
            <a:r>
              <a:rPr lang="en-US" sz="1300" b="1" dirty="0">
                <a:latin typeface="Times New Roman" panose="02020603050405020304" pitchFamily="18" charset="0"/>
                <a:cs typeface="Times New Roman" panose="02020603050405020304" pitchFamily="18" charset="0"/>
              </a:rPr>
              <a:t>K-Means Clustering:</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K-Means is a popular unsupervised learning algorithm used to divide data into k distinct clusters based on feature similarity. In this project, K-Means is employed to find patterns in job roles across different sectors.</a:t>
            </a:r>
            <a:endParaRPr lang="en-US" sz="1300" b="1"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K-Means is chosen for its simplicity and efficiency in handling large datasets. </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It works well on numerical data derived from text processing of job descriptions and titles, providing clear and actionable insights into job categorization.</a:t>
            </a:r>
          </a:p>
          <a:p>
            <a:pPr marL="114300"/>
            <a:endParaRPr lang="en-US" sz="1300" dirty="0">
              <a:latin typeface="Times New Roman" panose="02020603050405020304" pitchFamily="18" charset="0"/>
              <a:cs typeface="Times New Roman" panose="02020603050405020304" pitchFamily="18" charset="0"/>
            </a:endParaRPr>
          </a:p>
          <a:p>
            <a:pPr marL="114300" indent="0">
              <a:buNone/>
            </a:pPr>
            <a:r>
              <a:rPr lang="en-US" sz="1300" b="1" dirty="0">
                <a:latin typeface="Times New Roman" panose="02020603050405020304" pitchFamily="18" charset="0"/>
                <a:cs typeface="Times New Roman" panose="02020603050405020304" pitchFamily="18" charset="0"/>
              </a:rPr>
              <a:t>Application in Job Role Analysis:</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Applying K-Means has allowed us to identify key groups of job roles that share common attributes, facilitating the understanding of job roles that require similar skill sets and aiding in the formulation of specialized training programs.</a:t>
            </a:r>
          </a:p>
          <a:p>
            <a:pPr marL="114300"/>
            <a:endParaRPr lang="en-US" sz="1300" dirty="0">
              <a:latin typeface="Times New Roman" panose="02020603050405020304" pitchFamily="18" charset="0"/>
              <a:cs typeface="Times New Roman" panose="02020603050405020304" pitchFamily="18" charset="0"/>
            </a:endParaRPr>
          </a:p>
          <a:p>
            <a:pPr marL="114300"/>
            <a:r>
              <a:rPr lang="en-US" sz="1300" b="1" dirty="0">
                <a:latin typeface="Times New Roman" panose="02020603050405020304" pitchFamily="18" charset="0"/>
                <a:cs typeface="Times New Roman" panose="02020603050405020304" pitchFamily="18" charset="0"/>
              </a:rPr>
              <a:t>Cosine similarity: </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It measures the angle between two vectors. In job analysis, it's used to compare the text of job descriptions, seeing how similar they are based on the presence and frequency of certain words.</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We use it because it efficiently determines how closely related different job roles are based on their skillsets, which helps in accurately matching job seekers with suitable job openings based on their skills and experience</a:t>
            </a:r>
          </a:p>
        </p:txBody>
      </p:sp>
    </p:spTree>
    <p:extLst>
      <p:ext uri="{BB962C8B-B14F-4D97-AF65-F5344CB8AC3E}">
        <p14:creationId xmlns:p14="http://schemas.microsoft.com/office/powerpoint/2010/main" val="85929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2533621" y="801587"/>
            <a:ext cx="4076757"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Key Insights from Job Market Analysis</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340643"/>
            <a:ext cx="8753522" cy="2462213"/>
          </a:xfrm>
          <a:prstGeom prst="rect">
            <a:avLst/>
          </a:prstGeom>
          <a:noFill/>
        </p:spPr>
        <p:txBody>
          <a:bodyPr wrap="square" rtlCol="0">
            <a:spAutoFit/>
          </a:bodyPr>
          <a:lstStyle/>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Jobs are effectively grouped by similar skills, enabling precise recommendations based on user-inputted skills.</a:t>
            </a:r>
          </a:p>
          <a:p>
            <a:pPr marL="114300"/>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Skills in data analysis, software development, and cybersecurity are in high demand across various job roles.</a:t>
            </a:r>
          </a:p>
          <a:p>
            <a:pPr marL="114300"/>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Larger companies offer a wider range of roles and salaries, while smaller companies provide specialized opportunities.</a:t>
            </a:r>
          </a:p>
          <a:p>
            <a:pPr marL="114300"/>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clear seasonal fluctuations in job postings, indicating the best times for job seekers to apply.</a:t>
            </a:r>
          </a:p>
          <a:p>
            <a:pPr marL="114300"/>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successfully recommends job roles closely aligned with the user’s skills, enhancing job search efficiency.</a:t>
            </a:r>
          </a:p>
        </p:txBody>
      </p:sp>
    </p:spTree>
    <p:extLst>
      <p:ext uri="{BB962C8B-B14F-4D97-AF65-F5344CB8AC3E}">
        <p14:creationId xmlns:p14="http://schemas.microsoft.com/office/powerpoint/2010/main" val="314031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3822436" y="727246"/>
            <a:ext cx="1499128"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Future Scope</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340643"/>
            <a:ext cx="8753522" cy="3108543"/>
          </a:xfrm>
          <a:prstGeom prst="rect">
            <a:avLst/>
          </a:prstGeom>
          <a:noFill/>
        </p:spPr>
        <p:txBody>
          <a:bodyPr wrap="square" rtlCol="0">
            <a:spAutoFit/>
          </a:bodyPr>
          <a:lstStyle/>
          <a:p>
            <a:pPr marL="4000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Job Role Matching: </a:t>
            </a:r>
            <a:r>
              <a:rPr lang="en-US" dirty="0">
                <a:latin typeface="Times New Roman" panose="02020603050405020304" pitchFamily="18" charset="0"/>
                <a:cs typeface="Times New Roman" panose="02020603050405020304" pitchFamily="18" charset="0"/>
              </a:rPr>
              <a:t>Building on current capabilities, this project can be integrated with platforms like LinkedIn and other job portals to enhance their filtering options. By allowing job seekers to input specific skillsets, the system can accurately recommend job roles that perfectly match their qualifications and expertise.</a:t>
            </a:r>
          </a:p>
          <a:p>
            <a:pPr marL="4000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Automated Personalized Training Recommendations: </a:t>
            </a:r>
            <a:r>
              <a:rPr lang="en-US" dirty="0">
                <a:latin typeface="Times New Roman" panose="02020603050405020304" pitchFamily="18" charset="0"/>
                <a:cs typeface="Times New Roman" panose="02020603050405020304" pitchFamily="18" charset="0"/>
              </a:rPr>
              <a:t>Integrate with educational platforms to offer personalized course suggestions for job seekers, helping them acquire the trending skills required for their targeted job roles.</a:t>
            </a:r>
          </a:p>
          <a:p>
            <a:pPr marL="4000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Employer Recruitment Tools: </a:t>
            </a:r>
            <a:r>
              <a:rPr lang="en-US" dirty="0">
                <a:latin typeface="Times New Roman" panose="02020603050405020304" pitchFamily="18" charset="0"/>
                <a:cs typeface="Times New Roman" panose="02020603050405020304" pitchFamily="18" charset="0"/>
              </a:rPr>
              <a:t>Provide employers with tools to craft more accurate job descriptions based on the detailed skillset analysis, attracting better-suited candidates and improving the recruitment process.</a:t>
            </a:r>
          </a:p>
          <a:p>
            <a:pPr marL="4000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Global Job Market Trends Analysis: </a:t>
            </a:r>
            <a:r>
              <a:rPr lang="en-US" dirty="0">
                <a:latin typeface="Times New Roman" panose="02020603050405020304" pitchFamily="18" charset="0"/>
                <a:cs typeface="Times New Roman" panose="02020603050405020304" pitchFamily="18" charset="0"/>
              </a:rPr>
              <a:t>Expand the scope to include global data, providing insights into international job market trends and enabling a broader understanding of opportunities and skill demands worldwide.</a:t>
            </a:r>
          </a:p>
        </p:txBody>
      </p:sp>
    </p:spTree>
    <p:extLst>
      <p:ext uri="{BB962C8B-B14F-4D97-AF65-F5344CB8AC3E}">
        <p14:creationId xmlns:p14="http://schemas.microsoft.com/office/powerpoint/2010/main" val="3004484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 sz="2500">
                <a:latin typeface="Times New Roman"/>
                <a:ea typeface="Times New Roman"/>
                <a:cs typeface="Times New Roman"/>
                <a:sym typeface="Times New Roman"/>
              </a:rPr>
              <a:t>References</a:t>
            </a:r>
            <a:endParaRPr sz="2500">
              <a:latin typeface="Times New Roman"/>
              <a:ea typeface="Times New Roman"/>
              <a:cs typeface="Times New Roman"/>
              <a:sym typeface="Times New Roman"/>
            </a:endParaRPr>
          </a:p>
        </p:txBody>
      </p:sp>
      <p:sp>
        <p:nvSpPr>
          <p:cNvPr id="234" name="Google Shape;234;p36"/>
          <p:cNvSpPr txBox="1">
            <a:spLocks noGrp="1"/>
          </p:cNvSpPr>
          <p:nvPr>
            <p:ph type="body" idx="1"/>
          </p:nvPr>
        </p:nvSpPr>
        <p:spPr>
          <a:xfrm>
            <a:off x="457200" y="1735450"/>
            <a:ext cx="8549100" cy="2984400"/>
          </a:xfrm>
          <a:prstGeom prst="rect">
            <a:avLst/>
          </a:prstGeom>
        </p:spPr>
        <p:txBody>
          <a:bodyPr spcFirstLastPara="1" wrap="square" lIns="91425" tIns="45700" rIns="91425" bIns="45700" anchor="t" anchorCtr="0">
            <a:normAutofit/>
          </a:bodyPr>
          <a:lstStyle/>
          <a:p>
            <a:pPr marL="9144" lvl="0" indent="-9144" algn="l" rtl="0">
              <a:lnSpc>
                <a:spcPct val="115000"/>
              </a:lnSpc>
              <a:spcBef>
                <a:spcPts val="1200"/>
              </a:spcBef>
              <a:spcAft>
                <a:spcPts val="0"/>
              </a:spcAft>
              <a:buClr>
                <a:schemeClr val="dk1"/>
              </a:buClr>
              <a:buSzPts val="1100"/>
              <a:buFont typeface="Arial"/>
              <a:buNone/>
            </a:pPr>
            <a:r>
              <a:rPr lang="en" sz="1200" i="1" dirty="0">
                <a:latin typeface="Times New Roman"/>
                <a:ea typeface="Times New Roman"/>
                <a:cs typeface="Times New Roman"/>
                <a:sym typeface="Times New Roman"/>
              </a:rPr>
              <a:t>System data: </a:t>
            </a:r>
            <a:r>
              <a:rPr lang="en-US" sz="1200" dirty="0">
                <a:latin typeface="Times New Roman"/>
                <a:ea typeface="Times New Roman"/>
                <a:cs typeface="Times New Roman"/>
                <a:sym typeface="Times New Roman"/>
                <a:hlinkClick r:id="rId3"/>
              </a:rPr>
              <a:t>https://www.kaggle.com/datasets/ravindrasinghrana/job-description-dataset/data</a:t>
            </a:r>
            <a:endParaRPr lang="en-US" sz="1200" dirty="0">
              <a:latin typeface="Times New Roman"/>
              <a:ea typeface="Times New Roman"/>
              <a:cs typeface="Times New Roman"/>
              <a:sym typeface="Times New Roman"/>
            </a:endParaRPr>
          </a:p>
          <a:p>
            <a:pPr marL="9144" lvl="0" indent="-9144" algn="l" rtl="0">
              <a:lnSpc>
                <a:spcPct val="115000"/>
              </a:lnSpc>
              <a:spcBef>
                <a:spcPts val="1200"/>
              </a:spcBef>
              <a:spcAft>
                <a:spcPts val="0"/>
              </a:spcAft>
              <a:buClr>
                <a:schemeClr val="dk1"/>
              </a:buClr>
              <a:buSzPts val="1100"/>
              <a:buFont typeface="Arial"/>
              <a:buNone/>
            </a:pPr>
            <a:r>
              <a:rPr lang="en-US" sz="1200" i="1" dirty="0">
                <a:latin typeface="Times New Roman"/>
                <a:ea typeface="Times New Roman"/>
                <a:cs typeface="Times New Roman"/>
                <a:sym typeface="Times New Roman"/>
              </a:rPr>
              <a:t>Cosine Similarity: </a:t>
            </a:r>
            <a:r>
              <a:rPr lang="en-US" sz="1200" dirty="0">
                <a:latin typeface="Times New Roman"/>
                <a:ea typeface="Times New Roman"/>
                <a:cs typeface="Times New Roman"/>
                <a:sym typeface="Times New Roman"/>
                <a:hlinkClick r:id="rId4"/>
              </a:rPr>
              <a:t>https://analyticsindiamag.com/cosine-similarity-in-machine-learning/</a:t>
            </a:r>
            <a:endParaRPr lang="en-US" sz="1200" dirty="0">
              <a:latin typeface="Times New Roman"/>
              <a:ea typeface="Times New Roman"/>
              <a:cs typeface="Times New Roman"/>
              <a:sym typeface="Times New Roman"/>
            </a:endParaRPr>
          </a:p>
          <a:p>
            <a:pPr marL="9144" lvl="0" indent="-9144" algn="l" rtl="0">
              <a:lnSpc>
                <a:spcPct val="115000"/>
              </a:lnSpc>
              <a:spcBef>
                <a:spcPts val="1200"/>
              </a:spcBef>
              <a:spcAft>
                <a:spcPts val="0"/>
              </a:spcAft>
              <a:buClr>
                <a:schemeClr val="dk1"/>
              </a:buClr>
              <a:buSzPts val="1100"/>
              <a:buFont typeface="Arial"/>
              <a:buNone/>
            </a:pPr>
            <a:r>
              <a:rPr lang="en-US" sz="1100" i="1" dirty="0">
                <a:latin typeface="Times New Roman" panose="02020603050405020304" pitchFamily="18" charset="0"/>
                <a:ea typeface="Arial"/>
                <a:cs typeface="Times New Roman" panose="02020603050405020304" pitchFamily="18" charset="0"/>
                <a:sym typeface="Arial"/>
              </a:rPr>
              <a:t>K-Means Clustering using </a:t>
            </a:r>
            <a:r>
              <a:rPr lang="en-US" sz="1100" i="1" dirty="0" err="1">
                <a:latin typeface="Times New Roman" panose="02020603050405020304" pitchFamily="18" charset="0"/>
                <a:ea typeface="Arial"/>
                <a:cs typeface="Times New Roman" panose="02020603050405020304" pitchFamily="18" charset="0"/>
                <a:sym typeface="Arial"/>
              </a:rPr>
              <a:t>Pyspark</a:t>
            </a:r>
            <a:r>
              <a:rPr lang="en-US" sz="1100" i="1" dirty="0">
                <a:latin typeface="Arial"/>
                <a:ea typeface="Arial"/>
                <a:cs typeface="Arial"/>
                <a:sym typeface="Arial"/>
              </a:rPr>
              <a:t>: </a:t>
            </a:r>
            <a:r>
              <a:rPr lang="en-US" sz="1100" dirty="0">
                <a:latin typeface="Times New Roman" panose="02020603050405020304" pitchFamily="18" charset="0"/>
                <a:ea typeface="Arial"/>
                <a:cs typeface="Times New Roman" panose="02020603050405020304" pitchFamily="18" charset="0"/>
                <a:sym typeface="Arial"/>
                <a:hlinkClick r:id="rId5"/>
              </a:rPr>
              <a:t>https://towardsdatascience.com/k-means-clustering-using-pyspark-on-big-data-6214beacdc8b</a:t>
            </a:r>
            <a:endParaRPr lang="en-US" sz="1100" dirty="0">
              <a:latin typeface="Times New Roman" panose="02020603050405020304" pitchFamily="18" charset="0"/>
              <a:ea typeface="Arial"/>
              <a:cs typeface="Times New Roman" panose="02020603050405020304" pitchFamily="18" charset="0"/>
              <a:sym typeface="Arial"/>
            </a:endParaRPr>
          </a:p>
          <a:p>
            <a:pPr marL="9144" lvl="0" indent="-9144" algn="l" rtl="0">
              <a:lnSpc>
                <a:spcPct val="115000"/>
              </a:lnSpc>
              <a:spcBef>
                <a:spcPts val="1200"/>
              </a:spcBef>
              <a:spcAft>
                <a:spcPts val="0"/>
              </a:spcAft>
              <a:buClr>
                <a:schemeClr val="dk1"/>
              </a:buClr>
              <a:buSzPts val="1100"/>
              <a:buFont typeface="Arial"/>
              <a:buNone/>
            </a:pPr>
            <a:endParaRPr lang="en-US" sz="1200" dirty="0">
              <a:latin typeface="Times New Roman"/>
              <a:ea typeface="Arial"/>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body" idx="1"/>
          </p:nvPr>
        </p:nvSpPr>
        <p:spPr>
          <a:xfrm>
            <a:off x="311700" y="1926200"/>
            <a:ext cx="8520600" cy="1957200"/>
          </a:xfrm>
          <a:prstGeom prst="rect">
            <a:avLst/>
          </a:prstGeom>
        </p:spPr>
        <p:txBody>
          <a:bodyPr spcFirstLastPara="1" wrap="square" lIns="91425" tIns="45700" rIns="91425" bIns="45700" anchor="t" anchorCtr="0">
            <a:normAutofit/>
          </a:bodyPr>
          <a:lstStyle/>
          <a:p>
            <a:pPr marL="0" lvl="0" indent="0" algn="ctr" rtl="0">
              <a:spcBef>
                <a:spcPts val="640"/>
              </a:spcBef>
              <a:spcAft>
                <a:spcPts val="0"/>
              </a:spcAft>
              <a:buNone/>
            </a:pPr>
            <a:r>
              <a:rPr lang="en" sz="6200">
                <a:latin typeface="Times New Roman"/>
                <a:ea typeface="Times New Roman"/>
                <a:cs typeface="Times New Roman"/>
                <a:sym typeface="Times New Roman"/>
              </a:rPr>
              <a:t>Thank You…</a:t>
            </a:r>
            <a:endParaRPr sz="6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500">
                <a:latin typeface="Times New Roman"/>
                <a:ea typeface="Times New Roman"/>
                <a:cs typeface="Times New Roman"/>
                <a:sym typeface="Times New Roman"/>
              </a:rPr>
              <a:t>Motivation</a:t>
            </a:r>
            <a:endParaRPr sz="2500">
              <a:latin typeface="Times New Roman"/>
              <a:ea typeface="Times New Roman"/>
              <a:cs typeface="Times New Roman"/>
              <a:sym typeface="Times New Roman"/>
            </a:endParaRPr>
          </a:p>
        </p:txBody>
      </p:sp>
      <p:sp>
        <p:nvSpPr>
          <p:cNvPr id="81" name="Google Shape;81;p14"/>
          <p:cNvSpPr txBox="1">
            <a:spLocks noGrp="1"/>
          </p:cNvSpPr>
          <p:nvPr>
            <p:ph type="body" idx="1"/>
          </p:nvPr>
        </p:nvSpPr>
        <p:spPr>
          <a:xfrm>
            <a:off x="457200" y="1452325"/>
            <a:ext cx="5981700" cy="3289800"/>
          </a:xfrm>
          <a:prstGeom prst="rect">
            <a:avLst/>
          </a:prstGeom>
        </p:spPr>
        <p:txBody>
          <a:bodyPr spcFirstLastPara="1" wrap="square" lIns="91425" tIns="45700" rIns="91425" bIns="45700" anchor="t" anchorCtr="0">
            <a:normAutofit/>
          </a:bodyPr>
          <a:lstStyle/>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Skill Gap Analysis</a:t>
            </a:r>
          </a:p>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Economic Development</a:t>
            </a:r>
          </a:p>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Recruitment Efficiency</a:t>
            </a:r>
          </a:p>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Career Planning and Development</a:t>
            </a:r>
          </a:p>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Business Strategy and Competitive Advantage</a:t>
            </a:r>
            <a:endParaRPr sz="1600" dirty="0">
              <a:highlight>
                <a:srgbClr val="FFFFFF"/>
              </a:highlight>
              <a:latin typeface="Times New Roman"/>
              <a:ea typeface="Times New Roman"/>
              <a:cs typeface="Times New Roman"/>
              <a:sym typeface="Times New Roman"/>
            </a:endParaRPr>
          </a:p>
        </p:txBody>
      </p:sp>
      <p:pic>
        <p:nvPicPr>
          <p:cNvPr id="3" name="Picture 2" descr="A close-up of a piece of paper&#10;&#10;Description automatically generated">
            <a:extLst>
              <a:ext uri="{FF2B5EF4-FFF2-40B4-BE49-F238E27FC236}">
                <a16:creationId xmlns:a16="http://schemas.microsoft.com/office/drawing/2014/main" id="{DA106CE1-7B6B-4915-721B-F626B32B7332}"/>
              </a:ext>
            </a:extLst>
          </p:cNvPr>
          <p:cNvPicPr>
            <a:picLocks noChangeAspect="1"/>
          </p:cNvPicPr>
          <p:nvPr/>
        </p:nvPicPr>
        <p:blipFill>
          <a:blip r:embed="rId3"/>
          <a:stretch>
            <a:fillRect/>
          </a:stretch>
        </p:blipFill>
        <p:spPr>
          <a:xfrm>
            <a:off x="6438900" y="1024694"/>
            <a:ext cx="2587083" cy="1628078"/>
          </a:xfrm>
          <a:prstGeom prst="rect">
            <a:avLst/>
          </a:prstGeom>
        </p:spPr>
      </p:pic>
      <p:pic>
        <p:nvPicPr>
          <p:cNvPr id="5" name="Picture 4" descr="A group of people walking&#10;&#10;Description automatically generated">
            <a:extLst>
              <a:ext uri="{FF2B5EF4-FFF2-40B4-BE49-F238E27FC236}">
                <a16:creationId xmlns:a16="http://schemas.microsoft.com/office/drawing/2014/main" id="{C981F901-CE03-B5FF-3FDF-922B55955060}"/>
              </a:ext>
            </a:extLst>
          </p:cNvPr>
          <p:cNvPicPr>
            <a:picLocks noChangeAspect="1"/>
          </p:cNvPicPr>
          <p:nvPr/>
        </p:nvPicPr>
        <p:blipFill>
          <a:blip r:embed="rId4"/>
          <a:stretch>
            <a:fillRect/>
          </a:stretch>
        </p:blipFill>
        <p:spPr>
          <a:xfrm>
            <a:off x="5181600" y="3054574"/>
            <a:ext cx="3107473" cy="16875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5"/>
          <p:cNvSpPr txBox="1"/>
          <p:nvPr/>
        </p:nvSpPr>
        <p:spPr>
          <a:xfrm>
            <a:off x="51375" y="1947893"/>
            <a:ext cx="1992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u="sng">
                <a:solidFill>
                  <a:schemeClr val="dk1"/>
                </a:solidFill>
                <a:latin typeface="Times New Roman"/>
                <a:ea typeface="Times New Roman"/>
                <a:cs typeface="Times New Roman"/>
                <a:sym typeface="Times New Roman"/>
              </a:rPr>
              <a:t>Input Data Source</a:t>
            </a:r>
            <a:endParaRPr sz="1500" b="1" u="sng">
              <a:solidFill>
                <a:schemeClr val="dk1"/>
              </a:solidFill>
              <a:latin typeface="Times New Roman"/>
              <a:ea typeface="Times New Roman"/>
              <a:cs typeface="Times New Roman"/>
              <a:sym typeface="Times New Roman"/>
            </a:endParaRPr>
          </a:p>
        </p:txBody>
      </p:sp>
      <p:pic>
        <p:nvPicPr>
          <p:cNvPr id="89" name="Google Shape;89;p15"/>
          <p:cNvPicPr preferRelativeResize="0"/>
          <p:nvPr/>
        </p:nvPicPr>
        <p:blipFill>
          <a:blip r:embed="rId3">
            <a:alphaModFix/>
          </a:blip>
          <a:stretch>
            <a:fillRect/>
          </a:stretch>
        </p:blipFill>
        <p:spPr>
          <a:xfrm>
            <a:off x="4912150" y="2763887"/>
            <a:ext cx="1251176" cy="778988"/>
          </a:xfrm>
          <a:prstGeom prst="rect">
            <a:avLst/>
          </a:prstGeom>
          <a:noFill/>
          <a:ln>
            <a:noFill/>
          </a:ln>
        </p:spPr>
      </p:pic>
      <p:pic>
        <p:nvPicPr>
          <p:cNvPr id="90" name="Google Shape;90;p15"/>
          <p:cNvPicPr preferRelativeResize="0"/>
          <p:nvPr/>
        </p:nvPicPr>
        <p:blipFill>
          <a:blip r:embed="rId4">
            <a:alphaModFix/>
          </a:blip>
          <a:stretch>
            <a:fillRect/>
          </a:stretch>
        </p:blipFill>
        <p:spPr>
          <a:xfrm>
            <a:off x="6640644" y="1595914"/>
            <a:ext cx="1950906" cy="3071337"/>
          </a:xfrm>
          <a:prstGeom prst="rect">
            <a:avLst/>
          </a:prstGeom>
          <a:noFill/>
          <a:ln>
            <a:noFill/>
          </a:ln>
        </p:spPr>
      </p:pic>
      <p:sp>
        <p:nvSpPr>
          <p:cNvPr id="92" name="Google Shape;92;p15"/>
          <p:cNvSpPr/>
          <p:nvPr/>
        </p:nvSpPr>
        <p:spPr>
          <a:xfrm>
            <a:off x="4238276" y="2962553"/>
            <a:ext cx="364200" cy="26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Calibri"/>
              <a:ea typeface="Calibri"/>
              <a:cs typeface="Calibri"/>
              <a:sym typeface="Calibri"/>
            </a:endParaRPr>
          </a:p>
        </p:txBody>
      </p:sp>
      <p:sp>
        <p:nvSpPr>
          <p:cNvPr id="93" name="Google Shape;93;p15"/>
          <p:cNvSpPr/>
          <p:nvPr/>
        </p:nvSpPr>
        <p:spPr>
          <a:xfrm>
            <a:off x="6257831" y="2923441"/>
            <a:ext cx="364200" cy="26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Calibri"/>
              <a:ea typeface="Calibri"/>
              <a:cs typeface="Calibri"/>
              <a:sym typeface="Calibri"/>
            </a:endParaRPr>
          </a:p>
        </p:txBody>
      </p:sp>
      <p:sp>
        <p:nvSpPr>
          <p:cNvPr id="95" name="Google Shape;95;p15"/>
          <p:cNvSpPr txBox="1"/>
          <p:nvPr/>
        </p:nvSpPr>
        <p:spPr>
          <a:xfrm>
            <a:off x="4687527" y="1947900"/>
            <a:ext cx="1700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u="sng">
                <a:solidFill>
                  <a:schemeClr val="dk1"/>
                </a:solidFill>
                <a:latin typeface="Times New Roman"/>
                <a:ea typeface="Times New Roman"/>
                <a:cs typeface="Times New Roman"/>
                <a:sym typeface="Times New Roman"/>
              </a:rPr>
              <a:t>Processing</a:t>
            </a:r>
            <a:endParaRPr sz="1500" b="1" u="sng">
              <a:solidFill>
                <a:schemeClr val="dk1"/>
              </a:solidFill>
              <a:latin typeface="Times New Roman"/>
              <a:ea typeface="Times New Roman"/>
              <a:cs typeface="Times New Roman"/>
              <a:sym typeface="Times New Roman"/>
            </a:endParaRPr>
          </a:p>
        </p:txBody>
      </p:sp>
      <p:sp>
        <p:nvSpPr>
          <p:cNvPr id="96" name="Google Shape;96;p15"/>
          <p:cNvSpPr txBox="1"/>
          <p:nvPr/>
        </p:nvSpPr>
        <p:spPr>
          <a:xfrm>
            <a:off x="1247775" y="647575"/>
            <a:ext cx="7229400" cy="56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Implementation of Architecture</a:t>
            </a:r>
            <a:endParaRPr sz="2500">
              <a:solidFill>
                <a:schemeClr val="dk1"/>
              </a:solidFill>
              <a:latin typeface="Times New Roman"/>
              <a:ea typeface="Times New Roman"/>
              <a:cs typeface="Times New Roman"/>
              <a:sym typeface="Times New Roman"/>
            </a:endParaRPr>
          </a:p>
        </p:txBody>
      </p:sp>
      <p:pic>
        <p:nvPicPr>
          <p:cNvPr id="98" name="Google Shape;98;p15"/>
          <p:cNvPicPr preferRelativeResize="0"/>
          <p:nvPr/>
        </p:nvPicPr>
        <p:blipFill>
          <a:blip r:embed="rId5">
            <a:alphaModFix/>
          </a:blip>
          <a:stretch>
            <a:fillRect/>
          </a:stretch>
        </p:blipFill>
        <p:spPr>
          <a:xfrm>
            <a:off x="2739864" y="2787324"/>
            <a:ext cx="1251174" cy="656865"/>
          </a:xfrm>
          <a:prstGeom prst="rect">
            <a:avLst/>
          </a:prstGeom>
          <a:noFill/>
          <a:ln>
            <a:noFill/>
          </a:ln>
        </p:spPr>
      </p:pic>
      <p:sp>
        <p:nvSpPr>
          <p:cNvPr id="99" name="Google Shape;99;p15"/>
          <p:cNvSpPr txBox="1"/>
          <p:nvPr/>
        </p:nvSpPr>
        <p:spPr>
          <a:xfrm>
            <a:off x="2883351" y="1940389"/>
            <a:ext cx="964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u="sng" dirty="0">
                <a:solidFill>
                  <a:schemeClr val="dk1"/>
                </a:solidFill>
                <a:latin typeface="Times New Roman"/>
                <a:ea typeface="Times New Roman"/>
                <a:cs typeface="Times New Roman"/>
                <a:sym typeface="Times New Roman"/>
              </a:rPr>
              <a:t>Platform</a:t>
            </a:r>
            <a:endParaRPr sz="1500" b="1" u="sng" dirty="0">
              <a:solidFill>
                <a:schemeClr val="dk1"/>
              </a:solidFill>
              <a:latin typeface="Times New Roman"/>
              <a:ea typeface="Times New Roman"/>
              <a:cs typeface="Times New Roman"/>
              <a:sym typeface="Times New Roman"/>
            </a:endParaRPr>
          </a:p>
        </p:txBody>
      </p:sp>
      <p:sp>
        <p:nvSpPr>
          <p:cNvPr id="100" name="Google Shape;100;p15"/>
          <p:cNvSpPr/>
          <p:nvPr/>
        </p:nvSpPr>
        <p:spPr>
          <a:xfrm>
            <a:off x="2065990" y="2962553"/>
            <a:ext cx="364200" cy="26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5F2A4D2-3289-5EF2-FAE5-0D4154D91691}"/>
              </a:ext>
            </a:extLst>
          </p:cNvPr>
          <p:cNvPicPr>
            <a:picLocks noChangeAspect="1"/>
          </p:cNvPicPr>
          <p:nvPr/>
        </p:nvPicPr>
        <p:blipFill>
          <a:blip r:embed="rId6"/>
          <a:stretch>
            <a:fillRect/>
          </a:stretch>
        </p:blipFill>
        <p:spPr>
          <a:xfrm>
            <a:off x="86065" y="2633119"/>
            <a:ext cx="1758792" cy="9652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485775"/>
            <a:ext cx="8229600" cy="762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2500">
                <a:solidFill>
                  <a:srgbClr val="252525"/>
                </a:solidFill>
                <a:highlight>
                  <a:srgbClr val="FFFFFF"/>
                </a:highlight>
                <a:latin typeface="Times New Roman"/>
                <a:ea typeface="Times New Roman"/>
                <a:cs typeface="Times New Roman"/>
                <a:sym typeface="Times New Roman"/>
              </a:rPr>
              <a:t>Feature Engineering &amp; Exploratory Data Analysis (EDA)</a:t>
            </a:r>
            <a:endParaRPr sz="2500">
              <a:latin typeface="Times New Roman"/>
              <a:ea typeface="Times New Roman"/>
              <a:cs typeface="Times New Roman"/>
              <a:sym typeface="Times New Roman"/>
            </a:endParaRPr>
          </a:p>
        </p:txBody>
      </p:sp>
      <p:sp>
        <p:nvSpPr>
          <p:cNvPr id="106" name="Google Shape;106;p16"/>
          <p:cNvSpPr txBox="1">
            <a:spLocks noGrp="1"/>
          </p:cNvSpPr>
          <p:nvPr>
            <p:ph type="body" idx="1"/>
          </p:nvPr>
        </p:nvSpPr>
        <p:spPr>
          <a:xfrm>
            <a:off x="457200" y="1133475"/>
            <a:ext cx="8229600" cy="3905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600" dirty="0">
                <a:solidFill>
                  <a:srgbClr val="252525"/>
                </a:solidFill>
                <a:highlight>
                  <a:srgbClr val="FFFFFF"/>
                </a:highlight>
                <a:latin typeface="Times New Roman"/>
                <a:ea typeface="Times New Roman"/>
                <a:cs typeface="Times New Roman"/>
                <a:sym typeface="Times New Roman"/>
              </a:rPr>
              <a:t>The dataset is being prepared for analysis by splitting the 'Experience' and 'Salary Range' columns into separate minimum and maximum values, converting these values to integers, and removing unnecessary columns for a cleaner and more focused dataset.</a:t>
            </a:r>
          </a:p>
          <a:p>
            <a:pPr marL="0" lvl="0" indent="0" algn="l" rtl="0">
              <a:spcBef>
                <a:spcPts val="360"/>
              </a:spcBef>
              <a:spcAft>
                <a:spcPts val="0"/>
              </a:spcAft>
              <a:buNone/>
            </a:pPr>
            <a:endParaRPr sz="1600" dirty="0">
              <a:solidFill>
                <a:srgbClr val="252525"/>
              </a:solidFill>
              <a:highlight>
                <a:srgbClr val="FFFFFF"/>
              </a:highlight>
              <a:latin typeface="Times New Roman"/>
              <a:ea typeface="Times New Roman"/>
              <a:cs typeface="Times New Roman"/>
              <a:sym typeface="Times New Roman"/>
            </a:endParaRPr>
          </a:p>
          <a:p>
            <a:pPr marL="0" lvl="0" indent="0" algn="l" rtl="0">
              <a:spcBef>
                <a:spcPts val="360"/>
              </a:spcBef>
              <a:spcAft>
                <a:spcPts val="0"/>
              </a:spcAft>
              <a:buNone/>
            </a:pPr>
            <a:r>
              <a:rPr lang="en-US" sz="1600" b="1" dirty="0">
                <a:solidFill>
                  <a:srgbClr val="252525"/>
                </a:solidFill>
                <a:highlight>
                  <a:srgbClr val="FFFFFF"/>
                </a:highlight>
                <a:latin typeface="Times New Roman"/>
                <a:ea typeface="Times New Roman"/>
                <a:cs typeface="Times New Roman"/>
                <a:sym typeface="Times New Roman"/>
              </a:rPr>
              <a:t>Location Analysis</a:t>
            </a:r>
            <a:endParaRPr sz="1600" b="1" dirty="0">
              <a:solidFill>
                <a:srgbClr val="252525"/>
              </a:solidFill>
              <a:highlight>
                <a:srgbClr val="FFFFFF"/>
              </a:highlight>
              <a:latin typeface="Times New Roman"/>
              <a:ea typeface="Times New Roman"/>
              <a:cs typeface="Times New Roman"/>
              <a:sym typeface="Times New Roman"/>
            </a:endParaRPr>
          </a:p>
          <a:p>
            <a:pPr marL="285750" indent="-285750">
              <a:spcBef>
                <a:spcPts val="0"/>
              </a:spcBef>
            </a:pPr>
            <a:r>
              <a:rPr lang="en-US" sz="1600" dirty="0">
                <a:solidFill>
                  <a:srgbClr val="252525"/>
                </a:solidFill>
                <a:highlight>
                  <a:srgbClr val="FFFFFF"/>
                </a:highlight>
                <a:latin typeface="Times New Roman"/>
                <a:ea typeface="Times New Roman"/>
                <a:cs typeface="Times New Roman"/>
                <a:sym typeface="Times New Roman"/>
              </a:rPr>
              <a:t>To analyze the distribution of job postings by country to identify trends and pinpoint where the majority of job opportunities are concentrated, helping businesses and job seekers understand global employment dynamic.</a:t>
            </a:r>
            <a:endParaRPr lang="en-US" sz="1600" dirty="0">
              <a:solidFill>
                <a:srgbClr val="555555"/>
              </a:solidFill>
              <a:highlight>
                <a:srgbClr val="FFFFFF"/>
              </a:highlight>
              <a:latin typeface="Times New Roman"/>
              <a:ea typeface="Times New Roman"/>
              <a:cs typeface="Times New Roman"/>
              <a:sym typeface="Times New Roman"/>
            </a:endParaRPr>
          </a:p>
          <a:p>
            <a:pPr marL="285750" indent="-285750">
              <a:spcBef>
                <a:spcPts val="0"/>
              </a:spcBef>
            </a:pPr>
            <a:r>
              <a:rPr lang="en-US" sz="1600" dirty="0">
                <a:solidFill>
                  <a:srgbClr val="252525"/>
                </a:solidFill>
                <a:highlight>
                  <a:srgbClr val="FFFFFF"/>
                </a:highlight>
                <a:latin typeface="Times New Roman"/>
                <a:ea typeface="Times New Roman"/>
                <a:cs typeface="Times New Roman"/>
                <a:sym typeface="Times New Roman"/>
              </a:rPr>
              <a:t>It provides job seekers with valuable information on potential job markets, aiding them in making informed decisions about relocation or remote work opportunities to enhance their career prospects.</a:t>
            </a:r>
          </a:p>
          <a:p>
            <a:pPr marL="285750" indent="-285750">
              <a:spcBef>
                <a:spcPts val="0"/>
              </a:spcBef>
            </a:pPr>
            <a:r>
              <a:rPr lang="en-US" sz="1600" dirty="0">
                <a:solidFill>
                  <a:srgbClr val="252525"/>
                </a:solidFill>
                <a:highlight>
                  <a:srgbClr val="FFFFFF"/>
                </a:highlight>
                <a:latin typeface="Times New Roman"/>
                <a:ea typeface="Times New Roman"/>
                <a:cs typeface="Times New Roman"/>
                <a:sym typeface="Times New Roman"/>
              </a:rPr>
              <a:t>Distribution of job postings by location (city, state, country)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026" name="Picture 2">
            <a:extLst>
              <a:ext uri="{FF2B5EF4-FFF2-40B4-BE49-F238E27FC236}">
                <a16:creationId xmlns:a16="http://schemas.microsoft.com/office/drawing/2014/main" id="{3D8E8E40-C7BC-D782-C40D-4432171F1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42" y="1159727"/>
            <a:ext cx="8621713" cy="2728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F59D70-0FD1-3C55-6571-2B3A7A52D520}"/>
              </a:ext>
            </a:extLst>
          </p:cNvPr>
          <p:cNvSpPr txBox="1"/>
          <p:nvPr/>
        </p:nvSpPr>
        <p:spPr>
          <a:xfrm>
            <a:off x="296850" y="738543"/>
            <a:ext cx="1947969"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Location Analysis</a:t>
            </a:r>
          </a:p>
        </p:txBody>
      </p:sp>
      <p:sp>
        <p:nvSpPr>
          <p:cNvPr id="3" name="TextBox 2">
            <a:extLst>
              <a:ext uri="{FF2B5EF4-FFF2-40B4-BE49-F238E27FC236}">
                <a16:creationId xmlns:a16="http://schemas.microsoft.com/office/drawing/2014/main" id="{4469C4C7-B002-F06A-7982-687F27372AFB}"/>
              </a:ext>
            </a:extLst>
          </p:cNvPr>
          <p:cNvSpPr txBox="1"/>
          <p:nvPr/>
        </p:nvSpPr>
        <p:spPr>
          <a:xfrm>
            <a:off x="296850" y="4088407"/>
            <a:ext cx="8586005" cy="430887"/>
          </a:xfrm>
          <a:prstGeom prst="rect">
            <a:avLst/>
          </a:prstGeom>
          <a:noFill/>
        </p:spPr>
        <p:txBody>
          <a:bodyPr wrap="none" rtlCol="0">
            <a:spAutoFit/>
          </a:bodyPr>
          <a:lstStyle/>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Estonia indeed has the highest number of job postings among the top 25 countries listed, approaching 600 postings, while Namibia has the fewest </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among the top 25. This highlights Estonia as a significant hub for job opportunities in this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1122556"/>
            <a:ext cx="2371162"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Qualification Analysis</a:t>
            </a:r>
          </a:p>
        </p:txBody>
      </p:sp>
      <p:sp>
        <p:nvSpPr>
          <p:cNvPr id="3" name="TextBox 2">
            <a:extLst>
              <a:ext uri="{FF2B5EF4-FFF2-40B4-BE49-F238E27FC236}">
                <a16:creationId xmlns:a16="http://schemas.microsoft.com/office/drawing/2014/main" id="{01B840C1-F278-057B-18E6-908689A712A6}"/>
              </a:ext>
            </a:extLst>
          </p:cNvPr>
          <p:cNvSpPr txBox="1"/>
          <p:nvPr/>
        </p:nvSpPr>
        <p:spPr>
          <a:xfrm>
            <a:off x="334537" y="1773345"/>
            <a:ext cx="8961107" cy="1815882"/>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Distribution of qualifications across job titles or sectors.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Most common qualifications required for different roles.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analyze the distribution of qualifications across job titles to identify the educational requirements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most in demand, helping organizations tailor their recruitment strategies and job seekers understand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what qualifications enhance their employability.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below graph shows the qualifications that required by the industries for Data Engineers to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Data Scientists.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289932" y="624468"/>
            <a:ext cx="2371162"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Qualification Analysis</a:t>
            </a:r>
          </a:p>
        </p:txBody>
      </p:sp>
      <p:pic>
        <p:nvPicPr>
          <p:cNvPr id="3074" name="Picture 2">
            <a:extLst>
              <a:ext uri="{FF2B5EF4-FFF2-40B4-BE49-F238E27FC236}">
                <a16:creationId xmlns:a16="http://schemas.microsoft.com/office/drawing/2014/main" id="{0110984D-C02D-8816-048A-5B6363E7D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993799"/>
            <a:ext cx="8584193" cy="33736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B9219F-E79A-39C3-7247-414ED5D62C98}"/>
              </a:ext>
            </a:extLst>
          </p:cNvPr>
          <p:cNvSpPr txBox="1"/>
          <p:nvPr/>
        </p:nvSpPr>
        <p:spPr>
          <a:xfrm>
            <a:off x="269875" y="4367455"/>
            <a:ext cx="8587607" cy="646331"/>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analysis shows that Bachelor's degrees like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  BA are the most common qualifications listed, followed closely by master’s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degrees such as MBA and </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 indicating a high demand for both undergraduate and graduate educational backgrounds in the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job market.</a:t>
            </a:r>
          </a:p>
        </p:txBody>
      </p:sp>
    </p:spTree>
    <p:extLst>
      <p:ext uri="{BB962C8B-B14F-4D97-AF65-F5344CB8AC3E}">
        <p14:creationId xmlns:p14="http://schemas.microsoft.com/office/powerpoint/2010/main" val="315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1122556"/>
            <a:ext cx="1794081"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Skillset Analysis</a:t>
            </a:r>
          </a:p>
        </p:txBody>
      </p:sp>
      <p:sp>
        <p:nvSpPr>
          <p:cNvPr id="3" name="TextBox 2">
            <a:extLst>
              <a:ext uri="{FF2B5EF4-FFF2-40B4-BE49-F238E27FC236}">
                <a16:creationId xmlns:a16="http://schemas.microsoft.com/office/drawing/2014/main" id="{01B840C1-F278-057B-18E6-908689A712A6}"/>
              </a:ext>
            </a:extLst>
          </p:cNvPr>
          <p:cNvSpPr txBox="1"/>
          <p:nvPr/>
        </p:nvSpPr>
        <p:spPr>
          <a:xfrm>
            <a:off x="334537" y="1773345"/>
            <a:ext cx="8704627" cy="1815882"/>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analyze the skillset distribution to identify the most sought-after skills in job profiles.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analysis helps in aligning educational programs and professional training to meet the demands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of the market, ensuring that the workforce is adequately prepared with the right competencies.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assists companies in understanding current skill shortages, allowing them to tailor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their recruitment efforts and invest in targeted employee development.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provides job seekers with insights into which skills are most valuable and in demand,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guiding their personal development and helping them prioritize learning and certification efforts.</a:t>
            </a:r>
          </a:p>
        </p:txBody>
      </p:sp>
    </p:spTree>
    <p:extLst>
      <p:ext uri="{BB962C8B-B14F-4D97-AF65-F5344CB8AC3E}">
        <p14:creationId xmlns:p14="http://schemas.microsoft.com/office/powerpoint/2010/main" val="6249637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1959</Words>
  <Application>Microsoft Office PowerPoint</Application>
  <PresentationFormat>On-screen Show (16:9)</PresentationFormat>
  <Paragraphs>139</Paragraphs>
  <Slides>27</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Times New Roman</vt:lpstr>
      <vt:lpstr>Arial</vt:lpstr>
      <vt:lpstr>Calibri</vt:lpstr>
      <vt:lpstr>Office Theme</vt:lpstr>
      <vt:lpstr>A comprehensive analysis on job descriptions data with a job recommendation system based on skillset</vt:lpstr>
      <vt:lpstr>Project Description</vt:lpstr>
      <vt:lpstr>Motivation</vt:lpstr>
      <vt:lpstr>PowerPoint Presentation</vt:lpstr>
      <vt:lpstr>Feature Engineering &amp; 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trends in Job Descriptions data: A comprehensive analysis on job descriptions data with a job recommendation system based on skillset</dc:title>
  <cp:lastModifiedBy>Aravind Bhimanathini</cp:lastModifiedBy>
  <cp:revision>20</cp:revision>
  <dcterms:modified xsi:type="dcterms:W3CDTF">2025-01-21T15:49:59Z</dcterms:modified>
</cp:coreProperties>
</file>