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60" r:id="rId2"/>
    <p:sldId id="258" r:id="rId3"/>
    <p:sldId id="259" r:id="rId4"/>
    <p:sldId id="261" r:id="rId5"/>
    <p:sldId id="262" r:id="rId6"/>
    <p:sldId id="272" r:id="rId7"/>
    <p:sldId id="269" r:id="rId8"/>
    <p:sldId id="271" r:id="rId9"/>
    <p:sldId id="268" r:id="rId10"/>
    <p:sldId id="270" r:id="rId11"/>
    <p:sldId id="263" r:id="rId12"/>
    <p:sldId id="264" r:id="rId13"/>
    <p:sldId id="267" r:id="rId14"/>
    <p:sldId id="265" r:id="rId15"/>
    <p:sldId id="266" r:id="rId16"/>
    <p:sldId id="274" r:id="rId17"/>
    <p:sldId id="25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407948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765689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059264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3043764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0289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4784355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7051585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757082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3754863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E47D00-979C-43F8-B804-2B7810F3174F}"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3170775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E47D00-979C-43F8-B804-2B7810F3174F}"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1809823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E47D00-979C-43F8-B804-2B7810F3174F}" type="datetimeFigureOut">
              <a:rPr lang="en-IN" smtClean="0"/>
              <a:t>15-02-2025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3921092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E47D00-979C-43F8-B804-2B7810F3174F}" type="datetimeFigureOut">
              <a:rPr lang="en-IN" smtClean="0"/>
              <a:t>15-02-2025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257110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47D00-979C-43F8-B804-2B7810F3174F}" type="datetimeFigureOut">
              <a:rPr lang="en-IN" smtClean="0"/>
              <a:t>15-02-2025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266614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E47D00-979C-43F8-B804-2B7810F3174F}"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4060250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E47D00-979C-43F8-B804-2B7810F3174F}"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67A578-F4C0-4F14-9657-2B7D2B5ABB70}" type="slidenum">
              <a:rPr lang="en-IN" smtClean="0"/>
              <a:t>‹#›</a:t>
            </a:fld>
            <a:endParaRPr lang="en-IN"/>
          </a:p>
        </p:txBody>
      </p:sp>
    </p:spTree>
    <p:extLst>
      <p:ext uri="{BB962C8B-B14F-4D97-AF65-F5344CB8AC3E}">
        <p14:creationId xmlns:p14="http://schemas.microsoft.com/office/powerpoint/2010/main" val="1564416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E47D00-979C-43F8-B804-2B7810F3174F}" type="datetimeFigureOut">
              <a:rPr lang="en-IN" smtClean="0"/>
              <a:t>15-02-2025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367A578-F4C0-4F14-9657-2B7D2B5ABB70}" type="slidenum">
              <a:rPr lang="en-IN" smtClean="0"/>
              <a:t>‹#›</a:t>
            </a:fld>
            <a:endParaRPr lang="en-IN"/>
          </a:p>
        </p:txBody>
      </p:sp>
    </p:spTree>
    <p:extLst>
      <p:ext uri="{BB962C8B-B14F-4D97-AF65-F5344CB8AC3E}">
        <p14:creationId xmlns:p14="http://schemas.microsoft.com/office/powerpoint/2010/main" val="260437136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webp"/><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blackle.com/about/" TargetMode="External"/><Relationship Id="rId7" Type="http://schemas.openxmlformats.org/officeDocument/2006/relationships/hyperlink" Target="http://www.asus.com/Notebooks_Ultrabooks/Eee_PC_S101" TargetMode="External"/><Relationship Id="rId2" Type="http://schemas.openxmlformats.org/officeDocument/2006/relationships/hyperlink" Target="http://gcomputing2011.blogspot.in/p/green-computing.html" TargetMode="External"/><Relationship Id="rId1" Type="http://schemas.openxmlformats.org/officeDocument/2006/relationships/slideLayout" Target="../slideLayouts/slideLayout7.xml"/><Relationship Id="rId6" Type="http://schemas.openxmlformats.org/officeDocument/2006/relationships/hyperlink" Target="http://www.zonbu.com/download/EPEAT-June-07.pdf&#160;" TargetMode="External"/><Relationship Id="rId5" Type="http://schemas.openxmlformats.org/officeDocument/2006/relationships/hyperlink" Target="http://www.mbtmag.com/article/194428" TargetMode="External"/><Relationship Id="rId4" Type="http://schemas.openxmlformats.org/officeDocument/2006/relationships/hyperlink" Target="https://www.energystar.gov/"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F2C855C-6453-FBE0-BE30-28367E4E33D9}"/>
              </a:ext>
            </a:extLst>
          </p:cNvPr>
          <p:cNvSpPr txBox="1"/>
          <p:nvPr/>
        </p:nvSpPr>
        <p:spPr>
          <a:xfrm>
            <a:off x="2526383" y="2153180"/>
            <a:ext cx="6127423" cy="1569660"/>
          </a:xfrm>
          <a:prstGeom prst="rect">
            <a:avLst/>
          </a:prstGeom>
          <a:noFill/>
        </p:spPr>
        <p:txBody>
          <a:bodyPr wrap="square">
            <a:spAutoFit/>
          </a:bodyPr>
          <a:lstStyle/>
          <a:p>
            <a:pPr algn="ctr"/>
            <a:r>
              <a:rPr lang="en-US" sz="9600" b="1" dirty="0">
                <a:latin typeface="Algerian" panose="04020705040A02060702" pitchFamily="82" charset="0"/>
              </a:rPr>
              <a:t>Welcome</a:t>
            </a:r>
            <a:endParaRPr lang="en-IN" sz="9600" b="1" dirty="0"/>
          </a:p>
        </p:txBody>
      </p:sp>
    </p:spTree>
    <p:extLst>
      <p:ext uri="{BB962C8B-B14F-4D97-AF65-F5344CB8AC3E}">
        <p14:creationId xmlns:p14="http://schemas.microsoft.com/office/powerpoint/2010/main" val="2627968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CCA218-7E9F-445F-F5BB-4D637ED04914}"/>
              </a:ext>
            </a:extLst>
          </p:cNvPr>
          <p:cNvSpPr txBox="1"/>
          <p:nvPr/>
        </p:nvSpPr>
        <p:spPr>
          <a:xfrm>
            <a:off x="836039" y="1507719"/>
            <a:ext cx="3644638" cy="2062103"/>
          </a:xfrm>
          <a:prstGeom prst="rect">
            <a:avLst/>
          </a:prstGeom>
          <a:noFill/>
        </p:spPr>
        <p:txBody>
          <a:bodyPr wrap="square">
            <a:spAutoFit/>
          </a:bodyPr>
          <a:lstStyle/>
          <a:p>
            <a:pPr marL="342900" indent="-342900">
              <a:buAutoNum type="arabicPeriod"/>
            </a:pPr>
            <a:r>
              <a:rPr lang="en-US" sz="2000" b="1" dirty="0">
                <a:latin typeface="Times New Roman" panose="02020603050405020304" pitchFamily="18" charset="0"/>
                <a:cs typeface="Times New Roman" panose="02020603050405020304" pitchFamily="18" charset="0"/>
              </a:rPr>
              <a:t>Environmental Benefits</a:t>
            </a:r>
          </a:p>
          <a:p>
            <a:pPr marL="342900" indent="-342900">
              <a:buAutoNum type="arabicPeriod"/>
            </a:pPr>
            <a:endParaRPr lang="en-US"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Reduced Carbon Footprint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   Less Electronic Waste</a:t>
            </a:r>
            <a:r>
              <a:rPr lang="en-US"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Conservation of Resources</a:t>
            </a:r>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9FDA1B5-20E5-CF8F-DC23-0490B45011BE}"/>
              </a:ext>
            </a:extLst>
          </p:cNvPr>
          <p:cNvSpPr txBox="1"/>
          <p:nvPr/>
        </p:nvSpPr>
        <p:spPr>
          <a:xfrm>
            <a:off x="8233132" y="1507719"/>
            <a:ext cx="3188616" cy="1908215"/>
          </a:xfrm>
          <a:prstGeom prst="rect">
            <a:avLst/>
          </a:prstGeom>
          <a:noFill/>
        </p:spPr>
        <p:txBody>
          <a:bodyPr wrap="square">
            <a:spAutoFit/>
          </a:bodyPr>
          <a:lstStyle/>
          <a:p>
            <a:r>
              <a:rPr lang="en-US" b="1" dirty="0"/>
              <a:t>3</a:t>
            </a:r>
            <a:r>
              <a:rPr lang="en-US" sz="2000" b="1" dirty="0">
                <a:latin typeface="Times New Roman" panose="02020603050405020304" pitchFamily="18" charset="0"/>
                <a:cs typeface="Times New Roman" panose="02020603050405020304" pitchFamily="18" charset="0"/>
              </a:rPr>
              <a:t>. Social Benefits</a:t>
            </a:r>
          </a:p>
          <a:p>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Corporate Social Responsibility (CSR)</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Promoting Awareness</a:t>
            </a:r>
            <a:endParaRPr lang="en-IN" sz="20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A02BAB6-0005-A20F-17F2-E497BD11C433}"/>
              </a:ext>
            </a:extLst>
          </p:cNvPr>
          <p:cNvSpPr txBox="1"/>
          <p:nvPr/>
        </p:nvSpPr>
        <p:spPr>
          <a:xfrm>
            <a:off x="4631799" y="1430774"/>
            <a:ext cx="3450211" cy="221599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a:t>
            </a:r>
            <a:r>
              <a:rPr lang="en-US" sz="2000" b="1" dirty="0">
                <a:latin typeface="Times New Roman" panose="02020603050405020304" pitchFamily="18" charset="0"/>
                <a:cs typeface="Times New Roman" panose="02020603050405020304" pitchFamily="18" charset="0"/>
              </a:rPr>
              <a:t>Economic Benefits</a:t>
            </a:r>
          </a:p>
          <a:p>
            <a:endParaRPr lang="en-US"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Lower Energy Costs</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Virtualization</a:t>
            </a:r>
          </a:p>
          <a:p>
            <a:pPr marL="342900" indent="-342900">
              <a:buFont typeface="Wingdings" panose="05000000000000000000" pitchFamily="2" charset="2"/>
              <a:buChar char="Ø"/>
            </a:pPr>
            <a:endParaRPr lang="en-US" sz="20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   Tax Incentives</a:t>
            </a:r>
            <a:endParaRPr lang="en-IN" sz="2000" b="1"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FCC65DE7-876B-9149-22D0-48F784C67639}"/>
              </a:ext>
            </a:extLst>
          </p:cNvPr>
          <p:cNvSpPr txBox="1"/>
          <p:nvPr/>
        </p:nvSpPr>
        <p:spPr>
          <a:xfrm>
            <a:off x="2559080" y="414395"/>
            <a:ext cx="7595647"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BENEFITS OF GREEN COMPUTING</a:t>
            </a:r>
          </a:p>
        </p:txBody>
      </p:sp>
      <p:pic>
        <p:nvPicPr>
          <p:cNvPr id="2" name="Picture 1">
            <a:extLst>
              <a:ext uri="{FF2B5EF4-FFF2-40B4-BE49-F238E27FC236}">
                <a16:creationId xmlns:a16="http://schemas.microsoft.com/office/drawing/2014/main" id="{4A7B68AF-D6C3-B130-2D24-A94DBFEEF3B3}"/>
              </a:ext>
            </a:extLst>
          </p:cNvPr>
          <p:cNvPicPr>
            <a:picLocks noChangeAspect="1"/>
          </p:cNvPicPr>
          <p:nvPr/>
        </p:nvPicPr>
        <p:blipFill>
          <a:blip r:embed="rId2"/>
          <a:stretch>
            <a:fillRect/>
          </a:stretch>
        </p:blipFill>
        <p:spPr>
          <a:xfrm>
            <a:off x="1743959" y="3924483"/>
            <a:ext cx="8870622" cy="2519122"/>
          </a:xfrm>
          <a:prstGeom prst="rect">
            <a:avLst/>
          </a:prstGeom>
        </p:spPr>
      </p:pic>
    </p:spTree>
    <p:extLst>
      <p:ext uri="{BB962C8B-B14F-4D97-AF65-F5344CB8AC3E}">
        <p14:creationId xmlns:p14="http://schemas.microsoft.com/office/powerpoint/2010/main" val="570521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3A4BC7-B6A1-7CF1-77E9-30F92947DFC2}"/>
              </a:ext>
            </a:extLst>
          </p:cNvPr>
          <p:cNvSpPr txBox="1"/>
          <p:nvPr/>
        </p:nvSpPr>
        <p:spPr>
          <a:xfrm>
            <a:off x="4164290" y="380943"/>
            <a:ext cx="610385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APPLICATIONS</a:t>
            </a:r>
            <a:endParaRPr lang="en-IN" sz="3600" b="1" dirty="0"/>
          </a:p>
        </p:txBody>
      </p:sp>
      <p:sp>
        <p:nvSpPr>
          <p:cNvPr id="3" name="TextBox 2">
            <a:extLst>
              <a:ext uri="{FF2B5EF4-FFF2-40B4-BE49-F238E27FC236}">
                <a16:creationId xmlns:a16="http://schemas.microsoft.com/office/drawing/2014/main" id="{43F44D97-8BA6-21EA-2471-AE07171B8E01}"/>
              </a:ext>
            </a:extLst>
          </p:cNvPr>
          <p:cNvSpPr txBox="1"/>
          <p:nvPr/>
        </p:nvSpPr>
        <p:spPr>
          <a:xfrm>
            <a:off x="1140644" y="1627934"/>
            <a:ext cx="8870622" cy="3785652"/>
          </a:xfrm>
          <a:prstGeom prst="rect">
            <a:avLst/>
          </a:prstGeom>
          <a:noFill/>
        </p:spPr>
        <p:txBody>
          <a:bodyPr wrap="square">
            <a:spAutoFit/>
          </a:bodyPr>
          <a:lstStyle/>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Energy-Efficient Data </a:t>
            </a:r>
            <a:r>
              <a:rPr lang="en-IN" sz="2400" dirty="0" err="1">
                <a:latin typeface="Times New Roman" panose="02020603050405020304" pitchFamily="18" charset="0"/>
                <a:cs typeface="Times New Roman" panose="02020603050405020304" pitchFamily="18" charset="0"/>
              </a:rPr>
              <a:t>Centers</a:t>
            </a:r>
            <a:endParaRPr lang="en-IN"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Sustainable Hardware</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E-Waste Management and Recycling</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Renewable Energy Integration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Green Software Development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Remote Work and Virtual Collaboration</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Smart Building Management</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Green AI and Machine Learning</a:t>
            </a:r>
          </a:p>
          <a:p>
            <a:pPr marL="285750" indent="-285750">
              <a:buFont typeface="Wingdings" panose="05000000000000000000" pitchFamily="2" charset="2"/>
              <a:buChar char="Ø"/>
            </a:pPr>
            <a:r>
              <a:rPr lang="en-IN" sz="2400" dirty="0">
                <a:latin typeface="Times New Roman" panose="02020603050405020304" pitchFamily="18" charset="0"/>
                <a:cs typeface="Times New Roman" panose="02020603050405020304" pitchFamily="18" charset="0"/>
              </a:rPr>
              <a:t>Education and Awareness Tools</a:t>
            </a:r>
          </a:p>
          <a:p>
            <a:r>
              <a:rPr lang="en-IN" sz="2400" dirty="0">
                <a:latin typeface="Times New Roman" panose="02020603050405020304" pitchFamily="18" charset="0"/>
                <a:cs typeface="Times New Roman" panose="02020603050405020304" pitchFamily="18" charset="0"/>
              </a:rPr>
              <a:t>   </a:t>
            </a:r>
          </a:p>
        </p:txBody>
      </p:sp>
      <p:pic>
        <p:nvPicPr>
          <p:cNvPr id="2" name="Picture 1">
            <a:extLst>
              <a:ext uri="{FF2B5EF4-FFF2-40B4-BE49-F238E27FC236}">
                <a16:creationId xmlns:a16="http://schemas.microsoft.com/office/drawing/2014/main" id="{273DFD94-772C-C8A7-9966-7658A7B045F1}"/>
              </a:ext>
            </a:extLst>
          </p:cNvPr>
          <p:cNvPicPr>
            <a:picLocks noChangeAspect="1"/>
          </p:cNvPicPr>
          <p:nvPr/>
        </p:nvPicPr>
        <p:blipFill>
          <a:blip r:embed="rId2"/>
          <a:stretch>
            <a:fillRect/>
          </a:stretch>
        </p:blipFill>
        <p:spPr>
          <a:xfrm>
            <a:off x="7018255" y="1847295"/>
            <a:ext cx="4133446" cy="2786340"/>
          </a:xfrm>
          <a:prstGeom prst="rect">
            <a:avLst/>
          </a:prstGeom>
        </p:spPr>
      </p:pic>
    </p:spTree>
    <p:extLst>
      <p:ext uri="{BB962C8B-B14F-4D97-AF65-F5344CB8AC3E}">
        <p14:creationId xmlns:p14="http://schemas.microsoft.com/office/powerpoint/2010/main" val="2275553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2F1AA2-AF88-A70E-BA1F-60278C79A669}"/>
              </a:ext>
            </a:extLst>
          </p:cNvPr>
          <p:cNvSpPr txBox="1"/>
          <p:nvPr/>
        </p:nvSpPr>
        <p:spPr>
          <a:xfrm>
            <a:off x="3598682" y="362088"/>
            <a:ext cx="610385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ADVANTAGES</a:t>
            </a:r>
            <a:endParaRPr lang="en-IN" sz="3600" b="1" dirty="0"/>
          </a:p>
        </p:txBody>
      </p:sp>
      <p:pic>
        <p:nvPicPr>
          <p:cNvPr id="6" name="Picture 5">
            <a:extLst>
              <a:ext uri="{FF2B5EF4-FFF2-40B4-BE49-F238E27FC236}">
                <a16:creationId xmlns:a16="http://schemas.microsoft.com/office/drawing/2014/main" id="{BCE0C110-08F7-9D64-3460-DA6BCBC09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847" y="1540890"/>
            <a:ext cx="3776220" cy="3776220"/>
          </a:xfrm>
          <a:prstGeom prst="rect">
            <a:avLst/>
          </a:prstGeom>
        </p:spPr>
      </p:pic>
      <p:sp>
        <p:nvSpPr>
          <p:cNvPr id="8" name="Rectangle 1">
            <a:extLst>
              <a:ext uri="{FF2B5EF4-FFF2-40B4-BE49-F238E27FC236}">
                <a16:creationId xmlns:a16="http://schemas.microsoft.com/office/drawing/2014/main" id="{E8EBDCBE-5259-1F32-BB77-DEE5DF927941}"/>
              </a:ext>
            </a:extLst>
          </p:cNvPr>
          <p:cNvSpPr>
            <a:spLocks noChangeArrowheads="1"/>
          </p:cNvSpPr>
          <p:nvPr/>
        </p:nvSpPr>
        <p:spPr bwMode="auto">
          <a:xfrm>
            <a:off x="961534" y="1502688"/>
            <a:ext cx="592946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Decreased E-Waste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Conservation of Resources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Operational Costs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Prolonged Hardware Lifespan</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defTabSz="914400" eaLnBrk="0" fontAlgn="base" hangingPunct="0">
              <a:spcBef>
                <a:spcPct val="0"/>
              </a:spcBef>
              <a:spcAft>
                <a:spcPct val="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Compliance with Regulations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2400" b="1" dirty="0">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Regulatory Compliance</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Brand Reputation and Consumer Trust</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and Innovation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2400" b="1" dirty="0">
                <a:latin typeface="Times New Roman" panose="02020603050405020304" pitchFamily="18" charset="0"/>
                <a:cs typeface="Times New Roman" panose="02020603050405020304" pitchFamily="18" charset="0"/>
              </a:rPr>
              <a:t>Health and Safety</a:t>
            </a:r>
          </a:p>
          <a:p>
            <a:pPr marL="342900" indent="-342900" defTabSz="914400" eaLnBrk="0" fontAlgn="base" hangingPunct="0">
              <a:spcBef>
                <a:spcPct val="0"/>
              </a:spcBef>
              <a:spcAft>
                <a:spcPct val="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 Global Impact</a:t>
            </a:r>
          </a:p>
          <a:p>
            <a:pPr marL="342900" indent="-342900" defTabSz="914400" eaLnBrk="0" fontAlgn="base" hangingPunct="0">
              <a:spcBef>
                <a:spcPct val="0"/>
              </a:spcBef>
              <a:spcAft>
                <a:spcPct val="0"/>
              </a:spcAft>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Innovation and Efficiency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IN" sz="2000" b="1" dirty="0"/>
          </a:p>
          <a:p>
            <a:pPr defTabSz="914400" eaLnBrk="0" fontAlgn="base" hangingPunct="0">
              <a:spcBef>
                <a:spcPct val="0"/>
              </a:spcBef>
              <a:spcAft>
                <a:spcPct val="0"/>
              </a:spcAft>
            </a:pPr>
            <a:endParaRPr lang="en-IN" sz="2000" b="1" dirty="0"/>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58432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AF3A8E-9D25-2ED3-8752-9AA3A2AC2377}"/>
              </a:ext>
            </a:extLst>
          </p:cNvPr>
          <p:cNvSpPr txBox="1"/>
          <p:nvPr/>
        </p:nvSpPr>
        <p:spPr>
          <a:xfrm>
            <a:off x="3862633" y="305527"/>
            <a:ext cx="610385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DISADVANTAGES</a:t>
            </a:r>
            <a:endParaRPr lang="en-IN" sz="3600" b="1" dirty="0"/>
          </a:p>
        </p:txBody>
      </p:sp>
      <p:sp>
        <p:nvSpPr>
          <p:cNvPr id="5" name="TextBox 4">
            <a:extLst>
              <a:ext uri="{FF2B5EF4-FFF2-40B4-BE49-F238E27FC236}">
                <a16:creationId xmlns:a16="http://schemas.microsoft.com/office/drawing/2014/main" id="{CB7D579E-D79C-6D26-3AC7-79A006FE71F5}"/>
              </a:ext>
            </a:extLst>
          </p:cNvPr>
          <p:cNvSpPr txBox="1"/>
          <p:nvPr/>
        </p:nvSpPr>
        <p:spPr>
          <a:xfrm>
            <a:off x="929718" y="1488678"/>
            <a:ext cx="6638827" cy="3262432"/>
          </a:xfrm>
          <a:prstGeom prst="rect">
            <a:avLst/>
          </a:prstGeom>
          <a:noFill/>
        </p:spPr>
        <p:txBody>
          <a:bodyPr wrap="square">
            <a:spAutoFit/>
          </a:bodyPr>
          <a:lstStyle/>
          <a:p>
            <a:endParaRPr lang="en-US" dirty="0"/>
          </a:p>
          <a:p>
            <a:endParaRPr lang="en-US" sz="2000"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 Initial Costs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Limited Availability of Green Products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Compatibility Issues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Maintenance Challenges</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Complex Implementation</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E-Waste Recycling Challenges </a:t>
            </a: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Short Technology Lifespan</a:t>
            </a:r>
          </a:p>
        </p:txBody>
      </p:sp>
      <p:pic>
        <p:nvPicPr>
          <p:cNvPr id="4" name="Picture 3">
            <a:extLst>
              <a:ext uri="{FF2B5EF4-FFF2-40B4-BE49-F238E27FC236}">
                <a16:creationId xmlns:a16="http://schemas.microsoft.com/office/drawing/2014/main" id="{34675748-9DEA-5E57-D4AD-5E9FF5F7F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7883" y="1795806"/>
            <a:ext cx="3573516" cy="3573516"/>
          </a:xfrm>
          <a:prstGeom prst="rect">
            <a:avLst/>
          </a:prstGeom>
        </p:spPr>
      </p:pic>
    </p:spTree>
    <p:extLst>
      <p:ext uri="{BB962C8B-B14F-4D97-AF65-F5344CB8AC3E}">
        <p14:creationId xmlns:p14="http://schemas.microsoft.com/office/powerpoint/2010/main" val="483488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CC6B3C-A792-F96A-625C-56755A1896C7}"/>
              </a:ext>
            </a:extLst>
          </p:cNvPr>
          <p:cNvSpPr txBox="1"/>
          <p:nvPr/>
        </p:nvSpPr>
        <p:spPr>
          <a:xfrm>
            <a:off x="4107729" y="277248"/>
            <a:ext cx="610385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CONCLUSION</a:t>
            </a:r>
            <a:endParaRPr lang="en-IN" sz="3600" b="1" dirty="0"/>
          </a:p>
        </p:txBody>
      </p:sp>
      <p:pic>
        <p:nvPicPr>
          <p:cNvPr id="11" name="Picture 10">
            <a:extLst>
              <a:ext uri="{FF2B5EF4-FFF2-40B4-BE49-F238E27FC236}">
                <a16:creationId xmlns:a16="http://schemas.microsoft.com/office/drawing/2014/main" id="{D0B5C211-D56A-46E5-2783-CD6B1B178A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0490" y="1653558"/>
            <a:ext cx="3428755" cy="3167405"/>
          </a:xfrm>
          <a:prstGeom prst="rect">
            <a:avLst/>
          </a:prstGeom>
        </p:spPr>
      </p:pic>
      <p:sp>
        <p:nvSpPr>
          <p:cNvPr id="6" name="TextBox 5">
            <a:extLst>
              <a:ext uri="{FF2B5EF4-FFF2-40B4-BE49-F238E27FC236}">
                <a16:creationId xmlns:a16="http://schemas.microsoft.com/office/drawing/2014/main" id="{F8E6167B-D3E6-43DB-D330-E9852E05155D}"/>
              </a:ext>
            </a:extLst>
          </p:cNvPr>
          <p:cNvSpPr txBox="1"/>
          <p:nvPr/>
        </p:nvSpPr>
        <p:spPr>
          <a:xfrm>
            <a:off x="957335" y="1418790"/>
            <a:ext cx="7093155"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Green computing </a:t>
            </a:r>
            <a:r>
              <a:rPr lang="en-US" sz="2400" dirty="0">
                <a:latin typeface="Times New Roman" panose="02020603050405020304" pitchFamily="18" charset="0"/>
                <a:cs typeface="Times New Roman" panose="02020603050405020304" pitchFamily="18" charset="0"/>
              </a:rPr>
              <a:t>emphasizes the sustainable use of technology to reduce environmental impact while optimizing energy efficiency and resource usage. It promotes the adoption of eco-friendly practices, such as energy-efficient hardware, virtualization, cloud computing, and proper e-waste disposal. By reducing carbon footprints and conserving energy, green computing not only supports environmental conservation but also lowers operational costs and enhances organizational sustainability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228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4782A4-5CD5-06C1-F95B-6E652FC412AF}"/>
              </a:ext>
            </a:extLst>
          </p:cNvPr>
          <p:cNvSpPr txBox="1"/>
          <p:nvPr/>
        </p:nvSpPr>
        <p:spPr>
          <a:xfrm>
            <a:off x="4119513" y="456355"/>
            <a:ext cx="6318316"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p>
        </p:txBody>
      </p:sp>
      <p:sp>
        <p:nvSpPr>
          <p:cNvPr id="5" name="TextBox 4">
            <a:extLst>
              <a:ext uri="{FF2B5EF4-FFF2-40B4-BE49-F238E27FC236}">
                <a16:creationId xmlns:a16="http://schemas.microsoft.com/office/drawing/2014/main" id="{02564B73-B06A-308C-33B5-515293F7C7D8}"/>
              </a:ext>
            </a:extLst>
          </p:cNvPr>
          <p:cNvSpPr txBox="1"/>
          <p:nvPr/>
        </p:nvSpPr>
        <p:spPr>
          <a:xfrm>
            <a:off x="1115898" y="1469026"/>
            <a:ext cx="6553986" cy="3461012"/>
          </a:xfrm>
          <a:prstGeom prst="rect">
            <a:avLst/>
          </a:prstGeom>
          <a:noFill/>
        </p:spPr>
        <p:txBody>
          <a:bodyPr wrap="square">
            <a:spAutoFit/>
          </a:bodyPr>
          <a:lstStyle/>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[1] </a:t>
            </a:r>
            <a:r>
              <a:rPr lang="en-US" sz="2000" b="0" u="sng" kern="0" spc="-1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http://gcomputing2011.blogspot.in/p/green-computing.html</a:t>
            </a:r>
            <a:endParaRPr lang="en-IN" sz="2000" b="1" kern="0" dirty="0">
              <a:effectLst/>
              <a:latin typeface="Times New Roman" panose="02020603050405020304" pitchFamily="18" charset="0"/>
              <a:ea typeface="Times New Roman" panose="02020603050405020304" pitchFamily="18" charset="0"/>
            </a:endParaRPr>
          </a:p>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[2] </a:t>
            </a:r>
            <a:r>
              <a:rPr lang="en-US" sz="2000" b="0" u="sng" kern="0" spc="-1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http://www.blackle.com/about/</a:t>
            </a:r>
            <a:endParaRPr lang="en-IN" sz="2000" b="1" kern="0" dirty="0">
              <a:effectLst/>
              <a:latin typeface="Times New Roman" panose="02020603050405020304" pitchFamily="18" charset="0"/>
              <a:ea typeface="Times New Roman" panose="02020603050405020304" pitchFamily="18" charset="0"/>
            </a:endParaRPr>
          </a:p>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[3] </a:t>
            </a:r>
            <a:r>
              <a:rPr lang="en-US" sz="2000" b="0" u="sng" kern="0" spc="-1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https://www.energystar.gov</a:t>
            </a:r>
            <a:endParaRPr lang="en-IN" sz="2000" b="1" kern="0" dirty="0">
              <a:effectLst/>
              <a:latin typeface="Times New Roman" panose="02020603050405020304" pitchFamily="18" charset="0"/>
              <a:ea typeface="Times New Roman" panose="02020603050405020304" pitchFamily="18" charset="0"/>
            </a:endParaRPr>
          </a:p>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[4] </a:t>
            </a:r>
            <a:r>
              <a:rPr lang="en-US" sz="2000" b="0" u="sng" kern="0" spc="-10"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http://www.mbtmag.com/article/194428</a:t>
            </a:r>
            <a:endParaRPr lang="en-IN" sz="2000" b="1" kern="0" dirty="0">
              <a:effectLst/>
              <a:latin typeface="Times New Roman" panose="02020603050405020304" pitchFamily="18" charset="0"/>
              <a:ea typeface="Times New Roman" panose="02020603050405020304" pitchFamily="18" charset="0"/>
            </a:endParaRPr>
          </a:p>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[5] </a:t>
            </a:r>
            <a:r>
              <a:rPr lang="en-US" sz="2000" b="0" u="sng" kern="0" spc="-10"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www.zonbu.com/download/EPEAT-June-07.pdf </a:t>
            </a:r>
            <a:endParaRPr lang="en-IN" sz="2000" b="1" kern="0" dirty="0">
              <a:effectLst/>
              <a:latin typeface="Times New Roman" panose="02020603050405020304" pitchFamily="18" charset="0"/>
              <a:ea typeface="Times New Roman" panose="02020603050405020304" pitchFamily="18" charset="0"/>
            </a:endParaRPr>
          </a:p>
          <a:p>
            <a:pPr marL="239395" algn="l">
              <a:lnSpc>
                <a:spcPct val="150000"/>
              </a:lnSpc>
              <a:spcBef>
                <a:spcPts val="305"/>
              </a:spcBef>
            </a:pPr>
            <a:r>
              <a:rPr lang="en-US" sz="2000" b="0" kern="0" spc="-10" dirty="0">
                <a:effectLst/>
                <a:latin typeface="Times New Roman" panose="02020603050405020304" pitchFamily="18" charset="0"/>
                <a:ea typeface="Times New Roman" panose="02020603050405020304" pitchFamily="18" charset="0"/>
              </a:rPr>
              <a:t>[6] </a:t>
            </a:r>
            <a:r>
              <a:rPr lang="en-US" sz="2000" b="0" u="sng" kern="0" spc="-10"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www.asus.com/Notebooks_Ultrabooks/Eee_PC_S101</a:t>
            </a:r>
            <a:endParaRPr lang="en-IN" sz="2000" b="1" kern="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93380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BFC633-1060-236D-7A16-18B0882A6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7654" y="1291472"/>
            <a:ext cx="6733880" cy="3579240"/>
          </a:xfrm>
          <a:prstGeom prst="rect">
            <a:avLst/>
          </a:prstGeom>
        </p:spPr>
      </p:pic>
    </p:spTree>
    <p:extLst>
      <p:ext uri="{BB962C8B-B14F-4D97-AF65-F5344CB8AC3E}">
        <p14:creationId xmlns:p14="http://schemas.microsoft.com/office/powerpoint/2010/main" val="1770215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108BD28-EF8D-3BC4-CA10-388DD2C63E7D}"/>
              </a:ext>
            </a:extLst>
          </p:cNvPr>
          <p:cNvSpPr txBox="1"/>
          <p:nvPr/>
        </p:nvSpPr>
        <p:spPr>
          <a:xfrm>
            <a:off x="1726677" y="2501972"/>
            <a:ext cx="8097624" cy="1446550"/>
          </a:xfrm>
          <a:prstGeom prst="rect">
            <a:avLst/>
          </a:prstGeom>
          <a:noFill/>
        </p:spPr>
        <p:txBody>
          <a:bodyPr wrap="square">
            <a:spAutoFit/>
          </a:bodyPr>
          <a:lstStyle/>
          <a:p>
            <a:pPr algn="ctr"/>
            <a:r>
              <a:rPr lang="en-US" sz="8800" b="1" dirty="0">
                <a:latin typeface="Algerian" panose="04020705040A02060702" pitchFamily="82" charset="0"/>
              </a:rPr>
              <a:t>Thank you</a:t>
            </a:r>
            <a:endParaRPr lang="en-IN" sz="8800" b="1" dirty="0"/>
          </a:p>
        </p:txBody>
      </p:sp>
    </p:spTree>
    <p:extLst>
      <p:ext uri="{BB962C8B-B14F-4D97-AF65-F5344CB8AC3E}">
        <p14:creationId xmlns:p14="http://schemas.microsoft.com/office/powerpoint/2010/main" val="3823589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9BFE0-E61D-4DB6-7F2D-68134951336F}"/>
              </a:ext>
            </a:extLst>
          </p:cNvPr>
          <p:cNvSpPr txBox="1"/>
          <p:nvPr/>
        </p:nvSpPr>
        <p:spPr>
          <a:xfrm>
            <a:off x="612742" y="346916"/>
            <a:ext cx="12613063" cy="1754326"/>
          </a:xfrm>
          <a:prstGeom prst="rect">
            <a:avLst/>
          </a:prstGeom>
          <a:noFill/>
        </p:spPr>
        <p:txBody>
          <a:bodyPr wrap="square">
            <a:spAutoFit/>
          </a:bodyPr>
          <a:lstStyle/>
          <a:p>
            <a:r>
              <a:rPr lang="en-US" sz="3200" b="1" dirty="0">
                <a:latin typeface="Arial Black" panose="020B0A04020102020204" pitchFamily="34" charset="0"/>
              </a:rPr>
              <a:t>TALLA PADMAVATHI COLLEGE OF ENGINEERING</a:t>
            </a:r>
            <a:endParaRPr lang="en-US" sz="3200" b="1" dirty="0">
              <a:latin typeface="Bookman Old Style" panose="02050604050505020204" pitchFamily="18" charset="0"/>
            </a:endParaRPr>
          </a:p>
          <a:p>
            <a:r>
              <a:rPr lang="en-US" sz="3600" b="1" dirty="0">
                <a:latin typeface="Bookman Old Style" panose="02050604050505020204" pitchFamily="18" charset="0"/>
              </a:rPr>
              <a:t>       </a:t>
            </a:r>
            <a:r>
              <a:rPr lang="en-US" sz="2400" b="1" dirty="0">
                <a:latin typeface="Bookman Old Style" panose="02050604050505020204" pitchFamily="18" charset="0"/>
              </a:rPr>
              <a:t>DEPARTMENT OF COMPUTER SCIENCE AND ENGINEERING</a:t>
            </a:r>
            <a:endParaRPr lang="en-IN" sz="2400" b="1" dirty="0">
              <a:latin typeface="Bookman Old Style" panose="02050604050505020204" pitchFamily="18" charset="0"/>
            </a:endParaRPr>
          </a:p>
          <a:p>
            <a:endParaRPr lang="en-IN" sz="3600" b="1" dirty="0"/>
          </a:p>
        </p:txBody>
      </p:sp>
      <p:sp>
        <p:nvSpPr>
          <p:cNvPr id="5" name="TextBox 4">
            <a:extLst>
              <a:ext uri="{FF2B5EF4-FFF2-40B4-BE49-F238E27FC236}">
                <a16:creationId xmlns:a16="http://schemas.microsoft.com/office/drawing/2014/main" id="{6C8C91C3-2837-7775-409C-DF7756D4E3B1}"/>
              </a:ext>
            </a:extLst>
          </p:cNvPr>
          <p:cNvSpPr txBox="1"/>
          <p:nvPr/>
        </p:nvSpPr>
        <p:spPr>
          <a:xfrm>
            <a:off x="8533616" y="5765831"/>
            <a:ext cx="5106971" cy="923330"/>
          </a:xfrm>
          <a:prstGeom prst="rect">
            <a:avLst/>
          </a:prstGeom>
          <a:noFill/>
        </p:spPr>
        <p:txBody>
          <a:bodyPr wrap="square">
            <a:spAutoFit/>
          </a:bodyPr>
          <a:lstStyle/>
          <a:p>
            <a:r>
              <a:rPr lang="en-US" sz="1800" b="1" dirty="0">
                <a:latin typeface="Bookman Old Style" panose="02050604050505020204" pitchFamily="18" charset="0"/>
              </a:rPr>
              <a:t>PRESENTED BY:</a:t>
            </a:r>
          </a:p>
          <a:p>
            <a:r>
              <a:rPr lang="en-US" sz="1800" b="1" dirty="0">
                <a:latin typeface="Bookman Old Style" panose="02050604050505020204" pitchFamily="18" charset="0"/>
              </a:rPr>
              <a:t>    TE</a:t>
            </a:r>
            <a:r>
              <a:rPr lang="en-US" b="1" dirty="0">
                <a:latin typeface="Bookman Old Style" panose="02050604050505020204" pitchFamily="18" charset="0"/>
              </a:rPr>
              <a:t>LU ARAVINDA SWAMY</a:t>
            </a:r>
          </a:p>
          <a:p>
            <a:r>
              <a:rPr lang="en-US" sz="1800" b="1" dirty="0">
                <a:latin typeface="Bookman Old Style" panose="02050604050505020204" pitchFamily="18" charset="0"/>
              </a:rPr>
              <a:t>              21UC1AO568</a:t>
            </a:r>
          </a:p>
        </p:txBody>
      </p:sp>
      <p:sp>
        <p:nvSpPr>
          <p:cNvPr id="7" name="TextBox 6">
            <a:extLst>
              <a:ext uri="{FF2B5EF4-FFF2-40B4-BE49-F238E27FC236}">
                <a16:creationId xmlns:a16="http://schemas.microsoft.com/office/drawing/2014/main" id="{3A21DAAD-5446-ACB2-155A-19A07C2D2225}"/>
              </a:ext>
            </a:extLst>
          </p:cNvPr>
          <p:cNvSpPr txBox="1"/>
          <p:nvPr/>
        </p:nvSpPr>
        <p:spPr>
          <a:xfrm>
            <a:off x="2623009" y="3264539"/>
            <a:ext cx="6792012" cy="1631216"/>
          </a:xfrm>
          <a:prstGeom prst="rect">
            <a:avLst/>
          </a:prstGeom>
          <a:noFill/>
        </p:spPr>
        <p:txBody>
          <a:bodyPr wrap="square">
            <a:spAutoFit/>
          </a:bodyPr>
          <a:lstStyle/>
          <a:p>
            <a:pPr algn="ctr"/>
            <a:r>
              <a:rPr lang="en-US" sz="2000" dirty="0">
                <a:latin typeface="Bookman Old Style" panose="02050604050505020204" pitchFamily="18" charset="0"/>
              </a:rPr>
              <a:t> </a:t>
            </a:r>
            <a:r>
              <a:rPr lang="en-US" sz="2000" b="1" dirty="0">
                <a:latin typeface="Bookman Old Style" panose="02050604050505020204" pitchFamily="18" charset="0"/>
              </a:rPr>
              <a:t>TECHNICAL SEMINAR PRESENTATION</a:t>
            </a:r>
          </a:p>
          <a:p>
            <a:pPr algn="ctr"/>
            <a:r>
              <a:rPr lang="en-US" sz="1800" b="1" dirty="0">
                <a:latin typeface="Bookman Old Style" panose="02050604050505020204" pitchFamily="18" charset="0"/>
              </a:rPr>
              <a:t>	</a:t>
            </a:r>
          </a:p>
          <a:p>
            <a:pPr algn="ctr"/>
            <a:r>
              <a:rPr lang="en-US" sz="2000" b="1" dirty="0">
                <a:latin typeface="Bookman Old Style" panose="02050604050505020204" pitchFamily="18" charset="0"/>
              </a:rPr>
              <a:t>ON</a:t>
            </a:r>
          </a:p>
          <a:p>
            <a:pPr algn="ctr"/>
            <a:r>
              <a:rPr lang="en-US" sz="1800" dirty="0">
                <a:latin typeface="Bookman Old Style" panose="02050604050505020204" pitchFamily="18" charset="0"/>
              </a:rPr>
              <a:t>			</a:t>
            </a:r>
          </a:p>
          <a:p>
            <a:pPr algn="ctr"/>
            <a:r>
              <a:rPr lang="en-US" sz="2400" b="1" u="sng" dirty="0">
                <a:latin typeface="Bookman Old Style" panose="02050604050505020204" pitchFamily="18" charset="0"/>
              </a:rPr>
              <a:t>“GREEN COMPUTING” </a:t>
            </a:r>
            <a:endParaRPr lang="en-IN" sz="2400" b="1" u="sng" dirty="0"/>
          </a:p>
        </p:txBody>
      </p:sp>
      <p:pic>
        <p:nvPicPr>
          <p:cNvPr id="8" name="Picture 7">
            <a:extLst>
              <a:ext uri="{FF2B5EF4-FFF2-40B4-BE49-F238E27FC236}">
                <a16:creationId xmlns:a16="http://schemas.microsoft.com/office/drawing/2014/main" id="{4387686F-AB71-2810-1BB5-C7D62F311109}"/>
              </a:ext>
            </a:extLst>
          </p:cNvPr>
          <p:cNvPicPr>
            <a:picLocks noChangeAspect="1"/>
          </p:cNvPicPr>
          <p:nvPr/>
        </p:nvPicPr>
        <p:blipFill>
          <a:blip r:embed="rId2"/>
          <a:stretch>
            <a:fillRect/>
          </a:stretch>
        </p:blipFill>
        <p:spPr>
          <a:xfrm>
            <a:off x="5117680" y="1659117"/>
            <a:ext cx="1956640" cy="1395642"/>
          </a:xfrm>
          <a:prstGeom prst="rect">
            <a:avLst/>
          </a:prstGeom>
        </p:spPr>
      </p:pic>
    </p:spTree>
    <p:extLst>
      <p:ext uri="{BB962C8B-B14F-4D97-AF65-F5344CB8AC3E}">
        <p14:creationId xmlns:p14="http://schemas.microsoft.com/office/powerpoint/2010/main" val="2957875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390CE3-C264-8474-BF2F-CC001A062EBD}"/>
              </a:ext>
            </a:extLst>
          </p:cNvPr>
          <p:cNvSpPr txBox="1"/>
          <p:nvPr/>
        </p:nvSpPr>
        <p:spPr>
          <a:xfrm>
            <a:off x="2507531" y="277247"/>
            <a:ext cx="6476214"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CONTENTS</a:t>
            </a:r>
            <a:endParaRPr lang="en-IN" sz="3600" dirty="0"/>
          </a:p>
        </p:txBody>
      </p:sp>
      <p:sp>
        <p:nvSpPr>
          <p:cNvPr id="6" name="TextBox 5">
            <a:extLst>
              <a:ext uri="{FF2B5EF4-FFF2-40B4-BE49-F238E27FC236}">
                <a16:creationId xmlns:a16="http://schemas.microsoft.com/office/drawing/2014/main" id="{9A1FA29E-7FFD-8810-54AE-C8ABF1D38DC7}"/>
              </a:ext>
            </a:extLst>
          </p:cNvPr>
          <p:cNvSpPr txBox="1"/>
          <p:nvPr/>
        </p:nvSpPr>
        <p:spPr>
          <a:xfrm>
            <a:off x="1339392" y="1299284"/>
            <a:ext cx="6103856" cy="4524315"/>
          </a:xfrm>
          <a:prstGeom prst="rect">
            <a:avLst/>
          </a:prstGeom>
          <a:noFill/>
        </p:spPr>
        <p:txBody>
          <a:bodyPr wrap="square">
            <a:spAutoFit/>
          </a:bodyPr>
          <a:lstStyle/>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Abstract                          </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Introduction</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Literature Survey</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What is Green Computing?</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Principles of  Green Computing</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Importance of Green Computing</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Benefits of Green Computing</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Applications</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Advantages  </a:t>
            </a:r>
          </a:p>
          <a:p>
            <a:pPr marL="342900" indent="-342900">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Disadvantages</a:t>
            </a:r>
            <a:endParaRPr lang="en-IN" sz="2400" dirty="0">
              <a:latin typeface="Times New Roman" panose="02020603050405020304" pitchFamily="18" charset="0"/>
              <a:cs typeface="Times New Roman" panose="02020603050405020304" pitchFamily="18" charset="0"/>
            </a:endParaRP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Conclusion</a:t>
            </a:r>
          </a:p>
          <a:p>
            <a:pPr marL="342900" indent="-342900">
              <a:buSzPct val="100000"/>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References</a:t>
            </a:r>
          </a:p>
        </p:txBody>
      </p:sp>
      <p:pic>
        <p:nvPicPr>
          <p:cNvPr id="5" name="Picture 4">
            <a:extLst>
              <a:ext uri="{FF2B5EF4-FFF2-40B4-BE49-F238E27FC236}">
                <a16:creationId xmlns:a16="http://schemas.microsoft.com/office/drawing/2014/main" id="{6708BE1D-1EE7-3461-94DE-BFC04A7DC5AF}"/>
              </a:ext>
            </a:extLst>
          </p:cNvPr>
          <p:cNvPicPr>
            <a:picLocks noChangeAspect="1"/>
          </p:cNvPicPr>
          <p:nvPr/>
        </p:nvPicPr>
        <p:blipFill>
          <a:blip r:embed="rId2"/>
          <a:stretch>
            <a:fillRect/>
          </a:stretch>
        </p:blipFill>
        <p:spPr>
          <a:xfrm>
            <a:off x="7443248" y="1410110"/>
            <a:ext cx="3121423" cy="3842437"/>
          </a:xfrm>
          <a:prstGeom prst="rect">
            <a:avLst/>
          </a:prstGeom>
        </p:spPr>
      </p:pic>
    </p:spTree>
    <p:extLst>
      <p:ext uri="{BB962C8B-B14F-4D97-AF65-F5344CB8AC3E}">
        <p14:creationId xmlns:p14="http://schemas.microsoft.com/office/powerpoint/2010/main" val="15445547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3B8B76-325E-C574-D27A-D6490D2FA875}"/>
              </a:ext>
            </a:extLst>
          </p:cNvPr>
          <p:cNvSpPr txBox="1"/>
          <p:nvPr/>
        </p:nvSpPr>
        <p:spPr>
          <a:xfrm>
            <a:off x="2422688" y="574841"/>
            <a:ext cx="6451862"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ABSTRACT</a:t>
            </a:r>
            <a:endParaRPr lang="en-IN" sz="3600" b="1" dirty="0"/>
          </a:p>
        </p:txBody>
      </p:sp>
      <p:sp>
        <p:nvSpPr>
          <p:cNvPr id="4" name="TextBox 3">
            <a:extLst>
              <a:ext uri="{FF2B5EF4-FFF2-40B4-BE49-F238E27FC236}">
                <a16:creationId xmlns:a16="http://schemas.microsoft.com/office/drawing/2014/main" id="{796F834B-12D5-1A69-A86A-FE06FEBDA6DC}"/>
              </a:ext>
            </a:extLst>
          </p:cNvPr>
          <p:cNvSpPr txBox="1"/>
          <p:nvPr/>
        </p:nvSpPr>
        <p:spPr>
          <a:xfrm>
            <a:off x="867268" y="1306014"/>
            <a:ext cx="9049730" cy="3600986"/>
          </a:xfrm>
          <a:prstGeom prst="rect">
            <a:avLst/>
          </a:prstGeom>
          <a:noFill/>
        </p:spPr>
        <p:txBody>
          <a:bodyPr wrap="square">
            <a:spAutoFit/>
          </a:bodyPr>
          <a:lstStyle/>
          <a:p>
            <a:endParaRPr lang="en-US" dirty="0"/>
          </a:p>
          <a:p>
            <a:endParaRPr lang="en-US" dirty="0"/>
          </a:p>
          <a:p>
            <a:r>
              <a:rPr lang="en-US" sz="2400" b="1" dirty="0"/>
              <a:t>Green computing</a:t>
            </a:r>
            <a:r>
              <a:rPr lang="en-US" sz="2400" dirty="0"/>
              <a:t>, also known as sustainable computing, refers to the practice of designing, manufacturing, using, and disposing of computers, servers, and associated systems efficiently and with minimal impact on the environment. As energy consumption and electronic waste continue to rise, green computing aims to mitigate these issues by focusing on energy efficiency, resource optimization, and responsible e-waste management. </a:t>
            </a:r>
            <a:endParaRPr lang="en-IN" sz="2400" dirty="0"/>
          </a:p>
        </p:txBody>
      </p:sp>
    </p:spTree>
    <p:extLst>
      <p:ext uri="{BB962C8B-B14F-4D97-AF65-F5344CB8AC3E}">
        <p14:creationId xmlns:p14="http://schemas.microsoft.com/office/powerpoint/2010/main" val="3488729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6BF9E54-5DA5-684D-8ED5-B65768115FCB}"/>
              </a:ext>
            </a:extLst>
          </p:cNvPr>
          <p:cNvSpPr txBox="1"/>
          <p:nvPr/>
        </p:nvSpPr>
        <p:spPr>
          <a:xfrm>
            <a:off x="2825686" y="310693"/>
            <a:ext cx="610385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INTRODUCTION</a:t>
            </a:r>
            <a:endParaRPr lang="en-IN" sz="3600" b="1" dirty="0"/>
          </a:p>
        </p:txBody>
      </p:sp>
      <p:sp>
        <p:nvSpPr>
          <p:cNvPr id="6" name="TextBox 5">
            <a:extLst>
              <a:ext uri="{FF2B5EF4-FFF2-40B4-BE49-F238E27FC236}">
                <a16:creationId xmlns:a16="http://schemas.microsoft.com/office/drawing/2014/main" id="{503DE6CA-E16A-9F40-379E-1AF77D5385A2}"/>
              </a:ext>
            </a:extLst>
          </p:cNvPr>
          <p:cNvSpPr txBox="1"/>
          <p:nvPr/>
        </p:nvSpPr>
        <p:spPr>
          <a:xfrm>
            <a:off x="543611" y="700115"/>
            <a:ext cx="9992413" cy="5078313"/>
          </a:xfrm>
          <a:prstGeom prst="rect">
            <a:avLst/>
          </a:prstGeom>
          <a:noFill/>
        </p:spPr>
        <p:txBody>
          <a:bodyPr wrap="square">
            <a:spAutoFit/>
          </a:bodyPr>
          <a:lstStyle/>
          <a:p>
            <a:endParaRPr lang="en-US" dirty="0"/>
          </a:p>
          <a:p>
            <a:endParaRPr lang="en-US" dirty="0"/>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Green computing, also known as sustainable computing, is the practice of designing, using, and managing computing resources in an environmentally responsible and energy-efficient manner.</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It aims to minimize the environmental impact of technology by reducing energy consumption, limiting waste, and promoting sustainability throughout the lifecycle of devices and systems.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This approach covers various aspects of technology, from manufacturing eco-friendly hardware to developing energy-efficient software and implementing policies for the responsible disposal of e-waste. </a:t>
            </a:r>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00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81B1514-6EC3-DBD5-50C6-E078A339F35D}"/>
              </a:ext>
            </a:extLst>
          </p:cNvPr>
          <p:cNvSpPr txBox="1"/>
          <p:nvPr/>
        </p:nvSpPr>
        <p:spPr>
          <a:xfrm>
            <a:off x="2611225" y="227377"/>
            <a:ext cx="6558699" cy="1200329"/>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LITERATURE SURVEY</a:t>
            </a:r>
          </a:p>
          <a:p>
            <a:endParaRPr lang="en-IN" sz="3600" b="1" dirty="0"/>
          </a:p>
        </p:txBody>
      </p:sp>
      <p:sp>
        <p:nvSpPr>
          <p:cNvPr id="5" name="TextBox 4">
            <a:extLst>
              <a:ext uri="{FF2B5EF4-FFF2-40B4-BE49-F238E27FC236}">
                <a16:creationId xmlns:a16="http://schemas.microsoft.com/office/drawing/2014/main" id="{B4E4D2C1-EE67-C63F-C36E-7FB3A0E5CF16}"/>
              </a:ext>
            </a:extLst>
          </p:cNvPr>
          <p:cNvSpPr txBox="1"/>
          <p:nvPr/>
        </p:nvSpPr>
        <p:spPr>
          <a:xfrm>
            <a:off x="578962" y="1524787"/>
            <a:ext cx="5451050" cy="1600438"/>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Energy Star Program (1992)</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The U.S. Environmental Protection Agency (EPA) launched the </a:t>
            </a:r>
            <a:r>
              <a:rPr lang="en-US" sz="2000" b="1" dirty="0">
                <a:latin typeface="Times New Roman" panose="02020603050405020304" pitchFamily="18" charset="0"/>
                <a:cs typeface="Times New Roman" panose="02020603050405020304" pitchFamily="18" charset="0"/>
              </a:rPr>
              <a:t>Energy Star</a:t>
            </a:r>
            <a:r>
              <a:rPr lang="en-US" sz="2000" dirty="0">
                <a:latin typeface="Times New Roman" panose="02020603050405020304" pitchFamily="18" charset="0"/>
                <a:cs typeface="Times New Roman" panose="02020603050405020304" pitchFamily="18" charset="0"/>
              </a:rPr>
              <a:t> program to encourage energy-efficient products, including computers and monitors</a:t>
            </a:r>
            <a:r>
              <a:rPr lang="en-US" sz="2000" dirty="0"/>
              <a:t>.</a:t>
            </a:r>
          </a:p>
        </p:txBody>
      </p:sp>
      <p:sp>
        <p:nvSpPr>
          <p:cNvPr id="7" name="TextBox 6">
            <a:extLst>
              <a:ext uri="{FF2B5EF4-FFF2-40B4-BE49-F238E27FC236}">
                <a16:creationId xmlns:a16="http://schemas.microsoft.com/office/drawing/2014/main" id="{E74E33CE-8A02-5FAE-ACA5-3CE32C2344BD}"/>
              </a:ext>
            </a:extLst>
          </p:cNvPr>
          <p:cNvSpPr txBox="1"/>
          <p:nvPr/>
        </p:nvSpPr>
        <p:spPr>
          <a:xfrm>
            <a:off x="464270" y="1150287"/>
            <a:ext cx="569379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1990s: Industry Adoption</a:t>
            </a:r>
          </a:p>
        </p:txBody>
      </p:sp>
      <p:sp>
        <p:nvSpPr>
          <p:cNvPr id="11" name="TextBox 10">
            <a:extLst>
              <a:ext uri="{FF2B5EF4-FFF2-40B4-BE49-F238E27FC236}">
                <a16:creationId xmlns:a16="http://schemas.microsoft.com/office/drawing/2014/main" id="{C44764DE-6D50-548E-1115-391A4ADBC190}"/>
              </a:ext>
            </a:extLst>
          </p:cNvPr>
          <p:cNvSpPr txBox="1"/>
          <p:nvPr/>
        </p:nvSpPr>
        <p:spPr>
          <a:xfrm>
            <a:off x="644949" y="3382455"/>
            <a:ext cx="5319075" cy="2185214"/>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2000s: Rise of Sustainable Computing</a:t>
            </a:r>
          </a:p>
          <a:p>
            <a:r>
              <a:rPr lang="en-US" b="1" dirty="0">
                <a:latin typeface="Times New Roman" panose="02020603050405020304" pitchFamily="18" charset="0"/>
                <a:cs typeface="Times New Roman" panose="02020603050405020304" pitchFamily="18" charset="0"/>
              </a:rPr>
              <a:t>Green IT Initiatives</a:t>
            </a:r>
          </a:p>
          <a:p>
            <a:r>
              <a:rPr lang="en-US" sz="2000" dirty="0">
                <a:latin typeface="Times New Roman" panose="02020603050405020304" pitchFamily="18" charset="0"/>
                <a:cs typeface="Times New Roman" panose="02020603050405020304" pitchFamily="18" charset="0"/>
              </a:rPr>
              <a:t>Virtualization became a popular  solution to optimize server usage. Companies launched green IT strategies, focusing on energy-efficient hardware, renewable energy sources, and sustainable practices</a:t>
            </a:r>
            <a:r>
              <a:rPr lang="en-US" dirty="0">
                <a:latin typeface="Times New Roman" panose="02020603050405020304" pitchFamily="18" charset="0"/>
                <a:cs typeface="Times New Roman" panose="02020603050405020304" pitchFamily="18" charset="0"/>
              </a:rPr>
              <a:t>.</a:t>
            </a:r>
          </a:p>
        </p:txBody>
      </p:sp>
      <p:pic>
        <p:nvPicPr>
          <p:cNvPr id="13" name="Picture 12">
            <a:extLst>
              <a:ext uri="{FF2B5EF4-FFF2-40B4-BE49-F238E27FC236}">
                <a16:creationId xmlns:a16="http://schemas.microsoft.com/office/drawing/2014/main" id="{86EE5D4F-3717-CFE0-E22E-448A18C4D2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7489" y="1485900"/>
            <a:ext cx="4916079" cy="3793110"/>
          </a:xfrm>
          <a:prstGeom prst="rect">
            <a:avLst/>
          </a:prstGeom>
        </p:spPr>
      </p:pic>
    </p:spTree>
    <p:extLst>
      <p:ext uri="{BB962C8B-B14F-4D97-AF65-F5344CB8AC3E}">
        <p14:creationId xmlns:p14="http://schemas.microsoft.com/office/powerpoint/2010/main" val="2416819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414B4D-97F9-B035-A15A-C66839D002D2}"/>
              </a:ext>
            </a:extLst>
          </p:cNvPr>
          <p:cNvSpPr txBox="1"/>
          <p:nvPr/>
        </p:nvSpPr>
        <p:spPr>
          <a:xfrm>
            <a:off x="1960775" y="380942"/>
            <a:ext cx="7807752" cy="646331"/>
          </a:xfrm>
          <a:prstGeom prst="rect">
            <a:avLst/>
          </a:prstGeom>
          <a:noFill/>
        </p:spPr>
        <p:txBody>
          <a:bodyPr wrap="square">
            <a:spAutoFit/>
          </a:bodyPr>
          <a:lstStyle/>
          <a:p>
            <a:pPr>
              <a:buSzPct val="100000"/>
            </a:pPr>
            <a:r>
              <a:rPr lang="en-IN" sz="3600" b="1" dirty="0">
                <a:latin typeface="Times New Roman" panose="02020603050405020304" pitchFamily="18" charset="0"/>
                <a:cs typeface="Times New Roman" panose="02020603050405020304" pitchFamily="18" charset="0"/>
              </a:rPr>
              <a:t>WHAT IS GREEN COMPUTING?</a:t>
            </a:r>
          </a:p>
        </p:txBody>
      </p:sp>
      <p:sp>
        <p:nvSpPr>
          <p:cNvPr id="4" name="TextBox 3">
            <a:extLst>
              <a:ext uri="{FF2B5EF4-FFF2-40B4-BE49-F238E27FC236}">
                <a16:creationId xmlns:a16="http://schemas.microsoft.com/office/drawing/2014/main" id="{01162601-BC89-4FEA-8F10-5BF86DD13907}"/>
              </a:ext>
            </a:extLst>
          </p:cNvPr>
          <p:cNvSpPr txBox="1"/>
          <p:nvPr/>
        </p:nvSpPr>
        <p:spPr>
          <a:xfrm>
            <a:off x="669304" y="1967061"/>
            <a:ext cx="6202837" cy="33547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Green computing</a:t>
            </a:r>
            <a:r>
              <a:rPr lang="en-US" sz="2400" dirty="0">
                <a:latin typeface="Times New Roman" panose="02020603050405020304" pitchFamily="18" charset="0"/>
                <a:cs typeface="Times New Roman" panose="02020603050405020304" pitchFamily="18" charset="0"/>
              </a:rPr>
              <a:t>, also known as sustainable computing, refers to the practice of designing, manufacturing, using, and disposing of computers, servers, and related systems in an environmentally responsible and energy-efficient manner. Its goal is to minimize the negative environmental impact of technology while maximizing efficiency and sustainability.</a:t>
            </a:r>
          </a:p>
          <a:p>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3F4B2C7-E0B6-E61D-DE4D-FA2507DC07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2141" y="1536174"/>
            <a:ext cx="4732255" cy="3456793"/>
          </a:xfrm>
          <a:prstGeom prst="rect">
            <a:avLst/>
          </a:prstGeom>
        </p:spPr>
      </p:pic>
    </p:spTree>
    <p:extLst>
      <p:ext uri="{BB962C8B-B14F-4D97-AF65-F5344CB8AC3E}">
        <p14:creationId xmlns:p14="http://schemas.microsoft.com/office/powerpoint/2010/main" val="427193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F4B20-42A6-87B4-9546-D3D7B5C0CEE4}"/>
              </a:ext>
            </a:extLst>
          </p:cNvPr>
          <p:cNvSpPr txBox="1"/>
          <p:nvPr/>
        </p:nvSpPr>
        <p:spPr>
          <a:xfrm>
            <a:off x="1979629" y="503490"/>
            <a:ext cx="8474697"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PRINCIPLES OF GREEN COMPUTING</a:t>
            </a:r>
          </a:p>
        </p:txBody>
      </p:sp>
      <p:sp>
        <p:nvSpPr>
          <p:cNvPr id="5" name="TextBox 4">
            <a:extLst>
              <a:ext uri="{FF2B5EF4-FFF2-40B4-BE49-F238E27FC236}">
                <a16:creationId xmlns:a16="http://schemas.microsoft.com/office/drawing/2014/main" id="{6F6A2B5D-F2F5-3EE4-ECD7-7BD9C2E27A32}"/>
              </a:ext>
            </a:extLst>
          </p:cNvPr>
          <p:cNvSpPr txBox="1"/>
          <p:nvPr/>
        </p:nvSpPr>
        <p:spPr>
          <a:xfrm>
            <a:off x="1046377" y="1828405"/>
            <a:ext cx="5590094" cy="2308324"/>
          </a:xfrm>
          <a:prstGeom prst="rect">
            <a:avLst/>
          </a:prstGeom>
          <a:noFill/>
        </p:spPr>
        <p:txBody>
          <a:bodyPr wrap="square">
            <a:spAutoFit/>
          </a:bodyPr>
          <a:lstStyle/>
          <a:p>
            <a:r>
              <a:rPr lang="en-IN" sz="2000" b="1" dirty="0"/>
              <a:t>1</a:t>
            </a:r>
            <a:r>
              <a:rPr lang="en-IN" sz="2400" b="1" dirty="0"/>
              <a:t>.Energy Efficiency</a:t>
            </a:r>
            <a:endParaRPr lang="en-IN" sz="2400" dirty="0"/>
          </a:p>
          <a:p>
            <a:r>
              <a:rPr lang="en-IN" sz="2400" b="1" dirty="0"/>
              <a:t>2. Sustainable Design</a:t>
            </a:r>
          </a:p>
          <a:p>
            <a:r>
              <a:rPr lang="en-IN" sz="2400" b="1" dirty="0"/>
              <a:t>3. E-Waste Management</a:t>
            </a:r>
          </a:p>
          <a:p>
            <a:r>
              <a:rPr lang="en-IN" sz="2400" b="1" dirty="0"/>
              <a:t>4. Renewable Energy Integration</a:t>
            </a:r>
            <a:endParaRPr lang="en-IN" sz="2400" dirty="0"/>
          </a:p>
          <a:p>
            <a:r>
              <a:rPr lang="en-IN" sz="2400" b="1" dirty="0"/>
              <a:t>5. Green Software Development</a:t>
            </a:r>
          </a:p>
          <a:p>
            <a:r>
              <a:rPr lang="en-IN" sz="2400" b="1" dirty="0"/>
              <a:t>6. Collaboration and Innovation</a:t>
            </a:r>
          </a:p>
        </p:txBody>
      </p:sp>
      <p:pic>
        <p:nvPicPr>
          <p:cNvPr id="9" name="Picture 8">
            <a:extLst>
              <a:ext uri="{FF2B5EF4-FFF2-40B4-BE49-F238E27FC236}">
                <a16:creationId xmlns:a16="http://schemas.microsoft.com/office/drawing/2014/main" id="{9C013D1E-AF0D-E274-F525-08C10D8FA5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952" y="1536174"/>
            <a:ext cx="3836709" cy="3900930"/>
          </a:xfrm>
          <a:prstGeom prst="rect">
            <a:avLst/>
          </a:prstGeom>
        </p:spPr>
      </p:pic>
    </p:spTree>
    <p:extLst>
      <p:ext uri="{BB962C8B-B14F-4D97-AF65-F5344CB8AC3E}">
        <p14:creationId xmlns:p14="http://schemas.microsoft.com/office/powerpoint/2010/main" val="638726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28B625-EF93-DF6B-4930-E75B60D33651}"/>
              </a:ext>
            </a:extLst>
          </p:cNvPr>
          <p:cNvSpPr txBox="1"/>
          <p:nvPr/>
        </p:nvSpPr>
        <p:spPr>
          <a:xfrm>
            <a:off x="1707823" y="311011"/>
            <a:ext cx="9078012" cy="646331"/>
          </a:xfrm>
          <a:prstGeom prst="rect">
            <a:avLst/>
          </a:prstGeom>
          <a:noFill/>
        </p:spPr>
        <p:txBody>
          <a:bodyPr wrap="square">
            <a:spAutoFit/>
          </a:bodyPr>
          <a:lstStyle/>
          <a:p>
            <a:r>
              <a:rPr lang="en-IN" sz="3600" b="1" dirty="0">
                <a:latin typeface="Times New Roman" panose="02020603050405020304" pitchFamily="18" charset="0"/>
                <a:cs typeface="Times New Roman" panose="02020603050405020304" pitchFamily="18" charset="0"/>
              </a:rPr>
              <a:t>IMPORTANCE OF GREEN COMPUTING</a:t>
            </a:r>
          </a:p>
        </p:txBody>
      </p:sp>
      <p:sp>
        <p:nvSpPr>
          <p:cNvPr id="5" name="TextBox 4">
            <a:extLst>
              <a:ext uri="{FF2B5EF4-FFF2-40B4-BE49-F238E27FC236}">
                <a16:creationId xmlns:a16="http://schemas.microsoft.com/office/drawing/2014/main" id="{D5E6D00E-07F0-1232-9C34-2AEEB516E78D}"/>
              </a:ext>
            </a:extLst>
          </p:cNvPr>
          <p:cNvSpPr txBox="1"/>
          <p:nvPr/>
        </p:nvSpPr>
        <p:spPr>
          <a:xfrm>
            <a:off x="740001" y="1781269"/>
            <a:ext cx="5651370" cy="3477875"/>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Emission Reduction</a:t>
            </a:r>
          </a:p>
          <a:p>
            <a:r>
              <a:rPr lang="en-US" sz="2000" dirty="0">
                <a:latin typeface="Times New Roman" panose="02020603050405020304" pitchFamily="18" charset="0"/>
                <a:cs typeface="Times New Roman" panose="02020603050405020304" pitchFamily="18" charset="0"/>
              </a:rPr>
              <a:t>Less energy consumption leads to a smaller carbon footprint. This mitigates climate change.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E-waste Mitigation</a:t>
            </a:r>
          </a:p>
          <a:p>
            <a:r>
              <a:rPr lang="en-US" sz="2000" dirty="0">
                <a:latin typeface="Times New Roman" panose="02020603050405020304" pitchFamily="18" charset="0"/>
                <a:cs typeface="Times New Roman" panose="02020603050405020304" pitchFamily="18" charset="0"/>
              </a:rPr>
              <a:t>It promotes recycling and responsible disposal. This minimizes harmful electronic waste.</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CSR Enhancement</a:t>
            </a:r>
          </a:p>
          <a:p>
            <a:r>
              <a:rPr lang="en-US" sz="2000" dirty="0">
                <a:latin typeface="Times New Roman" panose="02020603050405020304" pitchFamily="18" charset="0"/>
                <a:cs typeface="Times New Roman" panose="02020603050405020304" pitchFamily="18" charset="0"/>
              </a:rPr>
              <a:t>Green computing aligns with corporate social responsibility goals. This improves brand image</a:t>
            </a:r>
            <a:r>
              <a:rPr lang="en-US" sz="2000" dirty="0"/>
              <a:t>.</a:t>
            </a:r>
          </a:p>
        </p:txBody>
      </p:sp>
      <p:pic>
        <p:nvPicPr>
          <p:cNvPr id="10" name="Picture 9">
            <a:extLst>
              <a:ext uri="{FF2B5EF4-FFF2-40B4-BE49-F238E27FC236}">
                <a16:creationId xmlns:a16="http://schemas.microsoft.com/office/drawing/2014/main" id="{12AE9FB3-B791-E8A4-42FE-32734FF7E0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62712" y="1336249"/>
            <a:ext cx="4732256" cy="4185501"/>
          </a:xfrm>
          <a:prstGeom prst="rect">
            <a:avLst/>
          </a:prstGeom>
        </p:spPr>
      </p:pic>
    </p:spTree>
    <p:extLst>
      <p:ext uri="{BB962C8B-B14F-4D97-AF65-F5344CB8AC3E}">
        <p14:creationId xmlns:p14="http://schemas.microsoft.com/office/powerpoint/2010/main" val="18457485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1072</TotalTime>
  <Words>728</Words>
  <Application>Microsoft Office PowerPoint</Application>
  <PresentationFormat>Widescreen</PresentationFormat>
  <Paragraphs>126</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Algerian</vt:lpstr>
      <vt:lpstr>Arial</vt:lpstr>
      <vt:lpstr>Arial Black</vt:lpstr>
      <vt:lpstr>Bookman Old Style</vt:lpstr>
      <vt:lpstr>Times New Roman</vt:lpstr>
      <vt:lpstr>Trebuchet MS</vt:lpstr>
      <vt:lpstr>Wingdings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Aravinda Swamy</dc:creator>
  <cp:lastModifiedBy>Aravinda Swamy</cp:lastModifiedBy>
  <cp:revision>7</cp:revision>
  <dcterms:created xsi:type="dcterms:W3CDTF">2024-11-16T14:44:40Z</dcterms:created>
  <dcterms:modified xsi:type="dcterms:W3CDTF">2025-02-15T17:26:52Z</dcterms:modified>
</cp:coreProperties>
</file>