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49" r:id="rId13"/>
    <p:sldId id="350"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05" autoAdjust="0"/>
  </p:normalViewPr>
  <p:slideViewPr>
    <p:cSldViewPr snapToGrid="0">
      <p:cViewPr varScale="1">
        <p:scale>
          <a:sx n="106" d="100"/>
          <a:sy n="106" d="100"/>
        </p:scale>
        <p:origin x="778" y="67"/>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472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0"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280800" y="2994277"/>
            <a:ext cx="4398831" cy="425509"/>
          </a:xfrm>
          <a:prstGeom prst="rect">
            <a:avLst/>
          </a:prstGeom>
          <a:noFill/>
          <a:ln w="0">
            <a:noFill/>
          </a:ln>
        </p:spPr>
        <p:txBody>
          <a:bodyPr lIns="68580" tIns="34290" rIns="68580" bIns="34290" anchor="b">
            <a:noAutofit/>
          </a:bodyPr>
          <a:lstStyle/>
          <a:p>
            <a:pPr algn="ctr">
              <a:lnSpc>
                <a:spcPct val="90000"/>
              </a:lnSpc>
            </a:pPr>
            <a:r>
              <a:rPr lang="en-US" sz="2400" b="1" spc="-1" dirty="0">
                <a:solidFill>
                  <a:schemeClr val="bg1"/>
                </a:solidFill>
              </a:rPr>
              <a:t>Project Title </a:t>
            </a:r>
            <a:r>
              <a:rPr lang="en-US" sz="2500" b="1" spc="-1" dirty="0">
                <a:solidFill>
                  <a:schemeClr val="bg1"/>
                </a:solidFill>
              </a:rPr>
              <a:t>:  </a:t>
            </a:r>
            <a:r>
              <a:rPr lang="en-IN" sz="2400" b="1" dirty="0">
                <a:solidFill>
                  <a:schemeClr val="bg1"/>
                </a:solidFill>
                <a:effectLst/>
                <a:latin typeface="Times New Roman" panose="02020603050405020304" pitchFamily="18" charset="0"/>
                <a:ea typeface="Calibri" panose="020F0502020204030204" pitchFamily="34" charset="0"/>
              </a:rPr>
              <a:t>MEDPREDICT</a:t>
            </a:r>
            <a:endParaRPr lang="en-US" sz="2400" spc="-1" dirty="0">
              <a:solidFill>
                <a:schemeClr val="bg1"/>
              </a:solidFill>
              <a:latin typeface="Calibri"/>
            </a:endParaRPr>
          </a:p>
          <a:p>
            <a:pPr algn="ctr">
              <a:lnSpc>
                <a:spcPct val="90000"/>
              </a:lnSpc>
            </a:pPr>
            <a:r>
              <a:rPr lang="en-US" sz="2500" spc="-1" dirty="0">
                <a:solidFill>
                  <a:schemeClr val="bg1"/>
                </a:solidFill>
                <a:latin typeface="Calibri"/>
              </a:rPr>
              <a:t>Team ID - 8453</a:t>
            </a: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3861"/>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454428" y="3419786"/>
            <a:ext cx="3840772" cy="2523768"/>
          </a:xfrm>
          <a:prstGeom prst="rect">
            <a:avLst/>
          </a:prstGeom>
          <a:noFill/>
        </p:spPr>
        <p:txBody>
          <a:bodyPr wrap="square" rtlCol="0">
            <a:spAutoFit/>
          </a:bodyPr>
          <a:lstStyle/>
          <a:p>
            <a:r>
              <a:rPr lang="en-IN" sz="1600" dirty="0">
                <a:solidFill>
                  <a:schemeClr val="bg1"/>
                </a:solidFill>
              </a:rPr>
              <a:t>Team Leader   : </a:t>
            </a:r>
            <a:r>
              <a:rPr lang="en-IN" b="1" i="0" dirty="0">
                <a:solidFill>
                  <a:schemeClr val="bg1"/>
                </a:solidFill>
                <a:effectLst/>
                <a:latin typeface="Arial Narrow" panose="020B0606020202030204" pitchFamily="34" charset="0"/>
              </a:rPr>
              <a:t>HARISH PASUNOORI</a:t>
            </a:r>
            <a:endParaRPr lang="en-IN" sz="1600" dirty="0">
              <a:solidFill>
                <a:schemeClr val="bg1"/>
              </a:solidFill>
            </a:endParaRPr>
          </a:p>
          <a:p>
            <a:r>
              <a:rPr lang="en-IN" sz="1600" i="0" dirty="0">
                <a:solidFill>
                  <a:schemeClr val="bg1"/>
                </a:solidFill>
                <a:effectLst/>
                <a:latin typeface="+mn-lt"/>
              </a:rPr>
              <a:t> </a:t>
            </a:r>
            <a:r>
              <a:rPr lang="en-IN" i="0" dirty="0">
                <a:solidFill>
                  <a:schemeClr val="bg1"/>
                </a:solidFill>
                <a:effectLst/>
                <a:latin typeface="+mn-lt"/>
              </a:rPr>
              <a:t>Team</a:t>
            </a:r>
            <a:r>
              <a:rPr lang="en-IN" sz="1600" i="0" dirty="0">
                <a:solidFill>
                  <a:schemeClr val="bg1"/>
                </a:solidFill>
                <a:effectLst/>
                <a:latin typeface="+mn-lt"/>
              </a:rPr>
              <a:t> Members:</a:t>
            </a:r>
            <a:endParaRPr lang="en-IN" sz="1600" dirty="0">
              <a:solidFill>
                <a:schemeClr val="bg1"/>
              </a:solidFill>
              <a:latin typeface="+mn-lt"/>
            </a:endParaRPr>
          </a:p>
          <a:p>
            <a:r>
              <a:rPr lang="en-IN" b="1" i="0" dirty="0">
                <a:solidFill>
                  <a:schemeClr val="bg1"/>
                </a:solidFill>
                <a:effectLst/>
                <a:latin typeface="Source Sans Pro" panose="020B0503030403020204" pitchFamily="34" charset="0"/>
              </a:rPr>
              <a:t>       ARAVINDA SWAMY TELU</a:t>
            </a:r>
          </a:p>
          <a:p>
            <a:r>
              <a:rPr lang="en-IN" b="1" i="0" dirty="0">
                <a:solidFill>
                  <a:schemeClr val="bg1"/>
                </a:solidFill>
                <a:effectLst/>
                <a:latin typeface="Source Sans Pro" panose="020B0503030403020204" pitchFamily="34" charset="0"/>
              </a:rPr>
              <a:t>       MITHESH RAYABARAPU</a:t>
            </a:r>
          </a:p>
          <a:p>
            <a:r>
              <a:rPr lang="en-IN" b="1" i="0" dirty="0">
                <a:solidFill>
                  <a:schemeClr val="bg1"/>
                </a:solidFill>
                <a:effectLst/>
                <a:latin typeface="Source Sans Pro" panose="020B0503030403020204" pitchFamily="34" charset="0"/>
              </a:rPr>
              <a:t>       RITHVIK KRISHNA KAMUGANTI</a:t>
            </a:r>
            <a:endParaRPr lang="en-IN" b="0" i="0" dirty="0">
              <a:solidFill>
                <a:schemeClr val="bg1"/>
              </a:solidFill>
              <a:effectLst/>
              <a:latin typeface="Source Sans Pro" panose="020B0503030403020204" pitchFamily="34" charset="0"/>
            </a:endParaRPr>
          </a:p>
          <a:p>
            <a:endParaRPr lang="en-IN" b="0" i="0" dirty="0">
              <a:solidFill>
                <a:srgbClr val="DC3545"/>
              </a:solidFill>
              <a:effectLst/>
              <a:latin typeface="Source Sans Pro" panose="020B0503030403020204" pitchFamily="34" charset="0"/>
            </a:endParaRPr>
          </a:p>
          <a:p>
            <a:br>
              <a:rPr lang="en-IN" dirty="0"/>
            </a:br>
            <a:endParaRPr lang="en-IN" b="0" i="0" dirty="0">
              <a:solidFill>
                <a:srgbClr val="DC3545"/>
              </a:solidFill>
              <a:effectLst/>
              <a:latin typeface="Source Sans Pro" panose="020B0503030403020204" pitchFamily="34" charset="0"/>
            </a:endParaRPr>
          </a:p>
          <a:p>
            <a:br>
              <a:rPr lang="en-IN" dirty="0"/>
            </a:br>
            <a:endParaRPr lang="en-IN" dirty="0">
              <a:solidFill>
                <a:schemeClr val="bg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a:xfrm>
            <a:off x="311700" y="353062"/>
            <a:ext cx="8520600" cy="590820"/>
          </a:xfrm>
        </p:spPr>
        <p:txBody>
          <a:bodyPr/>
          <a:lstStyle/>
          <a:p>
            <a:r>
              <a:rPr lang="en-IN" sz="2400" dirty="0">
                <a:solidFill>
                  <a:srgbClr val="002060"/>
                </a:solidFill>
              </a:rPr>
              <a:t>Future Perspective</a:t>
            </a:r>
          </a:p>
        </p:txBody>
      </p:sp>
      <p:sp>
        <p:nvSpPr>
          <p:cNvPr id="4" name="Rectangle 1">
            <a:extLst>
              <a:ext uri="{FF2B5EF4-FFF2-40B4-BE49-F238E27FC236}">
                <a16:creationId xmlns:a16="http://schemas.microsoft.com/office/drawing/2014/main" id="{214A2D25-3031-17AD-86F0-7684D3D74FA1}"/>
              </a:ext>
            </a:extLst>
          </p:cNvPr>
          <p:cNvSpPr>
            <a:spLocks noChangeArrowheads="1"/>
          </p:cNvSpPr>
          <p:nvPr/>
        </p:nvSpPr>
        <p:spPr bwMode="auto">
          <a:xfrm>
            <a:off x="311700" y="943882"/>
            <a:ext cx="899660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Integration with Wearable Devices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 Smartwatches and medical wearables will enable real-time health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AI-Driven Personalized Healthcare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 AI will provide customized health insights based on individual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Remote Patient Monitoring (RPM)</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 AI-powered systems will allow doctors to monitor patients remotely.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Automated Health Alerts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AI will send early warnings about potential health risks to doctors and patients.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Smart Hospitals and AI-Powered Healthcare</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AI will optimize hospital operations and improve patient care.</a:t>
            </a:r>
          </a:p>
        </p:txBody>
      </p:sp>
      <p:sp>
        <p:nvSpPr>
          <p:cNvPr id="7" name="TextBox 6">
            <a:extLst>
              <a:ext uri="{FF2B5EF4-FFF2-40B4-BE49-F238E27FC236}">
                <a16:creationId xmlns:a16="http://schemas.microsoft.com/office/drawing/2014/main" id="{C18A2D41-FD15-5171-98EA-DDB7B288F326}"/>
              </a:ext>
            </a:extLst>
          </p:cNvPr>
          <p:cNvSpPr txBox="1"/>
          <p:nvPr/>
        </p:nvSpPr>
        <p:spPr>
          <a:xfrm>
            <a:off x="398264" y="4140549"/>
            <a:ext cx="8002785" cy="523220"/>
          </a:xfrm>
          <a:prstGeom prst="rect">
            <a:avLst/>
          </a:prstGeom>
          <a:noFill/>
        </p:spPr>
        <p:txBody>
          <a:bodyPr wrap="square">
            <a:spAutoFit/>
          </a:bodyPr>
          <a:lstStyle/>
          <a:p>
            <a:r>
              <a:rPr lang="en-US" dirty="0"/>
              <a:t>By implementing these future advancements, this project can significantly enhance </a:t>
            </a:r>
            <a:r>
              <a:rPr lang="en-US" b="1" dirty="0"/>
              <a:t>preventive healthcare, reduce hospital workloads, and improve patient safety and well-being.</a:t>
            </a:r>
            <a:r>
              <a:rPr lang="en-US" dirty="0"/>
              <a:t> </a:t>
            </a:r>
            <a:endParaRPr lang="en-IN" dirty="0"/>
          </a:p>
        </p:txBody>
      </p:sp>
    </p:spTree>
    <p:extLst>
      <p:ext uri="{BB962C8B-B14F-4D97-AF65-F5344CB8AC3E}">
        <p14:creationId xmlns:p14="http://schemas.microsoft.com/office/powerpoint/2010/main" val="27336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Block Diagram</a:t>
            </a:r>
          </a:p>
          <a:p>
            <a:pPr marL="182880" indent="-182880">
              <a:buFont typeface="Arial" panose="020B0604020202020204" pitchFamily="34" charset="0"/>
              <a:buChar char="•"/>
            </a:pPr>
            <a:r>
              <a:rPr lang="en-US" dirty="0"/>
              <a:t>Result</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Problem Statement</a:t>
            </a:r>
          </a:p>
        </p:txBody>
      </p:sp>
      <p:sp>
        <p:nvSpPr>
          <p:cNvPr id="3" name="TextBox 2">
            <a:extLst>
              <a:ext uri="{FF2B5EF4-FFF2-40B4-BE49-F238E27FC236}">
                <a16:creationId xmlns:a16="http://schemas.microsoft.com/office/drawing/2014/main" id="{6FD09333-9D36-8765-C14F-F30A09F6AB45}"/>
              </a:ext>
            </a:extLst>
          </p:cNvPr>
          <p:cNvSpPr txBox="1"/>
          <p:nvPr/>
        </p:nvSpPr>
        <p:spPr>
          <a:xfrm>
            <a:off x="435768" y="1056152"/>
            <a:ext cx="7972425" cy="307777"/>
          </a:xfrm>
          <a:prstGeom prst="rect">
            <a:avLst/>
          </a:prstGeom>
          <a:noFill/>
        </p:spPr>
        <p:txBody>
          <a:bodyPr wrap="square">
            <a:spAutoFit/>
          </a:bodyPr>
          <a:lstStyle/>
          <a:p>
            <a:r>
              <a:rPr lang="en-IN" dirty="0"/>
              <a:t>Predicting and Visualizing Patient Health Conditions Based on Vital Data </a:t>
            </a:r>
          </a:p>
        </p:txBody>
      </p:sp>
      <p:sp>
        <p:nvSpPr>
          <p:cNvPr id="6" name="TextBox 5">
            <a:extLst>
              <a:ext uri="{FF2B5EF4-FFF2-40B4-BE49-F238E27FC236}">
                <a16:creationId xmlns:a16="http://schemas.microsoft.com/office/drawing/2014/main" id="{F0AEB88B-F94D-FA74-F028-8879CACE3CE5}"/>
              </a:ext>
            </a:extLst>
          </p:cNvPr>
          <p:cNvSpPr txBox="1"/>
          <p:nvPr/>
        </p:nvSpPr>
        <p:spPr>
          <a:xfrm>
            <a:off x="435768" y="1538606"/>
            <a:ext cx="7908131" cy="375552"/>
          </a:xfrm>
          <a:prstGeom prst="rect">
            <a:avLst/>
          </a:prstGeom>
          <a:noFill/>
        </p:spPr>
        <p:txBody>
          <a:bodyPr wrap="square">
            <a:spAutoFit/>
          </a:bodyPr>
          <a:lstStyle/>
          <a:p>
            <a:pPr>
              <a:lnSpc>
                <a:spcPct val="150000"/>
              </a:lnSpc>
            </a:pPr>
            <a:endParaRPr lang="en-US" dirty="0"/>
          </a:p>
        </p:txBody>
      </p:sp>
      <p:sp>
        <p:nvSpPr>
          <p:cNvPr id="8" name="TextBox 7">
            <a:extLst>
              <a:ext uri="{FF2B5EF4-FFF2-40B4-BE49-F238E27FC236}">
                <a16:creationId xmlns:a16="http://schemas.microsoft.com/office/drawing/2014/main" id="{31A18AF0-F5AD-E1C4-FACF-6DB9968F3BFC}"/>
              </a:ext>
            </a:extLst>
          </p:cNvPr>
          <p:cNvSpPr txBox="1"/>
          <p:nvPr/>
        </p:nvSpPr>
        <p:spPr>
          <a:xfrm>
            <a:off x="585787" y="1561129"/>
            <a:ext cx="7972425" cy="2637710"/>
          </a:xfrm>
          <a:prstGeom prst="rect">
            <a:avLst/>
          </a:prstGeom>
          <a:noFill/>
        </p:spPr>
        <p:txBody>
          <a:bodyPr wrap="square">
            <a:spAutoFit/>
          </a:bodyPr>
          <a:lstStyle/>
          <a:p>
            <a:pPr>
              <a:lnSpc>
                <a:spcPct val="150000"/>
              </a:lnSpc>
            </a:pPr>
            <a:r>
              <a:rPr lang="en-US" dirty="0"/>
              <a:t>Monitoring patient health through vital signs like heart rate, blood pressure, and oxygen levels is crucial for early detection of medical conditions. However, traditional methods are often reactive and time-consuming. This project aims to develop a predictive model that analyzes real-time and historical vital data to forecast potential health risks. Using machine learning, the system will detect patterns and provide early warnings for conditions ,by visualizing predictions through dashboards, healthcare providers can make faster, data-driven decisions, improving patient care and reducing hospital readmissions.</a:t>
            </a:r>
          </a:p>
          <a:p>
            <a:pPr>
              <a:lnSpc>
                <a:spcPct val="150000"/>
              </a:lnSpc>
            </a:pPr>
            <a:endParaRPr lang="en-IN" dirty="0"/>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Project overview - Introduction</a:t>
            </a:r>
          </a:p>
        </p:txBody>
      </p:sp>
      <p:sp>
        <p:nvSpPr>
          <p:cNvPr id="2" name="Rectangle 1">
            <a:extLst>
              <a:ext uri="{FF2B5EF4-FFF2-40B4-BE49-F238E27FC236}">
                <a16:creationId xmlns:a16="http://schemas.microsoft.com/office/drawing/2014/main" id="{30F42B68-D71A-40BE-036C-03109C76C910}"/>
              </a:ext>
            </a:extLst>
          </p:cNvPr>
          <p:cNvSpPr>
            <a:spLocks noChangeArrowheads="1"/>
          </p:cNvSpPr>
          <p:nvPr/>
        </p:nvSpPr>
        <p:spPr bwMode="auto">
          <a:xfrm>
            <a:off x="513300" y="731375"/>
            <a:ext cx="7872761" cy="356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project focuses on predicting patient health conditions using real-time and historical vital sign data. By leveraging machine learning, the system will analyze key health indicators such as heart rate, blood pressure, oxygen levels, and body temperature to detect early warning signs of critical conditions.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predictive model will help healthcare providers anticipate risks like sepsis, cardiac issues, and respiratory failure, enabling timely interventions. Additionally, a user-friendly dashboard will visualize these predictions, making it easier for doctors and medical staff to monitor patient health efficiently.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goal is to improve patient outcomes, reduce hospital readmissions, and enhance decision-making through data-driven insights, ultimately making healthcare more proactive and effective.</a:t>
            </a: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End User</a:t>
            </a:r>
          </a:p>
        </p:txBody>
      </p:sp>
      <p:sp>
        <p:nvSpPr>
          <p:cNvPr id="2" name="Rectangle 1">
            <a:extLst>
              <a:ext uri="{FF2B5EF4-FFF2-40B4-BE49-F238E27FC236}">
                <a16:creationId xmlns:a16="http://schemas.microsoft.com/office/drawing/2014/main" id="{9B1E189B-C976-2A03-150F-3A271480546E}"/>
              </a:ext>
            </a:extLst>
          </p:cNvPr>
          <p:cNvSpPr>
            <a:spLocks noChangeArrowheads="1"/>
          </p:cNvSpPr>
          <p:nvPr/>
        </p:nvSpPr>
        <p:spPr bwMode="auto">
          <a:xfrm>
            <a:off x="485776" y="1279088"/>
            <a:ext cx="73794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Doctors:</a:t>
            </a:r>
            <a:r>
              <a:rPr kumimoji="0" lang="en-US" altLang="en-US" sz="1800" b="0" i="0" u="none" strike="noStrike" cap="none" normalizeH="0" baseline="0" dirty="0">
                <a:ln>
                  <a:noFill/>
                </a:ln>
                <a:solidFill>
                  <a:schemeClr val="tx1"/>
                </a:solidFill>
                <a:effectLst/>
                <a:latin typeface="Arial" panose="020B0604020202020204" pitchFamily="34" charset="0"/>
              </a:rPr>
              <a:t> Get help seeing patterns and making diagnoses.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Nurses:</a:t>
            </a:r>
            <a:r>
              <a:rPr kumimoji="0" lang="en-US" altLang="en-US" sz="1800" b="0" i="0" u="none" strike="noStrike" cap="none" normalizeH="0" baseline="0" dirty="0">
                <a:ln>
                  <a:noFill/>
                </a:ln>
                <a:solidFill>
                  <a:schemeClr val="tx1"/>
                </a:solidFill>
                <a:effectLst/>
                <a:latin typeface="Arial" panose="020B0604020202020204" pitchFamily="34" charset="0"/>
              </a:rPr>
              <a:t> Can monitor patients more closely and respond quickly.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Patients:</a:t>
            </a:r>
            <a:r>
              <a:rPr kumimoji="0" lang="en-US" altLang="en-US" sz="1800" b="0" i="0" u="none" strike="noStrike" cap="none" normalizeH="0" baseline="0" dirty="0">
                <a:ln>
                  <a:noFill/>
                </a:ln>
                <a:solidFill>
                  <a:schemeClr val="tx1"/>
                </a:solidFill>
                <a:effectLst/>
                <a:latin typeface="Arial" panose="020B0604020202020204" pitchFamily="34" charset="0"/>
              </a:rPr>
              <a:t> Can get early warnings and better care.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Hospitals:</a:t>
            </a:r>
            <a:r>
              <a:rPr kumimoji="0" lang="en-US" altLang="en-US" sz="1800" b="0" i="0" u="none" strike="noStrike" cap="none" normalizeH="0" baseline="0" dirty="0">
                <a:ln>
                  <a:noFill/>
                </a:ln>
                <a:solidFill>
                  <a:schemeClr val="tx1"/>
                </a:solidFill>
                <a:effectLst/>
                <a:latin typeface="Arial" panose="020B0604020202020204" pitchFamily="34" charset="0"/>
              </a:rPr>
              <a:t> Can improve patient care and use resources wisely.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Anyone who wants to live a healthier life!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Wow Factor in Solution</a:t>
            </a:r>
          </a:p>
        </p:txBody>
      </p:sp>
      <p:sp>
        <p:nvSpPr>
          <p:cNvPr id="2" name="Rectangle 1">
            <a:extLst>
              <a:ext uri="{FF2B5EF4-FFF2-40B4-BE49-F238E27FC236}">
                <a16:creationId xmlns:a16="http://schemas.microsoft.com/office/drawing/2014/main" id="{3AD8380E-5E2B-6E13-506C-EE677256EA21}"/>
              </a:ext>
            </a:extLst>
          </p:cNvPr>
          <p:cNvSpPr>
            <a:spLocks noChangeArrowheads="1"/>
          </p:cNvSpPr>
          <p:nvPr/>
        </p:nvSpPr>
        <p:spPr bwMode="auto">
          <a:xfrm>
            <a:off x="392906" y="1017725"/>
            <a:ext cx="8593932"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Predicting the Future</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We can see potential health problems </a:t>
            </a:r>
            <a:r>
              <a:rPr kumimoji="0" lang="en-US" altLang="en-US" sz="1800" b="0" i="1" u="none" strike="noStrike" cap="none" normalizeH="0" baseline="0" dirty="0">
                <a:ln>
                  <a:noFill/>
                </a:ln>
                <a:solidFill>
                  <a:schemeClr val="tx1"/>
                </a:solidFill>
                <a:effectLst/>
                <a:latin typeface="Arial" panose="020B0604020202020204" pitchFamily="34" charset="0"/>
              </a:rPr>
              <a:t>before</a:t>
            </a:r>
            <a:r>
              <a:rPr kumimoji="0" lang="en-US" altLang="en-US" sz="1800" b="0" i="0" u="none" strike="noStrike" cap="none" normalizeH="0" baseline="0" dirty="0">
                <a:ln>
                  <a:noFill/>
                </a:ln>
                <a:solidFill>
                  <a:schemeClr val="tx1"/>
                </a:solidFill>
                <a:effectLst/>
                <a:latin typeface="Arial" panose="020B0604020202020204" pitchFamily="34" charset="0"/>
              </a:rPr>
              <a:t> they happen.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Help: </a:t>
            </a:r>
            <a:r>
              <a:rPr kumimoji="0" lang="en-US" altLang="en-US" sz="1800" b="0" i="0" u="none" strike="noStrike" cap="none" normalizeH="0" baseline="0" dirty="0">
                <a:ln>
                  <a:noFill/>
                </a:ln>
                <a:solidFill>
                  <a:schemeClr val="tx1"/>
                </a:solidFill>
                <a:effectLst/>
                <a:latin typeface="Arial" panose="020B0604020202020204" pitchFamily="34" charset="0"/>
              </a:rPr>
              <a:t>Each person gets health insights tailored to them.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b="0" i="0" u="none" strike="noStrike" cap="none" normalizeH="0" baseline="0" dirty="0">
                <a:ln>
                  <a:noFill/>
                </a:ln>
                <a:solidFill>
                  <a:schemeClr val="tx1"/>
                </a:solidFill>
                <a:effectLst/>
                <a:latin typeface="Arial" panose="020B0604020202020204" pitchFamily="34" charset="0"/>
              </a:rPr>
              <a:t>We can keep track of health even when people are at </a:t>
            </a:r>
            <a:r>
              <a:rPr lang="en-US" altLang="en-US" sz="1800" dirty="0">
                <a:solidFill>
                  <a:schemeClr val="tx1"/>
                </a:solidFill>
                <a:latin typeface="Arial" panose="020B0604020202020204" pitchFamily="34" charset="0"/>
              </a:rPr>
              <a:t>home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Saving Lives: </a:t>
            </a:r>
            <a:r>
              <a:rPr kumimoji="0" lang="en-US" altLang="en-US" sz="1800" b="0" i="0" u="none" strike="noStrike" cap="none" normalizeH="0" baseline="0" dirty="0">
                <a:ln>
                  <a:noFill/>
                </a:ln>
                <a:solidFill>
                  <a:schemeClr val="tx1"/>
                </a:solidFill>
                <a:effectLst/>
                <a:latin typeface="Arial" panose="020B0604020202020204" pitchFamily="34" charset="0"/>
              </a:rPr>
              <a:t>Early warnings can help prevent serious health crises.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Imagine: </a:t>
            </a:r>
            <a:r>
              <a:rPr kumimoji="0" lang="en-US" altLang="en-US" sz="1800" b="0" i="0" u="none" strike="noStrike" cap="none" normalizeH="0" baseline="0" dirty="0">
                <a:ln>
                  <a:noFill/>
                </a:ln>
                <a:solidFill>
                  <a:schemeClr val="tx1"/>
                </a:solidFill>
                <a:effectLst/>
                <a:latin typeface="Arial" panose="020B0604020202020204" pitchFamily="34" charset="0"/>
              </a:rPr>
              <a:t> Knowing if you are at risk of a heart attack days before it happens. </a:t>
            </a:r>
          </a:p>
        </p:txBody>
      </p:sp>
    </p:spTree>
    <p:extLst>
      <p:ext uri="{BB962C8B-B14F-4D97-AF65-F5344CB8AC3E}">
        <p14:creationId xmlns:p14="http://schemas.microsoft.com/office/powerpoint/2010/main"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412500" y="158675"/>
            <a:ext cx="8520600" cy="572700"/>
          </a:xfrm>
        </p:spPr>
        <p:txBody>
          <a:bodyPr/>
          <a:lstStyle/>
          <a:p>
            <a:r>
              <a:rPr lang="en-IN" sz="2400" dirty="0">
                <a:solidFill>
                  <a:srgbClr val="002060"/>
                </a:solidFill>
              </a:rPr>
              <a:t>Modelling</a:t>
            </a:r>
          </a:p>
        </p:txBody>
      </p:sp>
      <p:pic>
        <p:nvPicPr>
          <p:cNvPr id="9" name="Picture 8">
            <a:extLst>
              <a:ext uri="{FF2B5EF4-FFF2-40B4-BE49-F238E27FC236}">
                <a16:creationId xmlns:a16="http://schemas.microsoft.com/office/drawing/2014/main" id="{F4795F85-6832-73BD-38A6-7FDABB03A5F6}"/>
              </a:ext>
            </a:extLst>
          </p:cNvPr>
          <p:cNvPicPr>
            <a:picLocks noChangeAspect="1"/>
          </p:cNvPicPr>
          <p:nvPr/>
        </p:nvPicPr>
        <p:blipFill>
          <a:blip r:embed="rId3"/>
          <a:stretch>
            <a:fillRect/>
          </a:stretch>
        </p:blipFill>
        <p:spPr>
          <a:xfrm>
            <a:off x="371849" y="816124"/>
            <a:ext cx="8601901" cy="3680751"/>
          </a:xfrm>
          <a:prstGeom prst="rect">
            <a:avLst/>
          </a:prstGeom>
        </p:spPr>
      </p:pic>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207425"/>
            <a:ext cx="8520600" cy="572700"/>
          </a:xfrm>
        </p:spPr>
        <p:txBody>
          <a:bodyPr/>
          <a:lstStyle/>
          <a:p>
            <a:r>
              <a:rPr lang="en-US" sz="2400" dirty="0">
                <a:solidFill>
                  <a:srgbClr val="002060"/>
                </a:solidFill>
              </a:rPr>
              <a:t>Output</a:t>
            </a:r>
            <a:endParaRPr lang="en-US" dirty="0"/>
          </a:p>
        </p:txBody>
      </p:sp>
      <p:sp>
        <p:nvSpPr>
          <p:cNvPr id="15" name="TextBox 14">
            <a:extLst>
              <a:ext uri="{FF2B5EF4-FFF2-40B4-BE49-F238E27FC236}">
                <a16:creationId xmlns:a16="http://schemas.microsoft.com/office/drawing/2014/main" id="{B08E1C43-C9B6-816C-E8BB-FE4F988F22F8}"/>
              </a:ext>
            </a:extLst>
          </p:cNvPr>
          <p:cNvSpPr txBox="1"/>
          <p:nvPr/>
        </p:nvSpPr>
        <p:spPr>
          <a:xfrm>
            <a:off x="407194" y="1017725"/>
            <a:ext cx="8158162" cy="307777"/>
          </a:xfrm>
          <a:prstGeom prst="rect">
            <a:avLst/>
          </a:prstGeom>
          <a:noFill/>
        </p:spPr>
        <p:txBody>
          <a:bodyPr wrap="square">
            <a:spAutoFit/>
          </a:bodyPr>
          <a:lstStyle/>
          <a:p>
            <a:r>
              <a:rPr lang="en-US" dirty="0"/>
              <a:t>.</a:t>
            </a:r>
          </a:p>
        </p:txBody>
      </p:sp>
      <p:pic>
        <p:nvPicPr>
          <p:cNvPr id="2" name="Picture 1">
            <a:extLst>
              <a:ext uri="{FF2B5EF4-FFF2-40B4-BE49-F238E27FC236}">
                <a16:creationId xmlns:a16="http://schemas.microsoft.com/office/drawing/2014/main" id="{DF72E713-B72C-50EF-DAAA-5E2276AAD5A1}"/>
              </a:ext>
            </a:extLst>
          </p:cNvPr>
          <p:cNvPicPr>
            <a:picLocks noChangeAspect="1"/>
          </p:cNvPicPr>
          <p:nvPr/>
        </p:nvPicPr>
        <p:blipFill>
          <a:blip r:embed="rId2"/>
          <a:stretch>
            <a:fillRect/>
          </a:stretch>
        </p:blipFill>
        <p:spPr>
          <a:xfrm>
            <a:off x="147450" y="902525"/>
            <a:ext cx="4089600" cy="3839313"/>
          </a:xfrm>
          <a:prstGeom prst="rect">
            <a:avLst/>
          </a:prstGeom>
        </p:spPr>
      </p:pic>
      <p:pic>
        <p:nvPicPr>
          <p:cNvPr id="3" name="Picture 2">
            <a:extLst>
              <a:ext uri="{FF2B5EF4-FFF2-40B4-BE49-F238E27FC236}">
                <a16:creationId xmlns:a16="http://schemas.microsoft.com/office/drawing/2014/main" id="{5024F763-0484-C7B8-7754-9760576EB8B4}"/>
              </a:ext>
            </a:extLst>
          </p:cNvPr>
          <p:cNvPicPr>
            <a:picLocks noChangeAspect="1"/>
          </p:cNvPicPr>
          <p:nvPr/>
        </p:nvPicPr>
        <p:blipFill>
          <a:blip r:embed="rId3"/>
          <a:stretch>
            <a:fillRect/>
          </a:stretch>
        </p:blipFill>
        <p:spPr>
          <a:xfrm>
            <a:off x="4572000" y="1757502"/>
            <a:ext cx="4519726" cy="2777595"/>
          </a:xfrm>
          <a:prstGeom prst="rect">
            <a:avLst/>
          </a:prstGeom>
        </p:spPr>
      </p:pic>
      <p:sp>
        <p:nvSpPr>
          <p:cNvPr id="6" name="TextBox 5">
            <a:extLst>
              <a:ext uri="{FF2B5EF4-FFF2-40B4-BE49-F238E27FC236}">
                <a16:creationId xmlns:a16="http://schemas.microsoft.com/office/drawing/2014/main" id="{8AEE4A34-523D-7AFF-E81E-42605FDF2343}"/>
              </a:ext>
            </a:extLst>
          </p:cNvPr>
          <p:cNvSpPr txBox="1"/>
          <p:nvPr/>
        </p:nvSpPr>
        <p:spPr>
          <a:xfrm>
            <a:off x="4496794" y="899481"/>
            <a:ext cx="4240012" cy="738664"/>
          </a:xfrm>
          <a:prstGeom prst="rect">
            <a:avLst/>
          </a:prstGeom>
          <a:noFill/>
        </p:spPr>
        <p:txBody>
          <a:bodyPr wrap="square">
            <a:spAutoFit/>
          </a:bodyPr>
          <a:lstStyle/>
          <a:p>
            <a:r>
              <a:rPr lang="en-US" dirty="0"/>
              <a:t>After entering the parameters and click on predict button here u can see the output of patient </a:t>
            </a:r>
            <a:r>
              <a:rPr lang="en-US" dirty="0" err="1"/>
              <a:t>conditon</a:t>
            </a:r>
            <a:r>
              <a:rPr lang="en-US" dirty="0"/>
              <a:t> with health suggestions</a:t>
            </a:r>
            <a:endParaRPr lang="en-IN" dirty="0"/>
          </a:p>
        </p:txBody>
      </p:sp>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408142" y="423593"/>
            <a:ext cx="8520600" cy="572700"/>
          </a:xfrm>
        </p:spPr>
        <p:txBody>
          <a:bodyPr/>
          <a:lstStyle/>
          <a:p>
            <a:r>
              <a:rPr lang="en-IN" sz="2400" dirty="0">
                <a:solidFill>
                  <a:srgbClr val="002060"/>
                </a:solidFill>
              </a:rPr>
              <a:t>Conclusion</a:t>
            </a:r>
          </a:p>
        </p:txBody>
      </p:sp>
      <p:sp>
        <p:nvSpPr>
          <p:cNvPr id="2" name="Rectangle 1">
            <a:extLst>
              <a:ext uri="{FF2B5EF4-FFF2-40B4-BE49-F238E27FC236}">
                <a16:creationId xmlns:a16="http://schemas.microsoft.com/office/drawing/2014/main" id="{D098C2CD-01DA-1806-85C6-5803329004D4}"/>
              </a:ext>
            </a:extLst>
          </p:cNvPr>
          <p:cNvSpPr>
            <a:spLocks noChangeArrowheads="1"/>
          </p:cNvSpPr>
          <p:nvPr/>
        </p:nvSpPr>
        <p:spPr bwMode="auto">
          <a:xfrm>
            <a:off x="385763" y="996293"/>
            <a:ext cx="5972176" cy="287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Predicting patient health conditions using vital data can improve early diagnosis, patient monitoring, and healthcare decision-making. By using machine learning, this approach helps detect health risks in advance, leading to timely medical intervention and better patient outcomes. Despite challenges like data accuracy and system integration, this solution can enhance healthcare efficiency and save lives.</a:t>
            </a:r>
          </a:p>
        </p:txBody>
      </p:sp>
      <p:pic>
        <p:nvPicPr>
          <p:cNvPr id="4" name="Picture 3">
            <a:extLst>
              <a:ext uri="{FF2B5EF4-FFF2-40B4-BE49-F238E27FC236}">
                <a16:creationId xmlns:a16="http://schemas.microsoft.com/office/drawing/2014/main" id="{6215C152-8A9F-2B8D-0626-D6C3088E3767}"/>
              </a:ext>
            </a:extLst>
          </p:cNvPr>
          <p:cNvPicPr>
            <a:picLocks noChangeAspect="1"/>
          </p:cNvPicPr>
          <p:nvPr/>
        </p:nvPicPr>
        <p:blipFill>
          <a:blip r:embed="rId2"/>
          <a:stretch>
            <a:fillRect/>
          </a:stretch>
        </p:blipFill>
        <p:spPr>
          <a:xfrm>
            <a:off x="6461288" y="1423275"/>
            <a:ext cx="2296949" cy="2296949"/>
          </a:xfrm>
          <a:prstGeom prst="rect">
            <a:avLst/>
          </a:prstGeom>
        </p:spPr>
      </p:pic>
    </p:spTree>
    <p:extLst>
      <p:ext uri="{BB962C8B-B14F-4D97-AF65-F5344CB8AC3E}">
        <p14:creationId xmlns:p14="http://schemas.microsoft.com/office/powerpoint/2010/main" val="17303882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357</TotalTime>
  <Words>624</Words>
  <Application>Microsoft Office PowerPoint</Application>
  <PresentationFormat>On-screen Show (16:9)</PresentationFormat>
  <Paragraphs>72</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Narrow</vt:lpstr>
      <vt:lpstr>Calibri</vt:lpstr>
      <vt:lpstr>Source Sans Pro</vt:lpstr>
      <vt:lpstr>Times New Roman</vt:lpstr>
      <vt:lpstr>Wingdings</vt:lpstr>
      <vt:lpstr>Simple Light</vt:lpstr>
      <vt:lpstr>PowerPoint Presentation</vt:lpstr>
      <vt:lpstr>Project Objectives</vt:lpstr>
      <vt:lpstr>Problem Statement</vt:lpstr>
      <vt:lpstr>Project overview - Introduction</vt:lpstr>
      <vt:lpstr>End User</vt:lpstr>
      <vt:lpstr>Wow Factor in Solution</vt:lpstr>
      <vt:lpstr>Modelling</vt:lpstr>
      <vt:lpstr>Output</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Aravinda Swamy</cp:lastModifiedBy>
  <cp:revision>14</cp:revision>
  <dcterms:modified xsi:type="dcterms:W3CDTF">2025-02-25T05:18:47Z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