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7" r:id="rId2"/>
    <p:sldId id="264" r:id="rId3"/>
    <p:sldId id="259" r:id="rId4"/>
    <p:sldId id="265" r:id="rId5"/>
    <p:sldId id="268" r:id="rId6"/>
    <p:sldId id="266"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329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9798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32069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9935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728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54588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236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585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020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97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101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88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71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117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290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090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279357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ymoodle.ncirl.ie/course/view.php?id=158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324283" y="262816"/>
            <a:ext cx="5543434" cy="1192761"/>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The Impact of Electric Vehicles on Air Quality</a:t>
            </a:r>
          </a:p>
        </p:txBody>
      </p:sp>
      <p:sp>
        <p:nvSpPr>
          <p:cNvPr id="12" name="Subtitle 2">
            <a:extLst>
              <a:ext uri="{FF2B5EF4-FFF2-40B4-BE49-F238E27FC236}">
                <a16:creationId xmlns:a16="http://schemas.microsoft.com/office/drawing/2014/main" id="{13BBB9C9-F0F4-6675-8979-BBF94AE6F223}"/>
              </a:ext>
            </a:extLst>
          </p:cNvPr>
          <p:cNvSpPr>
            <a:spLocks noGrp="1"/>
          </p:cNvSpPr>
          <p:nvPr>
            <p:ph type="subTitle" idx="1"/>
          </p:nvPr>
        </p:nvSpPr>
        <p:spPr>
          <a:xfrm>
            <a:off x="4169732" y="1988132"/>
            <a:ext cx="6415903" cy="1342898"/>
          </a:xfrm>
        </p:spPr>
        <p:txBody>
          <a:bodyPr>
            <a:normAutofit fontScale="85000" lnSpcReduction="20000"/>
          </a:bodyPr>
          <a:lstStyle/>
          <a:p>
            <a:pPr algn="l"/>
            <a:r>
              <a:rPr lang="en-IN" sz="2800" dirty="0">
                <a:solidFill>
                  <a:schemeClr val="tx1"/>
                </a:solidFill>
                <a:latin typeface="Times New Roman" panose="02020603050405020304" pitchFamily="18" charset="0"/>
                <a:ea typeface="+mj-ea"/>
                <a:cs typeface="Times New Roman" panose="02020603050405020304" pitchFamily="18" charset="0"/>
              </a:rPr>
              <a:t>Database &amp; Analytics Programming(</a:t>
            </a:r>
            <a:r>
              <a:rPr lang="en-IN" sz="2800" dirty="0">
                <a:solidFill>
                  <a:schemeClr val="tx1"/>
                </a:solidFill>
                <a:latin typeface="Times New Roman" panose="02020603050405020304" pitchFamily="18" charset="0"/>
                <a:ea typeface="+mj-ea"/>
                <a:cs typeface="Times New Roman" panose="02020603050405020304" pitchFamily="18" charset="0"/>
                <a:hlinkClick r:id="rId2">
                  <a:extLst>
                    <a:ext uri="{A12FA001-AC4F-418D-AE19-62706E023703}">
                      <ahyp:hlinkClr xmlns:ahyp="http://schemas.microsoft.com/office/drawing/2018/hyperlinkcolor" val="tx"/>
                    </a:ext>
                  </a:extLst>
                </a:hlinkClick>
              </a:rPr>
              <a:t>MSCDAD_JAN23A_I</a:t>
            </a:r>
            <a:r>
              <a:rPr lang="en-IN" sz="2800" dirty="0">
                <a:solidFill>
                  <a:schemeClr val="tx1"/>
                </a:solidFill>
                <a:latin typeface="Times New Roman" panose="02020603050405020304" pitchFamily="18" charset="0"/>
                <a:ea typeface="+mj-ea"/>
                <a:cs typeface="Times New Roman" panose="02020603050405020304" pitchFamily="18" charset="0"/>
              </a:rPr>
              <a:t>)</a:t>
            </a:r>
          </a:p>
          <a:p>
            <a:pPr algn="l"/>
            <a:r>
              <a:rPr lang="en-US" sz="1600" b="1" i="1" dirty="0">
                <a:latin typeface="Tisa Offc Serif Pro" panose="020B0604020202020204" pitchFamily="2" charset="0"/>
                <a:ea typeface="Calibri" panose="020F0502020204030204" pitchFamily="34" charset="0"/>
              </a:rPr>
              <a:t>Aravind Hallimysore Kalegowda</a:t>
            </a:r>
            <a:r>
              <a:rPr lang="en-US" sz="1800" b="1" i="1" dirty="0">
                <a:latin typeface="Times New Roman" panose="02020603050405020304" pitchFamily="18" charset="0"/>
                <a:ea typeface="Calibri" panose="020F0502020204030204" pitchFamily="34" charset="0"/>
              </a:rPr>
              <a:t>(x22104275)</a:t>
            </a:r>
          </a:p>
          <a:p>
            <a:pPr algn="l"/>
            <a:r>
              <a:rPr lang="en-US" sz="1600" b="1" i="1" dirty="0">
                <a:latin typeface="Tisa Offc Serif Pro" panose="020B0604020202020204" pitchFamily="2" charset="0"/>
                <a:ea typeface="Calibri" panose="020F0502020204030204" pitchFamily="34" charset="0"/>
              </a:rPr>
              <a:t>Rohan Kanagal Sathyanarayana</a:t>
            </a:r>
            <a:r>
              <a:rPr lang="en-US" sz="1800" b="1" i="1" dirty="0">
                <a:latin typeface="Times New Roman" panose="02020603050405020304" pitchFamily="18" charset="0"/>
                <a:ea typeface="Calibri" panose="020F0502020204030204" pitchFamily="34" charset="0"/>
              </a:rPr>
              <a:t>(x19203829)</a:t>
            </a:r>
            <a:endParaRPr lang="en-IN" sz="1800" b="1" i="1"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0875" y="1355245"/>
            <a:ext cx="3918857" cy="444440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C77F-5B51-0203-7A15-A64AB16C3EF6}"/>
              </a:ext>
            </a:extLst>
          </p:cNvPr>
          <p:cNvSpPr>
            <a:spLocks noGrp="1"/>
          </p:cNvSpPr>
          <p:nvPr>
            <p:ph type="title"/>
          </p:nvPr>
        </p:nvSpPr>
        <p:spPr>
          <a:xfrm>
            <a:off x="5536734" y="609600"/>
            <a:ext cx="3737268" cy="780661"/>
          </a:xfrm>
        </p:spPr>
        <p:txBody>
          <a:bodyPr>
            <a:normAutofit/>
          </a:bodyPr>
          <a:lstStyle/>
          <a:p>
            <a:r>
              <a:rPr lang="en-US"/>
              <a:t>ABSTRACT</a:t>
            </a:r>
          </a:p>
        </p:txBody>
      </p:sp>
      <p:sp>
        <p:nvSpPr>
          <p:cNvPr id="3" name="Content Placeholder 2">
            <a:extLst>
              <a:ext uri="{FF2B5EF4-FFF2-40B4-BE49-F238E27FC236}">
                <a16:creationId xmlns:a16="http://schemas.microsoft.com/office/drawing/2014/main" id="{F5930127-629A-FEE8-81EA-43C25A0161EC}"/>
              </a:ext>
            </a:extLst>
          </p:cNvPr>
          <p:cNvSpPr>
            <a:spLocks noGrp="1"/>
          </p:cNvSpPr>
          <p:nvPr>
            <p:ph idx="1"/>
          </p:nvPr>
        </p:nvSpPr>
        <p:spPr>
          <a:xfrm>
            <a:off x="5172241" y="1275377"/>
            <a:ext cx="5972787" cy="5172076"/>
          </a:xfrm>
        </p:spPr>
        <p:txBody>
          <a:bodyPr>
            <a:noAutofit/>
          </a:bodyPr>
          <a:lstStyle/>
          <a:p>
            <a:pPr>
              <a:lnSpc>
                <a:spcPct val="150000"/>
              </a:lnSpc>
            </a:pPr>
            <a:r>
              <a:rPr lang="en-US" sz="1400" dirty="0"/>
              <a:t>It is widely thought that an increase in the number of people driving electric vehicles (EVs) would result in lower levels of air pollution and will be beneficial to public health. The number of electric vehicles (EVs) already on the road as well as the primary sources of air pollution in a given area are two factors that influence the amount of air pollution that to what extent EVs are actually able to help in reducing the pollution . As a result, the purpose of this analysis and our usage of the data visualization helps to get a better understanding of how EV use impacts air quality. The air pollution dataset is unstructured (XML), but the electric vehicle population dataset is structured [source: https://catalog.data.gov/]. As a result, for the study, we utilized the two datasets. Following the data's transformation, we loaded it into PostgreSQL for visualization purposes after initially retrieving it from an API that was stored in MongoDB. This presentation will highlight the link between electric vehicles (EVs) and air pollution.</a:t>
            </a:r>
          </a:p>
        </p:txBody>
      </p:sp>
      <p:pic>
        <p:nvPicPr>
          <p:cNvPr id="11" name="Picture 4" descr="Thermal power station">
            <a:extLst>
              <a:ext uri="{FF2B5EF4-FFF2-40B4-BE49-F238E27FC236}">
                <a16:creationId xmlns:a16="http://schemas.microsoft.com/office/drawing/2014/main" id="{1BF98CC9-6EA7-8064-22AF-C935909078F9}"/>
              </a:ext>
            </a:extLst>
          </p:cNvPr>
          <p:cNvPicPr>
            <a:picLocks noChangeAspect="1"/>
          </p:cNvPicPr>
          <p:nvPr/>
        </p:nvPicPr>
        <p:blipFill rotWithShape="1">
          <a:blip r:embed="rId2"/>
          <a:srcRect l="14126" r="2687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3635138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sz="3600" b="1" dirty="0"/>
              <a:t>Project Flow</a:t>
            </a:r>
          </a:p>
        </p:txBody>
      </p:sp>
      <p:sp>
        <p:nvSpPr>
          <p:cNvPr id="54" name="Text Placeholder 3">
            <a:extLst>
              <a:ext uri="{FF2B5EF4-FFF2-40B4-BE49-F238E27FC236}">
                <a16:creationId xmlns:a16="http://schemas.microsoft.com/office/drawing/2014/main" id="{3F69E90A-3635-0BD3-33AD-68357B4AECF9}"/>
              </a:ext>
            </a:extLst>
          </p:cNvPr>
          <p:cNvSpPr>
            <a:spLocks noGrp="1"/>
          </p:cNvSpPr>
          <p:nvPr>
            <p:ph type="body" sz="half" idx="2"/>
          </p:nvPr>
        </p:nvSpPr>
        <p:spPr>
          <a:xfrm>
            <a:off x="4349123" y="2160590"/>
            <a:ext cx="4921876" cy="2767011"/>
          </a:xfrm>
        </p:spPr>
        <p:txBody>
          <a:bodyPr vert="horz" lIns="91440" tIns="45720" rIns="91440" bIns="45720" rtlCol="0">
            <a:normAutofit/>
          </a:bodyPr>
          <a:lstStyle/>
          <a:p>
            <a:pPr>
              <a:buFont typeface="Wingdings 3" charset="2"/>
              <a:buChar char=""/>
            </a:pPr>
            <a:r>
              <a:rPr lang="en-US" dirty="0"/>
              <a:t>Step 1 : Reading the source data </a:t>
            </a:r>
          </a:p>
          <a:p>
            <a:pPr>
              <a:buFont typeface="Wingdings 3" charset="2"/>
              <a:buChar char=""/>
            </a:pPr>
            <a:r>
              <a:rPr lang="en-US" dirty="0"/>
              <a:t>Step 2: Loading Individual datasets to Mongo DB</a:t>
            </a:r>
          </a:p>
          <a:p>
            <a:pPr>
              <a:buFont typeface="Wingdings 3" charset="2"/>
              <a:buChar char=""/>
            </a:pPr>
            <a:r>
              <a:rPr lang="en-US" dirty="0"/>
              <a:t>Step 3 : Extract, Load, Transform</a:t>
            </a:r>
          </a:p>
          <a:p>
            <a:pPr>
              <a:buFont typeface="Wingdings 3" charset="2"/>
              <a:buChar char=""/>
            </a:pPr>
            <a:r>
              <a:rPr lang="en-US" dirty="0"/>
              <a:t>Step 4: Load the data to PostgreSQL</a:t>
            </a:r>
          </a:p>
          <a:p>
            <a:pPr>
              <a:buFont typeface="Wingdings 3" charset="2"/>
              <a:buChar char=""/>
            </a:pPr>
            <a:r>
              <a:rPr lang="en-US" dirty="0"/>
              <a:t>Step 5: Data Visualization</a:t>
            </a:r>
          </a:p>
          <a:p>
            <a:pPr>
              <a:buFont typeface="Wingdings 3" charset="2"/>
              <a:buChar char=""/>
            </a:pPr>
            <a:r>
              <a:rPr lang="en-US" dirty="0"/>
              <a:t>Step 6:Combine the datasets and loading it into 			     PostgreSQL</a:t>
            </a:r>
          </a:p>
          <a:p>
            <a:pPr>
              <a:buFont typeface="Wingdings 3" charset="2"/>
              <a:buChar char=""/>
            </a:pPr>
            <a:r>
              <a:rPr lang="en-US" dirty="0"/>
              <a:t>Step 7:Visualisation [Analysis]</a:t>
            </a:r>
          </a:p>
        </p:txBody>
      </p:sp>
      <p:pic>
        <p:nvPicPr>
          <p:cNvPr id="9" name="Picture 8" descr="Diagram">
            <a:extLst>
              <a:ext uri="{FF2B5EF4-FFF2-40B4-BE49-F238E27FC236}">
                <a16:creationId xmlns:a16="http://schemas.microsoft.com/office/drawing/2014/main" id="{A98AA5C5-B8F5-DB60-344E-5B8ECA658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57" y="804669"/>
            <a:ext cx="3371701" cy="5095617"/>
          </a:xfrm>
          <a:prstGeom prst="rect">
            <a:avLst/>
          </a:prstGeom>
        </p:spPr>
      </p:pic>
    </p:spTree>
    <p:extLst>
      <p:ext uri="{BB962C8B-B14F-4D97-AF65-F5344CB8AC3E}">
        <p14:creationId xmlns:p14="http://schemas.microsoft.com/office/powerpoint/2010/main" val="260834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621E-42FE-69D2-3616-0ADD34F7974E}"/>
              </a:ext>
            </a:extLst>
          </p:cNvPr>
          <p:cNvSpPr>
            <a:spLocks noGrp="1"/>
          </p:cNvSpPr>
          <p:nvPr>
            <p:ph type="title"/>
          </p:nvPr>
        </p:nvSpPr>
        <p:spPr>
          <a:xfrm>
            <a:off x="2786047" y="609600"/>
            <a:ext cx="6487955" cy="1320800"/>
          </a:xfrm>
        </p:spPr>
        <p:txBody>
          <a:bodyPr>
            <a:normAutofit/>
          </a:bodyPr>
          <a:lstStyle/>
          <a:p>
            <a:r>
              <a:rPr lang="en-US" dirty="0"/>
              <a:t>Dataset 1</a:t>
            </a:r>
          </a:p>
        </p:txBody>
      </p:sp>
      <p:pic>
        <p:nvPicPr>
          <p:cNvPr id="61" name="Picture 4" descr="Thermal power station">
            <a:extLst>
              <a:ext uri="{FF2B5EF4-FFF2-40B4-BE49-F238E27FC236}">
                <a16:creationId xmlns:a16="http://schemas.microsoft.com/office/drawing/2014/main" id="{851B7A18-DFEA-AC27-B908-5482E79E0640}"/>
              </a:ext>
            </a:extLst>
          </p:cNvPr>
          <p:cNvPicPr>
            <a:picLocks noChangeAspect="1"/>
          </p:cNvPicPr>
          <p:nvPr/>
        </p:nvPicPr>
        <p:blipFill rotWithShape="1">
          <a:blip r:embed="rId2">
            <a:duotone>
              <a:prstClr val="black"/>
              <a:schemeClr val="tx2">
                <a:tint val="45000"/>
                <a:satMod val="400000"/>
              </a:schemeClr>
            </a:duotone>
          </a:blip>
          <a:srcRect l="28716" r="41464"/>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62"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Content Placeholder 2">
            <a:extLst>
              <a:ext uri="{FF2B5EF4-FFF2-40B4-BE49-F238E27FC236}">
                <a16:creationId xmlns:a16="http://schemas.microsoft.com/office/drawing/2014/main" id="{58965107-E8C7-AF63-8EA5-45CC31677279}"/>
              </a:ext>
            </a:extLst>
          </p:cNvPr>
          <p:cNvSpPr>
            <a:spLocks noGrp="1"/>
          </p:cNvSpPr>
          <p:nvPr>
            <p:ph idx="1"/>
          </p:nvPr>
        </p:nvSpPr>
        <p:spPr>
          <a:xfrm>
            <a:off x="2786047" y="1421297"/>
            <a:ext cx="6487955" cy="4620066"/>
          </a:xfrm>
        </p:spPr>
        <p:txBody>
          <a:bodyPr>
            <a:normAutofit fontScale="92500"/>
          </a:bodyPr>
          <a:lstStyle/>
          <a:p>
            <a:pPr>
              <a:lnSpc>
                <a:spcPct val="90000"/>
              </a:lnSpc>
            </a:pPr>
            <a:r>
              <a:rPr lang="en-US" sz="1500" dirty="0"/>
              <a:t>While everyone in cities is exposed to air pollution to some degree, the emissions, levels of exposure, and vulnerability of the population vary greatly from one area to the next. Common air contaminants have been related to a variety of health problems, including asthma, heart disease, cancer, and early mortality. These data points give an overall picture of air quality and health in New York City across time and across different neighborhoods. The dataset represents information on the data collected during the surveillance of the air quality in New York City[source : </a:t>
            </a:r>
            <a:r>
              <a:rPr lang="en-US" sz="1500" u="sng" dirty="0"/>
              <a:t>https://catalog.data.gov</a:t>
            </a:r>
            <a:r>
              <a:rPr lang="en-US" sz="1500" dirty="0"/>
              <a:t>] Air quality readings for pollutants were collected from the Department of Health and Mental Hygiene (DOHMH). </a:t>
            </a:r>
          </a:p>
          <a:p>
            <a:pPr>
              <a:lnSpc>
                <a:spcPct val="90000"/>
              </a:lnSpc>
            </a:pPr>
            <a:r>
              <a:rPr lang="en-US" sz="1500" i="1" u="sng" dirty="0"/>
              <a:t>Transformation maneuvered </a:t>
            </a:r>
            <a:r>
              <a:rPr lang="en-US" sz="1500" i="1" dirty="0"/>
              <a:t>: </a:t>
            </a:r>
            <a:r>
              <a:rPr lang="en-US" sz="1500" dirty="0"/>
              <a:t>Defining the paths for easy extraction of the data from the hierarchy of the XML file</a:t>
            </a:r>
          </a:p>
          <a:p>
            <a:pPr>
              <a:lnSpc>
                <a:spcPct val="90000"/>
              </a:lnSpc>
            </a:pPr>
            <a:r>
              <a:rPr lang="en-US" sz="1500" dirty="0"/>
              <a:t>Creating a variable with empty list so that in next we can iterate through the element and store it in dataframe.</a:t>
            </a:r>
          </a:p>
          <a:p>
            <a:pPr>
              <a:lnSpc>
                <a:spcPct val="90000"/>
              </a:lnSpc>
            </a:pPr>
            <a:r>
              <a:rPr lang="en-US" sz="1500" dirty="0"/>
              <a:t>Data Loading -&gt; Source -&gt; MongoDB -&gt; PostgreSQL</a:t>
            </a:r>
          </a:p>
          <a:p>
            <a:pPr>
              <a:lnSpc>
                <a:spcPct val="90000"/>
              </a:lnSpc>
            </a:pPr>
            <a:r>
              <a:rPr lang="en-US" sz="1500" dirty="0"/>
              <a:t>Visualization : Bar chart using </a:t>
            </a:r>
            <a:r>
              <a:rPr lang="en-US" sz="1500" dirty="0" err="1"/>
              <a:t>Plotly</a:t>
            </a:r>
            <a:r>
              <a:rPr lang="en-US" sz="1500" dirty="0"/>
              <a:t> for Gases along with health issues vs ppb mean value, AQI by year, Scatter plot for Pollutants according to </a:t>
            </a:r>
            <a:r>
              <a:rPr lang="en-US" sz="1500" dirty="0" err="1"/>
              <a:t>year,Bar</a:t>
            </a:r>
            <a:r>
              <a:rPr lang="en-US" sz="1500" dirty="0"/>
              <a:t> graph for Air quality index for top 15 locations , pie chart for Ozone (O3) pollution % across top 5 locations and pollution percentage and Volumetric ratio of pollution in air for top 4 locations</a:t>
            </a: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111883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A42-B4F3-CDD1-FC10-397A6EEB8F05}"/>
              </a:ext>
            </a:extLst>
          </p:cNvPr>
          <p:cNvSpPr>
            <a:spLocks noGrp="1"/>
          </p:cNvSpPr>
          <p:nvPr>
            <p:ph type="title"/>
          </p:nvPr>
        </p:nvSpPr>
        <p:spPr>
          <a:xfrm>
            <a:off x="677334" y="609600"/>
            <a:ext cx="2215156" cy="752669"/>
          </a:xfrm>
        </p:spPr>
        <p:txBody>
          <a:bodyPr/>
          <a:lstStyle/>
          <a:p>
            <a:r>
              <a:rPr lang="en-US" dirty="0"/>
              <a:t>Dataset 2</a:t>
            </a:r>
          </a:p>
        </p:txBody>
      </p:sp>
      <p:sp>
        <p:nvSpPr>
          <p:cNvPr id="3" name="Content Placeholder 2">
            <a:extLst>
              <a:ext uri="{FF2B5EF4-FFF2-40B4-BE49-F238E27FC236}">
                <a16:creationId xmlns:a16="http://schemas.microsoft.com/office/drawing/2014/main" id="{B1A0AD57-1AF8-88AA-B640-8B083D176D53}"/>
              </a:ext>
            </a:extLst>
          </p:cNvPr>
          <p:cNvSpPr>
            <a:spLocks noGrp="1"/>
          </p:cNvSpPr>
          <p:nvPr>
            <p:ph idx="1"/>
          </p:nvPr>
        </p:nvSpPr>
        <p:spPr>
          <a:xfrm>
            <a:off x="677334" y="1427583"/>
            <a:ext cx="8596668" cy="4613779"/>
          </a:xfrm>
        </p:spPr>
        <p:txBody>
          <a:bodyPr>
            <a:normAutofit/>
          </a:bodyPr>
          <a:lstStyle/>
          <a:p>
            <a:r>
              <a:rPr lang="en-US" sz="1500" dirty="0"/>
              <a:t>As increase in air pollution and hike in fuel price people are moving towards electric vehicles. This </a:t>
            </a:r>
            <a:r>
              <a:rPr lang="en-US" sz="1500" dirty="0" err="1"/>
              <a:t>datset</a:t>
            </a:r>
            <a:r>
              <a:rPr lang="en-US" sz="1500" dirty="0"/>
              <a:t> has taken from  DATA.GOV which shows the Battery Electric Vehicles (BEVs) and Plug-in Hybrid Electric Vehicles (PHEVs) that are currently registered through Washington State Department of Licensing. This includes useful information like county, state, model year, type of brands, different models of same brand, Electric vehicle type etc. This data gives the information about how the use of Electric vehicles are increased over the years and best Electric vehicle model in the current Market.</a:t>
            </a:r>
          </a:p>
          <a:p>
            <a:r>
              <a:rPr lang="en-US" sz="1500" dirty="0"/>
              <a:t>Data Loading -&gt; Source -&gt; MongoDB -&gt;Transformation-&gt; PostgreSQL</a:t>
            </a:r>
          </a:p>
          <a:p>
            <a:r>
              <a:rPr lang="en-US" sz="1500" u="sng" dirty="0"/>
              <a:t>Transformation</a:t>
            </a:r>
            <a:r>
              <a:rPr lang="en-US" sz="1500" dirty="0"/>
              <a:t>: Fetching CSV file from MongoDB and filling the null values and finding the age of vehicle based on the model year.</a:t>
            </a:r>
          </a:p>
          <a:p>
            <a:r>
              <a:rPr lang="en-US" sz="1500" u="sng" dirty="0"/>
              <a:t>Visualization</a:t>
            </a:r>
            <a:r>
              <a:rPr lang="en-US" sz="1500" dirty="0"/>
              <a:t>: Visualization is created to understand the information by looking in to graph from the data we have used. With help of Matplotlib and seaborn libraries created the bar graph for Number of EV’s vs state, top 10 Number of EV’s vs county, plot the Pie chart for make and models which gives information of % of the models in the make and models on the road, Scatter plot for model and city which tells us how the models distributed over cities, line plot for range vs model tells us range of models will be given and vehicle count vs model year tells us number EV’s on the particular year.</a:t>
            </a:r>
          </a:p>
          <a:p>
            <a:endParaRPr lang="en-US" sz="1800" dirty="0"/>
          </a:p>
          <a:p>
            <a:pPr marL="0" indent="0">
              <a:buNone/>
            </a:pPr>
            <a:endParaRPr lang="en-US" dirty="0"/>
          </a:p>
        </p:txBody>
      </p:sp>
    </p:spTree>
    <p:extLst>
      <p:ext uri="{BB962C8B-B14F-4D97-AF65-F5344CB8AC3E}">
        <p14:creationId xmlns:p14="http://schemas.microsoft.com/office/powerpoint/2010/main" val="198014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C2E8-0FF8-D3F1-9B49-2543DC5F8024}"/>
              </a:ext>
            </a:extLst>
          </p:cNvPr>
          <p:cNvSpPr>
            <a:spLocks noGrp="1"/>
          </p:cNvSpPr>
          <p:nvPr>
            <p:ph type="title"/>
          </p:nvPr>
        </p:nvSpPr>
        <p:spPr/>
        <p:txBody>
          <a:bodyPr/>
          <a:lstStyle/>
          <a:p>
            <a:pPr algn="ctr"/>
            <a:r>
              <a:rPr lang="en-US" dirty="0"/>
              <a:t>Combined dataset</a:t>
            </a:r>
          </a:p>
        </p:txBody>
      </p:sp>
      <p:sp>
        <p:nvSpPr>
          <p:cNvPr id="3" name="Content Placeholder 2">
            <a:extLst>
              <a:ext uri="{FF2B5EF4-FFF2-40B4-BE49-F238E27FC236}">
                <a16:creationId xmlns:a16="http://schemas.microsoft.com/office/drawing/2014/main" id="{EB077543-E481-02B6-C91D-B321DC5174C2}"/>
              </a:ext>
            </a:extLst>
          </p:cNvPr>
          <p:cNvSpPr>
            <a:spLocks noGrp="1"/>
          </p:cNvSpPr>
          <p:nvPr>
            <p:ph idx="1"/>
          </p:nvPr>
        </p:nvSpPr>
        <p:spPr/>
        <p:txBody>
          <a:bodyPr/>
          <a:lstStyle/>
          <a:p>
            <a:r>
              <a:rPr lang="en-US" dirty="0"/>
              <a:t>Combined both dataset with common column called index further loaded it into PostgreSQL  </a:t>
            </a:r>
          </a:p>
          <a:p>
            <a:r>
              <a:rPr lang="en-US" dirty="0"/>
              <a:t>Visualization : Bar graph for Electric Vehicle Population by year, air quality index by year vs </a:t>
            </a:r>
            <a:r>
              <a:rPr lang="en-US" dirty="0" err="1"/>
              <a:t>EV_Year</a:t>
            </a:r>
            <a:r>
              <a:rPr lang="en-US" dirty="0"/>
              <a:t>, Electric Vehicle Population by county, Electric Vehicle Population by Battery Type, scatter plot for Air Quality Index vs Number of </a:t>
            </a:r>
            <a:r>
              <a:rPr lang="en-US" dirty="0" err="1"/>
              <a:t>Evs</a:t>
            </a:r>
            <a:r>
              <a:rPr lang="en-US" dirty="0"/>
              <a:t>, box plot for Distribution of Air Quality Index by County , pie chart for Vehicle Count by county, heatmap for number of EV with respect to county and year , comparison chart for pollution level with respect to number of EV</a:t>
            </a:r>
          </a:p>
        </p:txBody>
      </p:sp>
    </p:spTree>
    <p:extLst>
      <p:ext uri="{BB962C8B-B14F-4D97-AF65-F5344CB8AC3E}">
        <p14:creationId xmlns:p14="http://schemas.microsoft.com/office/powerpoint/2010/main" val="59740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6AAC-CCE0-8427-2183-0A8BCC10B44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0257E4A6-8E8B-21CC-D6CC-B38125F61BA1}"/>
              </a:ext>
            </a:extLst>
          </p:cNvPr>
          <p:cNvSpPr>
            <a:spLocks noGrp="1"/>
          </p:cNvSpPr>
          <p:nvPr>
            <p:ph idx="1"/>
          </p:nvPr>
        </p:nvSpPr>
        <p:spPr/>
        <p:txBody>
          <a:bodyPr/>
          <a:lstStyle/>
          <a:p>
            <a:r>
              <a:rPr lang="en-US" dirty="0"/>
              <a:t>Based on the analysis performed, from pie chart it was determined that Tesla was the most widely purchased model. NO2, O3, SO2 and other pollutants were found to be present in the atmosphere. In general, we concluded that there is a correlation between a rise in the number of electric cars and a decrease in the amount of pollution in the air. If we take comparison chart as an example and look at the year 2014, for instance, we can see that the number of electrical cars was high. As a direct consequence of this, the air pollution index witnessed a considerable decline in the year 2014. In a similar way, if we consider the year 2010, we can see that not only are there a greater number of electric cars already on the road, but there was also a noticeably lower level of pollution in the air in that specific year.</a:t>
            </a:r>
          </a:p>
        </p:txBody>
      </p:sp>
    </p:spTree>
    <p:extLst>
      <p:ext uri="{BB962C8B-B14F-4D97-AF65-F5344CB8AC3E}">
        <p14:creationId xmlns:p14="http://schemas.microsoft.com/office/powerpoint/2010/main" val="6583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AF331D1A-7D9F-85D9-246B-7862EF3CA4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1745" y="1131994"/>
            <a:ext cx="4590386" cy="4590386"/>
          </a:xfrm>
          <a:prstGeom prst="rect">
            <a:avLst/>
          </a:prstGeom>
        </p:spPr>
      </p:pic>
      <p:sp>
        <p:nvSpPr>
          <p:cNvPr id="3" name="Content Placeholder 2">
            <a:extLst>
              <a:ext uri="{FF2B5EF4-FFF2-40B4-BE49-F238E27FC236}">
                <a16:creationId xmlns:a16="http://schemas.microsoft.com/office/drawing/2014/main" id="{EB90D179-BD5F-5D01-F87B-EB4F973BD0E4}"/>
              </a:ext>
            </a:extLst>
          </p:cNvPr>
          <p:cNvSpPr>
            <a:spLocks noGrp="1"/>
          </p:cNvSpPr>
          <p:nvPr>
            <p:ph idx="4294967295"/>
          </p:nvPr>
        </p:nvSpPr>
        <p:spPr>
          <a:xfrm>
            <a:off x="0" y="989046"/>
            <a:ext cx="11714988" cy="5052980"/>
          </a:xfrm>
        </p:spPr>
        <p:txBody>
          <a:bodyPr>
            <a:normAutofit/>
          </a:bodyPr>
          <a:lstStyle/>
          <a:p>
            <a:pPr algn="ctr"/>
            <a:r>
              <a:rPr lang="en-IN" sz="8000" dirty="0">
                <a:solidFill>
                  <a:schemeClr val="accent5"/>
                </a:solidFill>
              </a:rPr>
              <a:t>Thank you!</a:t>
            </a:r>
          </a:p>
        </p:txBody>
      </p:sp>
    </p:spTree>
    <p:extLst>
      <p:ext uri="{BB962C8B-B14F-4D97-AF65-F5344CB8AC3E}">
        <p14:creationId xmlns:p14="http://schemas.microsoft.com/office/powerpoint/2010/main" val="1578909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5498</TotalTime>
  <Words>1073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Tisa Offc Serif Pro</vt:lpstr>
      <vt:lpstr>Trebuchet MS</vt:lpstr>
      <vt:lpstr>Wingdings 3</vt:lpstr>
      <vt:lpstr>Facet</vt:lpstr>
      <vt:lpstr>The Impact of Electric Vehicles on Air Quality</vt:lpstr>
      <vt:lpstr>ABSTRACT</vt:lpstr>
      <vt:lpstr>Project Flow</vt:lpstr>
      <vt:lpstr>Dataset 1</vt:lpstr>
      <vt:lpstr>Dataset 2</vt:lpstr>
      <vt:lpstr>Combined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Air Traffic Trend Based On Passenger And Landing Count In United States</dc:title>
  <dc:creator>Pratheek Gogate</dc:creator>
  <cp:lastModifiedBy>Aravind Hallimysore Kalegowda</cp:lastModifiedBy>
  <cp:revision>9</cp:revision>
  <dcterms:created xsi:type="dcterms:W3CDTF">2023-04-23T20:27:52Z</dcterms:created>
  <dcterms:modified xsi:type="dcterms:W3CDTF">2023-05-02T07:57:21Z</dcterms:modified>
</cp:coreProperties>
</file>