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12192000" cy="6858000"/>
  <p:notesSz cx="6858000" cy="9144000"/>
  <p:embeddedFontLst>
    <p:embeddedFont>
      <p:font typeface="Calibri" panose="020F0502020204030204"/>
      <p:regular r:id="rId35"/>
    </p:embeddedFont>
    <p:embeddedFont>
      <p:font typeface="Tahoma" panose="020B0604030504040204"/>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font" Target="fonts/font3.fntdata"/><Relationship Id="rId36" Type="http://schemas.openxmlformats.org/officeDocument/2006/relationships/font" Target="fonts/font2.fntdata"/><Relationship Id="rId35" Type="http://schemas.openxmlformats.org/officeDocument/2006/relationships/font" Target="fonts/font1.fntdata"/><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p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6" name="Google Shape;86;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g2f8181335f1_2_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f8181335f1_2_6: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0" name="Google Shape;150;g2f8181335f1_2_6: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g2f8181335f1_2_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f8181335f1_2_12: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8" name="Google Shape;158;g2f8181335f1_2_12: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162"/>
        <p:cNvGrpSpPr/>
        <p:nvPr/>
      </p:nvGrpSpPr>
      <p:grpSpPr>
        <a:xfrm>
          <a:off x="0" y="0"/>
          <a:ext cx="0" cy="0"/>
          <a:chOff x="0" y="0"/>
          <a:chExt cx="0" cy="0"/>
        </a:xfrm>
      </p:grpSpPr>
      <p:sp>
        <p:nvSpPr>
          <p:cNvPr id="163" name="Google Shape;163;g2f8181335f1_2_2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f8181335f1_2_24: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5" name="Google Shape;165;g2f8181335f1_2_24: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p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1" name="Google Shape;171;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p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8" name="Google Shape;178;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3" name="Shape 183"/>
        <p:cNvGrpSpPr/>
        <p:nvPr/>
      </p:nvGrpSpPr>
      <p:grpSpPr>
        <a:xfrm>
          <a:off x="0" y="0"/>
          <a:ext cx="0" cy="0"/>
          <a:chOff x="0" y="0"/>
          <a:chExt cx="0" cy="0"/>
        </a:xfrm>
      </p:grpSpPr>
      <p:sp>
        <p:nvSpPr>
          <p:cNvPr id="184" name="Google Shape;184;g2f8181335f1_2_4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f8181335f1_2_43: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6" name="Google Shape;186;g2f8181335f1_2_43: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0" name="Shape 190"/>
        <p:cNvGrpSpPr/>
        <p:nvPr/>
      </p:nvGrpSpPr>
      <p:grpSpPr>
        <a:xfrm>
          <a:off x="0" y="0"/>
          <a:ext cx="0" cy="0"/>
          <a:chOff x="0" y="0"/>
          <a:chExt cx="0" cy="0"/>
        </a:xfrm>
      </p:grpSpPr>
      <p:sp>
        <p:nvSpPr>
          <p:cNvPr id="191" name="Google Shape;191;p1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2" name="Google Shape;192;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7" name="Shape 197"/>
        <p:cNvGrpSpPr/>
        <p:nvPr/>
      </p:nvGrpSpPr>
      <p:grpSpPr>
        <a:xfrm>
          <a:off x="0" y="0"/>
          <a:ext cx="0" cy="0"/>
          <a:chOff x="0" y="0"/>
          <a:chExt cx="0" cy="0"/>
        </a:xfrm>
      </p:grpSpPr>
      <p:sp>
        <p:nvSpPr>
          <p:cNvPr id="198" name="Google Shape;198;p1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9" name="Google Shape;199;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4" name="Shape 204"/>
        <p:cNvGrpSpPr/>
        <p:nvPr/>
      </p:nvGrpSpPr>
      <p:grpSpPr>
        <a:xfrm>
          <a:off x="0" y="0"/>
          <a:ext cx="0" cy="0"/>
          <a:chOff x="0" y="0"/>
          <a:chExt cx="0" cy="0"/>
        </a:xfrm>
      </p:grpSpPr>
      <p:sp>
        <p:nvSpPr>
          <p:cNvPr id="205" name="Google Shape;205;p1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6" name="Google Shape;206;p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0" name="Shape 210"/>
        <p:cNvGrpSpPr/>
        <p:nvPr/>
      </p:nvGrpSpPr>
      <p:grpSpPr>
        <a:xfrm>
          <a:off x="0" y="0"/>
          <a:ext cx="0" cy="0"/>
          <a:chOff x="0" y="0"/>
          <a:chExt cx="0" cy="0"/>
        </a:xfrm>
      </p:grpSpPr>
      <p:sp>
        <p:nvSpPr>
          <p:cNvPr id="211" name="Google Shape;211;p1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2" name="Google Shape;212;p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2" name="Google Shape;92;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217"/>
        <p:cNvGrpSpPr/>
        <p:nvPr/>
      </p:nvGrpSpPr>
      <p:grpSpPr>
        <a:xfrm>
          <a:off x="0" y="0"/>
          <a:ext cx="0" cy="0"/>
          <a:chOff x="0" y="0"/>
          <a:chExt cx="0" cy="0"/>
        </a:xfrm>
      </p:grpSpPr>
      <p:sp>
        <p:nvSpPr>
          <p:cNvPr id="218" name="Google Shape;218;p1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9" name="Google Shape;219;p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3" name="Shape 223"/>
        <p:cNvGrpSpPr/>
        <p:nvPr/>
      </p:nvGrpSpPr>
      <p:grpSpPr>
        <a:xfrm>
          <a:off x="0" y="0"/>
          <a:ext cx="0" cy="0"/>
          <a:chOff x="0" y="0"/>
          <a:chExt cx="0" cy="0"/>
        </a:xfrm>
      </p:grpSpPr>
      <p:sp>
        <p:nvSpPr>
          <p:cNvPr id="224" name="Google Shape;224;p1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5" name="Google Shape;225;p1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9" name="Shape 229"/>
        <p:cNvGrpSpPr/>
        <p:nvPr/>
      </p:nvGrpSpPr>
      <p:grpSpPr>
        <a:xfrm>
          <a:off x="0" y="0"/>
          <a:ext cx="0" cy="0"/>
          <a:chOff x="0" y="0"/>
          <a:chExt cx="0" cy="0"/>
        </a:xfrm>
      </p:grpSpPr>
      <p:sp>
        <p:nvSpPr>
          <p:cNvPr id="230" name="Google Shape;230;p1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1" name="Google Shape;231;p1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5" name="Shape 235"/>
        <p:cNvGrpSpPr/>
        <p:nvPr/>
      </p:nvGrpSpPr>
      <p:grpSpPr>
        <a:xfrm>
          <a:off x="0" y="0"/>
          <a:ext cx="0" cy="0"/>
          <a:chOff x="0" y="0"/>
          <a:chExt cx="0" cy="0"/>
        </a:xfrm>
      </p:grpSpPr>
      <p:sp>
        <p:nvSpPr>
          <p:cNvPr id="236" name="Google Shape;236;p1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7" name="Google Shape;237;p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p1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4" name="Google Shape;244;p1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9" name="Shape 249"/>
        <p:cNvGrpSpPr/>
        <p:nvPr/>
      </p:nvGrpSpPr>
      <p:grpSpPr>
        <a:xfrm>
          <a:off x="0" y="0"/>
          <a:ext cx="0" cy="0"/>
          <a:chOff x="0" y="0"/>
          <a:chExt cx="0" cy="0"/>
        </a:xfrm>
      </p:grpSpPr>
      <p:sp>
        <p:nvSpPr>
          <p:cNvPr id="250" name="Google Shape;250;p1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1" name="Google Shape;251;p1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 name="Shape 254"/>
        <p:cNvGrpSpPr/>
        <p:nvPr/>
      </p:nvGrpSpPr>
      <p:grpSpPr>
        <a:xfrm>
          <a:off x="0" y="0"/>
          <a:ext cx="0" cy="0"/>
          <a:chOff x="0" y="0"/>
          <a:chExt cx="0" cy="0"/>
        </a:xfrm>
      </p:grpSpPr>
      <p:sp>
        <p:nvSpPr>
          <p:cNvPr id="255" name="Google Shape;255;p2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6" name="Google Shape;256;p2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 name="Shape 260"/>
        <p:cNvGrpSpPr/>
        <p:nvPr/>
      </p:nvGrpSpPr>
      <p:grpSpPr>
        <a:xfrm>
          <a:off x="0" y="0"/>
          <a:ext cx="0" cy="0"/>
          <a:chOff x="0" y="0"/>
          <a:chExt cx="0" cy="0"/>
        </a:xfrm>
      </p:grpSpPr>
      <p:sp>
        <p:nvSpPr>
          <p:cNvPr id="261" name="Google Shape;261;p2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2" name="Google Shape;262;p2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6" name="Shape 266"/>
        <p:cNvGrpSpPr/>
        <p:nvPr/>
      </p:nvGrpSpPr>
      <p:grpSpPr>
        <a:xfrm>
          <a:off x="0" y="0"/>
          <a:ext cx="0" cy="0"/>
          <a:chOff x="0" y="0"/>
          <a:chExt cx="0" cy="0"/>
        </a:xfrm>
      </p:grpSpPr>
      <p:sp>
        <p:nvSpPr>
          <p:cNvPr id="267" name="Google Shape;267;p2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8" name="Google Shape;268;p2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97"/>
        <p:cNvGrpSpPr/>
        <p:nvPr/>
      </p:nvGrpSpPr>
      <p:grpSpPr>
        <a:xfrm>
          <a:off x="0" y="0"/>
          <a:ext cx="0" cy="0"/>
          <a:chOff x="0" y="0"/>
          <a:chExt cx="0" cy="0"/>
        </a:xfrm>
      </p:grpSpPr>
      <p:sp>
        <p:nvSpPr>
          <p:cNvPr id="98" name="Google Shape;98;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9" name="Google Shape;99;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7" name="Google Shape;107;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p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5" name="Google Shape;115;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p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1" name="Google Shape;121;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125"/>
        <p:cNvGrpSpPr/>
        <p:nvPr/>
      </p:nvGrpSpPr>
      <p:grpSpPr>
        <a:xfrm>
          <a:off x="0" y="0"/>
          <a:ext cx="0" cy="0"/>
          <a:chOff x="0" y="0"/>
          <a:chExt cx="0" cy="0"/>
        </a:xfrm>
      </p:grpSpPr>
      <p:sp>
        <p:nvSpPr>
          <p:cNvPr id="126" name="Google Shape;126;g2f8181335f1_2_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f8181335f1_2_52: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8" name="Google Shape;128;g2f8181335f1_2_52: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p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4" name="Google Shape;134;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g2f8181335f1_2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f8181335f1_2_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2" name="Google Shape;142;g2f8181335f1_2_0: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5" name="Google Shape;75;p1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1" name="Google Shape;81;p1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4" name="Google Shape;24;p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6" name="Google Shape;36;p5"/>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7" name="Google Shape;37;p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3" name="Google Shape;43;p6"/>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4" name="Google Shape;44;p6"/>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5" name="Google Shape;45;p6"/>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6" name="Google Shape;46;p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4" name="Shape 54"/>
        <p:cNvGrpSpPr/>
        <p:nvPr/>
      </p:nvGrpSpPr>
      <p:grpSpPr>
        <a:xfrm>
          <a:off x="0" y="0"/>
          <a:ext cx="0" cy="0"/>
          <a:chOff x="0" y="0"/>
          <a:chExt cx="0" cy="0"/>
        </a:xfrm>
      </p:grpSpPr>
      <p:sp>
        <p:nvSpPr>
          <p:cNvPr id="55" name="Google Shape;55;p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2" name="Google Shape;62;p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type="pic" idx="2"/>
          </p:nvPr>
        </p:nvSpPr>
        <p:spPr>
          <a:xfrm>
            <a:off x="5183188" y="987425"/>
            <a:ext cx="6172200" cy="4873625"/>
          </a:xfrm>
          <a:prstGeom prst="rect">
            <a:avLst/>
          </a:prstGeom>
          <a:noFill/>
          <a:ln>
            <a:noFill/>
          </a:ln>
        </p:spPr>
      </p:sp>
      <p:sp>
        <p:nvSpPr>
          <p:cNvPr id="68" name="Google Shape;68;p10"/>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1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8.jpeg"/><Relationship Id="rId1"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hyperlink" Target="https://creativecommons.org/licenses/by/3.0/" TargetMode="External"/><Relationship Id="rId2" Type="http://schemas.openxmlformats.org/officeDocument/2006/relationships/hyperlink" Target="https://ayc-data.com/data_science/2019/10/27/weather-prophet.html" TargetMode="External"/><Relationship Id="rId1"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27.jpeg"/><Relationship Id="rId1" Type="http://schemas.openxmlformats.org/officeDocument/2006/relationships/image" Target="../media/image26.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28.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29.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hyperlink" Target="https://creativecommons.org/licenses/by-nc-nd/3.0/" TargetMode="External"/><Relationship Id="rId2" Type="http://schemas.openxmlformats.org/officeDocument/2006/relationships/hyperlink" Target="https://philanthropy.blogspot.com/2015/07/questionthedata.html" TargetMode="Externa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721963" y="399425"/>
            <a:ext cx="9144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1F2328"/>
              </a:buClr>
              <a:buSzPts val="5400"/>
              <a:buFont typeface="Arial" panose="020B0604020202020204"/>
              <a:buNone/>
            </a:pPr>
            <a:r>
              <a:rPr lang="en-US" sz="5300" b="1">
                <a:solidFill>
                  <a:schemeClr val="accent1"/>
                </a:solidFill>
                <a:highlight>
                  <a:srgbClr val="FFFFFF"/>
                </a:highlight>
              </a:rPr>
              <a:t>Stock Market Analysis </a:t>
            </a:r>
            <a:br>
              <a:rPr lang="en-US" sz="5300" b="1">
                <a:solidFill>
                  <a:schemeClr val="accent1"/>
                </a:solidFill>
                <a:highlight>
                  <a:srgbClr val="FFFFFF"/>
                </a:highlight>
              </a:rPr>
            </a:br>
            <a:r>
              <a:rPr lang="en-US" sz="5300" b="1">
                <a:solidFill>
                  <a:schemeClr val="accent1"/>
                </a:solidFill>
                <a:highlight>
                  <a:srgbClr val="FFFFFF"/>
                </a:highlight>
              </a:rPr>
              <a:t>(Amazon)</a:t>
            </a:r>
            <a:br>
              <a:rPr lang="en-US" sz="5300" b="1" i="0">
                <a:solidFill>
                  <a:srgbClr val="1F2328"/>
                </a:solidFill>
                <a:highlight>
                  <a:srgbClr val="FFFFFF"/>
                </a:highlight>
              </a:rPr>
            </a:br>
            <a:endParaRPr sz="5300"/>
          </a:p>
        </p:txBody>
      </p:sp>
      <p:sp>
        <p:nvSpPr>
          <p:cNvPr id="89" name="Google Shape;89;p13"/>
          <p:cNvSpPr txBox="1"/>
          <p:nvPr>
            <p:ph type="subTitle" idx="1"/>
          </p:nvPr>
        </p:nvSpPr>
        <p:spPr>
          <a:xfrm>
            <a:off x="1524000" y="2229625"/>
            <a:ext cx="9891900" cy="3954300"/>
          </a:xfrm>
          <a:prstGeom prst="rect">
            <a:avLst/>
          </a:prstGeom>
          <a:noFill/>
          <a:ln>
            <a:noFill/>
          </a:ln>
        </p:spPr>
        <p:txBody>
          <a:bodyPr spcFirstLastPara="1" wrap="square" lIns="91425" tIns="45700" rIns="91425" bIns="45700" anchor="t" anchorCtr="0">
            <a:noAutofit/>
          </a:bodyPr>
          <a:lstStyle/>
          <a:p>
            <a:pPr marL="0" lvl="0" indent="0" algn="ctr" rtl="0">
              <a:lnSpc>
                <a:spcPct val="80000"/>
              </a:lnSpc>
              <a:spcBef>
                <a:spcPts val="0"/>
              </a:spcBef>
              <a:spcAft>
                <a:spcPts val="0"/>
              </a:spcAft>
              <a:buClr>
                <a:schemeClr val="dk1"/>
              </a:buClr>
              <a:buSzPts val="1800"/>
              <a:buNone/>
            </a:pPr>
            <a:r>
              <a:rPr lang="en-US" sz="3900" u="sng">
                <a:solidFill>
                  <a:srgbClr val="CC0000"/>
                </a:solidFill>
              </a:rPr>
              <a:t>Team Members</a:t>
            </a:r>
            <a:endParaRPr sz="3900" u="sng">
              <a:solidFill>
                <a:srgbClr val="CC0000"/>
              </a:solidFill>
            </a:endParaRPr>
          </a:p>
          <a:p>
            <a:pPr marL="0" lvl="0" indent="0" algn="ctr" rtl="0">
              <a:lnSpc>
                <a:spcPct val="80000"/>
              </a:lnSpc>
              <a:spcBef>
                <a:spcPts val="0"/>
              </a:spcBef>
              <a:spcAft>
                <a:spcPts val="0"/>
              </a:spcAft>
              <a:buClr>
                <a:schemeClr val="dk1"/>
              </a:buClr>
              <a:buSzPts val="1800"/>
              <a:buNone/>
            </a:pPr>
            <a:endParaRPr sz="3900" u="sng"/>
          </a:p>
          <a:p>
            <a:pPr marL="0" lvl="0" indent="0" algn="ctr" rtl="0">
              <a:lnSpc>
                <a:spcPct val="80000"/>
              </a:lnSpc>
              <a:spcBef>
                <a:spcPts val="1000"/>
              </a:spcBef>
              <a:spcAft>
                <a:spcPts val="0"/>
              </a:spcAft>
              <a:buNone/>
            </a:pPr>
            <a:r>
              <a:rPr lang="en-US" sz="2500" b="1"/>
              <a:t>Dandu Sumathi</a:t>
            </a:r>
            <a:endParaRPr sz="2500" b="1"/>
          </a:p>
          <a:p>
            <a:pPr marL="0" lvl="0" indent="0" algn="ctr" rtl="0">
              <a:lnSpc>
                <a:spcPct val="80000"/>
              </a:lnSpc>
              <a:spcBef>
                <a:spcPts val="1000"/>
              </a:spcBef>
              <a:spcAft>
                <a:spcPts val="0"/>
              </a:spcAft>
              <a:buNone/>
            </a:pPr>
            <a:r>
              <a:rPr lang="en-US" sz="2500" b="1"/>
              <a:t>Ganta Pravallika</a:t>
            </a:r>
            <a:endParaRPr sz="2900" b="1"/>
          </a:p>
          <a:p>
            <a:pPr marL="3657600" lvl="0" indent="0" algn="l" rtl="0">
              <a:lnSpc>
                <a:spcPct val="80000"/>
              </a:lnSpc>
              <a:spcBef>
                <a:spcPts val="1000"/>
              </a:spcBef>
              <a:spcAft>
                <a:spcPts val="0"/>
              </a:spcAft>
              <a:buNone/>
            </a:pPr>
            <a:r>
              <a:rPr lang="en-US" sz="2500" b="1"/>
              <a:t>   </a:t>
            </a:r>
            <a:r>
              <a:rPr lang="en-US" sz="2500" b="1"/>
              <a:t>M Aravind</a:t>
            </a:r>
            <a:endParaRPr sz="2900" b="1"/>
          </a:p>
          <a:p>
            <a:pPr marL="0" lvl="0" indent="0" algn="ctr" rtl="0">
              <a:lnSpc>
                <a:spcPct val="80000"/>
              </a:lnSpc>
              <a:spcBef>
                <a:spcPts val="1000"/>
              </a:spcBef>
              <a:spcAft>
                <a:spcPts val="0"/>
              </a:spcAft>
              <a:buNone/>
            </a:pPr>
            <a:r>
              <a:rPr lang="en-US" sz="2500" b="1"/>
              <a:t>Align Elsa Agith</a:t>
            </a:r>
            <a:endParaRPr sz="2500" b="1"/>
          </a:p>
          <a:p>
            <a:pPr marL="0" lvl="0" indent="0" algn="ctr" rtl="0">
              <a:lnSpc>
                <a:spcPct val="80000"/>
              </a:lnSpc>
              <a:spcBef>
                <a:spcPts val="1000"/>
              </a:spcBef>
              <a:spcAft>
                <a:spcPts val="0"/>
              </a:spcAft>
              <a:buNone/>
            </a:pPr>
            <a:r>
              <a:rPr lang="en-US" sz="2500" b="1"/>
              <a:t>Atharva Abitkar</a:t>
            </a:r>
            <a:endParaRPr sz="2500" b="1"/>
          </a:p>
          <a:p>
            <a:pPr marL="0" lvl="0" indent="0" algn="ctr" rtl="0">
              <a:lnSpc>
                <a:spcPct val="80000"/>
              </a:lnSpc>
              <a:spcBef>
                <a:spcPts val="1000"/>
              </a:spcBef>
              <a:spcAft>
                <a:spcPts val="0"/>
              </a:spcAft>
              <a:buNone/>
            </a:pPr>
            <a:r>
              <a:rPr lang="en-US" sz="2500" b="1"/>
              <a:t>Sayed Mukeeth</a:t>
            </a:r>
            <a:endParaRPr sz="2500" b="1"/>
          </a:p>
          <a:p>
            <a:pPr marL="0" lvl="0" indent="0" algn="ctr" rtl="0">
              <a:lnSpc>
                <a:spcPct val="80000"/>
              </a:lnSpc>
              <a:spcBef>
                <a:spcPts val="1000"/>
              </a:spcBef>
              <a:spcAft>
                <a:spcPts val="0"/>
              </a:spcAft>
              <a:buClr>
                <a:schemeClr val="dk1"/>
              </a:buClr>
              <a:buSzPts val="2400"/>
              <a:buNone/>
            </a:pPr>
            <a:endParaRPr sz="29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panose="020B0604020202020204"/>
              <a:buNone/>
            </a:pPr>
            <a:r>
              <a:rPr lang="en-US">
                <a:solidFill>
                  <a:schemeClr val="accent1"/>
                </a:solidFill>
              </a:rPr>
              <a:t>Displaying High &amp; Volume with Histogram</a:t>
            </a:r>
            <a:endParaRPr>
              <a:solidFill>
                <a:schemeClr val="accent1"/>
              </a:solidFill>
            </a:endParaRPr>
          </a:p>
          <a:p>
            <a:pPr marL="0" lvl="0" indent="0" algn="l" rtl="0">
              <a:spcBef>
                <a:spcPts val="0"/>
              </a:spcBef>
              <a:spcAft>
                <a:spcPts val="0"/>
              </a:spcAft>
              <a:buNone/>
            </a:pPr>
          </a:p>
        </p:txBody>
      </p:sp>
      <p:pic>
        <p:nvPicPr>
          <p:cNvPr id="153" name="Google Shape;153;p22"/>
          <p:cNvPicPr preferRelativeResize="0"/>
          <p:nvPr/>
        </p:nvPicPr>
        <p:blipFill>
          <a:blip r:embed="rId1"/>
          <a:stretch>
            <a:fillRect/>
          </a:stretch>
        </p:blipFill>
        <p:spPr>
          <a:xfrm>
            <a:off x="452571" y="1930400"/>
            <a:ext cx="5524829" cy="4351200"/>
          </a:xfrm>
          <a:prstGeom prst="rect">
            <a:avLst/>
          </a:prstGeom>
          <a:noFill/>
          <a:ln>
            <a:noFill/>
          </a:ln>
        </p:spPr>
      </p:pic>
      <p:pic>
        <p:nvPicPr>
          <p:cNvPr id="154" name="Google Shape;154;p22"/>
          <p:cNvPicPr preferRelativeResize="0"/>
          <p:nvPr/>
        </p:nvPicPr>
        <p:blipFill>
          <a:blip r:embed="rId2"/>
          <a:stretch>
            <a:fillRect/>
          </a:stretch>
        </p:blipFill>
        <p:spPr>
          <a:xfrm>
            <a:off x="6274875" y="2008700"/>
            <a:ext cx="5663473" cy="43512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solidFill>
                  <a:schemeClr val="accent1"/>
                </a:solidFill>
              </a:rPr>
              <a:t>Volume Chart - Separate Volume Plot for Open</a:t>
            </a:r>
            <a:endParaRPr>
              <a:solidFill>
                <a:schemeClr val="accent1"/>
              </a:solidFill>
            </a:endParaRPr>
          </a:p>
        </p:txBody>
      </p:sp>
      <p:pic>
        <p:nvPicPr>
          <p:cNvPr id="161" name="Google Shape;161;p23"/>
          <p:cNvPicPr preferRelativeResize="0"/>
          <p:nvPr/>
        </p:nvPicPr>
        <p:blipFill>
          <a:blip r:embed="rId1"/>
          <a:stretch>
            <a:fillRect/>
          </a:stretch>
        </p:blipFill>
        <p:spPr>
          <a:xfrm>
            <a:off x="1397563" y="1690825"/>
            <a:ext cx="9396871" cy="4862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solidFill>
                  <a:schemeClr val="accent1"/>
                </a:solidFill>
              </a:rPr>
              <a:t>Volume Chart - Separate Volume Plot</a:t>
            </a:r>
            <a:endParaRPr>
              <a:solidFill>
                <a:schemeClr val="accent1"/>
              </a:solidFill>
            </a:endParaRPr>
          </a:p>
        </p:txBody>
      </p:sp>
      <p:pic>
        <p:nvPicPr>
          <p:cNvPr id="168" name="Google Shape;168;p24"/>
          <p:cNvPicPr preferRelativeResize="0"/>
          <p:nvPr/>
        </p:nvPicPr>
        <p:blipFill>
          <a:blip r:embed="rId1"/>
          <a:stretch>
            <a:fillRect/>
          </a:stretch>
        </p:blipFill>
        <p:spPr>
          <a:xfrm>
            <a:off x="1838325" y="1690825"/>
            <a:ext cx="9374549" cy="48623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746250" y="375800"/>
            <a:ext cx="10699500" cy="1368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CC0000"/>
              </a:buClr>
              <a:buSzPts val="2800"/>
              <a:buFont typeface="Times New Roman" panose="02020603050405020304"/>
              <a:buNone/>
            </a:pPr>
            <a:r>
              <a:rPr lang="en-US" sz="3600">
                <a:solidFill>
                  <a:schemeClr val="accent1"/>
                </a:solidFill>
              </a:rPr>
              <a:t>Scatter Plots for Opening and Closing Prices :</a:t>
            </a:r>
            <a:br>
              <a:rPr lang="en-US" sz="2800">
                <a:solidFill>
                  <a:srgbClr val="CC0000"/>
                </a:solidFill>
              </a:rPr>
            </a:br>
            <a:br>
              <a:rPr lang="en-US" sz="2800"/>
            </a:br>
            <a:br>
              <a:rPr lang="en-US" sz="2200"/>
            </a:br>
            <a:endParaRPr sz="2200"/>
          </a:p>
        </p:txBody>
      </p:sp>
      <p:pic>
        <p:nvPicPr>
          <p:cNvPr id="174" name="Google Shape;174;p25"/>
          <p:cNvPicPr preferRelativeResize="0"/>
          <p:nvPr/>
        </p:nvPicPr>
        <p:blipFill>
          <a:blip r:embed="rId1"/>
          <a:stretch>
            <a:fillRect/>
          </a:stretch>
        </p:blipFill>
        <p:spPr>
          <a:xfrm>
            <a:off x="105425" y="1415450"/>
            <a:ext cx="5910199" cy="4994750"/>
          </a:xfrm>
          <a:prstGeom prst="rect">
            <a:avLst/>
          </a:prstGeom>
          <a:noFill/>
          <a:ln>
            <a:noFill/>
          </a:ln>
        </p:spPr>
      </p:pic>
      <p:pic>
        <p:nvPicPr>
          <p:cNvPr id="175" name="Google Shape;175;p25"/>
          <p:cNvPicPr preferRelativeResize="0"/>
          <p:nvPr/>
        </p:nvPicPr>
        <p:blipFill>
          <a:blip r:embed="rId2"/>
          <a:stretch>
            <a:fillRect/>
          </a:stretch>
        </p:blipFill>
        <p:spPr>
          <a:xfrm>
            <a:off x="6168025" y="1415450"/>
            <a:ext cx="5871575" cy="4994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838200" y="844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3600"/>
              <a:buFont typeface="Times New Roman" panose="02020603050405020304"/>
              <a:buNone/>
            </a:pPr>
            <a:r>
              <a:rPr lang="en-US" sz="3600">
                <a:solidFill>
                  <a:schemeClr val="accent1"/>
                </a:solidFill>
              </a:rPr>
              <a:t>Scatter</a:t>
            </a:r>
            <a:r>
              <a:rPr lang="en-US" sz="3600">
                <a:solidFill>
                  <a:schemeClr val="accent1"/>
                </a:solidFill>
              </a:rPr>
              <a:t> Plots for High and Closing prices</a:t>
            </a:r>
            <a:endParaRPr>
              <a:solidFill>
                <a:schemeClr val="accent1"/>
              </a:solidFill>
            </a:endParaRPr>
          </a:p>
        </p:txBody>
      </p:sp>
      <p:pic>
        <p:nvPicPr>
          <p:cNvPr id="181" name="Google Shape;181;p26"/>
          <p:cNvPicPr preferRelativeResize="0"/>
          <p:nvPr>
            <p:ph type="body" idx="1"/>
          </p:nvPr>
        </p:nvPicPr>
        <p:blipFill rotWithShape="1">
          <a:blip r:embed="rId1"/>
          <a:srcRect/>
          <a:stretch>
            <a:fillRect/>
          </a:stretch>
        </p:blipFill>
        <p:spPr>
          <a:xfrm>
            <a:off x="307750" y="1410125"/>
            <a:ext cx="5956200" cy="4984500"/>
          </a:xfrm>
          <a:prstGeom prst="rect">
            <a:avLst/>
          </a:prstGeom>
          <a:noFill/>
          <a:ln>
            <a:noFill/>
          </a:ln>
        </p:spPr>
      </p:pic>
      <p:pic>
        <p:nvPicPr>
          <p:cNvPr id="182" name="Google Shape;182;p26"/>
          <p:cNvPicPr preferRelativeResize="0"/>
          <p:nvPr/>
        </p:nvPicPr>
        <p:blipFill rotWithShape="1">
          <a:blip r:embed="rId2"/>
          <a:srcRect/>
          <a:stretch>
            <a:fillRect/>
          </a:stretch>
        </p:blipFill>
        <p:spPr>
          <a:xfrm>
            <a:off x="6419425" y="1410125"/>
            <a:ext cx="5638799" cy="51824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838200" y="114600"/>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solidFill>
                  <a:schemeClr val="accent1"/>
                </a:solidFill>
              </a:rPr>
              <a:t>Scatter Plot for Volume and Data</a:t>
            </a:r>
            <a:endParaRPr>
              <a:solidFill>
                <a:schemeClr val="accent1"/>
              </a:solidFill>
            </a:endParaRPr>
          </a:p>
        </p:txBody>
      </p:sp>
      <p:pic>
        <p:nvPicPr>
          <p:cNvPr id="189" name="Google Shape;189;p27"/>
          <p:cNvPicPr preferRelativeResize="0"/>
          <p:nvPr/>
        </p:nvPicPr>
        <p:blipFill>
          <a:blip r:embed="rId1"/>
          <a:stretch>
            <a:fillRect/>
          </a:stretch>
        </p:blipFill>
        <p:spPr>
          <a:xfrm>
            <a:off x="1624225" y="1690825"/>
            <a:ext cx="9198409" cy="48623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838200" y="365124"/>
            <a:ext cx="10515600" cy="3914775"/>
          </a:xfrm>
          <a:prstGeom prst="rect">
            <a:avLst/>
          </a:prstGeom>
          <a:noFill/>
          <a:ln>
            <a:noFill/>
          </a:ln>
        </p:spPr>
        <p:txBody>
          <a:bodyPr spcFirstLastPara="1" wrap="square" lIns="91425" tIns="45700" rIns="91425" bIns="45700" anchor="ctr" anchorCtr="0">
            <a:normAutofit/>
          </a:bodyPr>
          <a:lstStyle/>
          <a:p>
            <a:pPr marL="403225" lvl="0" indent="0" algn="just" rtl="0">
              <a:lnSpc>
                <a:spcPct val="150000"/>
              </a:lnSpc>
              <a:spcBef>
                <a:spcPts val="0"/>
              </a:spcBef>
              <a:spcAft>
                <a:spcPts val="0"/>
              </a:spcAft>
              <a:buClr>
                <a:srgbClr val="CC0000"/>
              </a:buClr>
              <a:buSzPts val="4000"/>
              <a:buFont typeface="Times New Roman" panose="02020603050405020304"/>
              <a:buNone/>
            </a:pPr>
            <a:r>
              <a:rPr lang="en-US" sz="4000" b="1">
                <a:solidFill>
                  <a:schemeClr val="accent1"/>
                </a:solidFill>
              </a:rPr>
              <a:t>Model Building</a:t>
            </a:r>
            <a:r>
              <a:rPr lang="en-US" sz="3600" b="1">
                <a:solidFill>
                  <a:schemeClr val="accent1"/>
                </a:solidFill>
              </a:rPr>
              <a:t>:</a:t>
            </a:r>
            <a:br>
              <a:rPr lang="en-US" sz="1800" b="1"/>
            </a:br>
            <a:r>
              <a:rPr lang="en-US" sz="2000" i="0">
                <a:solidFill>
                  <a:srgbClr val="212121"/>
                </a:solidFill>
                <a:highlight>
                  <a:srgbClr val="FFFFFF"/>
                </a:highlight>
              </a:rPr>
              <a:t>Model Building Using FBProphet : FBProphet is a forecasting time series data, based on an additive model where non-linear trends are fit with yearly, weekly, and daily seasonality, plus holiday effects. It works best with time series that have strong seasonal effects and several seasons of historical data.</a:t>
            </a:r>
            <a:endParaRPr sz="2000"/>
          </a:p>
        </p:txBody>
      </p:sp>
      <p:pic>
        <p:nvPicPr>
          <p:cNvPr id="195" name="Google Shape;195;p28"/>
          <p:cNvPicPr preferRelativeResize="0"/>
          <p:nvPr/>
        </p:nvPicPr>
        <p:blipFill rotWithShape="1">
          <a:blip r:embed="rId1"/>
          <a:srcRect/>
          <a:stretch>
            <a:fillRect/>
          </a:stretch>
        </p:blipFill>
        <p:spPr>
          <a:xfrm>
            <a:off x="1600200" y="4279899"/>
            <a:ext cx="8813799" cy="2162409"/>
          </a:xfrm>
          <a:prstGeom prst="rect">
            <a:avLst/>
          </a:prstGeom>
          <a:noFill/>
          <a:ln>
            <a:noFill/>
          </a:ln>
        </p:spPr>
      </p:pic>
      <p:sp>
        <p:nvSpPr>
          <p:cNvPr id="196" name="Google Shape;196;p28"/>
          <p:cNvSpPr txBox="1"/>
          <p:nvPr/>
        </p:nvSpPr>
        <p:spPr>
          <a:xfrm>
            <a:off x="1600200" y="5480154"/>
            <a:ext cx="8813799"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u="sng">
                <a:solidFill>
                  <a:schemeClr val="hlink"/>
                </a:solidFill>
                <a:latin typeface="Calibri" panose="020F0502020204030204"/>
                <a:ea typeface="Calibri" panose="020F0502020204030204"/>
                <a:cs typeface="Calibri" panose="020F0502020204030204"/>
                <a:sym typeface="Calibri" panose="020F0502020204030204"/>
                <a:hlinkClick r:id="rId2"/>
              </a:rPr>
              <a:t>This Photo</a:t>
            </a:r>
            <a:r>
              <a:rPr lang="en-US" sz="900">
                <a:solidFill>
                  <a:schemeClr val="dk1"/>
                </a:solidFill>
                <a:latin typeface="Calibri" panose="020F0502020204030204"/>
                <a:ea typeface="Calibri" panose="020F0502020204030204"/>
                <a:cs typeface="Calibri" panose="020F0502020204030204"/>
                <a:sym typeface="Calibri" panose="020F0502020204030204"/>
              </a:rPr>
              <a:t> by Unknown Author is licensed under </a:t>
            </a:r>
            <a:r>
              <a:rPr lang="en-US" sz="900" u="sng">
                <a:solidFill>
                  <a:schemeClr val="hlink"/>
                </a:solidFill>
                <a:latin typeface="Calibri" panose="020F0502020204030204"/>
                <a:ea typeface="Calibri" panose="020F0502020204030204"/>
                <a:cs typeface="Calibri" panose="020F0502020204030204"/>
                <a:sym typeface="Calibri" panose="020F0502020204030204"/>
                <a:hlinkClick r:id="rId3"/>
              </a:rPr>
              <a:t>CC BY</a:t>
            </a:r>
            <a:endParaRPr sz="9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438400" y="1243774"/>
            <a:ext cx="5436300" cy="4402200"/>
          </a:xfrm>
          <a:prstGeom prst="rect">
            <a:avLst/>
          </a:prstGeom>
          <a:noFill/>
          <a:ln>
            <a:noFill/>
          </a:ln>
        </p:spPr>
        <p:txBody>
          <a:bodyPr spcFirstLastPara="1" wrap="square" lIns="91425" tIns="45700" rIns="91425" bIns="45700" anchor="ctr" anchorCtr="0">
            <a:spAutoFit/>
          </a:bodyPr>
          <a:lstStyle/>
          <a:p>
            <a:pPr marL="0" marR="0" lvl="0" indent="-114300" algn="l" rtl="0">
              <a:lnSpc>
                <a:spcPct val="100000"/>
              </a:lnSpc>
              <a:spcBef>
                <a:spcPts val="0"/>
              </a:spcBef>
              <a:spcAft>
                <a:spcPts val="0"/>
              </a:spcAft>
              <a:buClr>
                <a:schemeClr val="dk1"/>
              </a:buClr>
              <a:buSzPts val="1800"/>
              <a:buFont typeface="Arial" panose="020B0604020202020204"/>
              <a:buChar char="•"/>
            </a:pPr>
            <a:r>
              <a:rPr lang="en-US" sz="1800" b="1" i="0" u="none" strike="noStrike" cap="none">
                <a:solidFill>
                  <a:srgbClr val="CC0000"/>
                </a:solidFill>
              </a:rPr>
              <a:t>Data Preview</a:t>
            </a:r>
            <a:r>
              <a:rPr lang="en-US" sz="1800" i="0" u="none" strike="noStrike" cap="none">
                <a:solidFill>
                  <a:srgbClr val="CC0000"/>
                </a:solidFill>
              </a:rPr>
              <a:t>:</a:t>
            </a:r>
            <a:r>
              <a:rPr lang="en-US" sz="1800" i="0" u="none" strike="noStrike" cap="none">
                <a:solidFill>
                  <a:schemeClr val="dk1"/>
                </a:solidFill>
              </a:rPr>
              <a:t> </a:t>
            </a:r>
            <a:r>
              <a:rPr lang="en-US" sz="2000" i="0" u="none" strike="noStrike" cap="none">
                <a:solidFill>
                  <a:schemeClr val="dk1"/>
                </a:solidFill>
              </a:rPr>
              <a:t>The first few rows of the dataset (df_pht.head()) display columns like date (ds), opening price (Open), highest price (High), target value (y), adjusted closing price (Adj Close), trading volume (Volume), and a 30-day moving average (30_MA). The 30_MA column initially shows NaN values, indicating it hasn't been calculated for the early rows.</a:t>
            </a:r>
            <a:endParaRPr sz="2000" i="0" u="none" strike="noStrike" cap="none">
              <a:solidFill>
                <a:schemeClr val="dk1"/>
              </a:solidFill>
            </a:endParaRPr>
          </a:p>
          <a:p>
            <a:pPr marL="0" marR="0" lvl="0" indent="-114300" algn="l" rtl="0">
              <a:lnSpc>
                <a:spcPct val="100000"/>
              </a:lnSpc>
              <a:spcBef>
                <a:spcPts val="0"/>
              </a:spcBef>
              <a:spcAft>
                <a:spcPts val="0"/>
              </a:spcAft>
              <a:buClr>
                <a:schemeClr val="dk1"/>
              </a:buClr>
              <a:buSzPts val="1800"/>
              <a:buFont typeface="Arial" panose="020B0604020202020204"/>
              <a:buChar char="•"/>
            </a:pPr>
            <a:r>
              <a:rPr lang="en-US" sz="1800" b="1" i="0" u="none" strike="noStrike" cap="none">
                <a:solidFill>
                  <a:srgbClr val="CC0000"/>
                </a:solidFill>
              </a:rPr>
              <a:t>Data Splitting</a:t>
            </a:r>
            <a:r>
              <a:rPr lang="en-US" sz="1800" i="0" u="none" strike="noStrike" cap="none">
                <a:solidFill>
                  <a:srgbClr val="CC0000"/>
                </a:solidFill>
              </a:rPr>
              <a:t>:</a:t>
            </a:r>
            <a:r>
              <a:rPr lang="en-US" sz="1800" i="0" u="none" strike="noStrike" cap="none">
                <a:solidFill>
                  <a:schemeClr val="dk1"/>
                </a:solidFill>
              </a:rPr>
              <a:t> </a:t>
            </a:r>
            <a:r>
              <a:rPr lang="en-US" sz="2000" i="0" u="none" strike="noStrike" cap="none">
                <a:solidFill>
                  <a:schemeClr val="dk1"/>
                </a:solidFill>
              </a:rPr>
              <a:t>The dataset is split into training and testing sets. The training set (df_train) contains 80% of the data (train_data_len is 804), while the remaining 20% is reserved for testing. The shape of the training data is also shown, containing 804 rows and 7 columns.</a:t>
            </a:r>
            <a:endParaRPr sz="2000" i="0" u="none" strike="noStrike" cap="none">
              <a:solidFill>
                <a:schemeClr val="dk1"/>
              </a:solidFill>
            </a:endParaRPr>
          </a:p>
        </p:txBody>
      </p:sp>
      <p:pic>
        <p:nvPicPr>
          <p:cNvPr id="202" name="Google Shape;202;p29"/>
          <p:cNvPicPr preferRelativeResize="0"/>
          <p:nvPr/>
        </p:nvPicPr>
        <p:blipFill rotWithShape="1">
          <a:blip r:embed="rId1"/>
          <a:srcRect/>
          <a:stretch>
            <a:fillRect/>
          </a:stretch>
        </p:blipFill>
        <p:spPr>
          <a:xfrm>
            <a:off x="5874707" y="237993"/>
            <a:ext cx="5969395" cy="6137755"/>
          </a:xfrm>
          <a:prstGeom prst="rect">
            <a:avLst/>
          </a:prstGeom>
          <a:noFill/>
          <a:ln>
            <a:noFill/>
          </a:ln>
        </p:spPr>
      </p:pic>
      <p:sp>
        <p:nvSpPr>
          <p:cNvPr id="203" name="Google Shape;203;p29"/>
          <p:cNvSpPr txBox="1"/>
          <p:nvPr/>
        </p:nvSpPr>
        <p:spPr>
          <a:xfrm>
            <a:off x="438411" y="297585"/>
            <a:ext cx="52359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accent1"/>
                </a:solidFill>
                <a:latin typeface="Calibri" panose="020F0502020204030204"/>
                <a:ea typeface="Calibri" panose="020F0502020204030204"/>
                <a:cs typeface="Calibri" panose="020F0502020204030204"/>
                <a:sym typeface="Calibri" panose="020F0502020204030204"/>
              </a:rPr>
              <a:t>Splitting the Data</a:t>
            </a:r>
            <a:endParaRPr>
              <a:solidFill>
                <a:schemeClr val="accen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838200" y="365125"/>
            <a:ext cx="10515600" cy="2741400"/>
          </a:xfrm>
          <a:prstGeom prst="rect">
            <a:avLst/>
          </a:prstGeom>
          <a:noFill/>
          <a:ln>
            <a:noFill/>
          </a:ln>
        </p:spPr>
        <p:txBody>
          <a:bodyPr spcFirstLastPara="1" wrap="square" lIns="91425" tIns="45700" rIns="91425" bIns="45700" anchor="t" anchorCtr="0">
            <a:normAutofit fontScale="90000"/>
          </a:bodyPr>
          <a:lstStyle/>
          <a:p>
            <a:pPr marL="0" marR="0" lvl="0" indent="0" algn="l" rtl="0">
              <a:lnSpc>
                <a:spcPct val="100000"/>
              </a:lnSpc>
              <a:spcBef>
                <a:spcPts val="0"/>
              </a:spcBef>
              <a:spcAft>
                <a:spcPts val="0"/>
              </a:spcAft>
              <a:buNone/>
            </a:pPr>
            <a:r>
              <a:rPr lang="en-US" sz="4000" b="1">
                <a:solidFill>
                  <a:schemeClr val="accent1"/>
                </a:solidFill>
              </a:rPr>
              <a:t>Fit The Model</a:t>
            </a:r>
            <a:r>
              <a:rPr lang="en-US" sz="4000" b="1">
                <a:solidFill>
                  <a:srgbClr val="CC0000"/>
                </a:solidFill>
              </a:rPr>
              <a:t> </a:t>
            </a:r>
            <a:endParaRPr sz="4000" b="1">
              <a:solidFill>
                <a:srgbClr val="CC0000"/>
              </a:solidFill>
            </a:endParaRPr>
          </a:p>
          <a:p>
            <a:pPr marL="0" marR="0" lvl="0" indent="0" algn="l" rtl="0">
              <a:lnSpc>
                <a:spcPct val="100000"/>
              </a:lnSpc>
              <a:spcBef>
                <a:spcPts val="0"/>
              </a:spcBef>
              <a:spcAft>
                <a:spcPts val="0"/>
              </a:spcAft>
              <a:buNone/>
            </a:pPr>
            <a:br>
              <a:rPr lang="en-US" sz="3145" b="1">
                <a:solidFill>
                  <a:srgbClr val="CC0000"/>
                </a:solidFill>
              </a:rPr>
            </a:br>
            <a:r>
              <a:rPr lang="en-US" sz="2445"/>
              <a:t>Importing the prophet library</a:t>
            </a:r>
            <a:br>
              <a:rPr lang="en-US" sz="2445" b="1"/>
            </a:br>
            <a:r>
              <a:rPr lang="en-US" sz="2445" i="0" u="none" strike="noStrike" cap="none"/>
              <a:t>Creating a Prophet model and fitting it to a training dataset.</a:t>
            </a:r>
            <a:br>
              <a:rPr lang="en-US" sz="2445" i="0" u="none" strike="noStrike" cap="none"/>
            </a:br>
            <a:r>
              <a:rPr lang="en-US" sz="2445" i="0" u="none" strike="noStrike" cap="none"/>
              <a:t>Calculating the number of periods to forecast.</a:t>
            </a:r>
            <a:br>
              <a:rPr lang="en-US" sz="2445" i="0" u="none" strike="noStrike" cap="none"/>
            </a:br>
            <a:r>
              <a:rPr lang="en-US" sz="2445" i="0" u="none" strike="noStrike" cap="none"/>
              <a:t>Creating a DataFrame with future dates using the Prophet model.</a:t>
            </a:r>
            <a:br>
              <a:rPr lang="en-US" sz="2445" i="0" u="none" strike="noStrike" cap="none"/>
            </a:br>
            <a:r>
              <a:rPr lang="en-US" sz="2445" i="0" u="none" strike="noStrike" cap="none"/>
              <a:t>Printing the shape of the future DataFrame </a:t>
            </a:r>
            <a:br>
              <a:rPr lang="en-US" sz="3245" i="0" u="none" strike="noStrike" cap="none">
                <a:solidFill>
                  <a:schemeClr val="dk1"/>
                </a:solidFill>
              </a:rPr>
            </a:br>
            <a:br>
              <a:rPr lang="en-US" sz="2700" b="1">
                <a:solidFill>
                  <a:srgbClr val="CC0000"/>
                </a:solidFill>
              </a:rPr>
            </a:br>
            <a:br>
              <a:rPr lang="en-US" sz="1800" b="1"/>
            </a:br>
            <a:br>
              <a:rPr lang="en-US" sz="1800" b="1"/>
            </a:br>
            <a:br>
              <a:rPr lang="en-US" sz="1800"/>
            </a:br>
            <a:endParaRPr lang="en-US" sz="1800"/>
          </a:p>
        </p:txBody>
      </p:sp>
      <p:sp>
        <p:nvSpPr>
          <p:cNvPr id="209" name="Google Shape;209;p30"/>
          <p:cNvSpPr txBox="1"/>
          <p:nvPr/>
        </p:nvSpPr>
        <p:spPr>
          <a:xfrm>
            <a:off x="735925" y="3429000"/>
            <a:ext cx="10720200" cy="3109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accent1"/>
                </a:solidFill>
                <a:latin typeface="Calibri" panose="020F0502020204030204"/>
                <a:ea typeface="Calibri" panose="020F0502020204030204"/>
                <a:cs typeface="Calibri" panose="020F0502020204030204"/>
                <a:sym typeface="Calibri" panose="020F0502020204030204"/>
              </a:rPr>
              <a:t>Making Predictions</a:t>
            </a:r>
            <a:endParaRPr sz="3600" b="1">
              <a:solidFill>
                <a:schemeClr val="accen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4300" b="1">
              <a:solidFill>
                <a:schemeClr val="accen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700">
                <a:solidFill>
                  <a:schemeClr val="dk1"/>
                </a:solidFill>
                <a:highlight>
                  <a:srgbClr val="F7F7F7"/>
                </a:highlight>
                <a:latin typeface="Calibri" panose="020F0502020204030204"/>
                <a:ea typeface="Calibri" panose="020F0502020204030204"/>
                <a:cs typeface="Calibri" panose="020F0502020204030204"/>
                <a:sym typeface="Calibri" panose="020F0502020204030204"/>
              </a:rPr>
              <a:t>#yhat : the predicted forecast</a:t>
            </a:r>
            <a:endParaRPr sz="2100">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700">
                <a:solidFill>
                  <a:schemeClr val="dk1"/>
                </a:solidFill>
                <a:highlight>
                  <a:srgbClr val="F7F7F7"/>
                </a:highlight>
                <a:latin typeface="Calibri" panose="020F0502020204030204"/>
                <a:ea typeface="Calibri" panose="020F0502020204030204"/>
                <a:cs typeface="Calibri" panose="020F0502020204030204"/>
                <a:sym typeface="Calibri" panose="020F0502020204030204"/>
              </a:rPr>
              <a:t>#yhat_lower : the lower border of the prediction</a:t>
            </a:r>
            <a:endParaRPr sz="2100">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700">
                <a:solidFill>
                  <a:schemeClr val="dk1"/>
                </a:solidFill>
                <a:highlight>
                  <a:srgbClr val="F7F7F7"/>
                </a:highlight>
                <a:latin typeface="Calibri" panose="020F0502020204030204"/>
                <a:ea typeface="Calibri" panose="020F0502020204030204"/>
                <a:cs typeface="Calibri" panose="020F0502020204030204"/>
                <a:sym typeface="Calibri" panose="020F0502020204030204"/>
              </a:rPr>
              <a:t>#yhat_upper: the upper border of the prediction</a:t>
            </a:r>
            <a:endParaRPr sz="2100">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3600" b="1">
              <a:solidFill>
                <a:srgbClr val="C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C0000"/>
              </a:buClr>
              <a:buSzPts val="3000"/>
              <a:buFont typeface="Times New Roman" panose="02020603050405020304"/>
              <a:buNone/>
            </a:pPr>
            <a:r>
              <a:rPr lang="en-US" sz="3000" b="1">
                <a:solidFill>
                  <a:schemeClr val="accent1"/>
                </a:solidFill>
              </a:rPr>
              <a:t>Plotting Predictions</a:t>
            </a:r>
            <a:br>
              <a:rPr lang="en-US" sz="1800" b="1">
                <a:solidFill>
                  <a:schemeClr val="accent1"/>
                </a:solidFill>
              </a:rPr>
            </a:br>
            <a:endParaRPr>
              <a:solidFill>
                <a:schemeClr val="accent1"/>
              </a:solidFill>
            </a:endParaRPr>
          </a:p>
        </p:txBody>
      </p:sp>
      <p:pic>
        <p:nvPicPr>
          <p:cNvPr id="215" name="Google Shape;215;p31"/>
          <p:cNvPicPr preferRelativeResize="0"/>
          <p:nvPr/>
        </p:nvPicPr>
        <p:blipFill rotWithShape="1">
          <a:blip r:embed="rId1"/>
          <a:srcRect/>
          <a:stretch>
            <a:fillRect/>
          </a:stretch>
        </p:blipFill>
        <p:spPr>
          <a:xfrm>
            <a:off x="5885699" y="873125"/>
            <a:ext cx="5772901" cy="5619750"/>
          </a:xfrm>
          <a:prstGeom prst="rect">
            <a:avLst/>
          </a:prstGeom>
          <a:noFill/>
          <a:ln>
            <a:noFill/>
          </a:ln>
        </p:spPr>
      </p:pic>
      <p:sp>
        <p:nvSpPr>
          <p:cNvPr id="216" name="Google Shape;216;p31"/>
          <p:cNvSpPr txBox="1"/>
          <p:nvPr/>
        </p:nvSpPr>
        <p:spPr>
          <a:xfrm>
            <a:off x="2000" y="2551819"/>
            <a:ext cx="6093900" cy="2678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highlight>
                  <a:srgbClr val="F7F7F7"/>
                </a:highlight>
                <a:latin typeface="Calibri" panose="020F0502020204030204"/>
                <a:ea typeface="Calibri" panose="020F0502020204030204"/>
                <a:cs typeface="Calibri" panose="020F0502020204030204"/>
                <a:sym typeface="Calibri" panose="020F0502020204030204"/>
              </a:rPr>
              <a:t>#Trending data</a:t>
            </a:r>
            <a:endParaRPr sz="1700">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a:solidFill>
                <a:schemeClr val="dk1"/>
              </a:solidFill>
              <a:highlight>
                <a:srgbClr val="F7F7F7"/>
              </a:highlight>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a:solidFill>
                  <a:schemeClr val="dk1"/>
                </a:solidFill>
                <a:highlight>
                  <a:srgbClr val="F7F7F7"/>
                </a:highlight>
                <a:latin typeface="Calibri" panose="020F0502020204030204"/>
                <a:ea typeface="Calibri" panose="020F0502020204030204"/>
                <a:cs typeface="Calibri" panose="020F0502020204030204"/>
                <a:sym typeface="Calibri" panose="020F0502020204030204"/>
              </a:rPr>
              <a:t>#Black dots : the actual data points in our dataset.</a:t>
            </a:r>
            <a:endParaRPr sz="1700">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a:solidFill>
                <a:schemeClr val="dk1"/>
              </a:solidFill>
              <a:highlight>
                <a:srgbClr val="F7F7F7"/>
              </a:highlight>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a:solidFill>
                  <a:schemeClr val="dk1"/>
                </a:solidFill>
                <a:highlight>
                  <a:srgbClr val="F7F7F7"/>
                </a:highlight>
                <a:latin typeface="Calibri" panose="020F0502020204030204"/>
                <a:ea typeface="Calibri" panose="020F0502020204030204"/>
                <a:cs typeface="Calibri" panose="020F0502020204030204"/>
                <a:sym typeface="Calibri" panose="020F0502020204030204"/>
              </a:rPr>
              <a:t>#Deep blue line : the predicted forecast/the predicted values</a:t>
            </a:r>
            <a:endParaRPr sz="1700">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100">
              <a:solidFill>
                <a:schemeClr val="dk1"/>
              </a:solidFill>
              <a:highlight>
                <a:srgbClr val="F7F7F7"/>
              </a:highlight>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100">
                <a:solidFill>
                  <a:schemeClr val="dk1"/>
                </a:solidFill>
                <a:highlight>
                  <a:srgbClr val="F7F7F7"/>
                </a:highlight>
                <a:latin typeface="Calibri" panose="020F0502020204030204"/>
                <a:ea typeface="Calibri" panose="020F0502020204030204"/>
                <a:cs typeface="Calibri" panose="020F0502020204030204"/>
                <a:sym typeface="Calibri" panose="020F0502020204030204"/>
              </a:rPr>
              <a:t>#Light blue line : the boundaries</a:t>
            </a:r>
            <a:endParaRPr sz="17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Times New Roman" panose="02020603050405020304"/>
              <a:buNone/>
            </a:pPr>
            <a:r>
              <a:rPr lang="en-US">
                <a:solidFill>
                  <a:schemeClr val="accent1"/>
                </a:solidFill>
              </a:rPr>
              <a:t>Intoduction</a:t>
            </a:r>
            <a:endParaRPr>
              <a:solidFill>
                <a:schemeClr val="accent1"/>
              </a:solidFill>
            </a:endParaRPr>
          </a:p>
        </p:txBody>
      </p:sp>
      <p:sp>
        <p:nvSpPr>
          <p:cNvPr id="95" name="Google Shape;95;p14"/>
          <p:cNvSpPr txBox="1"/>
          <p:nvPr>
            <p:ph type="body" idx="1"/>
          </p:nvPr>
        </p:nvSpPr>
        <p:spPr>
          <a:xfrm>
            <a:off x="838200" y="1825625"/>
            <a:ext cx="64389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ts val="2800"/>
              <a:buChar char="•"/>
            </a:pPr>
            <a:r>
              <a:rPr lang="en-US"/>
              <a:t>This project focuses on analyzing Amazon's stock market performance to understand its price trends and patterns. By utilizing various data analysis techniques, including moving averages and visualizations, the project aims to provide insights into Amazon's stock behavior over time, helping investors make informed decisions. The analysis includes evaluating historical price data, identifying trends, and using statistical tools to predict future stock movements.</a:t>
            </a:r>
            <a:endParaRPr lang="en-US"/>
          </a:p>
        </p:txBody>
      </p:sp>
      <p:pic>
        <p:nvPicPr>
          <p:cNvPr id="96" name="Google Shape;96;p14"/>
          <p:cNvPicPr preferRelativeResize="0"/>
          <p:nvPr/>
        </p:nvPicPr>
        <p:blipFill rotWithShape="1">
          <a:blip r:embed="rId1"/>
          <a:srcRect/>
          <a:stretch>
            <a:fillRect/>
          </a:stretch>
        </p:blipFill>
        <p:spPr>
          <a:xfrm>
            <a:off x="7277100" y="984250"/>
            <a:ext cx="4876800" cy="4889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838200" y="365125"/>
            <a:ext cx="10515600" cy="3194939"/>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None/>
            </a:pPr>
            <a:r>
              <a:rPr lang="en-US" sz="3200" b="1">
                <a:solidFill>
                  <a:schemeClr val="accent1"/>
                </a:solidFill>
              </a:rPr>
              <a:t>ARIMA Model for Time Series Prediction</a:t>
            </a:r>
            <a:br>
              <a:rPr lang="en-US" sz="1800" b="1">
                <a:solidFill>
                  <a:srgbClr val="CC0000"/>
                </a:solidFill>
              </a:rPr>
            </a:br>
            <a:br>
              <a:rPr lang="en-US" sz="1800" b="1">
                <a:solidFill>
                  <a:srgbClr val="CC0000"/>
                </a:solidFill>
              </a:rPr>
            </a:br>
            <a:r>
              <a:rPr lang="en-US" sz="2690"/>
              <a:t>Using a trained Prophet model to make prediction for future values</a:t>
            </a:r>
            <a:br>
              <a:rPr lang="en-US" sz="2690"/>
            </a:br>
            <a:r>
              <a:rPr lang="en-US" sz="2690"/>
              <a:t>Evaluating the accuracy of the predictions using RMSE metric</a:t>
            </a:r>
            <a:br>
              <a:rPr lang="en-US" sz="1800"/>
            </a:br>
            <a:br>
              <a:rPr lang="en-US" sz="2000"/>
            </a:br>
            <a:br>
              <a:rPr lang="en-US" sz="2000"/>
            </a:br>
            <a:r>
              <a:rPr lang="en-US" sz="2665" i="0" u="none" strike="noStrike" cap="none">
                <a:solidFill>
                  <a:schemeClr val="dk1"/>
                </a:solidFill>
              </a:rPr>
              <a:t>The output RMSE: 31.3174599486085 indicates that the RMSE between the predicted values and the actual test values is approximately 31.32. This value can be interpreted as the average error between the predictions and the true values. A lower RMSE generally indicates better model performance. </a:t>
            </a:r>
            <a:br>
              <a:rPr lang="en-US" sz="1800" i="0" u="none" strike="noStrike" cap="none">
                <a:solidFill>
                  <a:schemeClr val="dk1"/>
                </a:solidFill>
              </a:rPr>
            </a:br>
            <a:br>
              <a:rPr lang="en-US" sz="1800"/>
            </a:br>
            <a:endParaRPr sz="1800"/>
          </a:p>
        </p:txBody>
      </p:sp>
      <p:pic>
        <p:nvPicPr>
          <p:cNvPr id="222" name="Google Shape;222;p32"/>
          <p:cNvPicPr preferRelativeResize="0"/>
          <p:nvPr/>
        </p:nvPicPr>
        <p:blipFill rotWithShape="1">
          <a:blip r:embed="rId1"/>
          <a:srcRect/>
          <a:stretch>
            <a:fillRect/>
          </a:stretch>
        </p:blipFill>
        <p:spPr>
          <a:xfrm>
            <a:off x="1676450" y="3560076"/>
            <a:ext cx="8839100" cy="2646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124F5C"/>
              </a:buClr>
              <a:buSzPts val="4000"/>
              <a:buFont typeface="Arial" panose="020B0604020202020204"/>
              <a:buNone/>
            </a:pPr>
            <a:r>
              <a:rPr lang="en-US" sz="4000" b="1">
                <a:solidFill>
                  <a:schemeClr val="accent1"/>
                </a:solidFill>
                <a:latin typeface="Arial" panose="020B0604020202020204"/>
                <a:ea typeface="Arial" panose="020B0604020202020204"/>
                <a:cs typeface="Arial" panose="020B0604020202020204"/>
                <a:sym typeface="Arial" panose="020B0604020202020204"/>
              </a:rPr>
              <a:t>ARIMA Model Results</a:t>
            </a:r>
            <a:br>
              <a:rPr lang="en-US" sz="4000">
                <a:solidFill>
                  <a:schemeClr val="accent1"/>
                </a:solidFill>
                <a:latin typeface="Tahoma" panose="020B0604030504040204"/>
                <a:ea typeface="Tahoma" panose="020B0604030504040204"/>
                <a:cs typeface="Tahoma" panose="020B0604030504040204"/>
                <a:sym typeface="Tahoma" panose="020B0604030504040204"/>
              </a:rPr>
            </a:br>
            <a:endParaRPr sz="4000">
              <a:solidFill>
                <a:schemeClr val="accent1"/>
              </a:solidFill>
            </a:endParaRPr>
          </a:p>
        </p:txBody>
      </p:sp>
      <p:pic>
        <p:nvPicPr>
          <p:cNvPr id="228" name="Google Shape;228;p33"/>
          <p:cNvPicPr preferRelativeResize="0"/>
          <p:nvPr/>
        </p:nvPicPr>
        <p:blipFill rotWithShape="1">
          <a:blip r:embed="rId1"/>
          <a:srcRect/>
          <a:stretch>
            <a:fillRect/>
          </a:stretch>
        </p:blipFill>
        <p:spPr>
          <a:xfrm>
            <a:off x="983117" y="1301750"/>
            <a:ext cx="9572625" cy="5191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838200" y="365125"/>
            <a:ext cx="10515600" cy="2486359"/>
          </a:xfrm>
          <a:prstGeom prst="rect">
            <a:avLst/>
          </a:prstGeom>
          <a:noFill/>
          <a:ln>
            <a:noFill/>
          </a:ln>
        </p:spPr>
        <p:txBody>
          <a:bodyPr spcFirstLastPara="1" wrap="square" lIns="91425" tIns="45700" rIns="91425" bIns="45700" anchor="t" anchorCtr="0">
            <a:normAutofit fontScale="90000"/>
          </a:bodyPr>
          <a:lstStyle/>
          <a:p>
            <a:pPr marL="0" marR="0" lvl="0" indent="0" algn="l" rtl="0">
              <a:lnSpc>
                <a:spcPct val="100000"/>
              </a:lnSpc>
              <a:spcBef>
                <a:spcPts val="0"/>
              </a:spcBef>
              <a:spcAft>
                <a:spcPts val="0"/>
              </a:spcAft>
              <a:buNone/>
            </a:pPr>
            <a:r>
              <a:rPr lang="en-US" sz="3600" i="0">
                <a:solidFill>
                  <a:schemeClr val="accent1"/>
                </a:solidFill>
                <a:highlight>
                  <a:srgbClr val="FFFFFF"/>
                </a:highlight>
              </a:rPr>
              <a:t>LSTM based RNN using Tensorflow</a:t>
            </a:r>
            <a:br>
              <a:rPr lang="en-US" sz="3600" i="0">
                <a:solidFill>
                  <a:srgbClr val="C00000"/>
                </a:solidFill>
                <a:highlight>
                  <a:srgbClr val="FFFFFF"/>
                </a:highlight>
              </a:rPr>
            </a:br>
            <a:r>
              <a:rPr lang="en-US" sz="2575"/>
              <a:t>Effective for modeling sequential data.</a:t>
            </a:r>
            <a:br>
              <a:rPr lang="en-US" sz="2575"/>
            </a:br>
            <a:r>
              <a:rPr lang="en-US" sz="2575" i="0" u="none" strike="noStrike" cap="none">
                <a:solidFill>
                  <a:schemeClr val="dk1"/>
                </a:solidFill>
              </a:rPr>
              <a:t>Address the vanishing gradient problem.</a:t>
            </a:r>
            <a:br>
              <a:rPr lang="en-US" sz="2575" i="0" u="none" strike="noStrike" cap="none">
                <a:solidFill>
                  <a:schemeClr val="dk1"/>
                </a:solidFill>
              </a:rPr>
            </a:br>
            <a:r>
              <a:rPr lang="en-US" sz="2575" i="0" u="none" strike="noStrike" cap="none">
                <a:solidFill>
                  <a:schemeClr val="dk1"/>
                </a:solidFill>
              </a:rPr>
              <a:t>Use memory cells to capture long-term dependencies.</a:t>
            </a:r>
            <a:br>
              <a:rPr lang="en-US" sz="2575" i="0" u="none" strike="noStrike" cap="none">
                <a:solidFill>
                  <a:schemeClr val="dk1"/>
                </a:solidFill>
              </a:rPr>
            </a:br>
            <a:r>
              <a:rPr lang="en-US" sz="2575" i="0" u="none" strike="noStrike" cap="none">
                <a:solidFill>
                  <a:schemeClr val="dk1"/>
                </a:solidFill>
              </a:rPr>
              <a:t>Widely used in NLP, time series forecasting, and more.</a:t>
            </a:r>
            <a:br>
              <a:rPr lang="en-US" sz="2575" i="0" u="none" strike="noStrike" cap="none">
                <a:solidFill>
                  <a:schemeClr val="dk1"/>
                </a:solidFill>
              </a:rPr>
            </a:br>
            <a:r>
              <a:rPr lang="en-US" sz="2575" i="0" u="none" strike="noStrike" cap="none">
                <a:solidFill>
                  <a:schemeClr val="dk1"/>
                </a:solidFill>
              </a:rPr>
              <a:t>Implemented in TensorFlow using the keras.Sequential API. </a:t>
            </a:r>
            <a:br>
              <a:rPr lang="en-US" sz="4375" i="0" u="none" strike="noStrike" cap="none">
                <a:solidFill>
                  <a:schemeClr val="dk1"/>
                </a:solidFill>
              </a:rPr>
            </a:br>
            <a:br>
              <a:rPr lang="en-US" sz="3600" i="0">
                <a:solidFill>
                  <a:srgbClr val="C00000"/>
                </a:solidFill>
                <a:highlight>
                  <a:srgbClr val="FFFFFF"/>
                </a:highlight>
              </a:rPr>
            </a:br>
            <a:endParaRPr sz="3600">
              <a:solidFill>
                <a:srgbClr val="C00000"/>
              </a:solidFill>
            </a:endParaRPr>
          </a:p>
        </p:txBody>
      </p:sp>
      <p:pic>
        <p:nvPicPr>
          <p:cNvPr id="234" name="Google Shape;234;p34"/>
          <p:cNvPicPr preferRelativeResize="0"/>
          <p:nvPr/>
        </p:nvPicPr>
        <p:blipFill rotWithShape="1">
          <a:blip r:embed="rId1"/>
          <a:srcRect/>
          <a:stretch>
            <a:fillRect/>
          </a:stretch>
        </p:blipFill>
        <p:spPr>
          <a:xfrm>
            <a:off x="1370425" y="3263025"/>
            <a:ext cx="9451150" cy="3114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403225" lvl="0" indent="0" algn="ctr" rtl="0">
              <a:lnSpc>
                <a:spcPct val="90000"/>
              </a:lnSpc>
              <a:spcBef>
                <a:spcPts val="0"/>
              </a:spcBef>
              <a:spcAft>
                <a:spcPts val="0"/>
              </a:spcAft>
              <a:buClr>
                <a:srgbClr val="CC0000"/>
              </a:buClr>
              <a:buSzPct val="100000"/>
              <a:buFont typeface="Times New Roman" panose="02020603050405020304"/>
              <a:buNone/>
            </a:pPr>
            <a:br>
              <a:rPr lang="en-US" sz="1800" b="1">
                <a:solidFill>
                  <a:schemeClr val="accent1"/>
                </a:solidFill>
              </a:rPr>
            </a:br>
            <a:r>
              <a:rPr lang="en-US" sz="3600" b="1">
                <a:solidFill>
                  <a:schemeClr val="accent1"/>
                </a:solidFill>
              </a:rPr>
              <a:t>RESULT OF Trained Model</a:t>
            </a:r>
            <a:br>
              <a:rPr lang="en-US" sz="3600" b="1">
                <a:solidFill>
                  <a:schemeClr val="accent1"/>
                </a:solidFill>
              </a:rPr>
            </a:br>
            <a:r>
              <a:rPr lang="en-US" sz="1800" b="1">
                <a:solidFill>
                  <a:schemeClr val="accent1"/>
                </a:solidFill>
              </a:rPr>
              <a:t> </a:t>
            </a:r>
            <a:br>
              <a:rPr lang="en-US" sz="1800">
                <a:solidFill>
                  <a:schemeClr val="accent1"/>
                </a:solidFill>
              </a:rPr>
            </a:br>
            <a:endParaRPr sz="2400">
              <a:solidFill>
                <a:schemeClr val="accent1"/>
              </a:solidFill>
            </a:endParaRPr>
          </a:p>
        </p:txBody>
      </p:sp>
      <p:pic>
        <p:nvPicPr>
          <p:cNvPr id="240" name="Google Shape;240;p35"/>
          <p:cNvPicPr preferRelativeResize="0"/>
          <p:nvPr>
            <p:ph type="body" idx="1"/>
          </p:nvPr>
        </p:nvPicPr>
        <p:blipFill rotWithShape="1">
          <a:blip r:embed="rId1"/>
          <a:srcRect/>
          <a:stretch>
            <a:fillRect/>
          </a:stretch>
        </p:blipFill>
        <p:spPr>
          <a:xfrm>
            <a:off x="709863" y="1558341"/>
            <a:ext cx="5386137" cy="4191585"/>
          </a:xfrm>
          <a:prstGeom prst="rect">
            <a:avLst/>
          </a:prstGeom>
          <a:noFill/>
          <a:ln>
            <a:noFill/>
          </a:ln>
        </p:spPr>
      </p:pic>
      <p:pic>
        <p:nvPicPr>
          <p:cNvPr id="241" name="Google Shape;241;p35"/>
          <p:cNvPicPr preferRelativeResize="0"/>
          <p:nvPr/>
        </p:nvPicPr>
        <p:blipFill rotWithShape="1">
          <a:blip r:embed="rId2"/>
          <a:srcRect/>
          <a:stretch>
            <a:fillRect/>
          </a:stretch>
        </p:blipFill>
        <p:spPr>
          <a:xfrm>
            <a:off x="6521116" y="1709740"/>
            <a:ext cx="5481630" cy="415348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sp>
        <p:nvSpPr>
          <p:cNvPr id="246" name="Google Shape;246;p36"/>
          <p:cNvSpPr txBox="1"/>
          <p:nvPr>
            <p:ph type="title"/>
          </p:nvPr>
        </p:nvSpPr>
        <p:spPr>
          <a:xfrm>
            <a:off x="838200" y="365125"/>
            <a:ext cx="10515600" cy="1019100"/>
          </a:xfrm>
          <a:prstGeom prst="rect">
            <a:avLst/>
          </a:prstGeom>
          <a:noFill/>
          <a:ln>
            <a:noFill/>
          </a:ln>
        </p:spPr>
        <p:txBody>
          <a:bodyPr spcFirstLastPara="1" wrap="square" lIns="91425" tIns="45700" rIns="91425" bIns="45700" anchor="ctr" anchorCtr="0">
            <a:normAutofit fontScale="90000"/>
          </a:bodyPr>
          <a:lstStyle/>
          <a:p>
            <a:pPr marL="0" marR="0" lvl="0" indent="0" algn="ctr" rtl="0">
              <a:lnSpc>
                <a:spcPct val="100000"/>
              </a:lnSpc>
              <a:spcBef>
                <a:spcPts val="0"/>
              </a:spcBef>
              <a:spcAft>
                <a:spcPts val="0"/>
              </a:spcAft>
              <a:buClr>
                <a:srgbClr val="CC0000"/>
              </a:buClr>
              <a:buSzPct val="100000"/>
              <a:buFont typeface="Arial" panose="020B0604020202020204"/>
              <a:buNone/>
            </a:pPr>
            <a:br>
              <a:rPr lang="en-US" sz="4400" b="1" i="0" u="none" strike="noStrike" cap="none">
                <a:solidFill>
                  <a:schemeClr val="accent1"/>
                </a:solidFill>
              </a:rPr>
            </a:br>
            <a:r>
              <a:rPr lang="en-US" b="1">
                <a:solidFill>
                  <a:schemeClr val="accent1"/>
                </a:solidFill>
              </a:rPr>
              <a:t>Prediction Result</a:t>
            </a:r>
            <a:br>
              <a:rPr lang="en-US" sz="4400" b="1" i="0" u="none" strike="noStrike" cap="none">
                <a:solidFill>
                  <a:schemeClr val="accent1"/>
                </a:solidFill>
              </a:rPr>
            </a:br>
            <a:br>
              <a:rPr lang="en-US" sz="3200" i="0" u="none" strike="noStrike" cap="none">
                <a:solidFill>
                  <a:schemeClr val="accent1"/>
                </a:solidFill>
              </a:rPr>
            </a:br>
            <a:endParaRPr>
              <a:solidFill>
                <a:schemeClr val="accent1"/>
              </a:solidFill>
            </a:endParaRPr>
          </a:p>
        </p:txBody>
      </p:sp>
      <p:sp>
        <p:nvSpPr>
          <p:cNvPr id="247" name="Google Shape;247;p36"/>
          <p:cNvSpPr/>
          <p:nvPr/>
        </p:nvSpPr>
        <p:spPr>
          <a:xfrm>
            <a:off x="0" y="0"/>
            <a:ext cx="12192000" cy="457200"/>
          </a:xfrm>
          <a:prstGeom prst="rect">
            <a:avLst/>
          </a:prstGeom>
          <a:noFill/>
          <a:ln>
            <a:noFill/>
          </a:ln>
        </p:spPr>
        <p:txBody>
          <a:bodyPr spcFirstLastPara="1" wrap="square" lIns="225350" tIns="260250" rIns="91425" bIns="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48" name="Google Shape;248;p36"/>
          <p:cNvPicPr preferRelativeResize="0"/>
          <p:nvPr>
            <p:ph type="body" idx="1"/>
          </p:nvPr>
        </p:nvPicPr>
        <p:blipFill rotWithShape="1">
          <a:blip r:embed="rId1"/>
          <a:srcRect/>
          <a:stretch>
            <a:fillRect/>
          </a:stretch>
        </p:blipFill>
        <p:spPr>
          <a:xfrm>
            <a:off x="838200" y="1540700"/>
            <a:ext cx="10515600" cy="4581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52" name="Shape 252"/>
        <p:cNvGrpSpPr/>
        <p:nvPr/>
      </p:nvGrpSpPr>
      <p:grpSpPr>
        <a:xfrm>
          <a:off x="0" y="0"/>
          <a:ext cx="0" cy="0"/>
          <a:chOff x="0" y="0"/>
          <a:chExt cx="0" cy="0"/>
        </a:xfrm>
      </p:grpSpPr>
      <p:pic>
        <p:nvPicPr>
          <p:cNvPr id="253" name="Google Shape;253;p37"/>
          <p:cNvPicPr preferRelativeResize="0"/>
          <p:nvPr>
            <p:ph type="body" idx="1"/>
          </p:nvPr>
        </p:nvPicPr>
        <p:blipFill rotWithShape="1">
          <a:blip r:embed="rId1"/>
          <a:srcRect/>
          <a:stretch>
            <a:fillRect/>
          </a:stretch>
        </p:blipFill>
        <p:spPr>
          <a:xfrm>
            <a:off x="705852" y="1146117"/>
            <a:ext cx="10515600" cy="4242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57" name="Shape 257"/>
        <p:cNvGrpSpPr/>
        <p:nvPr/>
      </p:nvGrpSpPr>
      <p:grpSpPr>
        <a:xfrm>
          <a:off x="0" y="0"/>
          <a:ext cx="0" cy="0"/>
          <a:chOff x="0" y="0"/>
          <a:chExt cx="0" cy="0"/>
        </a:xfrm>
      </p:grpSpPr>
      <p:sp>
        <p:nvSpPr>
          <p:cNvPr id="258" name="Google Shape;258;p38"/>
          <p:cNvSpPr txBox="1"/>
          <p:nvPr>
            <p:ph type="body" idx="1"/>
          </p:nvPr>
        </p:nvSpPr>
        <p:spPr>
          <a:xfrm>
            <a:off x="848650" y="1979100"/>
            <a:ext cx="10396500" cy="2786100"/>
          </a:xfrm>
          <a:prstGeom prst="rect">
            <a:avLst/>
          </a:prstGeom>
          <a:noFill/>
          <a:ln>
            <a:noFill/>
          </a:ln>
        </p:spPr>
        <p:txBody>
          <a:bodyPr spcFirstLastPara="1" wrap="square" lIns="91425" tIns="45700" rIns="91425" bIns="45700" anchor="ctr" anchorCtr="0">
            <a:spAutoFit/>
          </a:bodyPr>
          <a:lstStyle/>
          <a:p>
            <a:pPr marL="0" marR="0" lvl="0" indent="-158750" algn="l" rtl="0">
              <a:lnSpc>
                <a:spcPct val="100000"/>
              </a:lnSpc>
              <a:spcBef>
                <a:spcPts val="0"/>
              </a:spcBef>
              <a:spcAft>
                <a:spcPts val="0"/>
              </a:spcAft>
              <a:buClr>
                <a:schemeClr val="dk1"/>
              </a:buClr>
              <a:buSzPts val="2500"/>
              <a:buFont typeface="Arial" panose="020B0604020202020204"/>
              <a:buChar char="•"/>
            </a:pPr>
            <a:r>
              <a:rPr lang="en-US" sz="2500" b="1" i="0" u="none" strike="noStrike" cap="none">
                <a:solidFill>
                  <a:srgbClr val="CC0000"/>
                </a:solidFill>
              </a:rPr>
              <a:t>Insights Gained</a:t>
            </a:r>
            <a:r>
              <a:rPr lang="en-US" sz="2500" i="0" u="none" strike="noStrike" cap="none">
                <a:solidFill>
                  <a:srgbClr val="CC0000"/>
                </a:solidFill>
              </a:rPr>
              <a:t>:</a:t>
            </a:r>
            <a:r>
              <a:rPr lang="en-US" sz="2500" i="0" u="none" strike="noStrike" cap="none">
                <a:solidFill>
                  <a:schemeClr val="dk1"/>
                </a:solidFill>
              </a:rPr>
              <a:t> Successfully analyzed Amazon stock data, identifying key trends and patterns from 2020 to 2024.</a:t>
            </a:r>
            <a:endParaRPr sz="3500"/>
          </a:p>
          <a:p>
            <a:pPr marL="0" marR="0" lvl="0" indent="-158750" algn="l" rtl="0">
              <a:lnSpc>
                <a:spcPct val="100000"/>
              </a:lnSpc>
              <a:spcBef>
                <a:spcPts val="0"/>
              </a:spcBef>
              <a:spcAft>
                <a:spcPts val="0"/>
              </a:spcAft>
              <a:buClr>
                <a:schemeClr val="dk1"/>
              </a:buClr>
              <a:buSzPts val="2500"/>
              <a:buFont typeface="Arial" panose="020B0604020202020204"/>
              <a:buChar char="•"/>
            </a:pPr>
            <a:r>
              <a:rPr lang="en-US" sz="2500" b="1" i="0" u="none" strike="noStrike" cap="none">
                <a:solidFill>
                  <a:srgbClr val="CC0000"/>
                </a:solidFill>
              </a:rPr>
              <a:t>Model Performance</a:t>
            </a:r>
            <a:r>
              <a:rPr lang="en-US" sz="2500" i="0" u="none" strike="noStrike" cap="none">
                <a:solidFill>
                  <a:srgbClr val="CC0000"/>
                </a:solidFill>
              </a:rPr>
              <a:t>:</a:t>
            </a:r>
            <a:r>
              <a:rPr lang="en-US" sz="2500" i="0" u="none" strike="noStrike" cap="none">
                <a:solidFill>
                  <a:schemeClr val="dk1"/>
                </a:solidFill>
              </a:rPr>
              <a:t> Utilized FBProphet, ARIMA, and LSTM models to forecast stock prices, achieving accurate predictions and understanding market behavior.</a:t>
            </a:r>
            <a:endParaRPr sz="3500"/>
          </a:p>
          <a:p>
            <a:pPr marL="0" marR="0" lvl="0" indent="-158750" algn="l" rtl="0">
              <a:lnSpc>
                <a:spcPct val="100000"/>
              </a:lnSpc>
              <a:spcBef>
                <a:spcPts val="0"/>
              </a:spcBef>
              <a:spcAft>
                <a:spcPts val="0"/>
              </a:spcAft>
              <a:buClr>
                <a:schemeClr val="dk1"/>
              </a:buClr>
              <a:buSzPts val="2500"/>
              <a:buFont typeface="Arial" panose="020B0604020202020204"/>
              <a:buChar char="•"/>
            </a:pPr>
            <a:r>
              <a:rPr lang="en-US" sz="2500" b="1" i="0" u="none" strike="noStrike" cap="none">
                <a:solidFill>
                  <a:srgbClr val="CC0000"/>
                </a:solidFill>
              </a:rPr>
              <a:t>Value for Investors</a:t>
            </a:r>
            <a:r>
              <a:rPr lang="en-US" sz="2500" i="0" u="none" strike="noStrike" cap="none">
                <a:solidFill>
                  <a:srgbClr val="CC0000"/>
                </a:solidFill>
              </a:rPr>
              <a:t>:</a:t>
            </a:r>
            <a:r>
              <a:rPr lang="en-US" sz="2500" i="0" u="none" strike="noStrike" cap="none">
                <a:solidFill>
                  <a:schemeClr val="dk1"/>
                </a:solidFill>
              </a:rPr>
              <a:t> Provided data-driven insights and predictive analytics to help investors make informed decisions and optimize their trading strategies. </a:t>
            </a:r>
            <a:endParaRPr sz="3500"/>
          </a:p>
        </p:txBody>
      </p:sp>
      <p:sp>
        <p:nvSpPr>
          <p:cNvPr id="259" name="Google Shape;259;p38"/>
          <p:cNvSpPr txBox="1"/>
          <p:nvPr/>
        </p:nvSpPr>
        <p:spPr>
          <a:xfrm>
            <a:off x="3380874" y="782053"/>
            <a:ext cx="5991600" cy="846600"/>
          </a:xfrm>
          <a:prstGeom prst="rect">
            <a:avLst/>
          </a:prstGeom>
          <a:noFill/>
          <a:ln>
            <a:noFill/>
          </a:ln>
        </p:spPr>
        <p:txBody>
          <a:bodyPr spcFirstLastPara="1" wrap="square" lIns="91425" tIns="45700" rIns="91425" bIns="45700" anchor="b" anchorCtr="0">
            <a:spAutoFit/>
          </a:bodyPr>
          <a:lstStyle/>
          <a:p>
            <a:pPr marL="0" marR="0" lvl="0" indent="0" algn="ctr" rtl="0">
              <a:spcBef>
                <a:spcPts val="0"/>
              </a:spcBef>
              <a:spcAft>
                <a:spcPts val="0"/>
              </a:spcAft>
              <a:buNone/>
            </a:pPr>
            <a:r>
              <a:rPr lang="en-US" sz="4900" b="1">
                <a:solidFill>
                  <a:schemeClr val="accent1"/>
                </a:solidFill>
                <a:latin typeface="Calibri" panose="020F0502020204030204"/>
                <a:ea typeface="Calibri" panose="020F0502020204030204"/>
                <a:cs typeface="Calibri" panose="020F0502020204030204"/>
                <a:sym typeface="Calibri" panose="020F0502020204030204"/>
              </a:rPr>
              <a:t>Conclusion</a:t>
            </a:r>
            <a:endParaRPr sz="2700">
              <a:solidFill>
                <a:schemeClr val="accen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63" name="Shape 263"/>
        <p:cNvGrpSpPr/>
        <p:nvPr/>
      </p:nvGrpSpPr>
      <p:grpSpPr>
        <a:xfrm>
          <a:off x="0" y="0"/>
          <a:ext cx="0" cy="0"/>
          <a:chOff x="0" y="0"/>
          <a:chExt cx="0" cy="0"/>
        </a:xfrm>
      </p:grpSpPr>
      <p:sp>
        <p:nvSpPr>
          <p:cNvPr id="264" name="Google Shape;264;p39"/>
          <p:cNvSpPr txBox="1"/>
          <p:nvPr>
            <p:ph type="ctrTitle"/>
          </p:nvPr>
        </p:nvSpPr>
        <p:spPr>
          <a:xfrm>
            <a:off x="1664400" y="589988"/>
            <a:ext cx="9144000" cy="7545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C00000"/>
              </a:buClr>
              <a:buSzPts val="3600"/>
              <a:buFont typeface="Times New Roman" panose="02020603050405020304"/>
              <a:buNone/>
            </a:pPr>
            <a:r>
              <a:rPr lang="en-US" sz="4700" b="1">
                <a:solidFill>
                  <a:schemeClr val="accent1"/>
                </a:solidFill>
              </a:rPr>
              <a:t>Future Scope</a:t>
            </a:r>
            <a:endParaRPr sz="7100" b="1">
              <a:solidFill>
                <a:schemeClr val="accent1"/>
              </a:solidFill>
            </a:endParaRPr>
          </a:p>
        </p:txBody>
      </p:sp>
      <p:sp>
        <p:nvSpPr>
          <p:cNvPr id="265" name="Google Shape;265;p39"/>
          <p:cNvSpPr txBox="1"/>
          <p:nvPr>
            <p:ph type="subTitle" idx="1"/>
          </p:nvPr>
        </p:nvSpPr>
        <p:spPr>
          <a:xfrm>
            <a:off x="2149650" y="1712924"/>
            <a:ext cx="8173500" cy="4094400"/>
          </a:xfrm>
          <a:prstGeom prst="rect">
            <a:avLst/>
          </a:prstGeom>
          <a:noFill/>
          <a:ln>
            <a:noFill/>
          </a:ln>
        </p:spPr>
        <p:txBody>
          <a:bodyPr spcFirstLastPara="1" wrap="square" lIns="91425" tIns="45700" rIns="91425" bIns="45700" anchor="ctr" anchorCtr="0">
            <a:spAutoFit/>
          </a:bodyPr>
          <a:lstStyle/>
          <a:p>
            <a:pPr marL="0" marR="0" lvl="0" indent="-127000" algn="l" rtl="0">
              <a:lnSpc>
                <a:spcPct val="100000"/>
              </a:lnSpc>
              <a:spcBef>
                <a:spcPts val="0"/>
              </a:spcBef>
              <a:spcAft>
                <a:spcPts val="0"/>
              </a:spcAft>
              <a:buClr>
                <a:schemeClr val="dk1"/>
              </a:buClr>
              <a:buSzPts val="2000"/>
              <a:buFont typeface="Arial" panose="020B0604020202020204"/>
              <a:buChar char="•"/>
            </a:pPr>
            <a:r>
              <a:rPr lang="en-US" sz="2000" b="1" i="0" u="none" strike="noStrike" cap="none">
                <a:solidFill>
                  <a:srgbClr val="CC0000"/>
                </a:solidFill>
              </a:rPr>
              <a:t>Enhanced Models</a:t>
            </a:r>
            <a:r>
              <a:rPr lang="en-US" sz="2000" i="0" u="none" strike="noStrike" cap="none">
                <a:solidFill>
                  <a:srgbClr val="CC0000"/>
                </a:solidFill>
              </a:rPr>
              <a:t>:</a:t>
            </a:r>
            <a:r>
              <a:rPr lang="en-US" sz="2000" i="0" u="none" strike="noStrike" cap="none">
                <a:solidFill>
                  <a:schemeClr val="dk1"/>
                </a:solidFill>
              </a:rPr>
              <a:t> Incorporate additional machine learning algorithms or advanced models like LSTM (Long Short-Term Memory) or Transformer models for better prediction accuracy.</a:t>
            </a:r>
            <a:endParaRPr sz="2600"/>
          </a:p>
          <a:p>
            <a:pPr marL="0" marR="0" lvl="0" indent="-127000" algn="l" rtl="0">
              <a:lnSpc>
                <a:spcPct val="100000"/>
              </a:lnSpc>
              <a:spcBef>
                <a:spcPts val="0"/>
              </a:spcBef>
              <a:spcAft>
                <a:spcPts val="0"/>
              </a:spcAft>
              <a:buClr>
                <a:schemeClr val="dk1"/>
              </a:buClr>
              <a:buSzPts val="2000"/>
              <a:buFont typeface="Arial" panose="020B0604020202020204"/>
              <a:buChar char="•"/>
            </a:pPr>
            <a:r>
              <a:rPr lang="en-US" sz="2000" b="1" i="0" u="none" strike="noStrike" cap="none">
                <a:solidFill>
                  <a:srgbClr val="CC0000"/>
                </a:solidFill>
              </a:rPr>
              <a:t>Real-time Data</a:t>
            </a:r>
            <a:r>
              <a:rPr lang="en-US" sz="2000" i="0" u="none" strike="noStrike" cap="none">
                <a:solidFill>
                  <a:srgbClr val="CC0000"/>
                </a:solidFill>
              </a:rPr>
              <a:t>: </a:t>
            </a:r>
            <a:r>
              <a:rPr lang="en-US" sz="2000" i="0" u="none" strike="noStrike" cap="none">
                <a:solidFill>
                  <a:schemeClr val="dk1"/>
                </a:solidFill>
              </a:rPr>
              <a:t>Implement real-time data streaming for live predictions and analysis.</a:t>
            </a:r>
            <a:endParaRPr sz="2600"/>
          </a:p>
          <a:p>
            <a:pPr marL="0" marR="0" lvl="0" indent="-127000" algn="l" rtl="0">
              <a:lnSpc>
                <a:spcPct val="100000"/>
              </a:lnSpc>
              <a:spcBef>
                <a:spcPts val="0"/>
              </a:spcBef>
              <a:spcAft>
                <a:spcPts val="0"/>
              </a:spcAft>
              <a:buClr>
                <a:schemeClr val="dk1"/>
              </a:buClr>
              <a:buSzPts val="2000"/>
              <a:buFont typeface="Arial" panose="020B0604020202020204"/>
              <a:buChar char="•"/>
            </a:pPr>
            <a:r>
              <a:rPr lang="en-US" sz="2000" b="1" i="0" u="none" strike="noStrike" cap="none">
                <a:solidFill>
                  <a:srgbClr val="CC0000"/>
                </a:solidFill>
              </a:rPr>
              <a:t>Broader Data Set</a:t>
            </a:r>
            <a:r>
              <a:rPr lang="en-US" sz="2000" i="0" u="none" strike="noStrike" cap="none">
                <a:solidFill>
                  <a:srgbClr val="CC0000"/>
                </a:solidFill>
              </a:rPr>
              <a:t>:</a:t>
            </a:r>
            <a:r>
              <a:rPr lang="en-US" sz="2000" i="0" u="none" strike="noStrike" cap="none">
                <a:solidFill>
                  <a:schemeClr val="dk1"/>
                </a:solidFill>
              </a:rPr>
              <a:t> Extend the analysis to include more stocks, indices, or global markets.</a:t>
            </a:r>
            <a:endParaRPr sz="2600"/>
          </a:p>
          <a:p>
            <a:pPr marL="0" marR="0" lvl="0" indent="-127000" algn="l" rtl="0">
              <a:lnSpc>
                <a:spcPct val="100000"/>
              </a:lnSpc>
              <a:spcBef>
                <a:spcPts val="0"/>
              </a:spcBef>
              <a:spcAft>
                <a:spcPts val="0"/>
              </a:spcAft>
              <a:buClr>
                <a:schemeClr val="dk1"/>
              </a:buClr>
              <a:buSzPts val="2000"/>
              <a:buFont typeface="Arial" panose="020B0604020202020204"/>
              <a:buChar char="•"/>
            </a:pPr>
            <a:r>
              <a:rPr lang="en-US" sz="2000" b="1" i="0" u="none" strike="noStrike" cap="none">
                <a:solidFill>
                  <a:srgbClr val="CC0000"/>
                </a:solidFill>
              </a:rPr>
              <a:t>Integration</a:t>
            </a:r>
            <a:r>
              <a:rPr lang="en-US" sz="2000" i="0" u="none" strike="noStrike" cap="none">
                <a:solidFill>
                  <a:srgbClr val="CC0000"/>
                </a:solidFill>
              </a:rPr>
              <a:t>:</a:t>
            </a:r>
            <a:r>
              <a:rPr lang="en-US" sz="2000" i="0" u="none" strike="noStrike" cap="none">
                <a:solidFill>
                  <a:schemeClr val="dk1"/>
                </a:solidFill>
              </a:rPr>
              <a:t> Integrate with trading platforms for automated trading strategies based on predictions.</a:t>
            </a:r>
            <a:endParaRPr sz="2600"/>
          </a:p>
          <a:p>
            <a:pPr marL="0" marR="0" lvl="0" indent="-127000" algn="l" rtl="0">
              <a:lnSpc>
                <a:spcPct val="100000"/>
              </a:lnSpc>
              <a:spcBef>
                <a:spcPts val="0"/>
              </a:spcBef>
              <a:spcAft>
                <a:spcPts val="0"/>
              </a:spcAft>
              <a:buClr>
                <a:schemeClr val="dk1"/>
              </a:buClr>
              <a:buSzPts val="2000"/>
              <a:buFont typeface="Arial" panose="020B0604020202020204"/>
              <a:buChar char="•"/>
            </a:pPr>
            <a:r>
              <a:rPr lang="en-US" sz="2000" b="1" i="0" u="none" strike="noStrike" cap="none">
                <a:solidFill>
                  <a:srgbClr val="CC0000"/>
                </a:solidFill>
              </a:rPr>
              <a:t>User Interface</a:t>
            </a:r>
            <a:r>
              <a:rPr lang="en-US" sz="2000" i="0" u="none" strike="noStrike" cap="none">
                <a:solidFill>
                  <a:srgbClr val="CC0000"/>
                </a:solidFill>
              </a:rPr>
              <a:t>:</a:t>
            </a:r>
            <a:r>
              <a:rPr lang="en-US" sz="2000" i="0" u="none" strike="noStrike" cap="none">
                <a:solidFill>
                  <a:schemeClr val="dk1"/>
                </a:solidFill>
              </a:rPr>
              <a:t> Enhance the Streamlit dashboard with more interactive features and data visualization options.</a:t>
            </a:r>
            <a:endParaRPr sz="2600"/>
          </a:p>
          <a:p>
            <a:pPr marL="0" marR="0" lvl="0" indent="-127000" algn="l" rtl="0">
              <a:lnSpc>
                <a:spcPct val="100000"/>
              </a:lnSpc>
              <a:spcBef>
                <a:spcPts val="0"/>
              </a:spcBef>
              <a:spcAft>
                <a:spcPts val="0"/>
              </a:spcAft>
              <a:buClr>
                <a:schemeClr val="dk1"/>
              </a:buClr>
              <a:buSzPts val="2000"/>
              <a:buFont typeface="Arial" panose="020B0604020202020204"/>
              <a:buChar char="•"/>
            </a:pPr>
            <a:r>
              <a:rPr lang="en-US" sz="2000" b="1" i="0" u="none" strike="noStrike" cap="none">
                <a:solidFill>
                  <a:srgbClr val="CC0000"/>
                </a:solidFill>
              </a:rPr>
              <a:t>Sentiment Analysis</a:t>
            </a:r>
            <a:r>
              <a:rPr lang="en-US" sz="2000" i="0" u="none" strike="noStrike" cap="none">
                <a:solidFill>
                  <a:srgbClr val="CC0000"/>
                </a:solidFill>
              </a:rPr>
              <a:t>:</a:t>
            </a:r>
            <a:r>
              <a:rPr lang="en-US" sz="2000" i="0" u="none" strike="noStrike" cap="none">
                <a:solidFill>
                  <a:schemeClr val="dk1"/>
                </a:solidFill>
              </a:rPr>
              <a:t> Combine stock data with sentiment analysis from news or social media for more comprehensive predictions. </a:t>
            </a:r>
            <a:endParaRPr sz="2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69" name="Shape 269"/>
        <p:cNvGrpSpPr/>
        <p:nvPr/>
      </p:nvGrpSpPr>
      <p:grpSpPr>
        <a:xfrm>
          <a:off x="0" y="0"/>
          <a:ext cx="0" cy="0"/>
          <a:chOff x="0" y="0"/>
          <a:chExt cx="0" cy="0"/>
        </a:xfrm>
      </p:grpSpPr>
      <p:sp>
        <p:nvSpPr>
          <p:cNvPr id="270" name="Google Shape;270;p40"/>
          <p:cNvSpPr txBox="1"/>
          <p:nvPr>
            <p:ph type="title"/>
          </p:nvPr>
        </p:nvSpPr>
        <p:spPr>
          <a:xfrm>
            <a:off x="838200" y="380775"/>
            <a:ext cx="10515600" cy="4579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Times New Roman" panose="02020603050405020304"/>
              <a:buNone/>
            </a:pPr>
            <a:r>
              <a:rPr lang="en-US" b="1">
                <a:solidFill>
                  <a:schemeClr val="accent1"/>
                </a:solidFill>
              </a:rPr>
              <a:t>                         		THANK YOU !</a:t>
            </a:r>
            <a:endParaRPr>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838200" y="228600"/>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C0000"/>
              </a:buClr>
              <a:buSzPts val="4400"/>
              <a:buFont typeface="Times New Roman" panose="02020603050405020304"/>
              <a:buNone/>
            </a:pPr>
            <a:r>
              <a:rPr lang="en-US" b="1">
                <a:solidFill>
                  <a:schemeClr val="accent1"/>
                </a:solidFill>
              </a:rPr>
              <a:t>Problem Statement</a:t>
            </a:r>
            <a:br>
              <a:rPr lang="en-US" sz="1800" b="1">
                <a:solidFill>
                  <a:schemeClr val="accent1"/>
                </a:solidFill>
              </a:rPr>
            </a:br>
            <a:endParaRPr>
              <a:solidFill>
                <a:schemeClr val="accent1"/>
              </a:solidFill>
            </a:endParaRPr>
          </a:p>
        </p:txBody>
      </p:sp>
      <p:sp>
        <p:nvSpPr>
          <p:cNvPr id="102" name="Google Shape;102;p15"/>
          <p:cNvSpPr txBox="1"/>
          <p:nvPr>
            <p:ph type="body" idx="1"/>
          </p:nvPr>
        </p:nvSpPr>
        <p:spPr>
          <a:xfrm>
            <a:off x="6180124" y="1272950"/>
            <a:ext cx="5597400" cy="5235600"/>
          </a:xfrm>
          <a:prstGeom prst="rect">
            <a:avLst/>
          </a:prstGeom>
          <a:noFill/>
          <a:ln>
            <a:noFill/>
          </a:ln>
        </p:spPr>
        <p:txBody>
          <a:bodyPr spcFirstLastPara="1" wrap="square" lIns="91425" tIns="45700" rIns="91425" bIns="45700" anchor="t" anchorCtr="0">
            <a:normAutofit lnSpcReduction="20000"/>
          </a:bodyPr>
          <a:lstStyle/>
          <a:p>
            <a:pPr marL="228600" lvl="0" indent="-255270" algn="just" rtl="0">
              <a:lnSpc>
                <a:spcPct val="90000"/>
              </a:lnSpc>
              <a:spcBef>
                <a:spcPts val="0"/>
              </a:spcBef>
              <a:spcAft>
                <a:spcPts val="0"/>
              </a:spcAft>
              <a:buClr>
                <a:schemeClr val="dk1"/>
              </a:buClr>
              <a:buSzPts val="2800"/>
              <a:buChar char="•"/>
            </a:pPr>
            <a:r>
              <a:rPr lang="en-US"/>
              <a:t>"In a highly volatile stock market environment, investors often struggle to make informed decisions due to the vast amount of data and unpredictable trends. This project aims to analyze historical stock data of Amazon using advanced techniques like Exploratory Data Analysis (EDA), ARIMA, FBProphet, and Recurrent Neural Networks (RNN) to identify patterns and predict future stock prices. By providing accurate predictions and actionable insights, the project seeks to help investors optimize their trading strategies and reduce risk."</a:t>
            </a:r>
            <a:endParaRPr lang="en-US"/>
          </a:p>
        </p:txBody>
      </p:sp>
      <p:sp>
        <p:nvSpPr>
          <p:cNvPr id="103" name="Google Shape;103;p15"/>
          <p:cNvSpPr/>
          <p:nvPr/>
        </p:nvSpPr>
        <p:spPr>
          <a:xfrm>
            <a:off x="0" y="0"/>
            <a:ext cx="12192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04" name="Google Shape;104;p15" descr="Magnifying glass showing decling performance"/>
          <p:cNvPicPr preferRelativeResize="0"/>
          <p:nvPr/>
        </p:nvPicPr>
        <p:blipFill rotWithShape="1">
          <a:blip r:embed="rId1"/>
          <a:srcRect/>
          <a:stretch>
            <a:fillRect/>
          </a:stretch>
        </p:blipFill>
        <p:spPr>
          <a:xfrm>
            <a:off x="838200" y="1478075"/>
            <a:ext cx="4989527" cy="42901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838200" y="365125"/>
            <a:ext cx="10515600" cy="771697"/>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CC0000"/>
              </a:buClr>
              <a:buSzPct val="100000"/>
              <a:buFont typeface="Times New Roman" panose="02020603050405020304"/>
              <a:buNone/>
            </a:pPr>
            <a:r>
              <a:rPr lang="en-US" sz="4400" b="1" i="0" u="none" strike="noStrike" cap="none">
                <a:solidFill>
                  <a:schemeClr val="accent1"/>
                </a:solidFill>
              </a:rPr>
              <a:t>Data Summary</a:t>
            </a:r>
            <a:br>
              <a:rPr lang="en-US" sz="4400" b="1" i="0" u="none" strike="noStrike" cap="none">
                <a:solidFill>
                  <a:schemeClr val="accent1"/>
                </a:solidFill>
              </a:rPr>
            </a:br>
            <a:endParaRPr>
              <a:solidFill>
                <a:schemeClr val="accent1"/>
              </a:solidFill>
            </a:endParaRPr>
          </a:p>
        </p:txBody>
      </p:sp>
      <p:sp>
        <p:nvSpPr>
          <p:cNvPr id="110" name="Google Shape;110;p16"/>
          <p:cNvSpPr txBox="1"/>
          <p:nvPr/>
        </p:nvSpPr>
        <p:spPr>
          <a:xfrm>
            <a:off x="729050" y="820450"/>
            <a:ext cx="11096400" cy="34785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a:solidFill>
                  <a:srgbClr val="CC0000"/>
                </a:solidFill>
                <a:latin typeface="Calibri" panose="020F0502020204030204"/>
                <a:ea typeface="Calibri" panose="020F0502020204030204"/>
                <a:cs typeface="Calibri" panose="020F0502020204030204"/>
                <a:sym typeface="Calibri" panose="020F0502020204030204"/>
              </a:rPr>
              <a:t>Amazon Stock Market Analysis Data Summary</a:t>
            </a:r>
            <a:endParaRPr sz="1600">
              <a:solidFill>
                <a:srgbClr val="CC0000"/>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20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r>
              <a:rPr lang="en-US" sz="2000" b="1">
                <a:solidFill>
                  <a:schemeClr val="dk1"/>
                </a:solidFill>
                <a:latin typeface="Calibri" panose="020F0502020204030204"/>
                <a:ea typeface="Calibri" panose="020F0502020204030204"/>
                <a:cs typeface="Calibri" panose="020F0502020204030204"/>
                <a:sym typeface="Calibri" panose="020F0502020204030204"/>
              </a:rPr>
              <a:t>Data Source: </a:t>
            </a:r>
            <a:r>
              <a:rPr lang="en-US" sz="2000">
                <a:solidFill>
                  <a:schemeClr val="dk1"/>
                </a:solidFill>
                <a:latin typeface="Calibri" panose="020F0502020204030204"/>
                <a:ea typeface="Calibri" panose="020F0502020204030204"/>
                <a:cs typeface="Calibri" panose="020F0502020204030204"/>
                <a:sym typeface="Calibri" panose="020F0502020204030204"/>
              </a:rPr>
              <a:t>1,0006 rows, 6 columns (‘Open’ , ‘Close’ , ‘Low’ , ‘High’ , ‘Adj close’ , ‘Volume’)</a:t>
            </a:r>
            <a:endParaRPr sz="1600">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20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r>
              <a:rPr lang="en-US" sz="2000" b="1">
                <a:solidFill>
                  <a:schemeClr val="dk1"/>
                </a:solidFill>
                <a:latin typeface="Calibri" panose="020F0502020204030204"/>
                <a:ea typeface="Calibri" panose="020F0502020204030204"/>
                <a:cs typeface="Calibri" panose="020F0502020204030204"/>
                <a:sym typeface="Calibri" panose="020F0502020204030204"/>
              </a:rPr>
              <a:t>Data Preparation:  </a:t>
            </a:r>
            <a:r>
              <a:rPr lang="en-US" sz="2000">
                <a:solidFill>
                  <a:schemeClr val="dk1"/>
                </a:solidFill>
                <a:latin typeface="Calibri" panose="020F0502020204030204"/>
                <a:ea typeface="Calibri" panose="020F0502020204030204"/>
                <a:cs typeface="Calibri" panose="020F0502020204030204"/>
                <a:sym typeface="Calibri" panose="020F0502020204030204"/>
              </a:rPr>
              <a:t>1) Cleaned  and normalized data for analysis</a:t>
            </a:r>
            <a:endParaRPr sz="1600">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                                  2) Handled missing values with rolling means</a:t>
            </a:r>
            <a:endParaRPr sz="1600">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20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r>
              <a:rPr lang="en-US" sz="2000" b="1">
                <a:solidFill>
                  <a:schemeClr val="dk1"/>
                </a:solidFill>
                <a:latin typeface="Calibri" panose="020F0502020204030204"/>
                <a:ea typeface="Calibri" panose="020F0502020204030204"/>
                <a:cs typeface="Calibri" panose="020F0502020204030204"/>
                <a:sym typeface="Calibri" panose="020F0502020204030204"/>
              </a:rPr>
              <a:t>Visualization:  </a:t>
            </a:r>
            <a:r>
              <a:rPr lang="en-US" sz="2000">
                <a:solidFill>
                  <a:schemeClr val="dk1"/>
                </a:solidFill>
                <a:latin typeface="Calibri" panose="020F0502020204030204"/>
                <a:ea typeface="Calibri" panose="020F0502020204030204"/>
                <a:cs typeface="Calibri" panose="020F0502020204030204"/>
                <a:sym typeface="Calibri" panose="020F0502020204030204"/>
              </a:rPr>
              <a:t>Line Charts, Moving averages, histograms, and scatter plots to explore trends</a:t>
            </a:r>
            <a:endParaRPr sz="1600">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20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r>
              <a:rPr lang="en-US" sz="2000" b="1">
                <a:solidFill>
                  <a:schemeClr val="dk1"/>
                </a:solidFill>
                <a:latin typeface="Calibri" panose="020F0502020204030204"/>
                <a:ea typeface="Calibri" panose="020F0502020204030204"/>
                <a:cs typeface="Calibri" panose="020F0502020204030204"/>
                <a:sym typeface="Calibri" panose="020F0502020204030204"/>
              </a:rPr>
              <a:t>Modeling Techniques: </a:t>
            </a:r>
            <a:r>
              <a:rPr lang="en-US" sz="2000">
                <a:solidFill>
                  <a:schemeClr val="dk1"/>
                </a:solidFill>
                <a:latin typeface="Calibri" panose="020F0502020204030204"/>
                <a:ea typeface="Calibri" panose="020F0502020204030204"/>
                <a:cs typeface="Calibri" panose="020F0502020204030204"/>
                <a:sym typeface="Calibri" panose="020F0502020204030204"/>
              </a:rPr>
              <a:t>Forecasting with FBProphet , ARIMA, and LSTM models to predict future stock price.</a:t>
            </a:r>
            <a:endParaRPr sz="1600">
              <a:latin typeface="Calibri" panose="020F0502020204030204"/>
              <a:ea typeface="Calibri" panose="020F0502020204030204"/>
              <a:cs typeface="Calibri" panose="020F0502020204030204"/>
              <a:sym typeface="Calibri" panose="020F0502020204030204"/>
            </a:endParaRPr>
          </a:p>
        </p:txBody>
      </p:sp>
      <p:pic>
        <p:nvPicPr>
          <p:cNvPr id="111" name="Google Shape;111;p16"/>
          <p:cNvPicPr preferRelativeResize="0"/>
          <p:nvPr/>
        </p:nvPicPr>
        <p:blipFill rotWithShape="1">
          <a:blip r:embed="rId1"/>
          <a:srcRect/>
          <a:stretch>
            <a:fillRect/>
          </a:stretch>
        </p:blipFill>
        <p:spPr>
          <a:xfrm>
            <a:off x="2982262" y="4213653"/>
            <a:ext cx="5951674" cy="2269833"/>
          </a:xfrm>
          <a:prstGeom prst="rect">
            <a:avLst/>
          </a:prstGeom>
          <a:noFill/>
          <a:ln>
            <a:noFill/>
          </a:ln>
        </p:spPr>
      </p:pic>
      <p:sp>
        <p:nvSpPr>
          <p:cNvPr id="112" name="Google Shape;112;p16"/>
          <p:cNvSpPr txBox="1"/>
          <p:nvPr/>
        </p:nvSpPr>
        <p:spPr>
          <a:xfrm>
            <a:off x="2982262" y="7731518"/>
            <a:ext cx="5951674"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u="sng">
                <a:solidFill>
                  <a:schemeClr val="hlink"/>
                </a:solidFill>
                <a:latin typeface="Calibri" panose="020F0502020204030204"/>
                <a:ea typeface="Calibri" panose="020F0502020204030204"/>
                <a:cs typeface="Calibri" panose="020F0502020204030204"/>
                <a:sym typeface="Calibri" panose="020F0502020204030204"/>
                <a:hlinkClick r:id="rId2"/>
              </a:rPr>
              <a:t>This Photo</a:t>
            </a:r>
            <a:r>
              <a:rPr lang="en-US" sz="900">
                <a:solidFill>
                  <a:schemeClr val="dk1"/>
                </a:solidFill>
                <a:latin typeface="Calibri" panose="020F0502020204030204"/>
                <a:ea typeface="Calibri" panose="020F0502020204030204"/>
                <a:cs typeface="Calibri" panose="020F0502020204030204"/>
                <a:sym typeface="Calibri" panose="020F0502020204030204"/>
              </a:rPr>
              <a:t> by Unknown Author is licensed under </a:t>
            </a:r>
            <a:r>
              <a:rPr lang="en-US" sz="900" u="sng">
                <a:solidFill>
                  <a:schemeClr val="hlink"/>
                </a:solidFill>
                <a:latin typeface="Calibri" panose="020F0502020204030204"/>
                <a:ea typeface="Calibri" panose="020F0502020204030204"/>
                <a:cs typeface="Calibri" panose="020F0502020204030204"/>
                <a:sym typeface="Calibri" panose="020F0502020204030204"/>
                <a:hlinkClick r:id="rId3"/>
              </a:rPr>
              <a:t>CC BY-NC-ND</a:t>
            </a:r>
            <a:endParaRPr sz="9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829560" y="320512"/>
            <a:ext cx="10703350" cy="1505114"/>
          </a:xfrm>
          <a:prstGeom prst="rect">
            <a:avLst/>
          </a:prstGeom>
          <a:noFill/>
          <a:ln>
            <a:noFill/>
          </a:ln>
        </p:spPr>
        <p:txBody>
          <a:bodyPr spcFirstLastPara="1" wrap="square" lIns="91425" tIns="45700" rIns="91425" bIns="45700" anchor="ctr" anchorCtr="0">
            <a:normAutofit fontScale="90000"/>
          </a:bodyPr>
          <a:lstStyle/>
          <a:p>
            <a:pPr marL="403225" lvl="0" indent="0" algn="l" rtl="0">
              <a:lnSpc>
                <a:spcPct val="90000"/>
              </a:lnSpc>
              <a:spcBef>
                <a:spcPts val="0"/>
              </a:spcBef>
              <a:spcAft>
                <a:spcPts val="0"/>
              </a:spcAft>
              <a:buClr>
                <a:schemeClr val="dk1"/>
              </a:buClr>
              <a:buSzPct val="100000"/>
              <a:buFont typeface="Times New Roman" panose="02020603050405020304"/>
              <a:buNone/>
            </a:pPr>
            <a:br>
              <a:rPr lang="en-US" sz="2200" b="1"/>
            </a:br>
            <a:r>
              <a:rPr lang="en-US" sz="2200" b="1"/>
              <a:t>					</a:t>
            </a:r>
            <a:r>
              <a:rPr lang="en-US" sz="4000" b="1">
                <a:solidFill>
                  <a:schemeClr val="accent1"/>
                </a:solidFill>
              </a:rPr>
              <a:t>EDA Part</a:t>
            </a:r>
            <a:r>
              <a:rPr lang="en-US" sz="3300" b="1"/>
              <a:t> </a:t>
            </a:r>
            <a:endParaRPr sz="3300" b="1"/>
          </a:p>
          <a:p>
            <a:pPr marL="403225" lvl="0" indent="0" algn="l" rtl="0">
              <a:lnSpc>
                <a:spcPct val="90000"/>
              </a:lnSpc>
              <a:spcBef>
                <a:spcPts val="0"/>
              </a:spcBef>
              <a:spcAft>
                <a:spcPts val="0"/>
              </a:spcAft>
              <a:buClr>
                <a:schemeClr val="dk1"/>
              </a:buClr>
              <a:buSzPct val="67000"/>
              <a:buFont typeface="Times New Roman" panose="02020603050405020304"/>
              <a:buNone/>
            </a:pPr>
            <a:endParaRPr sz="3300" b="1"/>
          </a:p>
          <a:p>
            <a:pPr marL="403225" lvl="0" indent="0" algn="l" rtl="0">
              <a:lnSpc>
                <a:spcPct val="90000"/>
              </a:lnSpc>
              <a:spcBef>
                <a:spcPts val="0"/>
              </a:spcBef>
              <a:spcAft>
                <a:spcPts val="0"/>
              </a:spcAft>
              <a:buClr>
                <a:schemeClr val="dk1"/>
              </a:buClr>
              <a:buSzPct val="61000"/>
              <a:buFont typeface="Times New Roman" panose="02020603050405020304"/>
              <a:buNone/>
            </a:pPr>
            <a:r>
              <a:rPr lang="en-US" sz="3635">
                <a:solidFill>
                  <a:schemeClr val="accent1"/>
                </a:solidFill>
              </a:rPr>
              <a:t>Line Chart - Plotting the Opening Price and Closing Price</a:t>
            </a:r>
            <a:br>
              <a:rPr lang="en-US" sz="1100"/>
            </a:br>
            <a:endParaRPr lang="en-US" sz="1100"/>
          </a:p>
        </p:txBody>
      </p:sp>
      <p:pic>
        <p:nvPicPr>
          <p:cNvPr id="118" name="Google Shape;118;p17"/>
          <p:cNvPicPr preferRelativeResize="0"/>
          <p:nvPr/>
        </p:nvPicPr>
        <p:blipFill rotWithShape="1">
          <a:blip r:embed="rId1"/>
          <a:srcRect/>
          <a:stretch>
            <a:fillRect/>
          </a:stretch>
        </p:blipFill>
        <p:spPr>
          <a:xfrm>
            <a:off x="1313678" y="2044401"/>
            <a:ext cx="9391650" cy="4276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16437" y="79573"/>
            <a:ext cx="11475600" cy="2001900"/>
          </a:xfrm>
          <a:prstGeom prst="rect">
            <a:avLst/>
          </a:prstGeom>
          <a:noFill/>
          <a:ln>
            <a:noFill/>
          </a:ln>
        </p:spPr>
        <p:txBody>
          <a:bodyPr spcFirstLastPara="1" wrap="square" lIns="91425" tIns="45700" rIns="91425" bIns="45700" anchor="ctr" anchorCtr="0">
            <a:normAutofit/>
          </a:bodyPr>
          <a:lstStyle/>
          <a:p>
            <a:pPr marL="403225" lvl="0" indent="0" algn="l" rtl="0">
              <a:spcBef>
                <a:spcPts val="0"/>
              </a:spcBef>
              <a:spcAft>
                <a:spcPts val="0"/>
              </a:spcAft>
              <a:buClr>
                <a:schemeClr val="dk1"/>
              </a:buClr>
              <a:buSzPts val="2200"/>
              <a:buFont typeface="Times New Roman" panose="02020603050405020304"/>
              <a:buNone/>
            </a:pPr>
            <a:r>
              <a:rPr lang="en-US" sz="3635">
                <a:solidFill>
                  <a:schemeClr val="accent1"/>
                </a:solidFill>
              </a:rPr>
              <a:t>Line Chart - Plotting the Opening Price and High Price</a:t>
            </a:r>
            <a:endParaRPr sz="1800">
              <a:solidFill>
                <a:schemeClr val="accent1"/>
              </a:solidFill>
            </a:endParaRPr>
          </a:p>
        </p:txBody>
      </p:sp>
      <p:pic>
        <p:nvPicPr>
          <p:cNvPr id="124" name="Google Shape;124;p18"/>
          <p:cNvPicPr preferRelativeResize="0"/>
          <p:nvPr/>
        </p:nvPicPr>
        <p:blipFill>
          <a:blip r:embed="rId1"/>
          <a:stretch>
            <a:fillRect/>
          </a:stretch>
        </p:blipFill>
        <p:spPr>
          <a:xfrm>
            <a:off x="1333575" y="1650325"/>
            <a:ext cx="9771576" cy="4742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403225" lvl="0" indent="53975" algn="l" rtl="0">
              <a:spcBef>
                <a:spcPts val="0"/>
              </a:spcBef>
              <a:spcAft>
                <a:spcPts val="0"/>
              </a:spcAft>
              <a:buNone/>
            </a:pPr>
            <a:r>
              <a:rPr lang="en-US" sz="3635">
                <a:solidFill>
                  <a:schemeClr val="accent1"/>
                </a:solidFill>
              </a:rPr>
              <a:t>Line Chart - Plotting the Opening Price and Volume</a:t>
            </a:r>
            <a:endParaRPr sz="1800">
              <a:solidFill>
                <a:schemeClr val="accent1"/>
              </a:solidFill>
            </a:endParaRPr>
          </a:p>
          <a:p>
            <a:pPr marL="403225" lvl="0" indent="0" algn="l" rtl="0">
              <a:spcBef>
                <a:spcPts val="0"/>
              </a:spcBef>
              <a:spcAft>
                <a:spcPts val="0"/>
              </a:spcAft>
              <a:buNone/>
            </a:pPr>
            <a:endParaRPr sz="1800">
              <a:solidFill>
                <a:schemeClr val="accent1"/>
              </a:solidFill>
            </a:endParaRPr>
          </a:p>
        </p:txBody>
      </p:sp>
      <p:pic>
        <p:nvPicPr>
          <p:cNvPr id="131" name="Google Shape;131;p19"/>
          <p:cNvPicPr preferRelativeResize="0"/>
          <p:nvPr/>
        </p:nvPicPr>
        <p:blipFill>
          <a:blip r:embed="rId1"/>
          <a:stretch>
            <a:fillRect/>
          </a:stretch>
        </p:blipFill>
        <p:spPr>
          <a:xfrm>
            <a:off x="1276350" y="1843225"/>
            <a:ext cx="9639300" cy="4305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838200" y="68900"/>
            <a:ext cx="10515600" cy="1899600"/>
          </a:xfrm>
          <a:prstGeom prst="rect">
            <a:avLst/>
          </a:prstGeom>
          <a:noFill/>
          <a:ln>
            <a:noFill/>
          </a:ln>
        </p:spPr>
        <p:txBody>
          <a:bodyPr spcFirstLastPara="1" wrap="square" lIns="91425" tIns="45700" rIns="91425" bIns="45700" anchor="ctr" anchorCtr="0">
            <a:noAutofit/>
          </a:bodyPr>
          <a:lstStyle/>
          <a:p>
            <a:pPr marL="0" lvl="0" indent="0" algn="just" rtl="0">
              <a:lnSpc>
                <a:spcPct val="90000"/>
              </a:lnSpc>
              <a:spcBef>
                <a:spcPts val="0"/>
              </a:spcBef>
              <a:spcAft>
                <a:spcPts val="0"/>
              </a:spcAft>
              <a:buClr>
                <a:srgbClr val="FF0000"/>
              </a:buClr>
              <a:buSzPts val="3600"/>
              <a:buFont typeface="Times New Roman" panose="02020603050405020304"/>
              <a:buNone/>
            </a:pPr>
            <a:r>
              <a:rPr lang="en-US" sz="2800">
                <a:solidFill>
                  <a:schemeClr val="accent1"/>
                </a:solidFill>
              </a:rPr>
              <a:t>Moving Average Chart : This plot shows the closing prices along with a 30-day moving average.</a:t>
            </a:r>
            <a:endParaRPr sz="2800">
              <a:solidFill>
                <a:schemeClr val="accent1"/>
              </a:solidFill>
            </a:endParaRPr>
          </a:p>
          <a:p>
            <a:pPr marL="0" lvl="0" indent="0" algn="just" rtl="0">
              <a:spcBef>
                <a:spcPts val="0"/>
              </a:spcBef>
              <a:spcAft>
                <a:spcPts val="0"/>
              </a:spcAft>
              <a:buClr>
                <a:schemeClr val="dk1"/>
              </a:buClr>
              <a:buSzPts val="990"/>
              <a:buFont typeface="Arial" panose="020B0604020202020204"/>
              <a:buNone/>
            </a:pPr>
            <a:endParaRPr sz="2800">
              <a:solidFill>
                <a:schemeClr val="accent1"/>
              </a:solidFill>
            </a:endParaRPr>
          </a:p>
          <a:p>
            <a:pPr marL="0" lvl="0" indent="0" algn="just" rtl="0">
              <a:spcBef>
                <a:spcPts val="0"/>
              </a:spcBef>
              <a:spcAft>
                <a:spcPts val="0"/>
              </a:spcAft>
              <a:buClr>
                <a:schemeClr val="dk1"/>
              </a:buClr>
              <a:buSzPts val="990"/>
              <a:buFont typeface="Arial" panose="020B0604020202020204"/>
              <a:buNone/>
            </a:pPr>
            <a:r>
              <a:rPr lang="en-US" sz="2800">
                <a:solidFill>
                  <a:schemeClr val="accent1"/>
                </a:solidFill>
              </a:rPr>
              <a:t>Moving Average Chart - 30 Day Moving Average</a:t>
            </a:r>
            <a:endParaRPr sz="2800">
              <a:solidFill>
                <a:schemeClr val="accent1"/>
              </a:solidFill>
            </a:endParaRPr>
          </a:p>
          <a:p>
            <a:pPr marL="0" lvl="0" indent="0" algn="just" rtl="0">
              <a:lnSpc>
                <a:spcPct val="90000"/>
              </a:lnSpc>
              <a:spcBef>
                <a:spcPts val="0"/>
              </a:spcBef>
              <a:spcAft>
                <a:spcPts val="0"/>
              </a:spcAft>
              <a:buClr>
                <a:srgbClr val="FF0000"/>
              </a:buClr>
              <a:buSzPts val="3600"/>
              <a:buFont typeface="Times New Roman" panose="02020603050405020304"/>
              <a:buNone/>
            </a:pPr>
            <a:endParaRPr sz="2800">
              <a:solidFill>
                <a:schemeClr val="accent1"/>
              </a:solidFill>
            </a:endParaRPr>
          </a:p>
        </p:txBody>
      </p:sp>
      <p:pic>
        <p:nvPicPr>
          <p:cNvPr id="137" name="Google Shape;137;p20"/>
          <p:cNvPicPr preferRelativeResize="0"/>
          <p:nvPr>
            <p:ph type="body" idx="1"/>
          </p:nvPr>
        </p:nvPicPr>
        <p:blipFill rotWithShape="1">
          <a:blip r:embed="rId1"/>
          <a:srcRect/>
          <a:stretch>
            <a:fillRect/>
          </a:stretch>
        </p:blipFill>
        <p:spPr>
          <a:xfrm>
            <a:off x="4129498" y="3039262"/>
            <a:ext cx="4811314" cy="3404584"/>
          </a:xfrm>
          <a:prstGeom prst="rect">
            <a:avLst/>
          </a:prstGeom>
          <a:noFill/>
          <a:ln>
            <a:noFill/>
          </a:ln>
        </p:spPr>
      </p:pic>
      <p:pic>
        <p:nvPicPr>
          <p:cNvPr id="138" name="Google Shape;138;p20"/>
          <p:cNvPicPr preferRelativeResize="0"/>
          <p:nvPr/>
        </p:nvPicPr>
        <p:blipFill rotWithShape="1">
          <a:blip r:embed="rId2"/>
          <a:srcRect/>
          <a:stretch>
            <a:fillRect/>
          </a:stretch>
        </p:blipFill>
        <p:spPr>
          <a:xfrm>
            <a:off x="2117075" y="1968500"/>
            <a:ext cx="7670799" cy="4889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solidFill>
                  <a:schemeClr val="accent1"/>
                </a:solidFill>
              </a:rPr>
              <a:t>Displaying Open &amp; C</a:t>
            </a:r>
            <a:r>
              <a:rPr lang="en-US">
                <a:solidFill>
                  <a:schemeClr val="accent1"/>
                </a:solidFill>
              </a:rPr>
              <a:t>losing Sales</a:t>
            </a:r>
            <a:r>
              <a:rPr lang="en-US">
                <a:solidFill>
                  <a:schemeClr val="accent1"/>
                </a:solidFill>
              </a:rPr>
              <a:t> with Histogram</a:t>
            </a:r>
            <a:endParaRPr>
              <a:solidFill>
                <a:schemeClr val="accent1"/>
              </a:solidFill>
            </a:endParaRPr>
          </a:p>
        </p:txBody>
      </p:sp>
      <p:pic>
        <p:nvPicPr>
          <p:cNvPr id="145" name="Google Shape;145;p21"/>
          <p:cNvPicPr preferRelativeResize="0"/>
          <p:nvPr/>
        </p:nvPicPr>
        <p:blipFill>
          <a:blip r:embed="rId1"/>
          <a:stretch>
            <a:fillRect/>
          </a:stretch>
        </p:blipFill>
        <p:spPr>
          <a:xfrm>
            <a:off x="461998" y="1836900"/>
            <a:ext cx="5826650" cy="4541975"/>
          </a:xfrm>
          <a:prstGeom prst="rect">
            <a:avLst/>
          </a:prstGeom>
          <a:noFill/>
          <a:ln>
            <a:noFill/>
          </a:ln>
        </p:spPr>
      </p:pic>
      <p:pic>
        <p:nvPicPr>
          <p:cNvPr id="146" name="Google Shape;146;p21"/>
          <p:cNvPicPr preferRelativeResize="0"/>
          <p:nvPr/>
        </p:nvPicPr>
        <p:blipFill>
          <a:blip r:embed="rId2"/>
          <a:stretch>
            <a:fillRect/>
          </a:stretch>
        </p:blipFill>
        <p:spPr>
          <a:xfrm>
            <a:off x="6441049" y="1843225"/>
            <a:ext cx="5598552" cy="440003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5897</Words>
  <Application>WPS Presentation</Application>
  <PresentationFormat/>
  <Paragraphs>120</Paragraphs>
  <Slides>28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Arial</vt:lpstr>
      <vt:lpstr>SimSun</vt:lpstr>
      <vt:lpstr>Wingdings</vt:lpstr>
      <vt:lpstr>Arial</vt:lpstr>
      <vt:lpstr>Calibri</vt:lpstr>
      <vt:lpstr>Times New Roman</vt:lpstr>
      <vt:lpstr>Microsoft YaHei</vt:lpstr>
      <vt:lpstr>Arial Unicode MS</vt:lpstr>
      <vt:lpstr>Tahoma</vt:lpstr>
      <vt:lpstr>Office Theme</vt:lpstr>
      <vt:lpstr>Stock Market Analysis  (Amazon) </vt:lpstr>
      <vt:lpstr>Intoduction</vt:lpstr>
      <vt:lpstr>Problem Statement </vt:lpstr>
      <vt:lpstr>Data Summary </vt:lpstr>
      <vt:lpstr>Line Chart - Plotting the Opening Price and Closing Price </vt:lpstr>
      <vt:lpstr>Line Chart - Plotting the Opening Price and High Price</vt:lpstr>
      <vt:lpstr>Line Chart - Plotting the Opening Price and Volume</vt:lpstr>
      <vt:lpstr>Moving Average Chart - 30 Day Moving Average</vt:lpstr>
      <vt:lpstr>Displaying Open &amp; Closing Sales with Histogram</vt:lpstr>
      <vt:lpstr>Displaying High &amp; Volume with Histogram</vt:lpstr>
      <vt:lpstr>Volume Chart - Separate Volume Plot for Open</vt:lpstr>
      <vt:lpstr>Volume Chart - Separate Volume Plot</vt:lpstr>
      <vt:lpstr>Scatter Plots for Opening and Closing Prices :   </vt:lpstr>
      <vt:lpstr>Scatter Plots for High and Closing prices</vt:lpstr>
      <vt:lpstr>Scatter Plot for Volume and Data</vt:lpstr>
      <vt:lpstr>Model Building: Model Building Using FBProphet : FBProphet is a forecasting time series data, based on an additive model where non-linear trends are fit with yearly, weekly, and daily seasonality, plus holiday effects. It works best with time series that have strong seasonal effects and several seasons of historical data.</vt:lpstr>
      <vt:lpstr>Data Splitting: The dataset is split into training and testing sets. The training set (df_train) contains 80% of the data (train_data_len is 804), while the remaining 20% is reserved for testing. The shape of the training data is also shown, containing 804 rows and 7 columns.</vt:lpstr>
      <vt:lpstr> Importing the prophet library Creating a Prophet model and fitting it to a training dataset. Calculating the number of periods to forecast. Creating a DataFrame with future dates using the Prophet model. Printing the shape of the future DataFrame      </vt:lpstr>
      <vt:lpstr>Plotting Predictions </vt:lpstr>
      <vt:lpstr>ARIMA Model for Time Series Prediction  Using a trained Prophet model to make prediction for future values Evaluating the accuracy of the predictions using RMSE metric   The output RMSE: 31.3174599486085 indicates that the RMSE between the predicted values and the actual test values is approximately 31.32. This value can be interpreted as the average error between the predictions and the true values. A lower RMSE generally indicates better model performance.   </vt:lpstr>
      <vt:lpstr>ARIMA Model Results </vt:lpstr>
      <vt:lpstr>LSTM based RNN using Tensorflow Effective for modeling sequential data. Address the vanishing gradient problem. Use memory cells to capture long-term dependencies. Widely used in NLP, time series forecasting, and more. Implemented in TensorFlow using the keras.Sequential API.   </vt:lpstr>
      <vt:lpstr> RESULT OF Trained Model   </vt:lpstr>
      <vt:lpstr> Prediction Result  </vt:lpstr>
      <vt:lpstr>PowerPoint 演示文稿</vt:lpstr>
      <vt:lpstr>PowerPoint 演示文稿</vt:lpstr>
      <vt:lpstr>Future Scope</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  (Amazon) </dc:title>
  <dc:creator/>
  <cp:lastModifiedBy>marav</cp:lastModifiedBy>
  <cp:revision>1</cp:revision>
  <dcterms:created xsi:type="dcterms:W3CDTF">2024-09-02T13:42:43Z</dcterms:created>
  <dcterms:modified xsi:type="dcterms:W3CDTF">2024-09-02T13:42:45Z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BD6FAF8CB09649B2A35B74AE2A43B053_12</vt:lpwstr>
  </property>
  <property fmtid="{D5CDD505-2E9C-101B-9397-08002B2CF9AE}" pid="3" name="KSOProductBuildVer">
    <vt:lpwstr>1033-12.2.0.17562</vt:lpwstr>
  </property>
</Properties>
</file>