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Montserrat" panose="00000500000000000000" pitchFamily="2" charset="0"/>
      <p:regular r:id="rId11"/>
    </p:embeddedFont>
    <p:embeddedFont>
      <p:font typeface="Montserrat Medium" panose="00000600000000000000" pitchFamily="2" charset="0"/>
      <p:regular r:id="rId12"/>
    </p:embeddedFont>
    <p:embeddedFont>
      <p:font typeface="Montserrat Ultra-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iksha.gov.in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hyperlink" Target="https://swayam.gov.in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0.sv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9.jpe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2307" y="-4393257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5" y="0"/>
                </a:lnTo>
                <a:lnTo>
                  <a:pt x="9975595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219340" y="4704661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645090" y="7788295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300"/>
                </a:lnTo>
                <a:lnTo>
                  <a:pt x="0" y="5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030464" y="-2806490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790577" y="2602217"/>
            <a:ext cx="6875906" cy="5569484"/>
          </a:xfrm>
          <a:custGeom>
            <a:avLst/>
            <a:gdLst/>
            <a:ahLst/>
            <a:cxnLst/>
            <a:rect l="l" t="t" r="r" b="b"/>
            <a:pathLst>
              <a:path w="6875906" h="5569484">
                <a:moveTo>
                  <a:pt x="0" y="0"/>
                </a:moveTo>
                <a:lnTo>
                  <a:pt x="6875907" y="0"/>
                </a:lnTo>
                <a:lnTo>
                  <a:pt x="6875907" y="5569484"/>
                </a:lnTo>
                <a:lnTo>
                  <a:pt x="0" y="5569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115229" y="4416520"/>
            <a:ext cx="288141" cy="288141"/>
          </a:xfrm>
          <a:custGeom>
            <a:avLst/>
            <a:gdLst/>
            <a:ahLst/>
            <a:cxnLst/>
            <a:rect l="l" t="t" r="r" b="b"/>
            <a:pathLst>
              <a:path w="288141" h="288141">
                <a:moveTo>
                  <a:pt x="0" y="0"/>
                </a:moveTo>
                <a:lnTo>
                  <a:pt x="288142" y="0"/>
                </a:lnTo>
                <a:lnTo>
                  <a:pt x="288142" y="288141"/>
                </a:lnTo>
                <a:lnTo>
                  <a:pt x="0" y="2881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635661" y="8027630"/>
            <a:ext cx="288141" cy="288141"/>
          </a:xfrm>
          <a:custGeom>
            <a:avLst/>
            <a:gdLst/>
            <a:ahLst/>
            <a:cxnLst/>
            <a:rect l="l" t="t" r="r" b="b"/>
            <a:pathLst>
              <a:path w="288141" h="288141">
                <a:moveTo>
                  <a:pt x="0" y="0"/>
                </a:moveTo>
                <a:lnTo>
                  <a:pt x="288141" y="0"/>
                </a:lnTo>
                <a:lnTo>
                  <a:pt x="288141" y="288142"/>
                </a:lnTo>
                <a:lnTo>
                  <a:pt x="0" y="2881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79000" y="3405090"/>
            <a:ext cx="13549530" cy="2663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45"/>
              </a:lnSpc>
            </a:pPr>
            <a:r>
              <a:rPr lang="en-US" sz="6199" b="1" spc="-154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EMPOWERING </a:t>
            </a:r>
          </a:p>
          <a:p>
            <a:pPr algn="l">
              <a:lnSpc>
                <a:spcPts val="5145"/>
              </a:lnSpc>
            </a:pPr>
            <a:r>
              <a:rPr lang="en-US" sz="6199" b="1" spc="-154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RURAL EDUCATION</a:t>
            </a:r>
          </a:p>
          <a:p>
            <a:pPr algn="l">
              <a:lnSpc>
                <a:spcPts val="5145"/>
              </a:lnSpc>
            </a:pPr>
            <a:r>
              <a:rPr lang="en-US" sz="6199" b="1" spc="-154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THROUGH SMART</a:t>
            </a:r>
          </a:p>
          <a:p>
            <a:pPr algn="l">
              <a:lnSpc>
                <a:spcPts val="5145"/>
              </a:lnSpc>
            </a:pPr>
            <a:r>
              <a:rPr lang="en-US" sz="6199" b="1" spc="-154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SOFTWARE SOLUTIONS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79000" y="6620153"/>
            <a:ext cx="14072339" cy="1407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3"/>
              </a:lnSpc>
            </a:pPr>
            <a:r>
              <a:rPr lang="en-US" sz="3312" b="1">
                <a:solidFill>
                  <a:srgbClr val="C4DF8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 project on Educational technology and</a:t>
            </a:r>
          </a:p>
          <a:p>
            <a:pPr algn="l">
              <a:lnSpc>
                <a:spcPts val="2683"/>
              </a:lnSpc>
            </a:pPr>
            <a:r>
              <a:rPr lang="en-US" sz="3312" b="1">
                <a:solidFill>
                  <a:srgbClr val="C4DF8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Rural development</a:t>
            </a:r>
          </a:p>
          <a:p>
            <a:pPr algn="l">
              <a:lnSpc>
                <a:spcPts val="5032"/>
              </a:lnSpc>
            </a:pPr>
            <a:endParaRPr lang="en-US" sz="3312" b="1">
              <a:solidFill>
                <a:srgbClr val="C4DF8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295864" y="5299202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3219340" y="7830732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300"/>
                </a:lnTo>
                <a:lnTo>
                  <a:pt x="0" y="5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3972769" y="-2065840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4983200" y="-1031178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364918" y="7730683"/>
            <a:ext cx="231542" cy="231542"/>
          </a:xfrm>
          <a:custGeom>
            <a:avLst/>
            <a:gdLst/>
            <a:ahLst/>
            <a:cxnLst/>
            <a:rect l="l" t="t" r="r" b="b"/>
            <a:pathLst>
              <a:path w="231542" h="231542">
                <a:moveTo>
                  <a:pt x="0" y="0"/>
                </a:moveTo>
                <a:lnTo>
                  <a:pt x="231542" y="0"/>
                </a:lnTo>
                <a:lnTo>
                  <a:pt x="231542" y="231542"/>
                </a:lnTo>
                <a:lnTo>
                  <a:pt x="0" y="2315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29607" y="858834"/>
            <a:ext cx="9571388" cy="1038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97"/>
              </a:lnSpc>
            </a:pPr>
            <a:r>
              <a:rPr lang="en-US" sz="7521" b="1">
                <a:solidFill>
                  <a:srgbClr val="C4DF8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Abstract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09687" y="2373282"/>
            <a:ext cx="14005030" cy="6256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6"/>
              </a:lnSpc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Rural regions in India face persistent educational challenges due to inadequate infrastructure, limited connectivity, and a scarcity of quality learning resources. These conditions significantly hinder students in remote areas from accessing equitable education.</a:t>
            </a:r>
          </a:p>
          <a:p>
            <a:pPr algn="l">
              <a:lnSpc>
                <a:spcPts val="3076"/>
              </a:lnSpc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This project proposes a comprehensive web-based platform that connects students, school administrators, volunteers, and NGOs. It offers:</a:t>
            </a:r>
          </a:p>
          <a:p>
            <a:pPr algn="l">
              <a:lnSpc>
                <a:spcPts val="3076"/>
              </a:lnSpc>
            </a:pPr>
            <a:endParaRPr lang="en-US" sz="292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32545" lvl="1" indent="-316273" algn="l">
              <a:lnSpc>
                <a:spcPts val="3076"/>
              </a:lnSpc>
              <a:buFont typeface="Arial"/>
              <a:buChar char="•"/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Virtual classrooms (live and recorded)</a:t>
            </a:r>
          </a:p>
          <a:p>
            <a:pPr marL="632545" lvl="1" indent="-316273" algn="l">
              <a:lnSpc>
                <a:spcPts val="3076"/>
              </a:lnSpc>
              <a:buFont typeface="Arial"/>
              <a:buChar char="•"/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Educational resource management</a:t>
            </a:r>
          </a:p>
          <a:p>
            <a:pPr marL="632545" lvl="1" indent="-316273" algn="l">
              <a:lnSpc>
                <a:spcPts val="3076"/>
              </a:lnSpc>
              <a:buFont typeface="Arial"/>
              <a:buChar char="•"/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request fulfillment</a:t>
            </a:r>
          </a:p>
          <a:p>
            <a:pPr marL="632545" lvl="1" indent="-316273" algn="l">
              <a:lnSpc>
                <a:spcPts val="3076"/>
              </a:lnSpc>
              <a:buFont typeface="Arial"/>
              <a:buChar char="•"/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Quiz-based assessments and student analytics</a:t>
            </a:r>
          </a:p>
          <a:p>
            <a:pPr marL="632545" lvl="1" indent="-316273" algn="l">
              <a:lnSpc>
                <a:spcPts val="3076"/>
              </a:lnSpc>
              <a:buFont typeface="Arial"/>
              <a:buChar char="•"/>
            </a:pPr>
            <a:endParaRPr lang="en-US" sz="292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076"/>
              </a:lnSpc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supporting both synchronous and asynchronous learning models, and offering a scalable, cloud-integrated architecture, the system promotes inclusive, flexible, and student-centered education for rural communities.</a:t>
            </a:r>
          </a:p>
          <a:p>
            <a:pPr algn="l">
              <a:lnSpc>
                <a:spcPts val="3076"/>
              </a:lnSpc>
            </a:pPr>
            <a:endParaRPr lang="en-US" sz="292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816223" y="5973843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3219340" y="7830732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300"/>
                </a:lnTo>
                <a:lnTo>
                  <a:pt x="0" y="5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3855197" y="-2144863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4983200" y="-1031178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20625" y="1460197"/>
            <a:ext cx="14485457" cy="1369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3"/>
              </a:lnSpc>
            </a:pPr>
            <a:endParaRPr/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To build a centralized software platform that improves access to education, teaching support, and infrastructure in rural schools.</a:t>
            </a:r>
          </a:p>
        </p:txBody>
      </p:sp>
      <p:sp>
        <p:nvSpPr>
          <p:cNvPr id="7" name="Freeform 7"/>
          <p:cNvSpPr/>
          <p:nvPr/>
        </p:nvSpPr>
        <p:spPr>
          <a:xfrm>
            <a:off x="12600397" y="1238180"/>
            <a:ext cx="463083" cy="463083"/>
          </a:xfrm>
          <a:custGeom>
            <a:avLst/>
            <a:gdLst/>
            <a:ahLst/>
            <a:cxnLst/>
            <a:rect l="l" t="t" r="r" b="b"/>
            <a:pathLst>
              <a:path w="463083" h="463083">
                <a:moveTo>
                  <a:pt x="0" y="0"/>
                </a:moveTo>
                <a:lnTo>
                  <a:pt x="463083" y="0"/>
                </a:lnTo>
                <a:lnTo>
                  <a:pt x="463083" y="463084"/>
                </a:lnTo>
                <a:lnTo>
                  <a:pt x="0" y="4630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561380" y="8050045"/>
            <a:ext cx="371847" cy="371847"/>
          </a:xfrm>
          <a:custGeom>
            <a:avLst/>
            <a:gdLst/>
            <a:ahLst/>
            <a:cxnLst/>
            <a:rect l="l" t="t" r="r" b="b"/>
            <a:pathLst>
              <a:path w="371847" h="371847">
                <a:moveTo>
                  <a:pt x="0" y="0"/>
                </a:moveTo>
                <a:lnTo>
                  <a:pt x="371848" y="0"/>
                </a:lnTo>
                <a:lnTo>
                  <a:pt x="371848" y="371847"/>
                </a:lnTo>
                <a:lnTo>
                  <a:pt x="0" y="371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92472" y="950511"/>
            <a:ext cx="10104849" cy="642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36"/>
              </a:lnSpc>
            </a:pPr>
            <a:r>
              <a:rPr lang="en-US" sz="4701" b="1" dirty="0">
                <a:solidFill>
                  <a:srgbClr val="5350A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Objective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20625" y="4487688"/>
            <a:ext cx="14113609" cy="356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6308" lvl="1" indent="-308154" algn="l">
              <a:lnSpc>
                <a:spcPts val="3511"/>
              </a:lnSpc>
              <a:buFont typeface="Arial"/>
              <a:buChar char="•"/>
            </a:pPr>
            <a:r>
              <a:rPr lang="en-US" sz="28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Current solutions like Vidyanjali help schools connect with volunteers but do not provide direct student access or integrated learning tools. Our solution closes this gap by enabling:  </a:t>
            </a:r>
          </a:p>
          <a:p>
            <a:pPr marL="616308" lvl="1" indent="-308154" algn="l">
              <a:lnSpc>
                <a:spcPts val="3511"/>
              </a:lnSpc>
              <a:buFont typeface="Arial"/>
              <a:buChar char="•"/>
            </a:pPr>
            <a:r>
              <a:rPr lang="en-US" sz="28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Student accounts and dashboards</a:t>
            </a:r>
          </a:p>
          <a:p>
            <a:pPr marL="616308" lvl="1" indent="-308154" algn="l">
              <a:lnSpc>
                <a:spcPts val="3511"/>
              </a:lnSpc>
              <a:buFont typeface="Arial"/>
              <a:buChar char="•"/>
            </a:pPr>
            <a:r>
              <a:rPr lang="en-US" sz="28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Educational content delivery</a:t>
            </a:r>
          </a:p>
          <a:p>
            <a:pPr marL="616308" lvl="1" indent="-308154" algn="l">
              <a:lnSpc>
                <a:spcPts val="3511"/>
              </a:lnSpc>
              <a:buFont typeface="Arial"/>
              <a:buChar char="•"/>
            </a:pPr>
            <a:r>
              <a:rPr lang="en-US" sz="28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Teacher/volunteer-led virtual classes</a:t>
            </a:r>
          </a:p>
          <a:p>
            <a:pPr marL="616308" lvl="1" indent="-308154" algn="l">
              <a:lnSpc>
                <a:spcPts val="3511"/>
              </a:lnSpc>
              <a:buFont typeface="Arial"/>
              <a:buChar char="•"/>
            </a:pPr>
            <a:r>
              <a:rPr lang="en-US" sz="28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support workflows</a:t>
            </a:r>
          </a:p>
          <a:p>
            <a:pPr algn="l">
              <a:lnSpc>
                <a:spcPts val="3511"/>
              </a:lnSpc>
            </a:pPr>
            <a:endParaRPr lang="en-US" sz="2854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08956" y="3495514"/>
            <a:ext cx="10104849" cy="642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36"/>
              </a:lnSpc>
            </a:pPr>
            <a:r>
              <a:rPr lang="en-US" sz="4701" b="1">
                <a:solidFill>
                  <a:srgbClr val="5350A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295864" y="5299202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3972769" y="-2065840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4983200" y="-1031178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63320" y="769663"/>
            <a:ext cx="11541121" cy="77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6787" b="1">
                <a:solidFill>
                  <a:srgbClr val="C4DF8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System Requirements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3320" y="2037470"/>
            <a:ext cx="9571388" cy="398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6"/>
              </a:lnSpc>
            </a:pPr>
            <a:r>
              <a:rPr lang="en-US" sz="2929" b="1">
                <a:solidFill>
                  <a:srgbClr val="C4DF8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Hardware Requirements: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8019" y="2520574"/>
            <a:ext cx="8861713" cy="2741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6"/>
              </a:lnSpc>
            </a:pPr>
            <a:endParaRPr/>
          </a:p>
          <a:p>
            <a:pPr marL="632545" lvl="1" indent="-316273" algn="l">
              <a:lnSpc>
                <a:spcPts val="3076"/>
              </a:lnSpc>
              <a:buFont typeface="Arial"/>
              <a:buChar char="•"/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Processor: Intel Core i3 or higher</a:t>
            </a:r>
          </a:p>
          <a:p>
            <a:pPr marL="632545" lvl="1" indent="-316273" algn="l">
              <a:lnSpc>
                <a:spcPts val="3076"/>
              </a:lnSpc>
              <a:buFont typeface="Arial"/>
              <a:buChar char="•"/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RAM: Minimum 4 GB (8 GB recommended)</a:t>
            </a:r>
          </a:p>
          <a:p>
            <a:pPr marL="632545" lvl="1" indent="-316273" algn="l">
              <a:lnSpc>
                <a:spcPts val="3076"/>
              </a:lnSpc>
              <a:buFont typeface="Arial"/>
              <a:buChar char="•"/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Storage: 250 GB or more</a:t>
            </a:r>
          </a:p>
          <a:p>
            <a:pPr marL="632545" lvl="1" indent="-316273" algn="l">
              <a:lnSpc>
                <a:spcPts val="3076"/>
              </a:lnSpc>
              <a:buFont typeface="Arial"/>
              <a:buChar char="•"/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Internet: Required for live classes, caching for offline access</a:t>
            </a:r>
          </a:p>
          <a:p>
            <a:pPr algn="l">
              <a:lnSpc>
                <a:spcPts val="3076"/>
              </a:lnSpc>
            </a:pPr>
            <a:endParaRPr lang="en-US" sz="292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8019" y="6091527"/>
            <a:ext cx="15598713" cy="3350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6138" lvl="1" indent="-308069" algn="l">
              <a:lnSpc>
                <a:spcPts val="2996"/>
              </a:lnSpc>
              <a:buFont typeface="Arial"/>
              <a:buChar char="•"/>
            </a:pPr>
            <a:r>
              <a:rPr lang="en-US" sz="28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OS: Windows 10 / Linux / macOS</a:t>
            </a:r>
          </a:p>
          <a:p>
            <a:pPr marL="616138" lvl="1" indent="-308069" algn="l">
              <a:lnSpc>
                <a:spcPts val="2996"/>
              </a:lnSpc>
              <a:buFont typeface="Arial"/>
              <a:buChar char="•"/>
            </a:pPr>
            <a:r>
              <a:rPr lang="en-US" sz="28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Programming Language: JavaScript (MERN Stack)</a:t>
            </a:r>
          </a:p>
          <a:p>
            <a:pPr marL="616138" lvl="1" indent="-308069" algn="l">
              <a:lnSpc>
                <a:spcPts val="2996"/>
              </a:lnSpc>
              <a:buFont typeface="Arial"/>
              <a:buChar char="•"/>
            </a:pPr>
            <a:r>
              <a:rPr lang="en-US" sz="28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Frontend: React.js</a:t>
            </a:r>
          </a:p>
          <a:p>
            <a:pPr marL="616138" lvl="1" indent="-308069" algn="l">
              <a:lnSpc>
                <a:spcPts val="2996"/>
              </a:lnSpc>
              <a:buFont typeface="Arial"/>
              <a:buChar char="•"/>
            </a:pPr>
            <a:r>
              <a:rPr lang="en-US" sz="28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Backend: Node.js with Express.js</a:t>
            </a:r>
          </a:p>
          <a:p>
            <a:pPr marL="616138" lvl="1" indent="-308069" algn="l">
              <a:lnSpc>
                <a:spcPts val="2996"/>
              </a:lnSpc>
              <a:buFont typeface="Arial"/>
              <a:buChar char="•"/>
            </a:pPr>
            <a:r>
              <a:rPr lang="en-US" sz="28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Database: MongoDB</a:t>
            </a:r>
          </a:p>
          <a:p>
            <a:pPr marL="616138" lvl="1" indent="-308069" algn="l">
              <a:lnSpc>
                <a:spcPts val="2996"/>
              </a:lnSpc>
              <a:buFont typeface="Arial"/>
              <a:buChar char="•"/>
            </a:pPr>
            <a:r>
              <a:rPr lang="en-US" sz="28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Cloud: Firebase (auth, storage), AWS (media, compute)</a:t>
            </a:r>
          </a:p>
          <a:p>
            <a:pPr marL="616138" lvl="1" indent="-308069" algn="l">
              <a:lnSpc>
                <a:spcPts val="2996"/>
              </a:lnSpc>
              <a:buFont typeface="Arial"/>
              <a:buChar char="•"/>
            </a:pPr>
            <a:r>
              <a:rPr lang="en-US" sz="28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Video APIs: Jitsi Meet / Zoom</a:t>
            </a:r>
          </a:p>
          <a:p>
            <a:pPr marL="616138" lvl="1" indent="-308069" algn="l">
              <a:lnSpc>
                <a:spcPts val="2996"/>
              </a:lnSpc>
              <a:buFont typeface="Arial"/>
              <a:buChar char="•"/>
            </a:pPr>
            <a:r>
              <a:rPr lang="en-US" sz="28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Tools: VS Code, Postman, MongoDB Compass</a:t>
            </a:r>
          </a:p>
          <a:p>
            <a:pPr marL="616138" lvl="1" indent="-308069" algn="l">
              <a:lnSpc>
                <a:spcPts val="2996"/>
              </a:lnSpc>
              <a:buFont typeface="Arial"/>
              <a:buChar char="•"/>
            </a:pPr>
            <a:r>
              <a:rPr lang="en-US" sz="28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Browsers: Chrome, Firefox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3320" y="5348161"/>
            <a:ext cx="9571388" cy="398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6"/>
              </a:lnSpc>
            </a:pPr>
            <a:r>
              <a:rPr lang="en-US" sz="2929" b="1">
                <a:solidFill>
                  <a:srgbClr val="C4DF8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Software Requirements: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50677" y="-5776333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439878" y="-2172198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19340" y="4559118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62662" y="7563729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300"/>
                </a:lnTo>
                <a:lnTo>
                  <a:pt x="0" y="5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03831" y="673403"/>
            <a:ext cx="10104849" cy="796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91"/>
              </a:lnSpc>
            </a:pPr>
            <a:r>
              <a:rPr lang="en-US" sz="5801" b="1" dirty="0">
                <a:solidFill>
                  <a:srgbClr val="5350A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Existing Systems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68458" y="1551345"/>
            <a:ext cx="14736214" cy="7770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3"/>
              </a:lnSpc>
            </a:pPr>
            <a:endParaRPr/>
          </a:p>
          <a:p>
            <a:pPr algn="l">
              <a:lnSpc>
                <a:spcPts val="3603"/>
              </a:lnSpc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Platforms like Vidyanjali, eVidyaShala, DIKSHA, and SWAYAM have made significant strides in promoting digital education. However, they each have limitations:</a:t>
            </a:r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Vidyanjali: Focuses mainly on connecting volunteers to schools; lacks student-side digital learning.</a:t>
            </a:r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DIKSHA: Offers digital content, but lacks direct school-managed student interaction and tracking.</a:t>
            </a:r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SWAYAM: Caters more to higher education; not tailored to rural school infrastructure or student enrollment systems.</a:t>
            </a:r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eVidyaShala: Provides educational content, but lacks real-time classroom support and localized content distribution.</a:t>
            </a:r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Common limitations:</a:t>
            </a:r>
          </a:p>
          <a:p>
            <a:pPr marL="1265091" lvl="2" indent="-421697" algn="l">
              <a:lnSpc>
                <a:spcPts val="3603"/>
              </a:lnSpc>
              <a:buFont typeface="Arial"/>
              <a:buChar char="⚬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integrated student enrollment system linked to schools</a:t>
            </a:r>
          </a:p>
          <a:p>
            <a:pPr marL="1265091" lvl="2" indent="-421697" algn="l">
              <a:lnSpc>
                <a:spcPts val="3603"/>
              </a:lnSpc>
              <a:buFont typeface="Arial"/>
              <a:buChar char="⚬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Limited infrastructure request and fulfillment workflows</a:t>
            </a:r>
          </a:p>
          <a:p>
            <a:pPr marL="1265091" lvl="2" indent="-421697" algn="l">
              <a:lnSpc>
                <a:spcPts val="3603"/>
              </a:lnSpc>
              <a:buFont typeface="Arial"/>
              <a:buChar char="⚬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Fragmented learning and contribution platforms (no single ecosystem)</a:t>
            </a:r>
          </a:p>
          <a:p>
            <a:pPr algn="l">
              <a:lnSpc>
                <a:spcPts val="3603"/>
              </a:lnSpc>
            </a:pPr>
            <a:endParaRPr lang="en-US" sz="292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6364918" y="7730683"/>
            <a:ext cx="279507" cy="279507"/>
          </a:xfrm>
          <a:custGeom>
            <a:avLst/>
            <a:gdLst/>
            <a:ahLst/>
            <a:cxnLst/>
            <a:rect l="l" t="t" r="r" b="b"/>
            <a:pathLst>
              <a:path w="279507" h="279507">
                <a:moveTo>
                  <a:pt x="0" y="0"/>
                </a:moveTo>
                <a:lnTo>
                  <a:pt x="279507" y="0"/>
                </a:lnTo>
                <a:lnTo>
                  <a:pt x="279507" y="279507"/>
                </a:lnTo>
                <a:lnTo>
                  <a:pt x="0" y="279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50677" y="-5776333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439878" y="-2172198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19340" y="4559118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62662" y="7563729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300"/>
                </a:lnTo>
                <a:lnTo>
                  <a:pt x="0" y="5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32795" y="842176"/>
            <a:ext cx="10104849" cy="796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91"/>
              </a:lnSpc>
            </a:pPr>
            <a:r>
              <a:rPr lang="en-US" sz="5801" b="1" dirty="0">
                <a:solidFill>
                  <a:srgbClr val="5350A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Proposed System</a:t>
            </a:r>
          </a:p>
        </p:txBody>
      </p:sp>
      <p:sp>
        <p:nvSpPr>
          <p:cNvPr id="7" name="Freeform 7"/>
          <p:cNvSpPr/>
          <p:nvPr/>
        </p:nvSpPr>
        <p:spPr>
          <a:xfrm rot="-1249139">
            <a:off x="14822471" y="5830637"/>
            <a:ext cx="4873659" cy="5481620"/>
          </a:xfrm>
          <a:custGeom>
            <a:avLst/>
            <a:gdLst/>
            <a:ahLst/>
            <a:cxnLst/>
            <a:rect l="l" t="t" r="r" b="b"/>
            <a:pathLst>
              <a:path w="4873659" h="5481620">
                <a:moveTo>
                  <a:pt x="0" y="0"/>
                </a:moveTo>
                <a:lnTo>
                  <a:pt x="4873658" y="0"/>
                </a:lnTo>
                <a:lnTo>
                  <a:pt x="4873658" y="5481620"/>
                </a:lnTo>
                <a:lnTo>
                  <a:pt x="0" y="54816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628705" y="1811975"/>
            <a:ext cx="14736214" cy="5484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3"/>
              </a:lnSpc>
            </a:pPr>
            <a:endParaRPr/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Provides a unified platform integrating student learning, school administration, and volunteer contribution.</a:t>
            </a:r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Enables school admins to create and manage student accounts.</a:t>
            </a:r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Supports virtual classroom delivery (live and recorded) with integrated scheduling.</a:t>
            </a:r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Allows volunteers and NGOs to fulfill infrastructure and academic requests through a request-response system.</a:t>
            </a:r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Includes admin and volunteer portals for content upload, quiz management, and performance tracking.</a:t>
            </a:r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Offers real-time analytics on student engagement and learning outcomes.</a:t>
            </a:r>
          </a:p>
          <a:p>
            <a:pPr algn="l">
              <a:lnSpc>
                <a:spcPts val="3603"/>
              </a:lnSpc>
            </a:pPr>
            <a:endParaRPr lang="en-US" sz="292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6364918" y="7730683"/>
            <a:ext cx="279507" cy="279507"/>
          </a:xfrm>
          <a:custGeom>
            <a:avLst/>
            <a:gdLst/>
            <a:ahLst/>
            <a:cxnLst/>
            <a:rect l="l" t="t" r="r" b="b"/>
            <a:pathLst>
              <a:path w="279507" h="279507">
                <a:moveTo>
                  <a:pt x="0" y="0"/>
                </a:moveTo>
                <a:lnTo>
                  <a:pt x="279507" y="0"/>
                </a:lnTo>
                <a:lnTo>
                  <a:pt x="279507" y="279507"/>
                </a:lnTo>
                <a:lnTo>
                  <a:pt x="0" y="2795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295864" y="5299202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3972769" y="-2065840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4983200" y="-1031178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6130" y="1122222"/>
            <a:ext cx="13904676" cy="77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6787" b="1">
                <a:solidFill>
                  <a:srgbClr val="C4DF8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Architecture / System Design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3700" y="2755081"/>
            <a:ext cx="17061866" cy="56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31"/>
              </a:lnSpc>
            </a:pPr>
            <a:endParaRPr/>
          </a:p>
          <a:p>
            <a:pPr marL="767264" lvl="1" indent="-383632" algn="l">
              <a:lnSpc>
                <a:spcPts val="3731"/>
              </a:lnSpc>
              <a:buFont typeface="Arial"/>
              <a:buChar char="•"/>
            </a:pPr>
            <a:r>
              <a:rPr lang="en-US" sz="35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Modular Microservices-Based Architecture:</a:t>
            </a:r>
          </a:p>
          <a:p>
            <a:pPr marL="767264" lvl="1" indent="-383632" algn="l">
              <a:lnSpc>
                <a:spcPts val="3731"/>
              </a:lnSpc>
              <a:buFont typeface="Arial"/>
              <a:buChar char="•"/>
            </a:pPr>
            <a:r>
              <a:rPr lang="en-US" sz="35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Authentication Service – Secure, role-based access</a:t>
            </a:r>
          </a:p>
          <a:p>
            <a:pPr marL="767264" lvl="1" indent="-383632" algn="l">
              <a:lnSpc>
                <a:spcPts val="3731"/>
              </a:lnSpc>
              <a:buFont typeface="Arial"/>
              <a:buChar char="•"/>
            </a:pPr>
            <a:r>
              <a:rPr lang="en-US" sz="35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Student Module – Dashboard with classes, materials, quizzes</a:t>
            </a:r>
          </a:p>
          <a:p>
            <a:pPr marL="767264" lvl="1" indent="-383632" algn="l">
              <a:lnSpc>
                <a:spcPts val="3731"/>
              </a:lnSpc>
              <a:buFont typeface="Arial"/>
              <a:buChar char="•"/>
            </a:pPr>
            <a:r>
              <a:rPr lang="en-US" sz="35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Admin Dashboard – Manage requests, track student   performance</a:t>
            </a:r>
          </a:p>
          <a:p>
            <a:pPr marL="767264" lvl="1" indent="-383632" algn="l">
              <a:lnSpc>
                <a:spcPts val="3731"/>
              </a:lnSpc>
              <a:buFont typeface="Arial"/>
              <a:buChar char="•"/>
            </a:pPr>
            <a:r>
              <a:rPr lang="en-US" sz="35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Volunteer Panel – Apply to requests, upload content</a:t>
            </a:r>
          </a:p>
          <a:p>
            <a:pPr marL="767264" lvl="1" indent="-383632" algn="l">
              <a:lnSpc>
                <a:spcPts val="3731"/>
              </a:lnSpc>
              <a:buFont typeface="Arial"/>
              <a:buChar char="•"/>
            </a:pPr>
            <a:r>
              <a:rPr lang="en-US" sz="35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Request Management – Infra/class/material requests and workflows</a:t>
            </a:r>
          </a:p>
          <a:p>
            <a:pPr marL="767264" lvl="1" indent="-383632" algn="l">
              <a:lnSpc>
                <a:spcPts val="3731"/>
              </a:lnSpc>
              <a:buFont typeface="Arial"/>
              <a:buChar char="•"/>
            </a:pPr>
            <a:r>
              <a:rPr lang="en-US" sz="35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Virtual Classroom Engine – Live via Jitsi/Zoom, recording support</a:t>
            </a:r>
          </a:p>
          <a:p>
            <a:pPr marL="767264" lvl="1" indent="-383632" algn="l">
              <a:lnSpc>
                <a:spcPts val="3731"/>
              </a:lnSpc>
              <a:buFont typeface="Arial"/>
              <a:buChar char="•"/>
            </a:pPr>
            <a:r>
              <a:rPr lang="en-US" sz="35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Content Manager – Multimedia content upload and organization</a:t>
            </a:r>
          </a:p>
          <a:p>
            <a:pPr marL="767264" lvl="1" indent="-383632" algn="l">
              <a:lnSpc>
                <a:spcPts val="3731"/>
              </a:lnSpc>
              <a:buFont typeface="Arial"/>
              <a:buChar char="•"/>
            </a:pPr>
            <a:r>
              <a:rPr lang="en-US" sz="35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Analytics Engine – Student performance and engagement tracking</a:t>
            </a:r>
          </a:p>
          <a:p>
            <a:pPr marL="767264" lvl="1" indent="-383632" algn="l">
              <a:lnSpc>
                <a:spcPts val="3731"/>
              </a:lnSpc>
              <a:buFont typeface="Arial"/>
              <a:buChar char="•"/>
            </a:pPr>
            <a:r>
              <a:rPr lang="en-US" sz="35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Database Layer – MongoDB-backed, scalable and flexible</a:t>
            </a:r>
          </a:p>
          <a:p>
            <a:pPr algn="l">
              <a:lnSpc>
                <a:spcPts val="3731"/>
              </a:lnSpc>
            </a:pPr>
            <a:endParaRPr lang="en-US" sz="3553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4323945" y="5538498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5" y="0"/>
                </a:lnTo>
                <a:lnTo>
                  <a:pt x="9975595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1920829" y="8950098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300"/>
                </a:lnTo>
                <a:lnTo>
                  <a:pt x="0" y="5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-4442037" y="-6035108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4843983" y="70021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300"/>
                </a:lnTo>
                <a:lnTo>
                  <a:pt x="0" y="5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546931" y="1887376"/>
            <a:ext cx="15079964" cy="2573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7"/>
              </a:lnSpc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proposed platform bridges the digital divide in rural education by uniting students, schools, and contributors in a single ecosystem. It ensures continuity in learning through structured access to content, virtual classrooms, and support systems. Designed with rural realities in mind, it offers a scalable path toward inclusive and sustainable education.</a:t>
            </a:r>
          </a:p>
          <a:p>
            <a:pPr algn="l">
              <a:lnSpc>
                <a:spcPts val="3427"/>
              </a:lnSpc>
            </a:pPr>
            <a:endParaRPr lang="en-US" sz="292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546931" y="1038308"/>
            <a:ext cx="8669929" cy="668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8"/>
              </a:lnSpc>
            </a:pPr>
            <a:r>
              <a:rPr lang="en-US" sz="5812" b="1">
                <a:solidFill>
                  <a:srgbClr val="C4DF8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Conclusion</a:t>
            </a:r>
          </a:p>
        </p:txBody>
      </p:sp>
      <p:sp>
        <p:nvSpPr>
          <p:cNvPr id="8" name="Freeform 8"/>
          <p:cNvSpPr/>
          <p:nvPr/>
        </p:nvSpPr>
        <p:spPr>
          <a:xfrm>
            <a:off x="11394649" y="7964716"/>
            <a:ext cx="353725" cy="353725"/>
          </a:xfrm>
          <a:custGeom>
            <a:avLst/>
            <a:gdLst/>
            <a:ahLst/>
            <a:cxnLst/>
            <a:rect l="l" t="t" r="r" b="b"/>
            <a:pathLst>
              <a:path w="353725" h="353725">
                <a:moveTo>
                  <a:pt x="0" y="0"/>
                </a:moveTo>
                <a:lnTo>
                  <a:pt x="353725" y="0"/>
                </a:lnTo>
                <a:lnTo>
                  <a:pt x="353725" y="353726"/>
                </a:lnTo>
                <a:lnTo>
                  <a:pt x="0" y="3537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470262" y="4631399"/>
            <a:ext cx="485901" cy="485901"/>
          </a:xfrm>
          <a:custGeom>
            <a:avLst/>
            <a:gdLst/>
            <a:ahLst/>
            <a:cxnLst/>
            <a:rect l="l" t="t" r="r" b="b"/>
            <a:pathLst>
              <a:path w="485901" h="485901">
                <a:moveTo>
                  <a:pt x="0" y="0"/>
                </a:moveTo>
                <a:lnTo>
                  <a:pt x="485901" y="0"/>
                </a:lnTo>
                <a:lnTo>
                  <a:pt x="485901" y="485901"/>
                </a:lnTo>
                <a:lnTo>
                  <a:pt x="0" y="485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46931" y="4443440"/>
            <a:ext cx="8669929" cy="67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89"/>
              </a:lnSpc>
            </a:pPr>
            <a:r>
              <a:rPr lang="en-US" sz="5912" b="1">
                <a:solidFill>
                  <a:srgbClr val="C4DF8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References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79336" y="5745054"/>
            <a:ext cx="15079964" cy="4287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2545" lvl="1" indent="-316273" algn="l">
              <a:lnSpc>
                <a:spcPts val="3427"/>
              </a:lnSpc>
              <a:buFont typeface="Arial"/>
              <a:buChar char="•"/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Vidyanjali 2.0 Portal – Ministry of Education, Government of India</a:t>
            </a:r>
          </a:p>
          <a:p>
            <a:pPr marL="632545" lvl="1" indent="-316273" algn="l">
              <a:lnSpc>
                <a:spcPts val="3427"/>
              </a:lnSpc>
              <a:buFont typeface="Arial"/>
              <a:buChar char="•"/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DIKSHA Platform – </a:t>
            </a:r>
            <a:r>
              <a:rPr lang="en-US" sz="2929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8" tooltip="https://diksha.gov.in"/>
              </a:rPr>
              <a:t>https://diksha.gov.in</a:t>
            </a:r>
          </a:p>
          <a:p>
            <a:pPr marL="632545" lvl="1" indent="-316273" algn="l">
              <a:lnSpc>
                <a:spcPts val="3427"/>
              </a:lnSpc>
              <a:buFont typeface="Arial"/>
              <a:buChar char="•"/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SWAYAM Portal – </a:t>
            </a:r>
            <a:r>
              <a:rPr lang="en-US" sz="2929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9" tooltip="https://swayam.gov.in"/>
              </a:rPr>
              <a:t>https://swayam.gov.in</a:t>
            </a:r>
          </a:p>
          <a:p>
            <a:pPr marL="632545" lvl="1" indent="-316273" algn="l">
              <a:lnSpc>
                <a:spcPts val="3427"/>
              </a:lnSpc>
              <a:buFont typeface="Arial"/>
              <a:buChar char="•"/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eVidyaShala – Department of School Education &amp; Literacy</a:t>
            </a:r>
          </a:p>
          <a:p>
            <a:pPr marL="632545" lvl="1" indent="-316273" algn="l">
              <a:lnSpc>
                <a:spcPts val="3427"/>
              </a:lnSpc>
              <a:buFont typeface="Arial"/>
              <a:buChar char="•"/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National Education Policy (NEP) 2020 – Government of India</a:t>
            </a:r>
          </a:p>
          <a:p>
            <a:pPr marL="632545" lvl="1" indent="-316273" algn="l">
              <a:lnSpc>
                <a:spcPts val="3427"/>
              </a:lnSpc>
              <a:buFont typeface="Arial"/>
              <a:buChar char="•"/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Zoom Video API Documentation – https://marketplace.zoom.us/docs</a:t>
            </a:r>
          </a:p>
          <a:p>
            <a:pPr marL="632545" lvl="1" indent="-316273" algn="l">
              <a:lnSpc>
                <a:spcPts val="3427"/>
              </a:lnSpc>
              <a:buFont typeface="Arial"/>
              <a:buChar char="•"/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Jitsi Meet API Documentation – https://jitsi.github.io/handbook/docs/dev-guide/dev-guide-web</a:t>
            </a:r>
          </a:p>
          <a:p>
            <a:pPr algn="l">
              <a:lnSpc>
                <a:spcPts val="3427"/>
              </a:lnSpc>
            </a:pPr>
            <a:endParaRPr lang="en-US" sz="292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427"/>
              </a:lnSpc>
            </a:pPr>
            <a:endParaRPr lang="en-US" sz="292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16062" y="-6290494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083366" y="0"/>
            <a:ext cx="8204634" cy="10287000"/>
            <a:chOff x="0" y="0"/>
            <a:chExt cx="10939512" cy="1371600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/>
            <a:srcRect l="22583" r="22583"/>
            <a:stretch>
              <a:fillRect/>
            </a:stretch>
          </p:blipFill>
          <p:spPr>
            <a:xfrm>
              <a:off x="0" y="0"/>
              <a:ext cx="10939512" cy="13716000"/>
            </a:xfrm>
            <a:prstGeom prst="rect">
              <a:avLst/>
            </a:prstGeom>
          </p:spPr>
        </p:pic>
      </p:grpSp>
      <p:sp>
        <p:nvSpPr>
          <p:cNvPr id="5" name="Freeform 5"/>
          <p:cNvSpPr/>
          <p:nvPr/>
        </p:nvSpPr>
        <p:spPr>
          <a:xfrm>
            <a:off x="6845085" y="-3817202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300"/>
                </a:lnTo>
                <a:lnTo>
                  <a:pt x="0" y="5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219340" y="4559118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926999" y="7792999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099937" y="6668567"/>
            <a:ext cx="1447236" cy="361809"/>
          </a:xfrm>
          <a:custGeom>
            <a:avLst/>
            <a:gdLst/>
            <a:ahLst/>
            <a:cxnLst/>
            <a:rect l="l" t="t" r="r" b="b"/>
            <a:pathLst>
              <a:path w="1447236" h="361809">
                <a:moveTo>
                  <a:pt x="0" y="0"/>
                </a:moveTo>
                <a:lnTo>
                  <a:pt x="1447236" y="0"/>
                </a:lnTo>
                <a:lnTo>
                  <a:pt x="1447236" y="361809"/>
                </a:lnTo>
                <a:lnTo>
                  <a:pt x="0" y="361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099937" y="4416061"/>
            <a:ext cx="10275038" cy="1934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746"/>
              </a:lnSpc>
            </a:pPr>
            <a:r>
              <a:rPr lang="en-US" sz="14043" b="1" spc="-800">
                <a:solidFill>
                  <a:srgbClr val="5350A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you</a:t>
            </a:r>
          </a:p>
        </p:txBody>
      </p:sp>
      <p:sp>
        <p:nvSpPr>
          <p:cNvPr id="10" name="Freeform 10"/>
          <p:cNvSpPr/>
          <p:nvPr/>
        </p:nvSpPr>
        <p:spPr>
          <a:xfrm>
            <a:off x="1868395" y="3453559"/>
            <a:ext cx="463083" cy="463083"/>
          </a:xfrm>
          <a:custGeom>
            <a:avLst/>
            <a:gdLst/>
            <a:ahLst/>
            <a:cxnLst/>
            <a:rect l="l" t="t" r="r" b="b"/>
            <a:pathLst>
              <a:path w="463083" h="463083">
                <a:moveTo>
                  <a:pt x="0" y="0"/>
                </a:moveTo>
                <a:lnTo>
                  <a:pt x="463084" y="0"/>
                </a:lnTo>
                <a:lnTo>
                  <a:pt x="463084" y="463084"/>
                </a:lnTo>
                <a:lnTo>
                  <a:pt x="0" y="46308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144000" y="7030376"/>
            <a:ext cx="279507" cy="279507"/>
          </a:xfrm>
          <a:custGeom>
            <a:avLst/>
            <a:gdLst/>
            <a:ahLst/>
            <a:cxnLst/>
            <a:rect l="l" t="t" r="r" b="b"/>
            <a:pathLst>
              <a:path w="279507" h="279507">
                <a:moveTo>
                  <a:pt x="0" y="0"/>
                </a:moveTo>
                <a:lnTo>
                  <a:pt x="279507" y="0"/>
                </a:lnTo>
                <a:lnTo>
                  <a:pt x="279507" y="279506"/>
                </a:lnTo>
                <a:lnTo>
                  <a:pt x="0" y="2795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743</Words>
  <Application>Microsoft Office PowerPoint</Application>
  <PresentationFormat>Custom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Montserrat</vt:lpstr>
      <vt:lpstr>Montserrat Medium</vt:lpstr>
      <vt:lpstr>Montserrat Ultra-Bold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Blue Creative Education Presentation</dc:title>
  <dc:creator>Aravind Gundetty</dc:creator>
  <cp:lastModifiedBy>Aravind Gundetty</cp:lastModifiedBy>
  <cp:revision>2</cp:revision>
  <dcterms:created xsi:type="dcterms:W3CDTF">2006-08-16T00:00:00Z</dcterms:created>
  <dcterms:modified xsi:type="dcterms:W3CDTF">2025-06-30T01:52:41Z</dcterms:modified>
  <dc:identifier>DAGrwOG4A_c</dc:identifier>
</cp:coreProperties>
</file>